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8" r:id="rId8"/>
    <p:sldId id="2146847059" r:id="rId9"/>
    <p:sldId id="2146847060" r:id="rId10"/>
    <p:sldId id="263" r:id="rId11"/>
    <p:sldId id="2146847056" r:id="rId12"/>
    <p:sldId id="265" r:id="rId13"/>
    <p:sldId id="266" r:id="rId14"/>
    <p:sldId id="2146847057"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NAME : </a:t>
            </a:r>
            <a:r>
              <a:rPr lang="en-US" sz="2000" b="1" dirty="0" smtClean="0">
                <a:solidFill>
                  <a:schemeClr val="accent1">
                    <a:lumMod val="75000"/>
                  </a:schemeClr>
                </a:solidFill>
                <a:latin typeface="Arial"/>
                <a:cs typeface="Arial"/>
              </a:rPr>
              <a:t>B. </a:t>
            </a:r>
            <a:r>
              <a:rPr lang="en-US" sz="2000" b="1" dirty="0" err="1" smtClean="0">
                <a:solidFill>
                  <a:schemeClr val="accent1">
                    <a:lumMod val="75000"/>
                  </a:schemeClr>
                </a:solidFill>
                <a:latin typeface="Arial"/>
                <a:cs typeface="Arial"/>
              </a:rPr>
              <a:t>Mugesh</a:t>
            </a:r>
            <a:endParaRPr lang="en-US" sz="2000" b="1" dirty="0" smtClean="0">
              <a:solidFill>
                <a:schemeClr val="accent1">
                  <a:lumMod val="75000"/>
                </a:schemeClr>
              </a:solidFill>
              <a:latin typeface="Arial"/>
              <a:cs typeface="Arial"/>
            </a:endParaRPr>
          </a:p>
          <a:p>
            <a:r>
              <a:rPr lang="en-US" sz="2000" b="1" dirty="0" err="1" smtClean="0">
                <a:solidFill>
                  <a:schemeClr val="accent1">
                    <a:lumMod val="75000"/>
                  </a:schemeClr>
                </a:solidFill>
                <a:latin typeface="Arial"/>
                <a:cs typeface="Arial"/>
              </a:rPr>
              <a:t>Reg</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No </a:t>
            </a:r>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510821205016</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  </a:t>
            </a:r>
            <a:r>
              <a:rPr lang="en-US" sz="2000" b="1" dirty="0" err="1" smtClean="0">
                <a:solidFill>
                  <a:schemeClr val="accent1">
                    <a:lumMod val="75000"/>
                  </a:schemeClr>
                </a:solidFill>
                <a:latin typeface="Arial"/>
                <a:cs typeface="Arial"/>
              </a:rPr>
              <a:t>Ganadipathy</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Tulsi’s</a:t>
            </a:r>
            <a:r>
              <a:rPr lang="en-US" sz="2000" b="1" dirty="0" smtClean="0">
                <a:solidFill>
                  <a:schemeClr val="accent1">
                    <a:lumMod val="75000"/>
                  </a:schemeClr>
                </a:solidFill>
                <a:latin typeface="Arial"/>
                <a:cs typeface="Arial"/>
              </a:rPr>
              <a:t> Jain Engineering College</a:t>
            </a:r>
          </a:p>
          <a:p>
            <a:r>
              <a:rPr lang="en-US" sz="2000" b="1" dirty="0" smtClean="0">
                <a:solidFill>
                  <a:schemeClr val="accent1">
                    <a:lumMod val="75000"/>
                  </a:schemeClr>
                </a:solidFill>
                <a:latin typeface="Arial"/>
                <a:cs typeface="Arial"/>
              </a:rPr>
              <a:t>DEPARTMENT: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Autofit/>
          </a:bodyPr>
          <a:lstStyle/>
          <a:p>
            <a:pPr algn="just"/>
            <a:r>
              <a:rPr lang="en-US" sz="2000" dirty="0"/>
              <a:t>		Looking Ahead, The </a:t>
            </a:r>
            <a:r>
              <a:rPr lang="en-US" sz="2000" dirty="0" err="1"/>
              <a:t>Keylogger</a:t>
            </a:r>
            <a:r>
              <a:rPr lang="en-US" sz="2000" dirty="0"/>
              <a:t> System Holds Promise For Further Enhancements And Expansions To Address Evolving </a:t>
            </a:r>
            <a:r>
              <a:rPr lang="en-US" sz="2000" dirty="0" err="1"/>
              <a:t>Cybersecurity</a:t>
            </a:r>
            <a:r>
              <a:rPr lang="en-US" sz="2000" dirty="0"/>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sz="2000" dirty="0" err="1"/>
              <a:t>Iot</a:t>
            </a:r>
            <a:r>
              <a:rPr lang="en-US" sz="2000" dirty="0"/>
              <a:t>) Devices And Mobile Platforms Would Extend The System's Reach And Effectiveness In Diverse Environments. Collaborative Efforts With </a:t>
            </a:r>
            <a:r>
              <a:rPr lang="en-US" sz="2000" dirty="0" err="1"/>
              <a:t>Cybersecurity</a:t>
            </a:r>
            <a:r>
              <a:rPr lang="en-US" sz="2000" dirty="0"/>
              <a:t> Experts And Industry Stakeholders Can Foster Innovation And Refinement, Ensuring The </a:t>
            </a:r>
            <a:r>
              <a:rPr lang="en-US" sz="2000" dirty="0" err="1"/>
              <a:t>Keylogger</a:t>
            </a:r>
            <a:r>
              <a:rPr lang="en-US" sz="2000" dirty="0"/>
              <a:t> System Remains At The Forefront Of </a:t>
            </a:r>
            <a:r>
              <a:rPr lang="en-US" sz="2000" dirty="0" err="1"/>
              <a:t>Cybersecurity</a:t>
            </a:r>
            <a:r>
              <a:rPr lang="en-US" sz="2000" dirty="0"/>
              <a:t> Defense Strategies. Ultimately, Continued Research And Development Efforts Will Propel The </a:t>
            </a:r>
            <a:r>
              <a:rPr lang="en-US" sz="2000" dirty="0" err="1"/>
              <a:t>Keylogger</a:t>
            </a:r>
            <a:r>
              <a:rPr lang="en-US" sz="2000" dirty="0"/>
              <a:t> System Towards Greater Resilience And Adaptability In Safeguarding Against Evolving Cyber Threats.</a:t>
            </a:r>
          </a:p>
          <a:p>
            <a:pPr marL="305435" indent="-305435" algn="just"/>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2"/>
          <p:cNvSpPr/>
          <p:nvPr/>
        </p:nvSpPr>
        <p:spPr>
          <a:xfrm>
            <a:off x="841513" y="1795670"/>
            <a:ext cx="10283687" cy="3785652"/>
          </a:xfrm>
          <a:prstGeom prst="rect">
            <a:avLst/>
          </a:prstGeom>
        </p:spPr>
        <p:txBody>
          <a:bodyPr wrap="square">
            <a:spAutoFit/>
          </a:bodyPr>
          <a:lstStyle/>
          <a:p>
            <a:pPr algn="just"/>
            <a:r>
              <a:rPr lang="en-US" sz="2400" dirty="0"/>
              <a:t>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 The proposed model provides the solution that reduces the difficulties while installing the </a:t>
            </a:r>
            <a:r>
              <a:rPr lang="en-US" sz="2400" dirty="0" err="1"/>
              <a:t>keylogger</a:t>
            </a:r>
            <a:r>
              <a:rPr lang="en-US" sz="2400" dirty="0"/>
              <a:t> in the target system. Since, software </a:t>
            </a:r>
            <a:r>
              <a:rPr lang="en-US" sz="2400" dirty="0" err="1"/>
              <a:t>keylogger</a:t>
            </a:r>
            <a:r>
              <a:rPr lang="en-US" sz="24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01" y="1381613"/>
            <a:ext cx="11029616" cy="530296"/>
          </a:xfrm>
        </p:spPr>
        <p:txBody>
          <a:bodyPr>
            <a:normAutofit fontScale="90000"/>
          </a:bodyPr>
          <a:lstStyle/>
          <a:p>
            <a:r>
              <a:rPr lang="en-IN" dirty="0"/>
              <a:t>GENERAL </a:t>
            </a:r>
            <a:br>
              <a:rPr lang="en-IN" dirty="0"/>
            </a:br>
            <a:r>
              <a:rPr lang="en-IN" dirty="0"/>
              <a:t>REPRESENTATION OF KEYLOGGER</a:t>
            </a:r>
            <a:br>
              <a:rPr lang="en-IN" dirty="0"/>
            </a:br>
            <a:endParaRPr lang="en-IN" dirty="0"/>
          </a:p>
        </p:txBody>
      </p:sp>
      <p:pic>
        <p:nvPicPr>
          <p:cNvPr id="4" name="Picture 69" descr="Screenshot 2024-03-26 153029.png"/>
          <p:cNvPicPr>
            <a:picLocks noChangeAspect="1"/>
          </p:cNvPicPr>
          <p:nvPr/>
        </p:nvPicPr>
        <p:blipFill>
          <a:blip r:embed="rId2"/>
          <a:stretch>
            <a:fillRect/>
          </a:stretch>
        </p:blipFill>
        <p:spPr>
          <a:xfrm>
            <a:off x="5908109" y="868045"/>
            <a:ext cx="4249787" cy="5588166"/>
          </a:xfrm>
          <a:prstGeom prst="rect">
            <a:avLst/>
          </a:prstGeom>
        </p:spPr>
      </p:pic>
    </p:spTree>
    <p:extLst>
      <p:ext uri="{BB962C8B-B14F-4D97-AF65-F5344CB8AC3E}">
        <p14:creationId xmlns:p14="http://schemas.microsoft.com/office/powerpoint/2010/main" val="48400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p>
        </p:txBody>
      </p:sp>
      <p:pic>
        <p:nvPicPr>
          <p:cNvPr id="4" name="Picture 160" descr="Screenshot 2024-03-26 154832.png"/>
          <p:cNvPicPr>
            <a:picLocks noGrp="1" noChangeAspect="1"/>
          </p:cNvPicPr>
          <p:nvPr>
            <p:ph idx="1"/>
          </p:nvPr>
        </p:nvPicPr>
        <p:blipFill>
          <a:blip r:embed="rId2"/>
          <a:stretch>
            <a:fillRect/>
          </a:stretch>
        </p:blipFill>
        <p:spPr>
          <a:xfrm>
            <a:off x="1127342" y="1477114"/>
            <a:ext cx="9845458" cy="4673600"/>
          </a:xfrm>
          <a:prstGeom prst="rect">
            <a:avLst/>
          </a:prstGeom>
        </p:spPr>
      </p:pic>
    </p:spTree>
    <p:extLst>
      <p:ext uri="{BB962C8B-B14F-4D97-AF65-F5344CB8AC3E}">
        <p14:creationId xmlns:p14="http://schemas.microsoft.com/office/powerpoint/2010/main" val="330711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APPROACH</a:t>
            </a:r>
            <a:endParaRPr lang="en-IN" dirty="0"/>
          </a:p>
        </p:txBody>
      </p:sp>
      <p:sp>
        <p:nvSpPr>
          <p:cNvPr id="18" name="Rectangle 10"/>
          <p:cNvSpPr/>
          <p:nvPr/>
        </p:nvSpPr>
        <p:spPr>
          <a:xfrm>
            <a:off x="5830993" y="4325263"/>
            <a:ext cx="5779814" cy="16500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Hardware Requirements: </a:t>
            </a:r>
          </a:p>
          <a:p>
            <a:r>
              <a:rPr lang="en-US" dirty="0"/>
              <a:t>1. Pentium Class or higher Processor</a:t>
            </a:r>
          </a:p>
          <a:p>
            <a:r>
              <a:rPr lang="en-US" dirty="0"/>
              <a:t> 2. Minimum 64 MB RAM</a:t>
            </a:r>
          </a:p>
          <a:p>
            <a:r>
              <a:rPr lang="en-US" dirty="0"/>
              <a:t> 3. 20 MB Free Disk Space Software Requirements:</a:t>
            </a:r>
          </a:p>
          <a:p>
            <a:r>
              <a:rPr lang="en-US" dirty="0"/>
              <a:t> 1. Windows XP/Vista/7/8/10 </a:t>
            </a:r>
          </a:p>
          <a:p>
            <a:r>
              <a:rPr lang="en-US" dirty="0"/>
              <a:t>2. Python IDE</a:t>
            </a:r>
          </a:p>
        </p:txBody>
      </p:sp>
      <p:pic>
        <p:nvPicPr>
          <p:cNvPr id="19"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20" name="Rectangle 58"/>
          <p:cNvSpPr/>
          <p:nvPr/>
        </p:nvSpPr>
        <p:spPr>
          <a:xfrm>
            <a:off x="422843" y="1337713"/>
            <a:ext cx="5192650" cy="646331"/>
          </a:xfrm>
          <a:prstGeom prst="rect">
            <a:avLst/>
          </a:prstGeom>
        </p:spPr>
        <p:txBody>
          <a:bodyPr wrap="square">
            <a:spAutoFit/>
          </a:bodyPr>
          <a:lstStyle/>
          <a:p>
            <a:pPr algn="ctr"/>
            <a:r>
              <a:rPr lang="en-US" dirty="0"/>
              <a:t>INCREASED USE OF KEYLOGGERS BY CYBER CRIMINALS </a:t>
            </a:r>
          </a:p>
        </p:txBody>
      </p:sp>
      <p:pic>
        <p:nvPicPr>
          <p:cNvPr id="21"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Tree>
    <p:extLst>
      <p:ext uri="{BB962C8B-B14F-4D97-AF65-F5344CB8AC3E}">
        <p14:creationId xmlns:p14="http://schemas.microsoft.com/office/powerpoint/2010/main" val="415414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142</TotalTime>
  <Words>1146</Words>
  <Application>Microsoft Office PowerPoint</Application>
  <PresentationFormat>Widescreen</PresentationFormat>
  <Paragraphs>153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GENERAL  REPRESENTATION OF KEYLOGGER </vt:lpstr>
      <vt:lpstr>SYSTEM ARCHITECTURE</vt:lpstr>
      <vt:lpstr>SYSTEM APPROACH</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36</cp:revision>
  <dcterms:created xsi:type="dcterms:W3CDTF">2021-05-26T16:50:10Z</dcterms:created>
  <dcterms:modified xsi:type="dcterms:W3CDTF">2024-04-02T04:50:38Z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