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7" autoAdjust="0"/>
  </p:normalViewPr>
  <p:slideViewPr>
    <p:cSldViewPr>
      <p:cViewPr varScale="1">
        <p:scale>
          <a:sx n="104" d="100"/>
          <a:sy n="104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0F67-D74E-49DA-B825-08E804AAD03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2CBC1-6905-4400-B76B-366CF60F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2CBC1-6905-4400-B76B-366CF60FC9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2CBC1-6905-4400-B76B-366CF60FC9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2CBC1-6905-4400-B76B-366CF60FC9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2CBC1-6905-4400-B76B-366CF60FC9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 Deck Intro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7772400" cy="936625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3925112"/>
            <a:ext cx="7662672" cy="13326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4429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385593"/>
                </a:solidFill>
              </a:rPr>
              <a:t>Microsoft Confidential - For Internal Use Only</a:t>
            </a:r>
            <a:endParaRPr lang="en-US">
              <a:solidFill>
                <a:srgbClr val="385593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0" y="5498592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8" hasCustomPrompt="1"/>
          </p:nvPr>
        </p:nvSpPr>
        <p:spPr>
          <a:xfrm>
            <a:off x="0" y="5809488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25" name="Content Placeholder 22"/>
          <p:cNvSpPr>
            <a:spLocks noGrp="1"/>
          </p:cNvSpPr>
          <p:nvPr>
            <p:ph sz="quarter" idx="19" hasCustomPrompt="1"/>
          </p:nvPr>
        </p:nvSpPr>
        <p:spPr>
          <a:xfrm>
            <a:off x="0" y="6135624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Company</a:t>
            </a:r>
            <a:endParaRPr lang="en-US" dirty="0"/>
          </a:p>
        </p:txBody>
      </p:sp>
      <p:pic>
        <p:nvPicPr>
          <p:cNvPr id="12" name="Picture 11" descr="banner_graph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75919"/>
            <a:ext cx="9144000" cy="1495425"/>
          </a:xfrm>
          <a:prstGeom prst="rect">
            <a:avLst/>
          </a:prstGeom>
        </p:spPr>
      </p:pic>
      <p:pic>
        <p:nvPicPr>
          <p:cNvPr id="11" name="Picture 10" descr="MSSVC_Lar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715000" y="57150"/>
            <a:ext cx="34290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794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 Deck Intro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7772400" cy="936625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3925112"/>
            <a:ext cx="7662672" cy="133268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4429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385593"/>
                </a:solidFill>
              </a:rPr>
              <a:t>Microsoft Confidential - For Internal Use Only</a:t>
            </a:r>
            <a:endParaRPr lang="en-US">
              <a:solidFill>
                <a:srgbClr val="385593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0" y="5498592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8" hasCustomPrompt="1"/>
          </p:nvPr>
        </p:nvSpPr>
        <p:spPr>
          <a:xfrm>
            <a:off x="0" y="5809488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25" name="Content Placeholder 22"/>
          <p:cNvSpPr>
            <a:spLocks noGrp="1"/>
          </p:cNvSpPr>
          <p:nvPr>
            <p:ph sz="quarter" idx="19" hasCustomPrompt="1"/>
          </p:nvPr>
        </p:nvSpPr>
        <p:spPr>
          <a:xfrm>
            <a:off x="0" y="6135624"/>
            <a:ext cx="2667000" cy="30480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 smtClean="0"/>
              <a:t>Presenter Company</a:t>
            </a:r>
            <a:endParaRPr lang="en-US" dirty="0"/>
          </a:p>
        </p:txBody>
      </p:sp>
      <p:pic>
        <p:nvPicPr>
          <p:cNvPr id="13" name="Picture 12" descr="banner_graphic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78992"/>
            <a:ext cx="9144000" cy="1495425"/>
          </a:xfrm>
          <a:prstGeom prst="rect">
            <a:avLst/>
          </a:prstGeom>
        </p:spPr>
      </p:pic>
      <p:pic>
        <p:nvPicPr>
          <p:cNvPr id="14" name="Picture 13" descr="logoGTR_SlideBann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19800" y="336787"/>
            <a:ext cx="2941831" cy="444339"/>
          </a:xfrm>
          <a:prstGeom prst="rect">
            <a:avLst/>
          </a:prstGeom>
        </p:spPr>
      </p:pic>
      <p:pic>
        <p:nvPicPr>
          <p:cNvPr id="11" name="Picture 10" descr="MSSVC_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15000" y="57150"/>
            <a:ext cx="34290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4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 Section Intro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92375"/>
            <a:ext cx="7772400" cy="9366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7724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abstract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Microsoft Confidential - For 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 descr="banner_graph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94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# Section Intro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92375"/>
            <a:ext cx="7772400" cy="9366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7724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abstract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Microsoft Confidential - For 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9" descr="banner_graph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1" name="Picture 10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560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 Section Intro Pic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92375"/>
            <a:ext cx="7772400" cy="9366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7724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abstract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Microsoft Confidential - For 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 descr="banner_graphi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188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# Section Intro Pic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92375"/>
            <a:ext cx="7772400" cy="9366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429000"/>
            <a:ext cx="7772400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abstract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Microsoft Confidential - For Internal Use Only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 descr="banner_graphi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0" name="Picture 9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8646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1 Topic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534400" cy="5440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1565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1# Topic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MSGR-Inside-top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534400" cy="5440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5" name="Picture 14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6" name="Picture 15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349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2 Topic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8534400" cy="5029200"/>
          </a:xfrm>
        </p:spPr>
        <p:txBody>
          <a:bodyPr/>
          <a:lstStyle>
            <a:lvl1pPr>
              <a:buSzPct val="10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5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2# Topic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8534400" cy="5029200"/>
          </a:xfrm>
        </p:spPr>
        <p:txBody>
          <a:bodyPr/>
          <a:lstStyle>
            <a:lvl1pPr>
              <a:buSzPct val="10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5" name="Picture 14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6" name="Picture 15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4412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3 Topic Title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148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1148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 descr="SMSGR-Inside-top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638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3# Topic Title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148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1148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5" name="Picture 14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277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4 Topic Title_Subtitle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6152"/>
            <a:ext cx="4114800" cy="51084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6152"/>
            <a:ext cx="4114800" cy="51084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65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4# Topic Title_Subtitle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6152"/>
            <a:ext cx="4114800" cy="51084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6152"/>
            <a:ext cx="4114800" cy="51084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4" name="Picture 13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5" name="Picture 14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260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.5 Topic Title_Subheads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4116358" cy="533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7800"/>
            <a:ext cx="4116358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914400"/>
            <a:ext cx="4117975" cy="533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447800"/>
            <a:ext cx="4117975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921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5# Topic Title_Subheads_Tw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4116358" cy="533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7800"/>
            <a:ext cx="4116358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914400"/>
            <a:ext cx="4117975" cy="533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447800"/>
            <a:ext cx="4117975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5" name="Picture 14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6" name="Picture 15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602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.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632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6#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2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0" name="Picture 9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397029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837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7 Title_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034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7# Title_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36232"/>
            <a:ext cx="8534400" cy="506767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2" name="Picture 11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3" name="Picture 12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820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8 Topic Title_Captio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3200400" cy="717550"/>
          </a:xfrm>
        </p:spPr>
        <p:txBody>
          <a:bodyPr anchor="t" anchorCtr="0">
            <a:norm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066800"/>
            <a:ext cx="3200400" cy="516502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3575304" y="274320"/>
            <a:ext cx="5111496" cy="5980176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13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9480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8# Topic Title_Captio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3200400" cy="717550"/>
          </a:xfrm>
        </p:spPr>
        <p:txBody>
          <a:bodyPr anchor="t" anchorCtr="0">
            <a:normAutofit/>
          </a:bodyPr>
          <a:lstStyle>
            <a:lvl1pPr algn="l"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066800"/>
            <a:ext cx="3200400" cy="516502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3" name="Picture 12" descr="icon-glossar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3575304" y="274320"/>
            <a:ext cx="5111496" cy="5980176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13" descr="Services_bL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2716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.9 Picture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229600" cy="566738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648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529466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3082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9# Picture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229600" cy="566738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648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529466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3" name="Picture 12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pic>
        <p:nvPicPr>
          <p:cNvPr id="14" name="Picture 13" descr="Services_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728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.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pic>
        <p:nvPicPr>
          <p:cNvPr id="9" name="Picture 8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107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10#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pic>
        <p:nvPicPr>
          <p:cNvPr id="9" name="Picture 8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302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6301"/>
            <a:ext cx="365760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Microsoft Confidential - For Internal Use Only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659240" y="128728"/>
            <a:ext cx="457200" cy="195528"/>
          </a:xfrm>
        </p:spPr>
        <p:txBody>
          <a:bodyPr wrap="none" lIns="0" tIns="0" rIns="0" bIns="0" anchor="t" anchorCtr="0">
            <a:noAutofit/>
          </a:bodyPr>
          <a:lstStyle>
            <a:lvl1pPr>
              <a:buFont typeface="Arial" pitchFamily="34" charset="0"/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Page#</a:t>
            </a:r>
            <a:endParaRPr lang="en-US" dirty="0"/>
          </a:p>
        </p:txBody>
      </p:sp>
      <p:pic>
        <p:nvPicPr>
          <p:cNvPr id="10" name="Picture 9" descr="icon-gloss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410" y="48640"/>
            <a:ext cx="285750" cy="2667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476302"/>
            <a:ext cx="8382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 descr="logoGTR_SlideFooterWH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43800" y="6553200"/>
            <a:ext cx="1511939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332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MS-Closing Pic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Microsoft logo with new tagline 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188" y="3200400"/>
            <a:ext cx="4619625" cy="1001713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4429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385593"/>
                </a:solidFill>
              </a:rPr>
              <a:t>Microsoft Confidential - For Internal Use Only</a:t>
            </a:r>
            <a:endParaRPr lang="en-US">
              <a:solidFill>
                <a:srgbClr val="385593"/>
              </a:solidFill>
            </a:endParaRPr>
          </a:p>
        </p:txBody>
      </p:sp>
      <p:pic>
        <p:nvPicPr>
          <p:cNvPr id="6" name="Picture 5" descr="banner_graph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3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MS-Closing Pic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Microsoft logo with new tagline 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188" y="3200400"/>
            <a:ext cx="4619625" cy="1001713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474429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385593"/>
                </a:solidFill>
              </a:rPr>
              <a:t>Microsoft Confidential - For Internal Use Only</a:t>
            </a:r>
            <a:endParaRPr lang="en-US">
              <a:solidFill>
                <a:srgbClr val="385593"/>
              </a:solidFill>
            </a:endParaRPr>
          </a:p>
        </p:txBody>
      </p:sp>
      <p:pic>
        <p:nvPicPr>
          <p:cNvPr id="5" name="Picture 4" descr="banner_graphic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12648"/>
            <a:ext cx="9144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Leg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1352" cy="4114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MSGR-Inside-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246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04800" y="914400"/>
            <a:ext cx="8531352" cy="2286000"/>
          </a:xfrm>
        </p:spPr>
        <p:txBody>
          <a:bodyPr>
            <a:normAutofit/>
          </a:bodyPr>
          <a:lstStyle>
            <a:lvl1pPr marL="112713" indent="6350">
              <a:spcAft>
                <a:spcPts val="300"/>
              </a:spcAft>
              <a:buFont typeface="Arial" pitchFamily="34" charset="0"/>
              <a:buNone/>
              <a:defRPr sz="1050"/>
            </a:lvl1pPr>
            <a:lvl2pPr marL="112713" indent="6350">
              <a:buFont typeface="Arial" pitchFamily="34" charset="0"/>
              <a:buNone/>
              <a:defRPr/>
            </a:lvl2pPr>
            <a:lvl3pPr marL="112713" indent="6350">
              <a:buFont typeface="Arial" pitchFamily="34" charset="0"/>
              <a:buNone/>
              <a:defRPr/>
            </a:lvl3pPr>
            <a:lvl4pPr marL="112713" indent="6350">
              <a:buFont typeface="Arial" pitchFamily="34" charset="0"/>
              <a:buNone/>
              <a:defRPr/>
            </a:lvl4pPr>
            <a:lvl5pPr marL="112713" indent="6350">
              <a:buFont typeface="Arial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04800" y="3962400"/>
            <a:ext cx="8531352" cy="2286000"/>
          </a:xfrm>
        </p:spPr>
        <p:txBody>
          <a:bodyPr>
            <a:normAutofit/>
          </a:bodyPr>
          <a:lstStyle>
            <a:lvl1pPr marL="112713" indent="6350">
              <a:spcAft>
                <a:spcPts val="300"/>
              </a:spcAft>
              <a:buFont typeface="Arial" pitchFamily="34" charset="0"/>
              <a:buNone/>
              <a:defRPr sz="1050"/>
            </a:lvl1pPr>
            <a:lvl2pPr marL="112713" indent="6350">
              <a:buFont typeface="Arial" pitchFamily="34" charset="0"/>
              <a:buNone/>
              <a:defRPr/>
            </a:lvl2pPr>
            <a:lvl3pPr marL="112713" indent="6350">
              <a:buFont typeface="Arial" pitchFamily="34" charset="0"/>
              <a:buNone/>
              <a:defRPr/>
            </a:lvl3pPr>
            <a:lvl4pPr marL="112713" indent="6350">
              <a:buFont typeface="Arial" pitchFamily="34" charset="0"/>
              <a:buNone/>
              <a:defRPr/>
            </a:lvl4pPr>
            <a:lvl5pPr marL="112713" indent="6350">
              <a:buFont typeface="Arial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304800" y="3276600"/>
            <a:ext cx="8531352" cy="411480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2200"/>
            </a:lvl2pPr>
            <a:lvl3pPr>
              <a:buFont typeface="Arial" pitchFamily="34" charset="0"/>
              <a:buNone/>
              <a:defRPr sz="2200"/>
            </a:lvl3pPr>
            <a:lvl4pPr>
              <a:buFont typeface="Arial" pitchFamily="34" charset="0"/>
              <a:buNone/>
              <a:defRPr sz="2200"/>
            </a:lvl4pPr>
            <a:lvl5pPr>
              <a:buFont typeface="Arial" pitchFamily="34" charset="0"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304800" y="3725672"/>
            <a:ext cx="5486400" cy="228600"/>
          </a:xfrm>
        </p:spPr>
        <p:txBody>
          <a:bodyPr lIns="182880" tIns="0" rIns="182880" bIns="0" anchor="ctr" anchorCtr="0">
            <a:no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1050" b="0">
                <a:solidFill>
                  <a:schemeClr val="bg2"/>
                </a:solidFill>
              </a:defRPr>
            </a:lvl1pPr>
            <a:lvl2pPr marL="112713" indent="6350">
              <a:buFont typeface="Arial" pitchFamily="34" charset="0"/>
              <a:buNone/>
              <a:defRPr sz="1050"/>
            </a:lvl2pPr>
            <a:lvl3pPr marL="112713" indent="6350">
              <a:buFont typeface="Arial" pitchFamily="34" charset="0"/>
              <a:buNone/>
              <a:defRPr sz="1050"/>
            </a:lvl3pPr>
            <a:lvl4pPr marL="112713" indent="6350">
              <a:buFont typeface="Arial" pitchFamily="34" charset="0"/>
              <a:buNone/>
              <a:defRPr sz="1050"/>
            </a:lvl4pPr>
            <a:lvl5pPr marL="112713" indent="6350">
              <a:buFont typeface="Arial" pitchFamily="34" charset="0"/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8" name="Picture 17" descr="SMSGR-Inside-top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6419088"/>
            <a:ext cx="9144000" cy="438912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20"/>
          </p:nvPr>
        </p:nvSpPr>
        <p:spPr>
          <a:xfrm>
            <a:off x="304800" y="675640"/>
            <a:ext cx="5486400" cy="228600"/>
          </a:xfrm>
        </p:spPr>
        <p:txBody>
          <a:bodyPr lIns="182880" tIns="0" rIns="182880" bIns="0"/>
          <a:lstStyle>
            <a:lvl1pPr algn="l">
              <a:defRPr sz="1050" b="0"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277EB5"/>
                </a:solidFill>
              </a:rPr>
              <a:t>Microsoft Confidential - For Internal Use Only</a:t>
            </a:r>
            <a:endParaRPr lang="en-US" dirty="0">
              <a:solidFill>
                <a:srgbClr val="277EB5"/>
              </a:solidFill>
            </a:endParaRPr>
          </a:p>
        </p:txBody>
      </p:sp>
      <p:pic>
        <p:nvPicPr>
          <p:cNvPr id="11" name="Picture 10" descr="Services_b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62427" y="6419088"/>
            <a:ext cx="2081573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1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84237"/>
            <a:ext cx="8458200" cy="544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760" y="6472555"/>
            <a:ext cx="3657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9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385593"/>
                </a:solidFill>
              </a:rPr>
              <a:t>Microsoft Confidential - For Internal Use Only</a:t>
            </a:r>
            <a:endParaRPr lang="en-US">
              <a:solidFill>
                <a:srgbClr val="38559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474429"/>
            <a:ext cx="838200" cy="365125"/>
          </a:xfrm>
          <a:prstGeom prst="rect">
            <a:avLst/>
          </a:prstGeom>
        </p:spPr>
        <p:txBody>
          <a:bodyPr lIns="45720" anchor="ctr" anchorCtr="0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85593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4429"/>
            <a:ext cx="6096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26CCAEB-CB17-44EB-A892-4553F1D666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Services_bL.png"/>
          <p:cNvPicPr>
            <a:picLocks noChangeAspect="1"/>
          </p:cNvPicPr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6922416" y="6374553"/>
            <a:ext cx="2209800" cy="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00000"/>
        <a:buFontTx/>
        <a:buBlip>
          <a:blip r:embed="rId3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3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3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32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32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bb456990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3 </a:t>
            </a:r>
            <a:br>
              <a:rPr lang="en-US" dirty="0" smtClean="0"/>
            </a:br>
            <a:r>
              <a:rPr lang="en-US" dirty="0" smtClean="0"/>
              <a:t>Domain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创建域的简介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加域的过程和排错</a:t>
            </a:r>
            <a:endParaRPr lang="en-US" altLang="zh-CN" dirty="0" smtClean="0"/>
          </a:p>
          <a:p>
            <a:pPr lvl="0"/>
            <a:r>
              <a:rPr lang="zh-CN" altLang="en-US" dirty="0"/>
              <a:t>退域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域控升级标准流程</a:t>
            </a:r>
            <a:r>
              <a:rPr lang="zh-CN" altLang="en-US" dirty="0" smtClean="0"/>
              <a:t>和</a:t>
            </a:r>
            <a:r>
              <a:rPr lang="zh-CN" altLang="en-US" dirty="0" smtClean="0"/>
              <a:t>排错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域控降级的三种方法</a:t>
            </a:r>
            <a:endParaRPr lang="en-US" altLang="zh-CN" dirty="0" smtClean="0"/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3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创建域的简介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12784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域的组成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控制者：域控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/>
              <a:t>使用</a:t>
            </a:r>
            <a:r>
              <a:rPr lang="zh-CN" altLang="en-US" dirty="0" smtClean="0"/>
              <a:t>者：域用户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媒介：客户端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什么是“加域”？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客户端（</a:t>
            </a:r>
            <a:r>
              <a:rPr lang="en-US" altLang="zh-CN" dirty="0" smtClean="0"/>
              <a:t>client machine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域控（</a:t>
            </a:r>
            <a:r>
              <a:rPr lang="en-US" altLang="zh-CN" dirty="0" smtClean="0"/>
              <a:t>domain 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密码</a:t>
            </a:r>
            <a:r>
              <a:rPr lang="zh-CN" altLang="en-US" dirty="0"/>
              <a:t>（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0"/>
            <a:r>
              <a:rPr lang="zh-CN" altLang="en-US" dirty="0"/>
              <a:t>加</a:t>
            </a:r>
            <a:r>
              <a:rPr lang="zh-CN" altLang="en-US" dirty="0" smtClean="0"/>
              <a:t>域后的权利和义务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客户端有权限访问域内的资源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客户端受到域控的管辖，需要应用组策略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/>
              <a:t>用户可以使用域账号登陆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 smtClean="0"/>
              <a:t>……</a:t>
            </a:r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524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1700808"/>
            <a:ext cx="533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1931"/>
            <a:ext cx="21431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95" y="2348706"/>
            <a:ext cx="6286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73" y="2467768"/>
            <a:ext cx="428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11" y="2734468"/>
            <a:ext cx="2581275" cy="25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210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加域的过程和排错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12784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自学</a:t>
            </a:r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JoinDomainandDCpromo.pptx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 smtClean="0"/>
              <a:t>&lt;&lt;</a:t>
            </a:r>
            <a:r>
              <a:rPr lang="en-US" b="1" dirty="0"/>
              <a:t>How to Join Your Computer to a Domain </a:t>
            </a:r>
            <a:r>
              <a:rPr lang="en-US" altLang="zh-CN" dirty="0" smtClean="0"/>
              <a:t>&gt;&gt;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technet.microsoft.com/en-us/library/bb456990.aspx</a:t>
            </a:r>
            <a:r>
              <a:rPr lang="en-US" altLang="zh-CN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91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加域退域的总结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12784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自测问题：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什么用户账号可以把机器加域？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普通域用户默认最多可以把几台机器加域？有办法增加吗？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/>
              <a:t>加域时需要用到哪些网络协议，分别需要开放什么端口？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上计算机账号已经存在还能加域成功吗？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如果不做指定，新加域的计算机账号会保存在哪里？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可以指定联系某台</a:t>
            </a:r>
            <a:r>
              <a:rPr lang="en-US" altLang="zh-CN" dirty="0" smtClean="0"/>
              <a:t>DC</a:t>
            </a:r>
            <a:r>
              <a:rPr lang="zh-CN" altLang="en-US" dirty="0" smtClean="0"/>
              <a:t>加域吗？如果可以如何操作？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/>
              <a:t>加</a:t>
            </a:r>
            <a:r>
              <a:rPr lang="zh-CN" altLang="en-US" dirty="0" smtClean="0"/>
              <a:t>域时如果不找本站点</a:t>
            </a:r>
            <a:r>
              <a:rPr lang="en-US" altLang="zh-CN" dirty="0" smtClean="0"/>
              <a:t>DC</a:t>
            </a:r>
            <a:r>
              <a:rPr lang="zh-CN" altLang="en-US" dirty="0" smtClean="0"/>
              <a:t>表明可能发生了什么问题？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如果加域时报错</a:t>
            </a:r>
            <a:r>
              <a:rPr lang="en-US" altLang="zh-CN" dirty="0" smtClean="0"/>
              <a:t>network path not found</a:t>
            </a:r>
            <a:r>
              <a:rPr lang="zh-CN" altLang="en-US" dirty="0" smtClean="0"/>
              <a:t>，最可能的原因是什么？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退域时必须联系</a:t>
            </a:r>
            <a:r>
              <a:rPr lang="en-US" altLang="zh-CN" dirty="0" smtClean="0"/>
              <a:t>DC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计算机账号在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上被删除，最可能的原因是什么？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19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加域退域的总结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1278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zh-CN" altLang="en-US" dirty="0" smtClean="0"/>
              <a:t>自测问题：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什么用户账号可以把机器加域？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域用户账号。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普通域用户默认最多可以把几台机器加域？有办法增加吗？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台。有。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加</a:t>
            </a:r>
            <a:r>
              <a:rPr lang="zh-CN" altLang="en-US" dirty="0"/>
              <a:t>域时需要用到哪些网络协议，分别需要开放什么端口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joindomainanddcpromo.pptx P13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上计算机账号已经存在还能加域成功吗？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能，如果用户有</a:t>
            </a:r>
            <a:r>
              <a:rPr lang="en-US" altLang="zh-CN" dirty="0" err="1" smtClean="0"/>
              <a:t>resetpwd</a:t>
            </a:r>
            <a:r>
              <a:rPr lang="zh-CN" altLang="en-US" dirty="0" smtClean="0"/>
              <a:t>等权限。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如果不做指定，新加域的计算机账号会保存在哪里？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computers 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可以指定联系某台</a:t>
            </a:r>
            <a:r>
              <a:rPr lang="en-US" altLang="zh-CN" dirty="0" smtClean="0"/>
              <a:t>DC</a:t>
            </a:r>
            <a:r>
              <a:rPr lang="zh-CN" altLang="en-US" dirty="0" smtClean="0"/>
              <a:t>加域吗？如果可以如何操作？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可以。</a:t>
            </a:r>
            <a:r>
              <a:rPr lang="en-US" altLang="zh-CN" dirty="0" err="1" smtClean="0"/>
              <a:t>Netdom</a:t>
            </a:r>
            <a:r>
              <a:rPr lang="en-US" altLang="zh-CN" dirty="0" smtClean="0"/>
              <a:t> join /</a:t>
            </a:r>
            <a:r>
              <a:rPr lang="en-US" altLang="zh-CN" dirty="0" err="1" smtClean="0"/>
              <a:t>domain:domain</a:t>
            </a:r>
            <a:r>
              <a:rPr lang="en-US" altLang="zh-CN" dirty="0" smtClean="0"/>
              <a:t>\dc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加域时如果不找本站点</a:t>
            </a:r>
            <a:r>
              <a:rPr lang="en-US" altLang="zh-CN" dirty="0" smtClean="0"/>
              <a:t>DC</a:t>
            </a:r>
            <a:r>
              <a:rPr lang="zh-CN" altLang="en-US" dirty="0" smtClean="0"/>
              <a:t>表明可能发生了什么问题？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没有问题，本来就是随机寻找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如果加域时报错</a:t>
            </a:r>
            <a:r>
              <a:rPr lang="en-US" altLang="zh-CN" dirty="0" smtClean="0"/>
              <a:t>network path not found</a:t>
            </a:r>
            <a:r>
              <a:rPr lang="zh-CN" altLang="en-US" dirty="0" smtClean="0"/>
              <a:t>，最可能的原因是什么？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TCP 445</a:t>
            </a:r>
            <a:r>
              <a:rPr lang="zh-CN" altLang="en-US" dirty="0" smtClean="0"/>
              <a:t>端口不通，检查防火墙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退域时必须联系</a:t>
            </a:r>
            <a:r>
              <a:rPr lang="en-US" altLang="zh-CN" dirty="0" smtClean="0"/>
              <a:t>DC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不必。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 smtClean="0"/>
              <a:t>计算机账号在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上被删除，最可能的原因是什么？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管理员删除。退域不会造成账号删除。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76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ildID_CrsTitle_Template(GTR)">
  <a:themeElements>
    <a:clrScheme name="Custom 10">
      <a:dk1>
        <a:sysClr val="windowText" lastClr="000000"/>
      </a:dk1>
      <a:lt1>
        <a:sysClr val="window" lastClr="FFFFFF"/>
      </a:lt1>
      <a:dk2>
        <a:srgbClr val="385593"/>
      </a:dk2>
      <a:lt2>
        <a:srgbClr val="277EB5"/>
      </a:lt2>
      <a:accent1>
        <a:srgbClr val="E19004"/>
      </a:accent1>
      <a:accent2>
        <a:srgbClr val="9BBB59"/>
      </a:accent2>
      <a:accent3>
        <a:srgbClr val="FFE269"/>
      </a:accent3>
      <a:accent4>
        <a:srgbClr val="4F81BD"/>
      </a:accent4>
      <a:accent5>
        <a:srgbClr val="4BACC6"/>
      </a:accent5>
      <a:accent6>
        <a:srgbClr val="DAB77D"/>
      </a:accent6>
      <a:hlink>
        <a:srgbClr val="C0504D"/>
      </a:hlink>
      <a:folHlink>
        <a:srgbClr val="4F81BD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>
          <a:solidFill>
            <a:schemeClr val="accent4"/>
          </a:solidFill>
        </a:ln>
      </a:spPr>
      <a:bodyPr rtlCol="0" anchor="ctr"/>
      <a:lstStyle>
        <a:defPPr marL="228600" indent="-228600" algn="ctr">
          <a:buBlip>
            <a:blip xmlns:r="http://schemas.openxmlformats.org/officeDocument/2006/relationships" r:embed="rId1"/>
          </a:buBlip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28600" indent="-228600">
          <a:buSzPct val="110000"/>
          <a:buBlip>
            <a:blip xmlns:r="http://schemas.openxmlformats.org/officeDocument/2006/relationships" r:embed="rId1"/>
          </a:buBlip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FB713ECB5223418981FFF9771E9A8E" ma:contentTypeVersion="14" ma:contentTypeDescription="Create a new document." ma:contentTypeScope="" ma:versionID="577fc06da1defe4d668242e6381f703c">
  <xsd:schema xmlns:xsd="http://www.w3.org/2001/XMLSchema" xmlns:xs="http://www.w3.org/2001/XMLSchema" xmlns:p="http://schemas.microsoft.com/office/2006/metadata/properties" xmlns:ns1="http://schemas.microsoft.com/sharepoint/v3" xmlns:ns2="53cf4531-2205-4b66-937c-49241f754c9b" xmlns:ns3="c8b242a2-d2fa-48b1-8a7f-4b4024d4a43b" targetNamespace="http://schemas.microsoft.com/office/2006/metadata/properties" ma:root="true" ma:fieldsID="80330fa7864e7b69f6ee847d3650b686" ns1:_="" ns2:_="" ns3:_="">
    <xsd:import namespace="http://schemas.microsoft.com/sharepoint/v3"/>
    <xsd:import namespace="53cf4531-2205-4b66-937c-49241f754c9b"/>
    <xsd:import namespace="c8b242a2-d2fa-48b1-8a7f-4b4024d4a4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f4531-2205-4b66-937c-49241f754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42a2-d2fa-48b1-8a7f-4b4024d4a43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0C3D940-B38D-4441-8583-52F3E6B9DA52}"/>
</file>

<file path=customXml/itemProps2.xml><?xml version="1.0" encoding="utf-8"?>
<ds:datastoreItem xmlns:ds="http://schemas.openxmlformats.org/officeDocument/2006/customXml" ds:itemID="{5AC1EB4E-9200-4427-94CB-358735868814}"/>
</file>

<file path=customXml/itemProps3.xml><?xml version="1.0" encoding="utf-8"?>
<ds:datastoreItem xmlns:ds="http://schemas.openxmlformats.org/officeDocument/2006/customXml" ds:itemID="{9A2F8E0A-A4FD-4D69-A087-164069A08ACB}"/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297</Words>
  <Application>Microsoft Office PowerPoint</Application>
  <PresentationFormat>On-screen Show (4:3)</PresentationFormat>
  <Paragraphs>80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主题</vt:lpstr>
      <vt:lpstr>BuildID_CrsTitle_Template(GTR)</vt:lpstr>
      <vt:lpstr>Module 3  Domain Setup</vt:lpstr>
      <vt:lpstr>议程</vt:lpstr>
      <vt:lpstr>创建域的简介</vt:lpstr>
      <vt:lpstr>加域的过程和排错</vt:lpstr>
      <vt:lpstr>加域退域的总结</vt:lpstr>
      <vt:lpstr>加域退域的总结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Domain Setup</dc:title>
  <dc:creator>Xue-Song Wang</dc:creator>
  <cp:lastModifiedBy>Xue-Song Wang</cp:lastModifiedBy>
  <cp:revision>25</cp:revision>
  <dcterms:created xsi:type="dcterms:W3CDTF">2013-12-05T12:08:31Z</dcterms:created>
  <dcterms:modified xsi:type="dcterms:W3CDTF">2013-12-05T16:52:02Z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0x01010045FB713ECB5223418981FFF9771E9A8E</vt:lpwstr>
  </property>
</Properties>
</file>