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33"/>
  </p:notesMasterIdLst>
  <p:sldIdLst>
    <p:sldId id="263" r:id="rId2"/>
    <p:sldId id="264" r:id="rId3"/>
    <p:sldId id="280" r:id="rId4"/>
    <p:sldId id="281" r:id="rId5"/>
    <p:sldId id="282" r:id="rId6"/>
    <p:sldId id="283" r:id="rId7"/>
    <p:sldId id="284" r:id="rId8"/>
    <p:sldId id="285" r:id="rId9"/>
    <p:sldId id="287" r:id="rId10"/>
    <p:sldId id="290" r:id="rId11"/>
    <p:sldId id="292" r:id="rId12"/>
    <p:sldId id="293" r:id="rId13"/>
    <p:sldId id="297" r:id="rId14"/>
    <p:sldId id="294" r:id="rId15"/>
    <p:sldId id="295" r:id="rId16"/>
    <p:sldId id="286" r:id="rId17"/>
    <p:sldId id="296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07" r:id="rId29"/>
    <p:sldId id="309" r:id="rId30"/>
    <p:sldId id="289" r:id="rId31"/>
    <p:sldId id="27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3" autoAdjust="0"/>
    <p:restoredTop sz="94650" autoAdjust="0"/>
  </p:normalViewPr>
  <p:slideViewPr>
    <p:cSldViewPr>
      <p:cViewPr varScale="1">
        <p:scale>
          <a:sx n="87" d="100"/>
          <a:sy n="87" d="100"/>
        </p:scale>
        <p:origin x="13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04C3-FCA1-4AB7-8EA9-EB3C01C4C01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20E16-7E2D-4061-8759-5F8497A7A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2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7FE78-9E6E-4E3A-8BF3-2D3E026EB9FA}" type="slidenum">
              <a:rPr lang="en-US"/>
              <a:pPr/>
              <a:t>30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6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 Deck Intro Pic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971800"/>
            <a:ext cx="7772400" cy="936625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3925112"/>
            <a:ext cx="7662672" cy="1332688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4429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0" y="5498592"/>
            <a:ext cx="2667000" cy="30480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8" hasCustomPrompt="1"/>
          </p:nvPr>
        </p:nvSpPr>
        <p:spPr>
          <a:xfrm>
            <a:off x="0" y="5809488"/>
            <a:ext cx="2667000" cy="30480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25" name="Content Placeholder 22"/>
          <p:cNvSpPr>
            <a:spLocks noGrp="1"/>
          </p:cNvSpPr>
          <p:nvPr>
            <p:ph sz="quarter" idx="19" hasCustomPrompt="1"/>
          </p:nvPr>
        </p:nvSpPr>
        <p:spPr>
          <a:xfrm>
            <a:off x="0" y="6135624"/>
            <a:ext cx="2667000" cy="30480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 smtClean="0"/>
              <a:t>Presenter Company</a:t>
            </a:r>
            <a:endParaRPr lang="en-US" dirty="0"/>
          </a:p>
        </p:txBody>
      </p:sp>
      <p:pic>
        <p:nvPicPr>
          <p:cNvPr id="12" name="Picture 11" descr="banner_graph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75919"/>
            <a:ext cx="9144000" cy="1495425"/>
          </a:xfrm>
          <a:prstGeom prst="rect">
            <a:avLst/>
          </a:prstGeom>
        </p:spPr>
      </p:pic>
      <p:pic>
        <p:nvPicPr>
          <p:cNvPr id="11" name="Picture 10" descr="MSSVC_Larg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715000" y="57150"/>
            <a:ext cx="3429000" cy="100965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2# Topic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8534400" cy="5029200"/>
          </a:xfrm>
        </p:spPr>
        <p:txBody>
          <a:bodyPr/>
          <a:lstStyle>
            <a:lvl1pPr>
              <a:buSzPct val="100000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636232"/>
            <a:ext cx="8534400" cy="506767"/>
          </a:xfrm>
        </p:spPr>
        <p:txBody>
          <a:bodyPr>
            <a:noAutofit/>
          </a:bodyPr>
          <a:lstStyle>
            <a:lvl1pPr>
              <a:buFont typeface="Arial" pitchFamily="34" charset="0"/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5" name="Picture 14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pic>
        <p:nvPicPr>
          <p:cNvPr id="16" name="Picture 15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3 Topic Title_Tw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14800" cy="541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14400"/>
            <a:ext cx="4114800" cy="541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11" descr="SMSGR-Inside-top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pic>
        <p:nvPicPr>
          <p:cNvPr id="11" name="Picture 10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3# Topic Title_Tw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14800" cy="541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14400"/>
            <a:ext cx="4114800" cy="541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11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5" name="Picture 14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4 Topic Title_Subtitle_Tw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6152"/>
            <a:ext cx="4114800" cy="51084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6152"/>
            <a:ext cx="4114800" cy="51084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636232"/>
            <a:ext cx="8534400" cy="506767"/>
          </a:xfrm>
        </p:spPr>
        <p:txBody>
          <a:bodyPr>
            <a:noAutofit/>
          </a:bodyPr>
          <a:lstStyle>
            <a:lvl1pPr>
              <a:buFont typeface="Arial" pitchFamily="34" charset="0"/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pic>
        <p:nvPicPr>
          <p:cNvPr id="12" name="Picture 11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4# Topic Title_Subtitle_Tw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6152"/>
            <a:ext cx="4114800" cy="51084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6152"/>
            <a:ext cx="4114800" cy="51084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636232"/>
            <a:ext cx="8534400" cy="506767"/>
          </a:xfrm>
        </p:spPr>
        <p:txBody>
          <a:bodyPr>
            <a:noAutofit/>
          </a:bodyPr>
          <a:lstStyle>
            <a:lvl1pPr>
              <a:buFont typeface="Arial" pitchFamily="34" charset="0"/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4" name="Picture 13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pic>
        <p:nvPicPr>
          <p:cNvPr id="15" name="Picture 14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.5 Topic Title_Subheads_Tw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4116358" cy="533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7800"/>
            <a:ext cx="4116358" cy="4876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914400"/>
            <a:ext cx="4117975" cy="533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447800"/>
            <a:ext cx="4117975" cy="4876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pic>
        <p:nvPicPr>
          <p:cNvPr id="13" name="Picture 12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5# Topic Title_Subheads_Tw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4116358" cy="533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7800"/>
            <a:ext cx="4116358" cy="4876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914400"/>
            <a:ext cx="4117975" cy="533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447800"/>
            <a:ext cx="4117975" cy="4876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5" name="Picture 14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pic>
        <p:nvPicPr>
          <p:cNvPr id="16" name="Picture 15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.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2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6#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2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0" name="Picture 9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pic>
        <p:nvPicPr>
          <p:cNvPr id="11" name="Picture 10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397029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7 Title_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636232"/>
            <a:ext cx="8534400" cy="506767"/>
          </a:xfrm>
        </p:spPr>
        <p:txBody>
          <a:bodyPr>
            <a:noAutofit/>
          </a:bodyPr>
          <a:lstStyle>
            <a:lvl1pPr>
              <a:buFont typeface="Arial" pitchFamily="34" charset="0"/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pic>
        <p:nvPicPr>
          <p:cNvPr id="10" name="Picture 9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0 Deck Intro Pic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971800"/>
            <a:ext cx="7772400" cy="936625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3925112"/>
            <a:ext cx="7662672" cy="1332688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4429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0" y="5498592"/>
            <a:ext cx="2667000" cy="30480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8" hasCustomPrompt="1"/>
          </p:nvPr>
        </p:nvSpPr>
        <p:spPr>
          <a:xfrm>
            <a:off x="0" y="5809488"/>
            <a:ext cx="2667000" cy="30480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25" name="Content Placeholder 22"/>
          <p:cNvSpPr>
            <a:spLocks noGrp="1"/>
          </p:cNvSpPr>
          <p:nvPr>
            <p:ph sz="quarter" idx="19" hasCustomPrompt="1"/>
          </p:nvPr>
        </p:nvSpPr>
        <p:spPr>
          <a:xfrm>
            <a:off x="0" y="6135624"/>
            <a:ext cx="2667000" cy="30480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 smtClean="0"/>
              <a:t>Presenter Company</a:t>
            </a:r>
            <a:endParaRPr lang="en-US" dirty="0"/>
          </a:p>
        </p:txBody>
      </p:sp>
      <p:pic>
        <p:nvPicPr>
          <p:cNvPr id="13" name="Picture 12" descr="banner_graphic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78992"/>
            <a:ext cx="9144000" cy="1495425"/>
          </a:xfrm>
          <a:prstGeom prst="rect">
            <a:avLst/>
          </a:prstGeom>
        </p:spPr>
      </p:pic>
      <p:pic>
        <p:nvPicPr>
          <p:cNvPr id="14" name="Picture 13" descr="logoGTR_SlideBann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19800" y="336787"/>
            <a:ext cx="2941831" cy="444339"/>
          </a:xfrm>
          <a:prstGeom prst="rect">
            <a:avLst/>
          </a:prstGeom>
        </p:spPr>
      </p:pic>
      <p:pic>
        <p:nvPicPr>
          <p:cNvPr id="11" name="Picture 10" descr="MSSVC_Larg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15000" y="57150"/>
            <a:ext cx="3429000" cy="100965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7# Title_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636232"/>
            <a:ext cx="8534400" cy="506767"/>
          </a:xfrm>
        </p:spPr>
        <p:txBody>
          <a:bodyPr>
            <a:noAutofit/>
          </a:bodyPr>
          <a:lstStyle>
            <a:lvl1pPr>
              <a:buFont typeface="Arial" pitchFamily="34" charset="0"/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2" name="Picture 11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pic>
        <p:nvPicPr>
          <p:cNvPr id="13" name="Picture 12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8 Topic Title_Captio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3050"/>
            <a:ext cx="3200400" cy="717550"/>
          </a:xfrm>
        </p:spPr>
        <p:txBody>
          <a:bodyPr anchor="t" anchorCtr="0">
            <a:norm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066800"/>
            <a:ext cx="3200400" cy="516502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11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3575304" y="274320"/>
            <a:ext cx="5111496" cy="5980176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4" name="Picture 13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8# Topic Title_Captio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3050"/>
            <a:ext cx="3200400" cy="717550"/>
          </a:xfrm>
        </p:spPr>
        <p:txBody>
          <a:bodyPr anchor="t" anchorCtr="0">
            <a:normAutofit/>
          </a:bodyPr>
          <a:lstStyle>
            <a:lvl1pPr algn="l"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066800"/>
            <a:ext cx="3200400" cy="516502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3" name="Picture 12" descr="icon-glossar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3575304" y="274320"/>
            <a:ext cx="5111496" cy="5980176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4" name="Picture 13" descr="Services_bL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.9 Picture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53000"/>
            <a:ext cx="8229600" cy="566738"/>
          </a:xfrm>
        </p:spPr>
        <p:txBody>
          <a:bodyPr anchor="b">
            <a:normAutofit/>
          </a:bodyPr>
          <a:lstStyle>
            <a:lvl1pPr algn="l"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648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5529466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pic>
        <p:nvPicPr>
          <p:cNvPr id="11" name="Picture 10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9# Picture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53000"/>
            <a:ext cx="8229600" cy="566738"/>
          </a:xfrm>
        </p:spPr>
        <p:txBody>
          <a:bodyPr anchor="b">
            <a:normAutofit/>
          </a:bodyPr>
          <a:lstStyle>
            <a:lvl1pPr algn="l"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648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5529466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3" name="Picture 12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pic>
        <p:nvPicPr>
          <p:cNvPr id="14" name="Picture 13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.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pic>
        <p:nvPicPr>
          <p:cNvPr id="9" name="Picture 8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10#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pic>
        <p:nvPicPr>
          <p:cNvPr id="9" name="Picture 8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0" name="Picture 9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3" name="Picture 12" descr="logoGTR_SlideFooterWH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43800" y="6553200"/>
            <a:ext cx="1511939" cy="15851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MS-Closing Pic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Microsoft logo with new tagline 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2188" y="3200400"/>
            <a:ext cx="4619625" cy="1001713"/>
          </a:xfrm>
          <a:prstGeom prst="rect">
            <a:avLst/>
          </a:prstGeom>
          <a:noFill/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4429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pic>
        <p:nvPicPr>
          <p:cNvPr id="6" name="Picture 5" descr="banner_graph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12648"/>
            <a:ext cx="9144000" cy="14954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MS-Closing Pic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Microsoft logo with new tagline 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2188" y="3200400"/>
            <a:ext cx="4619625" cy="1001713"/>
          </a:xfrm>
          <a:prstGeom prst="rect">
            <a:avLst/>
          </a:prstGeom>
          <a:noFill/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4429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pic>
        <p:nvPicPr>
          <p:cNvPr id="5" name="Picture 4" descr="banner_graphic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12648"/>
            <a:ext cx="9144000" cy="14954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Leg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1352" cy="41148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04800" y="914400"/>
            <a:ext cx="8531352" cy="2286000"/>
          </a:xfrm>
        </p:spPr>
        <p:txBody>
          <a:bodyPr>
            <a:normAutofit/>
          </a:bodyPr>
          <a:lstStyle>
            <a:lvl1pPr marL="112713" indent="6350">
              <a:spcAft>
                <a:spcPts val="300"/>
              </a:spcAft>
              <a:buFont typeface="Arial" pitchFamily="34" charset="0"/>
              <a:buNone/>
              <a:defRPr sz="1050"/>
            </a:lvl1pPr>
            <a:lvl2pPr marL="112713" indent="6350">
              <a:buFont typeface="Arial" pitchFamily="34" charset="0"/>
              <a:buNone/>
              <a:defRPr/>
            </a:lvl2pPr>
            <a:lvl3pPr marL="112713" indent="6350">
              <a:buFont typeface="Arial" pitchFamily="34" charset="0"/>
              <a:buNone/>
              <a:defRPr/>
            </a:lvl3pPr>
            <a:lvl4pPr marL="112713" indent="6350">
              <a:buFont typeface="Arial" pitchFamily="34" charset="0"/>
              <a:buNone/>
              <a:defRPr/>
            </a:lvl4pPr>
            <a:lvl5pPr marL="112713" indent="6350">
              <a:buFont typeface="Arial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04800" y="3962400"/>
            <a:ext cx="8531352" cy="2286000"/>
          </a:xfrm>
        </p:spPr>
        <p:txBody>
          <a:bodyPr>
            <a:normAutofit/>
          </a:bodyPr>
          <a:lstStyle>
            <a:lvl1pPr marL="112713" indent="6350">
              <a:spcAft>
                <a:spcPts val="300"/>
              </a:spcAft>
              <a:buFont typeface="Arial" pitchFamily="34" charset="0"/>
              <a:buNone/>
              <a:defRPr sz="1050"/>
            </a:lvl1pPr>
            <a:lvl2pPr marL="112713" indent="6350">
              <a:buFont typeface="Arial" pitchFamily="34" charset="0"/>
              <a:buNone/>
              <a:defRPr/>
            </a:lvl2pPr>
            <a:lvl3pPr marL="112713" indent="6350">
              <a:buFont typeface="Arial" pitchFamily="34" charset="0"/>
              <a:buNone/>
              <a:defRPr/>
            </a:lvl3pPr>
            <a:lvl4pPr marL="112713" indent="6350">
              <a:buFont typeface="Arial" pitchFamily="34" charset="0"/>
              <a:buNone/>
              <a:defRPr/>
            </a:lvl4pPr>
            <a:lvl5pPr marL="112713" indent="6350">
              <a:buFont typeface="Arial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5"/>
          </p:nvPr>
        </p:nvSpPr>
        <p:spPr>
          <a:xfrm>
            <a:off x="304800" y="3276600"/>
            <a:ext cx="8531352" cy="411480"/>
          </a:xfrm>
        </p:spPr>
        <p:txBody>
          <a:bodyPr>
            <a:noAutofit/>
          </a:bodyPr>
          <a:lstStyle>
            <a:lvl1pPr>
              <a:buFont typeface="Arial" pitchFamily="34" charset="0"/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2200"/>
            </a:lvl2pPr>
            <a:lvl3pPr>
              <a:buFont typeface="Arial" pitchFamily="34" charset="0"/>
              <a:buNone/>
              <a:defRPr sz="2200"/>
            </a:lvl3pPr>
            <a:lvl4pPr>
              <a:buFont typeface="Arial" pitchFamily="34" charset="0"/>
              <a:buNone/>
              <a:defRPr sz="2200"/>
            </a:lvl4pPr>
            <a:lvl5pPr>
              <a:buFont typeface="Arial" pitchFamily="34" charset="0"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304800" y="3725672"/>
            <a:ext cx="5486400" cy="228600"/>
          </a:xfrm>
        </p:spPr>
        <p:txBody>
          <a:bodyPr lIns="182880" tIns="0" rIns="182880" bIns="0" anchor="ctr" anchorCtr="0">
            <a:no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1050" b="0">
                <a:solidFill>
                  <a:schemeClr val="bg2"/>
                </a:solidFill>
              </a:defRPr>
            </a:lvl1pPr>
            <a:lvl2pPr marL="112713" indent="6350">
              <a:buFont typeface="Arial" pitchFamily="34" charset="0"/>
              <a:buNone/>
              <a:defRPr sz="1050"/>
            </a:lvl2pPr>
            <a:lvl3pPr marL="112713" indent="6350">
              <a:buFont typeface="Arial" pitchFamily="34" charset="0"/>
              <a:buNone/>
              <a:defRPr sz="1050"/>
            </a:lvl3pPr>
            <a:lvl4pPr marL="112713" indent="6350">
              <a:buFont typeface="Arial" pitchFamily="34" charset="0"/>
              <a:buNone/>
              <a:defRPr sz="1050"/>
            </a:lvl4pPr>
            <a:lvl5pPr marL="112713" indent="6350">
              <a:buFont typeface="Arial" pitchFamily="34" charset="0"/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8" name="Picture 17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20"/>
          </p:nvPr>
        </p:nvSpPr>
        <p:spPr>
          <a:xfrm>
            <a:off x="304800" y="675640"/>
            <a:ext cx="5486400" cy="228600"/>
          </a:xfrm>
        </p:spPr>
        <p:txBody>
          <a:bodyPr lIns="182880" tIns="0" rIns="182880" bIns="0"/>
          <a:lstStyle>
            <a:lvl1pPr algn="l">
              <a:defRPr sz="1050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 dirty="0"/>
          </a:p>
        </p:txBody>
      </p:sp>
      <p:pic>
        <p:nvPicPr>
          <p:cNvPr id="11" name="Picture 10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 Section Intro Pic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92375"/>
            <a:ext cx="7772400" cy="936625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3429000"/>
            <a:ext cx="7772400" cy="1295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abstract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2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banner_graph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648"/>
            <a:ext cx="9144000" cy="14954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# Section Intro Pic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92375"/>
            <a:ext cx="7772400" cy="936625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3429000"/>
            <a:ext cx="7772400" cy="1295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abstract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2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anner_graph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648"/>
            <a:ext cx="9144000" cy="1495425"/>
          </a:xfrm>
          <a:prstGeom prst="rect">
            <a:avLst/>
          </a:prstGeom>
        </p:spPr>
      </p:pic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1" name="Picture 10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 Section Intro Pic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92375"/>
            <a:ext cx="7772400" cy="936625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3429000"/>
            <a:ext cx="7772400" cy="1295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abstract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2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banner_graphic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648"/>
            <a:ext cx="9144000" cy="14954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# Section Intro Pic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92375"/>
            <a:ext cx="7772400" cy="936625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3429000"/>
            <a:ext cx="7772400" cy="1295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abstract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2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banner_graphic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648"/>
            <a:ext cx="9144000" cy="1495425"/>
          </a:xfrm>
          <a:prstGeom prst="rect">
            <a:avLst/>
          </a:prstGeom>
        </p:spPr>
      </p:pic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0" name="Picture 9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1 Topic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pic>
        <p:nvPicPr>
          <p:cNvPr id="10" name="Picture 9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4237"/>
            <a:ext cx="8534400" cy="5440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1# Topic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MSGR-Inside-top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pic>
        <p:nvPicPr>
          <p:cNvPr id="10" name="Picture 9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4237"/>
            <a:ext cx="8534400" cy="5440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5" name="Picture 14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pic>
        <p:nvPicPr>
          <p:cNvPr id="16" name="Picture 15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2 Topic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8534400" cy="5029200"/>
          </a:xfrm>
        </p:spPr>
        <p:txBody>
          <a:bodyPr/>
          <a:lstStyle>
            <a:lvl1pPr>
              <a:buSzPct val="100000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636232"/>
            <a:ext cx="8534400" cy="506767"/>
          </a:xfrm>
        </p:spPr>
        <p:txBody>
          <a:bodyPr>
            <a:noAutofit/>
          </a:bodyPr>
          <a:lstStyle>
            <a:lvl1pPr>
              <a:buFont typeface="Arial" pitchFamily="34" charset="0"/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pic>
        <p:nvPicPr>
          <p:cNvPr id="11" name="Picture 10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84237"/>
            <a:ext cx="8458200" cy="544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1760" y="6472555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9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Microsoft Confidential - For Internal Use Only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6474429"/>
            <a:ext cx="838200" cy="365125"/>
          </a:xfrm>
          <a:prstGeom prst="rect">
            <a:avLst/>
          </a:prstGeom>
        </p:spPr>
        <p:txBody>
          <a:bodyPr lIns="45720" anchor="ctr" anchorCtr="0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4429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26CCAEB-CB17-44EB-A892-4553F1D666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ervices_bL.png"/>
          <p:cNvPicPr>
            <a:picLocks noChangeAspect="1"/>
          </p:cNvPicPr>
          <p:nvPr userDrawn="1"/>
        </p:nvPicPr>
        <p:blipFill>
          <a:blip r:embed="rId31" cstate="print"/>
          <a:stretch>
            <a:fillRect/>
          </a:stretch>
        </p:blipFill>
        <p:spPr>
          <a:xfrm>
            <a:off x="6922416" y="6374553"/>
            <a:ext cx="2209800" cy="4659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21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00000"/>
        <a:buFontTx/>
        <a:buBlip>
          <a:blip r:embed="rId3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110000"/>
        <a:buFontTx/>
        <a:buBlip>
          <a:blip r:embed="rId3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110000"/>
        <a:buFontTx/>
        <a:buBlip>
          <a:blip r:embed="rId3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110000"/>
        <a:buFontTx/>
        <a:buBlip>
          <a:blip r:embed="rId32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110000"/>
        <a:buFontTx/>
        <a:buBlip>
          <a:blip r:embed="rId32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support.microsoft.com/kb/250874/zh-cn" TargetMode="External"/><Relationship Id="rId13" Type="http://schemas.openxmlformats.org/officeDocument/2006/relationships/hyperlink" Target="http://support.microsoft.com/kb/216498" TargetMode="External"/><Relationship Id="rId3" Type="http://schemas.openxmlformats.org/officeDocument/2006/relationships/hyperlink" Target="http://support.microsoft.com/kb/179442" TargetMode="External"/><Relationship Id="rId7" Type="http://schemas.openxmlformats.org/officeDocument/2006/relationships/hyperlink" Target="http://support.microsoft.com/kb/311078/en-us" TargetMode="External"/><Relationship Id="rId12" Type="http://schemas.openxmlformats.org/officeDocument/2006/relationships/hyperlink" Target="http://support.microsoft.com/kb/842208" TargetMode="External"/><Relationship Id="rId2" Type="http://schemas.openxmlformats.org/officeDocument/2006/relationships/hyperlink" Target="http://technet.microsoft.com/en-us/library/cc732714(WS.10).asp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upport.microsoft.com/kb/243327" TargetMode="External"/><Relationship Id="rId11" Type="http://schemas.openxmlformats.org/officeDocument/2006/relationships/hyperlink" Target="http://support.microsoft.com/kb/947022/en-us" TargetMode="External"/><Relationship Id="rId5" Type="http://schemas.openxmlformats.org/officeDocument/2006/relationships/hyperlink" Target="http://technet.microsoft.com/en-us/library/cc776879(WS.10).aspx" TargetMode="External"/><Relationship Id="rId10" Type="http://schemas.openxmlformats.org/officeDocument/2006/relationships/hyperlink" Target="http://support.microsoft.com/kb/830746/zh-cn" TargetMode="External"/><Relationship Id="rId4" Type="http://schemas.openxmlformats.org/officeDocument/2006/relationships/hyperlink" Target="http://support.microsoft.com/kb/314861" TargetMode="External"/><Relationship Id="rId9" Type="http://schemas.openxmlformats.org/officeDocument/2006/relationships/hyperlink" Target="http://support.microsoft.com/kb/839880/zh-cn" TargetMode="External"/><Relationship Id="rId14" Type="http://schemas.openxmlformats.org/officeDocument/2006/relationships/hyperlink" Target="http://support.microsoft.com/kb/332199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机器加域</a:t>
            </a:r>
            <a:r>
              <a:rPr lang="zh-CN" altLang="en-US" dirty="0" smtClean="0"/>
              <a:t>和升级域控制器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细节讨论 </a:t>
            </a:r>
            <a:r>
              <a:rPr lang="en-US" altLang="zh-CN" dirty="0" smtClean="0"/>
              <a:t>-</a:t>
            </a:r>
            <a:r>
              <a:rPr lang="zh-CN" altLang="en-US" dirty="0" smtClean="0"/>
              <a:t> 名称解析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4800600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DNS / WINS / LMHOSTS</a:t>
            </a:r>
            <a:r>
              <a:rPr lang="zh-CN" altLang="en-US" sz="1800" dirty="0" smtClean="0"/>
              <a:t>，主要讨论</a:t>
            </a:r>
            <a:r>
              <a:rPr lang="en-US" altLang="zh-CN" sz="1800" dirty="0" smtClean="0"/>
              <a:t>DNS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对于</a:t>
            </a:r>
            <a:r>
              <a:rPr lang="en-US" altLang="zh-CN" sz="1800" dirty="0" smtClean="0"/>
              <a:t>DNS</a:t>
            </a:r>
            <a:r>
              <a:rPr lang="zh-CN" altLang="en-US" sz="1800" dirty="0" smtClean="0"/>
              <a:t>，客户端会查询整个域中的</a:t>
            </a:r>
            <a:r>
              <a:rPr lang="en-US" altLang="zh-CN" sz="1800" dirty="0" smtClean="0"/>
              <a:t>DC</a:t>
            </a:r>
            <a:r>
              <a:rPr lang="zh-CN" altLang="en-US" sz="1800" dirty="0" smtClean="0"/>
              <a:t>，并得到</a:t>
            </a:r>
            <a:r>
              <a:rPr lang="en-US" altLang="zh-CN" sz="1800" dirty="0" smtClean="0"/>
              <a:t>DC</a:t>
            </a:r>
            <a:r>
              <a:rPr lang="zh-CN" altLang="en-US" sz="1800" dirty="0" smtClean="0"/>
              <a:t>的返回列表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站点优先原则（</a:t>
            </a:r>
            <a:r>
              <a:rPr lang="en-US" altLang="zh-CN" sz="1800" dirty="0" smtClean="0"/>
              <a:t>site preference</a:t>
            </a:r>
            <a:r>
              <a:rPr lang="zh-CN" altLang="en-US" sz="1800" dirty="0" smtClean="0"/>
              <a:t>）暂不适用，因为客户端初始时不知道自己所在的站点。</a:t>
            </a:r>
            <a:endParaRPr lang="en-US" altLang="zh-CN" sz="1800" dirty="0" smtClean="0"/>
          </a:p>
          <a:p>
            <a:r>
              <a:rPr lang="zh-CN" altLang="en-US" sz="1800" dirty="0" smtClean="0"/>
              <a:t>客户端会依次向每台</a:t>
            </a:r>
            <a:r>
              <a:rPr lang="en-US" altLang="zh-CN" sz="1800" dirty="0" smtClean="0"/>
              <a:t>DC</a:t>
            </a:r>
            <a:r>
              <a:rPr lang="zh-CN" altLang="en-US" sz="1800" dirty="0" smtClean="0"/>
              <a:t>发送</a:t>
            </a:r>
            <a:r>
              <a:rPr lang="en-US" altLang="zh-CN" sz="1800" dirty="0" smtClean="0"/>
              <a:t>UDP 389</a:t>
            </a:r>
            <a:r>
              <a:rPr lang="zh-CN" altLang="en-US" sz="1800" dirty="0" smtClean="0"/>
              <a:t>的查询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ldap</a:t>
            </a:r>
            <a:r>
              <a:rPr lang="en-US" altLang="zh-CN" sz="1800" dirty="0" smtClean="0"/>
              <a:t> ping)</a:t>
            </a:r>
            <a:r>
              <a:rPr lang="zh-CN" altLang="en-US" sz="1800" dirty="0" smtClean="0"/>
              <a:t>。如果有</a:t>
            </a:r>
            <a:r>
              <a:rPr lang="en-US" altLang="zh-CN" sz="1800" dirty="0" smtClean="0"/>
              <a:t>DC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秒钟内响应查询，则该</a:t>
            </a:r>
            <a:r>
              <a:rPr lang="en-US" altLang="zh-CN" sz="1800" dirty="0" smtClean="0"/>
              <a:t>DC</a:t>
            </a:r>
            <a:r>
              <a:rPr lang="zh-CN" altLang="en-US" sz="1800" dirty="0" smtClean="0"/>
              <a:t>被认为是可以使用的</a:t>
            </a:r>
            <a:r>
              <a:rPr lang="en-US" altLang="zh-CN" sz="1800" dirty="0" smtClean="0"/>
              <a:t>DC</a:t>
            </a:r>
            <a:r>
              <a:rPr lang="zh-CN" altLang="en-US" sz="1800" dirty="0" smtClean="0"/>
              <a:t>，客户端停止查询。否则客户端认为所有</a:t>
            </a:r>
            <a:r>
              <a:rPr lang="en-US" altLang="zh-CN" sz="1800" dirty="0" smtClean="0"/>
              <a:t>DC</a:t>
            </a:r>
            <a:r>
              <a:rPr lang="zh-CN" altLang="en-US" sz="1800" dirty="0" smtClean="0"/>
              <a:t>都不可用。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62865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66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细节讨论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指定</a:t>
            </a:r>
            <a:r>
              <a:rPr lang="en-US" altLang="zh-CN" dirty="0" smtClean="0"/>
              <a:t>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4419600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使用</a:t>
            </a:r>
            <a:r>
              <a:rPr lang="en-US" altLang="zh-CN" sz="1800" dirty="0" err="1" smtClean="0"/>
              <a:t>netdom</a:t>
            </a:r>
            <a:r>
              <a:rPr lang="zh-CN" altLang="en-US" sz="1800" dirty="0" smtClean="0"/>
              <a:t>命令可以指定</a:t>
            </a:r>
            <a:r>
              <a:rPr lang="en-US" altLang="zh-CN" sz="1800" dirty="0" smtClean="0"/>
              <a:t>OU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DC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指定</a:t>
            </a:r>
            <a:r>
              <a:rPr lang="en-US" altLang="zh-CN" sz="1800" dirty="0" smtClean="0"/>
              <a:t>DC</a:t>
            </a:r>
            <a:r>
              <a:rPr lang="zh-CN" altLang="en-US" sz="1800" dirty="0" smtClean="0"/>
              <a:t>可以成为解决随机寻找无法连通</a:t>
            </a:r>
            <a:r>
              <a:rPr lang="en-US" altLang="zh-CN" sz="1800" dirty="0" smtClean="0"/>
              <a:t>DC</a:t>
            </a:r>
            <a:r>
              <a:rPr lang="zh-CN" altLang="en-US" sz="1800" dirty="0" smtClean="0"/>
              <a:t>的方案。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60007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261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细节讨论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个帐号的限制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28600" y="10668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1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10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10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110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如果以管理员账号加域，则机器账号的创建者属性（</a:t>
            </a:r>
            <a:r>
              <a:rPr lang="en-US" sz="1600" dirty="0" smtClean="0"/>
              <a:t> </a:t>
            </a:r>
            <a:r>
              <a:rPr lang="en-US" sz="1600" dirty="0" err="1" smtClean="0"/>
              <a:t>ms</a:t>
            </a:r>
            <a:r>
              <a:rPr lang="en-US" sz="1600" dirty="0" smtClean="0"/>
              <a:t>-DS-</a:t>
            </a:r>
            <a:r>
              <a:rPr lang="en-US" sz="1600" dirty="0" err="1" smtClean="0"/>
              <a:t>CreatorSID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）没有值。管理员组可以将任意多台机器加入域。</a:t>
            </a:r>
            <a:endParaRPr lang="en-US" altLang="zh-CN" sz="1600" dirty="0" smtClean="0"/>
          </a:p>
          <a:p>
            <a:r>
              <a:rPr lang="zh-CN" altLang="en-US" sz="1600" dirty="0" smtClean="0"/>
              <a:t>如果以普通用户加域，则机器账号的创建者属性（</a:t>
            </a:r>
            <a:r>
              <a:rPr lang="en-US" sz="1600" dirty="0" err="1" smtClean="0"/>
              <a:t>ms</a:t>
            </a:r>
            <a:r>
              <a:rPr lang="en-US" sz="1600" dirty="0" smtClean="0"/>
              <a:t>-DS-</a:t>
            </a:r>
            <a:r>
              <a:rPr lang="en-US" sz="1600" dirty="0" err="1" smtClean="0"/>
              <a:t>CreatorSID</a:t>
            </a:r>
            <a:r>
              <a:rPr lang="zh-CN" altLang="en-US" sz="1600" dirty="0" smtClean="0"/>
              <a:t>）记录的是该用户的</a:t>
            </a:r>
            <a:r>
              <a:rPr lang="en-US" altLang="zh-CN" sz="1600" dirty="0" smtClean="0"/>
              <a:t>SID</a:t>
            </a:r>
            <a:r>
              <a:rPr lang="zh-CN" altLang="en-US" sz="1600" dirty="0" smtClean="0"/>
              <a:t>，同时该用户被赋予</a:t>
            </a:r>
            <a:r>
              <a:rPr lang="en-US" altLang="zh-CN" sz="1600" dirty="0" smtClean="0"/>
              <a:t>”reset password”</a:t>
            </a:r>
            <a:r>
              <a:rPr lang="zh-CN" altLang="en-US" sz="1600" dirty="0" smtClean="0"/>
              <a:t>的权限，以便再次将该机器加域。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如果普通用户加域时，系统发现已经有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台机器的</a:t>
            </a:r>
            <a:r>
              <a:rPr lang="en-US" altLang="zh-CN" sz="1600" dirty="0" err="1" smtClean="0"/>
              <a:t>ms</a:t>
            </a:r>
            <a:r>
              <a:rPr lang="en-US" altLang="zh-CN" sz="1600" dirty="0" smtClean="0"/>
              <a:t>-DS-</a:t>
            </a:r>
            <a:r>
              <a:rPr lang="en-US" altLang="zh-CN" sz="1600" dirty="0" err="1" smtClean="0"/>
              <a:t>CreatorSID</a:t>
            </a:r>
            <a:r>
              <a:rPr lang="zh-CN" altLang="en-US" sz="1600" dirty="0" smtClean="0"/>
              <a:t>记录该用户的</a:t>
            </a:r>
            <a:r>
              <a:rPr lang="en-US" altLang="zh-CN" sz="1600" dirty="0" smtClean="0"/>
              <a:t>SID</a:t>
            </a:r>
            <a:r>
              <a:rPr lang="zh-CN" altLang="en-US" sz="1600" dirty="0" smtClean="0"/>
              <a:t>，则无法加域。</a:t>
            </a:r>
            <a:endParaRPr lang="en-US" altLang="zh-CN" sz="1600" dirty="0" smtClean="0"/>
          </a:p>
          <a:p>
            <a:r>
              <a:rPr lang="zh-CN" altLang="en-US" sz="1600" dirty="0" smtClean="0"/>
              <a:t>可以修改 </a:t>
            </a:r>
            <a:r>
              <a:rPr lang="en-US" altLang="zh-CN" sz="1600" dirty="0" err="1" smtClean="0"/>
              <a:t>ms</a:t>
            </a:r>
            <a:r>
              <a:rPr lang="en-US" altLang="zh-CN" sz="1600" dirty="0" smtClean="0"/>
              <a:t>-DS-</a:t>
            </a:r>
            <a:r>
              <a:rPr lang="en-US" altLang="zh-CN" sz="1600" dirty="0" err="1" smtClean="0"/>
              <a:t>MachineAccountQuota</a:t>
            </a:r>
            <a:r>
              <a:rPr lang="zh-CN" altLang="en-US" sz="1600" dirty="0" smtClean="0"/>
              <a:t>的值，控制普通用户加域的数量。</a:t>
            </a:r>
            <a:endParaRPr lang="en-US" altLang="zh-CN" sz="1600" dirty="0" smtClean="0"/>
          </a:p>
          <a:p>
            <a:endParaRPr lang="en-US" altLang="zh-CN" sz="1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FontTx/>
              <a:buNone/>
            </a:pP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44100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499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细节讨论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smtClean="0"/>
              <a:t>reset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 </a:t>
            </a:r>
            <a:r>
              <a:rPr lang="zh-CN" altLang="en-US" dirty="0" smtClean="0"/>
              <a:t>权限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4800600"/>
          </a:xfrm>
        </p:spPr>
        <p:txBody>
          <a:bodyPr/>
          <a:lstStyle/>
          <a:p>
            <a:r>
              <a:rPr lang="zh-CN" altLang="en-US" sz="1800" dirty="0" smtClean="0"/>
              <a:t>如果加</a:t>
            </a:r>
            <a:r>
              <a:rPr lang="zh-CN" altLang="en-US" sz="1800" dirty="0"/>
              <a:t>域时计算机账号已经存在，需要有</a:t>
            </a:r>
            <a:r>
              <a:rPr lang="en-US" altLang="zh-CN" sz="1800" dirty="0"/>
              <a:t>reset password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权限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68770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75" y="3009900"/>
            <a:ext cx="290594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201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细节讨论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端口要求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646451"/>
              </p:ext>
            </p:extLst>
          </p:nvPr>
        </p:nvGraphicFramePr>
        <p:xfrm>
          <a:off x="609600" y="1676400"/>
          <a:ext cx="7391400" cy="2976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62200"/>
                <a:gridCol w="1447800"/>
                <a:gridCol w="3581400"/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开放端口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对应的机器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UDP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查询</a:t>
                      </a:r>
                      <a:r>
                        <a:rPr lang="en-US" altLang="zh-CN" dirty="0" smtClean="0"/>
                        <a:t>DNS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UDP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回应客户端的</a:t>
                      </a:r>
                      <a:r>
                        <a:rPr lang="en-US" altLang="zh-CN" dirty="0" smtClean="0"/>
                        <a:t>UDP 389</a:t>
                      </a:r>
                      <a:r>
                        <a:rPr lang="zh-CN" altLang="en-US" dirty="0" smtClean="0"/>
                        <a:t>连通性查询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TCP 389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域信息的查询（</a:t>
                      </a:r>
                      <a:r>
                        <a:rPr lang="en-US" altLang="zh-CN" dirty="0" smtClean="0"/>
                        <a:t>LDAP</a:t>
                      </a:r>
                      <a:r>
                        <a:rPr lang="zh-CN" altLang="en-US" dirty="0" smtClean="0"/>
                        <a:t>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TCP 445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客户端连接</a:t>
                      </a:r>
                      <a:r>
                        <a:rPr lang="en-US" altLang="zh-CN" dirty="0" smtClean="0"/>
                        <a:t>DC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IPC$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TCP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客户端作</a:t>
                      </a:r>
                      <a:r>
                        <a:rPr lang="en-US" altLang="zh-CN" dirty="0" smtClean="0"/>
                        <a:t>RPC</a:t>
                      </a:r>
                      <a:r>
                        <a:rPr lang="zh-CN" altLang="en-US" dirty="0" smtClean="0"/>
                        <a:t>查询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 1024~5000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DC/client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RPC</a:t>
                      </a:r>
                      <a:r>
                        <a:rPr lang="zh-CN" altLang="en-US" dirty="0" smtClean="0"/>
                        <a:t>高端端口通讯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 49152~65535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DC/client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RPC</a:t>
                      </a:r>
                      <a:r>
                        <a:rPr lang="zh-CN" altLang="en-US" dirty="0" smtClean="0"/>
                        <a:t>高端端口通讯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995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细节讨论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SPN</a:t>
            </a:r>
            <a:r>
              <a:rPr lang="zh-CN" altLang="en-US" dirty="0" smtClean="0"/>
              <a:t>的唯一性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28600" y="10668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1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10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10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110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SPN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service principal name</a:t>
            </a:r>
            <a:r>
              <a:rPr lang="zh-CN" altLang="en-US" sz="1800" dirty="0" smtClean="0"/>
              <a:t>）仅</a:t>
            </a:r>
            <a:r>
              <a:rPr lang="zh-CN" altLang="en-US" sz="1800" dirty="0"/>
              <a:t>用</a:t>
            </a:r>
            <a:r>
              <a:rPr lang="zh-CN" altLang="en-US" sz="1800" dirty="0" smtClean="0"/>
              <a:t>于</a:t>
            </a:r>
            <a:r>
              <a:rPr lang="en-US" altLang="zh-CN" sz="1800" dirty="0" smtClean="0"/>
              <a:t>Kerberos</a:t>
            </a:r>
            <a:r>
              <a:rPr lang="zh-CN" altLang="en-US" sz="1800" dirty="0" smtClean="0"/>
              <a:t>，表明特定的服务是由哪个帐号提供的。</a:t>
            </a:r>
            <a:endParaRPr lang="en-US" altLang="zh-CN" sz="1800" dirty="0" smtClean="0"/>
          </a:p>
          <a:p>
            <a:r>
              <a:rPr lang="zh-CN" altLang="en-US" sz="1800" dirty="0"/>
              <a:t>对</a:t>
            </a:r>
            <a:r>
              <a:rPr lang="zh-CN" altLang="en-US" sz="1800" dirty="0" smtClean="0"/>
              <a:t>于加域的每一台机器，都会被注册两个</a:t>
            </a:r>
            <a:r>
              <a:rPr lang="en-US" altLang="zh-CN" sz="1800" dirty="0" smtClean="0"/>
              <a:t>SPN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host/</a:t>
            </a:r>
            <a:r>
              <a:rPr lang="en-US" altLang="zh-CN" sz="1800" dirty="0" err="1" smtClean="0"/>
              <a:t>netbios_name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host/</a:t>
            </a:r>
            <a:r>
              <a:rPr lang="en-US" altLang="zh-CN" sz="1800" dirty="0" err="1" smtClean="0"/>
              <a:t>fqdn_name</a:t>
            </a:r>
            <a:endParaRPr lang="en-US" altLang="zh-CN" sz="1800" dirty="0" smtClean="0"/>
          </a:p>
          <a:p>
            <a:r>
              <a:rPr lang="en-US" altLang="zh-CN" sz="1800" dirty="0" smtClean="0"/>
              <a:t>SPN</a:t>
            </a:r>
            <a:r>
              <a:rPr lang="zh-CN" altLang="en-US" sz="1800" dirty="0" smtClean="0"/>
              <a:t>在</a:t>
            </a:r>
            <a:r>
              <a:rPr lang="zh-CN" altLang="en-US" sz="1800" dirty="0" smtClean="0">
                <a:solidFill>
                  <a:srgbClr val="FF0000"/>
                </a:solidFill>
              </a:rPr>
              <a:t>森林中</a:t>
            </a:r>
            <a:r>
              <a:rPr lang="zh-CN" altLang="en-US" sz="1800" dirty="0" smtClean="0"/>
              <a:t>必须是唯一的，如果有冲突则会导致</a:t>
            </a:r>
            <a:r>
              <a:rPr lang="en-US" altLang="zh-CN" sz="1800" dirty="0" err="1" smtClean="0"/>
              <a:t>kerberos</a:t>
            </a:r>
            <a:r>
              <a:rPr lang="zh-CN" altLang="en-US" sz="1800" dirty="0" smtClean="0"/>
              <a:t>认证失败。</a:t>
            </a:r>
            <a:endParaRPr lang="en-US" altLang="zh-CN" sz="1800" dirty="0" smtClean="0"/>
          </a:p>
          <a:p>
            <a:r>
              <a:rPr lang="zh-CN" altLang="en-US" sz="1800" dirty="0"/>
              <a:t>机器加</a:t>
            </a:r>
            <a:r>
              <a:rPr lang="zh-CN" altLang="en-US" sz="1800" dirty="0" smtClean="0"/>
              <a:t>域时系统会注册</a:t>
            </a:r>
            <a:r>
              <a:rPr lang="en-US" altLang="zh-CN" sz="1800" dirty="0" smtClean="0"/>
              <a:t>SPN</a:t>
            </a:r>
            <a:r>
              <a:rPr lang="zh-CN" altLang="en-US" sz="1800" dirty="0" smtClean="0"/>
              <a:t>，但不会检测是否和已有的冲突。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32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机器退域</a:t>
            </a:r>
            <a:r>
              <a:rPr lang="en-US" altLang="zh-CN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4800600"/>
          </a:xfrm>
        </p:spPr>
        <p:txBody>
          <a:bodyPr/>
          <a:lstStyle/>
          <a:p>
            <a:pPr marL="342900" lvl="1" indent="-342900">
              <a:buSzPct val="100000"/>
            </a:pPr>
            <a:r>
              <a:rPr lang="zh-CN" altLang="en-US" dirty="0"/>
              <a:t>退域后账号不会被删除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2" indent="-342900">
              <a:buSzPct val="100000"/>
            </a:pPr>
            <a:r>
              <a:rPr lang="zh-CN" altLang="en-US" dirty="0" smtClean="0"/>
              <a:t>如果能联系到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，属于正常</a:t>
            </a:r>
            <a:r>
              <a:rPr lang="zh-CN" altLang="en-US" dirty="0"/>
              <a:t>退</a:t>
            </a:r>
            <a:r>
              <a:rPr lang="zh-CN" altLang="en-US" dirty="0" smtClean="0"/>
              <a:t>域，账号会</a:t>
            </a:r>
            <a:r>
              <a:rPr lang="zh-CN" altLang="en-US" dirty="0"/>
              <a:t>被禁用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2" indent="-342900">
              <a:buSzPct val="100000"/>
            </a:pPr>
            <a:r>
              <a:rPr lang="zh-CN" altLang="en-US" dirty="0"/>
              <a:t>如果不能</a:t>
            </a:r>
            <a:r>
              <a:rPr lang="zh-CN" altLang="en-US" dirty="0" smtClean="0"/>
              <a:t>联系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，属于强行退域，账号仍然处于启用状态。</a:t>
            </a:r>
            <a:endParaRPr lang="en-US" altLang="zh-CN" dirty="0" smtClean="0"/>
          </a:p>
          <a:p>
            <a:pPr marL="342900" lvl="1" indent="-342900">
              <a:buSzPct val="100000"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dirty="0"/>
              <a:t>如果帐</a:t>
            </a:r>
            <a:r>
              <a:rPr lang="zh-CN" altLang="en-US" sz="2000" dirty="0" smtClean="0"/>
              <a:t>号被删除，通常是脚本的行为。例如：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将禁用的机器帐号删除。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将</a:t>
            </a:r>
            <a:r>
              <a:rPr lang="en-US" altLang="zh-CN" sz="1800" dirty="0" smtClean="0"/>
              <a:t>XX</a:t>
            </a:r>
            <a:r>
              <a:rPr lang="zh-CN" altLang="en-US" sz="1800" dirty="0" smtClean="0"/>
              <a:t>天未更新的机器帐号删除。</a:t>
            </a:r>
            <a:endParaRPr lang="en-US" altLang="zh-CN" sz="18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39624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480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加域时的常见问题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8600" y="1066800"/>
            <a:ext cx="85344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1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10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10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110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找不到域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DNS</a:t>
            </a:r>
            <a:r>
              <a:rPr lang="zh-CN" altLang="en-US" dirty="0" smtClean="0"/>
              <a:t>配置问题 </a:t>
            </a:r>
            <a:endParaRPr lang="en-US" altLang="zh-CN" dirty="0"/>
          </a:p>
          <a:p>
            <a:pPr lvl="1"/>
            <a:r>
              <a:rPr lang="zh-CN" altLang="en-US" dirty="0" smtClean="0"/>
              <a:t>联系到的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无网络连接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端口不通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sz="2000" dirty="0" smtClean="0"/>
              <a:t>已经达到可加域的上限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“add workstations into domain”</a:t>
            </a:r>
          </a:p>
          <a:p>
            <a:pPr lvl="1"/>
            <a:r>
              <a:rPr lang="en-US" altLang="zh-CN" dirty="0" err="1" smtClean="0"/>
              <a:t>ms</a:t>
            </a:r>
            <a:r>
              <a:rPr lang="en-US" altLang="zh-CN" dirty="0" smtClean="0"/>
              <a:t>-DS-</a:t>
            </a:r>
            <a:r>
              <a:rPr lang="en-US" altLang="zh-CN" dirty="0" err="1" smtClean="0"/>
              <a:t>MachineAccountQuota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sz="2000" dirty="0"/>
              <a:t>没有权</a:t>
            </a:r>
            <a:r>
              <a:rPr lang="zh-CN" altLang="en-US" sz="2000" dirty="0" smtClean="0"/>
              <a:t>限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Reset password”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没有修改注册表更新域信息的权限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sz="2000" dirty="0" smtClean="0"/>
              <a:t>无法登录</a:t>
            </a:r>
            <a:endParaRPr lang="en-US" altLang="zh-CN" sz="2000" dirty="0" smtClean="0"/>
          </a:p>
          <a:p>
            <a:pPr lvl="1"/>
            <a:r>
              <a:rPr lang="zh-CN" altLang="en-US" dirty="0"/>
              <a:t>复制延迟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97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最佳经验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8600" y="10668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1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10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10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110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配</a:t>
            </a:r>
            <a:r>
              <a:rPr lang="zh-CN" altLang="en-US" sz="2000" dirty="0" smtClean="0"/>
              <a:t>置正确的</a:t>
            </a:r>
            <a:r>
              <a:rPr lang="en-US" altLang="zh-CN" sz="2000" dirty="0" smtClean="0"/>
              <a:t>DNS</a:t>
            </a:r>
          </a:p>
          <a:p>
            <a:r>
              <a:rPr lang="zh-CN" altLang="en-US" sz="2000" dirty="0"/>
              <a:t>关</a:t>
            </a:r>
            <a:r>
              <a:rPr lang="zh-CN" altLang="en-US" sz="2000" dirty="0" smtClean="0"/>
              <a:t>闭防火墙</a:t>
            </a:r>
            <a:endParaRPr lang="en-US" altLang="zh-CN" sz="2000" dirty="0" smtClean="0"/>
          </a:p>
          <a:p>
            <a:r>
              <a:rPr lang="zh-CN" altLang="en-US" sz="2000" dirty="0"/>
              <a:t>有</a:t>
            </a:r>
            <a:r>
              <a:rPr lang="zh-CN" altLang="en-US" sz="2000" dirty="0" smtClean="0"/>
              <a:t>需要可指定</a:t>
            </a:r>
            <a:r>
              <a:rPr lang="en-US" altLang="zh-CN" sz="2000" dirty="0" smtClean="0"/>
              <a:t>DC</a:t>
            </a:r>
          </a:p>
          <a:p>
            <a:r>
              <a:rPr lang="zh-CN" altLang="en-US" sz="2000" dirty="0"/>
              <a:t>域</a:t>
            </a:r>
            <a:r>
              <a:rPr lang="zh-CN" altLang="en-US" sz="2000" dirty="0" smtClean="0"/>
              <a:t>内</a:t>
            </a:r>
            <a:r>
              <a:rPr lang="en-US" altLang="zh-CN" sz="2000" dirty="0" smtClean="0"/>
              <a:t>AD</a:t>
            </a:r>
            <a:r>
              <a:rPr lang="zh-CN" altLang="en-US" sz="2000" dirty="0" smtClean="0"/>
              <a:t>复制正常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44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域控制器的升级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域控制器升级的标准流程</a:t>
            </a:r>
          </a:p>
          <a:p>
            <a:pPr lvl="0"/>
            <a:r>
              <a:rPr lang="en-US" altLang="zh-CN" dirty="0"/>
              <a:t>IFM</a:t>
            </a:r>
            <a:r>
              <a:rPr lang="zh-CN" altLang="en-US" dirty="0"/>
              <a:t>（从媒体安装）以及</a:t>
            </a:r>
            <a:r>
              <a:rPr lang="en-US" altLang="zh-CN" dirty="0" smtClean="0"/>
              <a:t>win2008R2</a:t>
            </a:r>
            <a:r>
              <a:rPr lang="zh-CN" altLang="en-US" dirty="0" smtClean="0"/>
              <a:t>的</a:t>
            </a:r>
            <a:r>
              <a:rPr lang="zh-CN" altLang="en-US" dirty="0"/>
              <a:t>新特色</a:t>
            </a:r>
          </a:p>
          <a:p>
            <a:pPr lvl="0"/>
            <a:r>
              <a:rPr lang="zh-CN" altLang="en-US" dirty="0"/>
              <a:t>升级前后的检查工作</a:t>
            </a:r>
          </a:p>
          <a:p>
            <a:pPr lvl="0"/>
            <a:r>
              <a:rPr lang="zh-CN" altLang="en-US" dirty="0"/>
              <a:t>排查域控制器升级的错误</a:t>
            </a:r>
          </a:p>
          <a:p>
            <a:pPr lvl="0"/>
            <a:r>
              <a:rPr lang="zh-CN" altLang="en-US" dirty="0"/>
              <a:t>最佳经验分享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86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机器加域的讨论</a:t>
            </a:r>
            <a:endParaRPr lang="en-US" sz="2800" dirty="0"/>
          </a:p>
          <a:p>
            <a:pPr lvl="0"/>
            <a:r>
              <a:rPr lang="zh-CN" altLang="en-US" dirty="0" smtClean="0"/>
              <a:t>域</a:t>
            </a:r>
            <a:r>
              <a:rPr lang="zh-CN" altLang="en-US" dirty="0"/>
              <a:t>控制器的升级</a:t>
            </a:r>
            <a:endParaRPr lang="en-US" sz="2800" dirty="0"/>
          </a:p>
          <a:p>
            <a:pPr lvl="0"/>
            <a:r>
              <a:rPr lang="zh-CN" altLang="en-US" dirty="0" smtClean="0"/>
              <a:t>域</a:t>
            </a:r>
            <a:r>
              <a:rPr lang="zh-CN" altLang="en-US" dirty="0"/>
              <a:t>控制器的降级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0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域控制器升级的标准流程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基本流程</a:t>
            </a:r>
            <a:endParaRPr lang="en-US" altLang="zh-CN" dirty="0" smtClean="0"/>
          </a:p>
          <a:p>
            <a:pPr lvl="0"/>
            <a:r>
              <a:rPr lang="zh-CN" altLang="en-US" dirty="0"/>
              <a:t>日</a:t>
            </a:r>
            <a:r>
              <a:rPr lang="zh-CN" altLang="en-US" dirty="0" smtClean="0"/>
              <a:t>志在</a:t>
            </a:r>
            <a:r>
              <a:rPr lang="en-US" altLang="zh-CN" dirty="0" smtClean="0"/>
              <a:t>c:\windows\debug\dcpromo.log</a:t>
            </a:r>
          </a:p>
          <a:p>
            <a:pPr lvl="0"/>
            <a:r>
              <a:rPr lang="zh-CN" altLang="en-US" dirty="0" smtClean="0"/>
              <a:t>设置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指向域内的</a:t>
            </a:r>
            <a:r>
              <a:rPr lang="en-US" altLang="zh-CN" dirty="0" smtClean="0"/>
              <a:t>DNS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</a:p>
          <a:p>
            <a:pPr lvl="0"/>
            <a:r>
              <a:rPr lang="zh-CN" altLang="en-US" dirty="0"/>
              <a:t>创建新</a:t>
            </a:r>
            <a:r>
              <a:rPr lang="zh-CN" altLang="en-US" dirty="0" smtClean="0"/>
              <a:t>域需要联系</a:t>
            </a:r>
            <a:r>
              <a:rPr lang="en-US" altLang="zh-CN" dirty="0" smtClean="0"/>
              <a:t>domain naming master</a:t>
            </a:r>
          </a:p>
          <a:p>
            <a:pPr lvl="0"/>
            <a:r>
              <a:rPr lang="zh-CN" altLang="en-US" dirty="0"/>
              <a:t>优</a:t>
            </a:r>
            <a:r>
              <a:rPr lang="zh-CN" altLang="en-US" dirty="0" smtClean="0"/>
              <a:t>先联系本站点内的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，可使用</a:t>
            </a:r>
            <a:r>
              <a:rPr lang="en-US" altLang="zh-CN" dirty="0"/>
              <a:t>answer file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DC</a:t>
            </a:r>
            <a:endParaRPr lang="en-US" altLang="zh-CN" dirty="0"/>
          </a:p>
          <a:p>
            <a:pPr lvl="0"/>
            <a:r>
              <a:rPr lang="zh-CN" altLang="en-US" dirty="0" smtClean="0"/>
              <a:t>升级的</a:t>
            </a:r>
            <a:r>
              <a:rPr lang="en-US" altLang="zh-CN" dirty="0" smtClean="0"/>
              <a:t>Wizard</a:t>
            </a:r>
            <a:r>
              <a:rPr lang="zh-CN" altLang="en-US" dirty="0" smtClean="0"/>
              <a:t>中不包括</a:t>
            </a:r>
            <a:r>
              <a:rPr lang="zh-CN" altLang="en-US" dirty="0"/>
              <a:t>复制</a:t>
            </a:r>
            <a:r>
              <a:rPr lang="en-US" altLang="zh-CN" dirty="0" err="1" smtClean="0"/>
              <a:t>sysvol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sysvol</a:t>
            </a:r>
            <a:r>
              <a:rPr lang="zh-CN" altLang="en-US" dirty="0" smtClean="0"/>
              <a:t>的复制要等重起之后才会进行</a:t>
            </a:r>
            <a:endParaRPr lang="en-US" altLang="zh-CN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90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IFM</a:t>
            </a:r>
            <a:r>
              <a:rPr lang="zh-CN" altLang="en-US" dirty="0" smtClean="0"/>
              <a:t>以</a:t>
            </a:r>
            <a:r>
              <a:rPr lang="zh-CN" altLang="en-US" dirty="0"/>
              <a:t>及</a:t>
            </a:r>
            <a:r>
              <a:rPr lang="en-US" altLang="zh-CN" dirty="0" smtClean="0"/>
              <a:t>win2008R2</a:t>
            </a:r>
            <a:r>
              <a:rPr lang="zh-CN" altLang="en-US" dirty="0" smtClean="0"/>
              <a:t>的</a:t>
            </a:r>
            <a:r>
              <a:rPr lang="zh-CN" altLang="en-US" dirty="0"/>
              <a:t>新特色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什么是</a:t>
            </a:r>
            <a:r>
              <a:rPr lang="en-US" altLang="zh-CN" dirty="0" smtClean="0"/>
              <a:t>IFM</a:t>
            </a:r>
            <a:r>
              <a:rPr lang="zh-CN" altLang="en-US" dirty="0" smtClean="0"/>
              <a:t>（</a:t>
            </a:r>
            <a:r>
              <a:rPr lang="en-US" altLang="zh-CN" dirty="0"/>
              <a:t>I</a:t>
            </a:r>
            <a:r>
              <a:rPr lang="en-US" altLang="zh-CN" dirty="0" smtClean="0"/>
              <a:t>nstall From Media</a:t>
            </a:r>
            <a:r>
              <a:rPr lang="zh-CN" altLang="en-US" dirty="0" smtClean="0"/>
              <a:t>）？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将一台</a:t>
            </a:r>
            <a:r>
              <a:rPr lang="en-US" altLang="zh-CN" dirty="0" smtClean="0"/>
              <a:t>DC</a:t>
            </a:r>
            <a:r>
              <a:rPr lang="zh-CN" altLang="en-US" dirty="0" smtClean="0"/>
              <a:t>的</a:t>
            </a:r>
            <a:r>
              <a:rPr lang="zh-CN" altLang="en-US" dirty="0"/>
              <a:t>系统状态备</a:t>
            </a:r>
            <a:r>
              <a:rPr lang="zh-CN" altLang="en-US" dirty="0" smtClean="0"/>
              <a:t>份还原到另一台机器上，然后运行</a:t>
            </a:r>
            <a:r>
              <a:rPr lang="en-US" altLang="zh-CN" dirty="0" err="1" smtClean="0"/>
              <a:t>dcpromo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adv</a:t>
            </a:r>
            <a:r>
              <a:rPr lang="zh-CN" altLang="en-US" dirty="0" smtClean="0"/>
              <a:t>，以还原的数据作为源提升</a:t>
            </a:r>
            <a:r>
              <a:rPr lang="en-US" altLang="zh-CN" dirty="0" smtClean="0"/>
              <a:t>DC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能节约网络传输，但必</a:t>
            </a:r>
            <a:r>
              <a:rPr lang="zh-CN" altLang="en-US" dirty="0"/>
              <a:t>须</a:t>
            </a:r>
            <a:r>
              <a:rPr lang="zh-CN" altLang="en-US" dirty="0" smtClean="0"/>
              <a:t>是同一个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DC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0"/>
            <a:r>
              <a:rPr lang="en-US" altLang="zh-CN" dirty="0" smtClean="0"/>
              <a:t>Win2008R2</a:t>
            </a:r>
            <a:r>
              <a:rPr lang="zh-CN" altLang="en-US" dirty="0" smtClean="0"/>
              <a:t>提升</a:t>
            </a:r>
            <a:r>
              <a:rPr lang="en-US" altLang="zh-CN" dirty="0" smtClean="0"/>
              <a:t>DC</a:t>
            </a:r>
            <a:r>
              <a:rPr lang="zh-CN" altLang="en-US" dirty="0" smtClean="0"/>
              <a:t>时可以额外指定：</a:t>
            </a:r>
            <a:endParaRPr lang="en-US" altLang="zh-CN" dirty="0" smtClean="0"/>
          </a:p>
          <a:p>
            <a:pPr lvl="1"/>
            <a:r>
              <a:rPr lang="zh-CN" altLang="en-US" dirty="0"/>
              <a:t>是否安装</a:t>
            </a:r>
            <a:r>
              <a:rPr lang="en-US" altLang="zh-CN" dirty="0" smtClean="0"/>
              <a:t>RODC</a:t>
            </a:r>
          </a:p>
          <a:p>
            <a:pPr lvl="1"/>
            <a:r>
              <a:rPr lang="zh-CN" altLang="en-US" dirty="0" smtClean="0"/>
              <a:t>新</a:t>
            </a:r>
            <a:r>
              <a:rPr lang="en-US" altLang="zh-CN" dirty="0" smtClean="0"/>
              <a:t>DC</a:t>
            </a:r>
            <a:r>
              <a:rPr lang="zh-CN" altLang="en-US" dirty="0" smtClean="0"/>
              <a:t>所处的站点</a:t>
            </a:r>
            <a:endParaRPr lang="en-US" altLang="zh-CN" dirty="0" smtClean="0"/>
          </a:p>
          <a:p>
            <a:pPr lvl="1"/>
            <a:r>
              <a:rPr lang="zh-CN" altLang="en-US" dirty="0"/>
              <a:t>是</a:t>
            </a:r>
            <a:r>
              <a:rPr lang="zh-CN" altLang="en-US" dirty="0" smtClean="0"/>
              <a:t>否提升为</a:t>
            </a:r>
            <a:r>
              <a:rPr lang="en-US" altLang="zh-CN" dirty="0" smtClean="0"/>
              <a:t>GC</a:t>
            </a:r>
          </a:p>
          <a:p>
            <a:pPr lvl="1"/>
            <a:r>
              <a:rPr lang="zh-CN" altLang="en-US" dirty="0" smtClean="0"/>
              <a:t>是否使用</a:t>
            </a:r>
            <a:r>
              <a:rPr lang="en-US" altLang="zh-CN" dirty="0" smtClean="0"/>
              <a:t>IFM</a:t>
            </a:r>
          </a:p>
          <a:p>
            <a:pPr lvl="1"/>
            <a:r>
              <a:rPr lang="zh-CN" altLang="en-US" dirty="0"/>
              <a:t>是否</a:t>
            </a:r>
            <a:r>
              <a:rPr lang="zh-CN" altLang="en-US" dirty="0" smtClean="0"/>
              <a:t>指定复制的源</a:t>
            </a:r>
            <a:r>
              <a:rPr lang="en-US" altLang="zh-CN" dirty="0" smtClean="0"/>
              <a:t>DC</a:t>
            </a:r>
          </a:p>
          <a:p>
            <a:pPr marL="457200" lvl="1" indent="0">
              <a:buNone/>
            </a:pPr>
            <a:endParaRPr lang="en-US" altLang="zh-CN" sz="4000" dirty="0" smtClean="0">
              <a:solidFill>
                <a:srgbClr val="FF0000"/>
              </a:solidFill>
            </a:endParaRPr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48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升级后的检查工作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81600"/>
          </a:xfrm>
        </p:spPr>
        <p:txBody>
          <a:bodyPr>
            <a:normAutofit/>
          </a:bodyPr>
          <a:lstStyle/>
          <a:p>
            <a:pPr lvl="0"/>
            <a:r>
              <a:rPr lang="en-US" altLang="zh-CN" sz="2000" dirty="0" smtClean="0"/>
              <a:t>AD</a:t>
            </a:r>
            <a:r>
              <a:rPr lang="zh-CN" altLang="en-US" sz="2000" dirty="0" smtClean="0"/>
              <a:t>复制是否成功且包含了必要的分区</a:t>
            </a:r>
            <a:endParaRPr lang="en-US" altLang="zh-CN" sz="2000" dirty="0" smtClean="0"/>
          </a:p>
          <a:p>
            <a:pPr lvl="0"/>
            <a:r>
              <a:rPr lang="en-US" altLang="zh-CN" sz="2000" dirty="0" err="1" smtClean="0"/>
              <a:t>Sysvol</a:t>
            </a:r>
            <a:r>
              <a:rPr lang="zh-CN" altLang="en-US" sz="2000" dirty="0" smtClean="0"/>
              <a:t>是否</a:t>
            </a:r>
            <a:r>
              <a:rPr lang="en-US" altLang="zh-CN" sz="2000" dirty="0" smtClean="0"/>
              <a:t>share</a:t>
            </a:r>
          </a:p>
          <a:p>
            <a:pPr lvl="0"/>
            <a:r>
              <a:rPr lang="en-US" altLang="zh-CN" sz="2000" dirty="0" smtClean="0"/>
              <a:t>GC</a:t>
            </a:r>
            <a:r>
              <a:rPr lang="zh-CN" altLang="en-US" sz="2000" dirty="0" smtClean="0"/>
              <a:t>分区是否全部复制成功且</a:t>
            </a:r>
            <a:r>
              <a:rPr lang="en-US" altLang="zh-CN" sz="2000" dirty="0" smtClean="0"/>
              <a:t>announce </a:t>
            </a:r>
          </a:p>
          <a:p>
            <a:pPr lvl="0"/>
            <a:endParaRPr lang="en-US" altLang="zh-CN" sz="2000" dirty="0" smtClean="0"/>
          </a:p>
          <a:p>
            <a:pPr lvl="0"/>
            <a:endParaRPr lang="en-US" altLang="zh-CN" sz="2000" dirty="0" smtClean="0"/>
          </a:p>
          <a:p>
            <a:pPr lvl="0"/>
            <a:r>
              <a:rPr lang="en-US" altLang="zh-CN" sz="2000" dirty="0" err="1" smtClean="0"/>
              <a:t>Netdiag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dcdiag</a:t>
            </a:r>
            <a:endParaRPr lang="en-US" altLang="zh-CN" sz="2000" dirty="0" smtClean="0"/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80" y="2286000"/>
            <a:ext cx="40100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728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排查域控制器升级的错</a:t>
            </a:r>
            <a:r>
              <a:rPr lang="zh-CN" altLang="en-US" dirty="0" smtClean="0"/>
              <a:t>误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提升时报找不到</a:t>
            </a:r>
            <a:r>
              <a:rPr lang="en-US" altLang="zh-CN" dirty="0" smtClean="0"/>
              <a:t>DC</a:t>
            </a:r>
          </a:p>
          <a:p>
            <a:pPr lvl="1"/>
            <a:r>
              <a:rPr lang="en-US" altLang="zh-CN" dirty="0" smtClean="0"/>
              <a:t>DNS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zh-CN" altLang="en-US" dirty="0"/>
              <a:t>端</a:t>
            </a:r>
            <a:r>
              <a:rPr lang="zh-CN" altLang="en-US" dirty="0" smtClean="0"/>
              <a:t>口问题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提升时报</a:t>
            </a:r>
            <a:r>
              <a:rPr lang="en-US" altLang="zh-CN" dirty="0" smtClean="0"/>
              <a:t>Access denied</a:t>
            </a:r>
          </a:p>
          <a:p>
            <a:pPr lvl="1"/>
            <a:r>
              <a:rPr lang="zh-CN" altLang="en-US" dirty="0" smtClean="0"/>
              <a:t>给</a:t>
            </a:r>
            <a:r>
              <a:rPr lang="en-US" altLang="zh-CN" dirty="0" smtClean="0"/>
              <a:t>administrators</a:t>
            </a:r>
            <a:r>
              <a:rPr lang="zh-CN" altLang="en-US" dirty="0" smtClean="0"/>
              <a:t>组以“</a:t>
            </a:r>
            <a:r>
              <a:rPr lang="en-US" altLang="zh-CN" dirty="0" smtClean="0"/>
              <a:t>Enable </a:t>
            </a:r>
            <a:r>
              <a:rPr lang="en-US" altLang="zh-CN" dirty="0"/>
              <a:t>computer and users accounts to be trusted for </a:t>
            </a:r>
            <a:r>
              <a:rPr lang="en-US" altLang="zh-CN" dirty="0" smtClean="0"/>
              <a:t>delegation” </a:t>
            </a:r>
            <a:r>
              <a:rPr lang="zh-CN" altLang="en-US" dirty="0" smtClean="0"/>
              <a:t>的权限</a:t>
            </a:r>
            <a:endParaRPr lang="en-US" altLang="zh-CN" dirty="0" smtClean="0"/>
          </a:p>
          <a:p>
            <a:r>
              <a:rPr lang="zh-CN" altLang="en-US" dirty="0" smtClean="0"/>
              <a:t>提</a:t>
            </a:r>
            <a:r>
              <a:rPr lang="zh-CN" altLang="en-US" dirty="0"/>
              <a:t>升</a:t>
            </a:r>
            <a:r>
              <a:rPr lang="zh-CN" altLang="en-US" dirty="0" smtClean="0"/>
              <a:t>时报</a:t>
            </a:r>
            <a:r>
              <a:rPr lang="en-US" altLang="zh-CN" dirty="0" smtClean="0"/>
              <a:t>RPC</a:t>
            </a:r>
            <a:r>
              <a:rPr lang="zh-CN" altLang="en-US" dirty="0" smtClean="0"/>
              <a:t>不可用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RPC</a:t>
            </a:r>
            <a:r>
              <a:rPr lang="zh-CN" altLang="en-US" dirty="0" smtClean="0"/>
              <a:t>端口被封闭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/>
              <a:t>无可用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提升时报</a:t>
            </a:r>
            <a:r>
              <a:rPr lang="en-US" altLang="zh-CN" dirty="0" smtClean="0"/>
              <a:t>RPC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cancel</a:t>
            </a:r>
            <a:r>
              <a:rPr lang="zh-CN" altLang="en-US" dirty="0"/>
              <a:t>超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Win2003 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分钟，改为</a:t>
            </a:r>
            <a:r>
              <a:rPr lang="en-US" altLang="zh-CN" dirty="0" smtClean="0"/>
              <a:t>45</a:t>
            </a:r>
          </a:p>
          <a:p>
            <a:pPr marL="800100" lvl="2" indent="0">
              <a:buNone/>
            </a:pPr>
            <a:r>
              <a:rPr lang="en-US" sz="1200" i="1" dirty="0" smtClean="0"/>
              <a:t>HKEY_LOCAL_MACHINE\SYSTEM\</a:t>
            </a:r>
            <a:r>
              <a:rPr lang="en-US" sz="1200" i="1" dirty="0" err="1" smtClean="0"/>
              <a:t>CurrentControlSet</a:t>
            </a:r>
            <a:r>
              <a:rPr lang="en-US" sz="1200" i="1" dirty="0" smtClean="0"/>
              <a:t>\Services\NTDS\Parameters\</a:t>
            </a:r>
            <a:r>
              <a:rPr lang="en-US" sz="1200" i="1" dirty="0"/>
              <a:t>RPC Replication Timeout (</a:t>
            </a:r>
            <a:r>
              <a:rPr lang="en-US" sz="1200" i="1" dirty="0" err="1"/>
              <a:t>mins</a:t>
            </a:r>
            <a:r>
              <a:rPr lang="en-US" sz="1200" i="1" dirty="0"/>
              <a:t>)</a:t>
            </a:r>
            <a:endParaRPr lang="en-US" altLang="zh-CN" sz="1200" i="1" dirty="0" smtClean="0"/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60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排查域控制器升级的错</a:t>
            </a:r>
            <a:r>
              <a:rPr lang="zh-CN" altLang="en-US" dirty="0" smtClean="0"/>
              <a:t>误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打开</a:t>
            </a:r>
            <a:r>
              <a:rPr lang="en-US" altLang="zh-CN" dirty="0" smtClean="0"/>
              <a:t>ADUC</a:t>
            </a:r>
            <a:r>
              <a:rPr lang="zh-CN" altLang="en-US" dirty="0" smtClean="0"/>
              <a:t>连接的是其他</a:t>
            </a:r>
            <a:r>
              <a:rPr lang="en-US" altLang="zh-CN" dirty="0" smtClean="0"/>
              <a:t>DC</a:t>
            </a:r>
          </a:p>
          <a:p>
            <a:pPr lvl="1"/>
            <a:r>
              <a:rPr lang="en-US" altLang="zh-CN" dirty="0" err="1" smtClean="0"/>
              <a:t>Sysvol</a:t>
            </a:r>
            <a:r>
              <a:rPr lang="zh-CN" altLang="en-US" dirty="0" smtClean="0"/>
              <a:t>没有</a:t>
            </a:r>
            <a:r>
              <a:rPr lang="zh-CN" altLang="en-US" dirty="0"/>
              <a:t>完成复</a:t>
            </a:r>
            <a:r>
              <a:rPr lang="zh-CN" altLang="en-US" dirty="0" smtClean="0"/>
              <a:t>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强制</a:t>
            </a:r>
            <a:r>
              <a:rPr lang="en-US" altLang="zh-CN" dirty="0" err="1" smtClean="0"/>
              <a:t>sysvol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sz="1200" i="1" dirty="0"/>
              <a:t>HKEY_LOCAL_MACHINE\SYSTEM\</a:t>
            </a:r>
            <a:r>
              <a:rPr lang="en-US" altLang="zh-CN" sz="1200" i="1" dirty="0" err="1"/>
              <a:t>CurrentControlSet</a:t>
            </a:r>
            <a:r>
              <a:rPr lang="en-US" altLang="zh-CN" sz="1200" i="1" dirty="0"/>
              <a:t>\Services\</a:t>
            </a:r>
            <a:r>
              <a:rPr lang="en-US" altLang="zh-CN" sz="1200" i="1" dirty="0" err="1"/>
              <a:t>Netlogon</a:t>
            </a:r>
            <a:r>
              <a:rPr lang="en-US" altLang="zh-CN" sz="1200" i="1" dirty="0"/>
              <a:t>\Parameters\</a:t>
            </a:r>
            <a:r>
              <a:rPr lang="en-US" altLang="zh-CN" sz="1200" i="1" dirty="0" err="1"/>
              <a:t>SysvolReady</a:t>
            </a:r>
            <a:r>
              <a:rPr lang="en-US" altLang="zh-CN" sz="1200" i="1" dirty="0"/>
              <a:t> </a:t>
            </a:r>
            <a:r>
              <a:rPr lang="en-US" altLang="zh-CN" sz="1200" i="1" dirty="0" smtClean="0"/>
              <a:t>= 0x1</a:t>
            </a:r>
          </a:p>
          <a:p>
            <a:pPr lvl="1"/>
            <a:r>
              <a:rPr lang="zh-CN" altLang="en-US" dirty="0"/>
              <a:t>请</a:t>
            </a:r>
            <a:r>
              <a:rPr lang="zh-CN" altLang="en-US" dirty="0" smtClean="0"/>
              <a:t>参考明天上午的课程 </a:t>
            </a:r>
            <a:r>
              <a:rPr lang="en-US" altLang="zh-CN" dirty="0" smtClean="0"/>
              <a:t>&lt;&lt;</a:t>
            </a:r>
            <a:r>
              <a:rPr lang="zh-CN" altLang="en-US" i="1" dirty="0" smtClean="0"/>
              <a:t>域环境</a:t>
            </a:r>
            <a:r>
              <a:rPr lang="zh-CN" altLang="en-US" i="1" dirty="0"/>
              <a:t>中的文件复制</a:t>
            </a:r>
            <a:r>
              <a:rPr lang="en-US" i="1" dirty="0"/>
              <a:t> </a:t>
            </a:r>
            <a:r>
              <a:rPr lang="en-US" dirty="0" smtClean="0"/>
              <a:t>&gt;&gt;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0"/>
            <a:r>
              <a:rPr lang="zh-CN" altLang="en-US" dirty="0" smtClean="0"/>
              <a:t>勾选了</a:t>
            </a:r>
            <a:r>
              <a:rPr lang="en-US" altLang="zh-CN" dirty="0" smtClean="0"/>
              <a:t>GC</a:t>
            </a:r>
            <a:r>
              <a:rPr lang="zh-CN" altLang="en-US" dirty="0" smtClean="0"/>
              <a:t>但是</a:t>
            </a:r>
            <a:r>
              <a:rPr lang="en-US" altLang="zh-CN" dirty="0" smtClean="0"/>
              <a:t>3268</a:t>
            </a:r>
            <a:r>
              <a:rPr lang="zh-CN" altLang="en-US" dirty="0" smtClean="0"/>
              <a:t>端口不通</a:t>
            </a:r>
            <a:endParaRPr lang="en-US" altLang="zh-CN" dirty="0" smtClean="0"/>
          </a:p>
          <a:p>
            <a:pPr lvl="1"/>
            <a:r>
              <a:rPr lang="zh-CN" altLang="en-US" dirty="0"/>
              <a:t>没有完成所</a:t>
            </a:r>
            <a:r>
              <a:rPr lang="zh-CN" altLang="en-US" dirty="0" smtClean="0"/>
              <a:t>有</a:t>
            </a:r>
            <a:r>
              <a:rPr lang="zh-CN" altLang="en-US" dirty="0"/>
              <a:t>分区</a:t>
            </a:r>
            <a:r>
              <a:rPr lang="zh-CN" altLang="en-US" dirty="0" smtClean="0"/>
              <a:t>的复制。</a:t>
            </a:r>
            <a:endParaRPr lang="en-US" altLang="zh-CN" dirty="0" smtClean="0"/>
          </a:p>
          <a:p>
            <a:pPr lvl="1"/>
            <a:r>
              <a:rPr lang="zh-CN" altLang="en-US" dirty="0"/>
              <a:t>强</a:t>
            </a:r>
            <a:r>
              <a:rPr lang="zh-CN" altLang="en-US" dirty="0" smtClean="0"/>
              <a:t>制宣称</a:t>
            </a:r>
            <a:r>
              <a:rPr lang="en-US" altLang="zh-CN" dirty="0" smtClean="0"/>
              <a:t>GC: </a:t>
            </a:r>
          </a:p>
          <a:p>
            <a:pPr marL="857250" lvl="2" indent="0">
              <a:buNone/>
            </a:pPr>
            <a:r>
              <a:rPr lang="en-US" sz="1200" i="1" dirty="0" smtClean="0"/>
              <a:t>HKEY_LOCAL_MACHINE\SYSTEM\</a:t>
            </a:r>
            <a:r>
              <a:rPr lang="en-US" sz="1200" i="1" dirty="0" err="1" smtClean="0"/>
              <a:t>CurrentControlSet</a:t>
            </a:r>
            <a:r>
              <a:rPr lang="en-US" sz="1200" i="1" dirty="0" smtClean="0"/>
              <a:t>\Services\NTDS\Parameters\Global </a:t>
            </a:r>
            <a:r>
              <a:rPr lang="en-US" sz="1200" i="1" dirty="0"/>
              <a:t>Catalog Partition Occupancy = 0x0</a:t>
            </a:r>
          </a:p>
          <a:p>
            <a:pPr lvl="1"/>
            <a:r>
              <a:rPr lang="zh-CN" altLang="en-US" dirty="0" smtClean="0"/>
              <a:t>请参考</a:t>
            </a:r>
            <a:r>
              <a:rPr lang="zh-CN" altLang="en-US" dirty="0"/>
              <a:t>后</a:t>
            </a:r>
            <a:r>
              <a:rPr lang="zh-CN" altLang="en-US" dirty="0" smtClean="0"/>
              <a:t>天下午的课程</a:t>
            </a:r>
            <a:r>
              <a:rPr lang="en-US" altLang="zh-CN" dirty="0" smtClean="0"/>
              <a:t>&lt;&lt;</a:t>
            </a:r>
            <a:r>
              <a:rPr lang="zh-CN" altLang="en-US" i="1" dirty="0" smtClean="0"/>
              <a:t>深入</a:t>
            </a:r>
            <a:r>
              <a:rPr lang="zh-CN" altLang="en-US" i="1" dirty="0"/>
              <a:t>理解</a:t>
            </a:r>
            <a:r>
              <a:rPr lang="en-US" i="1" dirty="0"/>
              <a:t>AD</a:t>
            </a:r>
            <a:r>
              <a:rPr lang="zh-CN" altLang="en-US" i="1" dirty="0" smtClean="0"/>
              <a:t>复制</a:t>
            </a:r>
            <a:r>
              <a:rPr lang="en-US" altLang="zh-CN" dirty="0" smtClean="0"/>
              <a:t>&gt;&gt;</a:t>
            </a:r>
          </a:p>
          <a:p>
            <a:pPr marL="0" lvl="0" indent="0">
              <a:buNone/>
            </a:pPr>
            <a:endParaRPr lang="en-US" altLang="zh-CN" dirty="0" smtClean="0"/>
          </a:p>
          <a:p>
            <a:pPr lvl="0"/>
            <a:endParaRPr lang="en-US" altLang="zh-CN" dirty="0" smtClean="0">
              <a:solidFill>
                <a:srgbClr val="FF0000"/>
              </a:solidFill>
            </a:endParaRPr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69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最佳经验分享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先加域后升级</a:t>
            </a:r>
            <a:r>
              <a:rPr lang="en-US" altLang="zh-CN" dirty="0" smtClean="0"/>
              <a:t>DC</a:t>
            </a:r>
          </a:p>
          <a:p>
            <a:pPr lvl="0"/>
            <a:r>
              <a:rPr lang="zh-CN" altLang="en-US" dirty="0" smtClean="0"/>
              <a:t>升级前先检查当前的</a:t>
            </a:r>
            <a:r>
              <a:rPr lang="en-US" altLang="zh-CN" dirty="0" smtClean="0"/>
              <a:t>FSMO</a:t>
            </a:r>
            <a:r>
              <a:rPr lang="zh-CN" altLang="en-US" dirty="0" smtClean="0"/>
              <a:t>角色，以及</a:t>
            </a:r>
            <a:r>
              <a:rPr lang="en-US" altLang="zh-CN" dirty="0" smtClean="0"/>
              <a:t>AD/</a:t>
            </a:r>
            <a:r>
              <a:rPr lang="en-US" altLang="zh-CN" dirty="0" err="1" smtClean="0"/>
              <a:t>sysvol</a:t>
            </a:r>
            <a:r>
              <a:rPr lang="zh-CN" altLang="en-US" dirty="0" smtClean="0"/>
              <a:t> 复制状况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提升远程站点的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可以考虑使用</a:t>
            </a:r>
            <a:r>
              <a:rPr lang="en-US" altLang="zh-CN" dirty="0" smtClean="0"/>
              <a:t>IFM</a:t>
            </a:r>
            <a:endParaRPr lang="en-US" altLang="zh-CN" dirty="0"/>
          </a:p>
          <a:p>
            <a:pPr lvl="0"/>
            <a:r>
              <a:rPr lang="zh-CN" altLang="en-US" dirty="0" smtClean="0"/>
              <a:t>对于超过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个用户的站点考虑放置一台</a:t>
            </a:r>
            <a:r>
              <a:rPr lang="en-US" altLang="zh-CN" dirty="0" smtClean="0"/>
              <a:t>GC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lvl="0"/>
            <a:endParaRPr lang="en-US" altLang="zh-CN" dirty="0" smtClean="0">
              <a:solidFill>
                <a:srgbClr val="FF0000"/>
              </a:solidFill>
            </a:endParaRPr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26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域控制器</a:t>
            </a:r>
            <a:r>
              <a:rPr lang="zh-CN" altLang="en-US" dirty="0" smtClean="0"/>
              <a:t>的降级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正常降级和强制降级</a:t>
            </a:r>
          </a:p>
          <a:p>
            <a:pPr lvl="0"/>
            <a:r>
              <a:rPr lang="zh-CN" altLang="en-US" dirty="0" smtClean="0"/>
              <a:t>两种降级方案的比较</a:t>
            </a:r>
            <a:endParaRPr lang="zh-CN" altLang="en-US" dirty="0"/>
          </a:p>
          <a:p>
            <a:pPr lvl="0"/>
            <a:r>
              <a:rPr lang="zh-CN" altLang="en-US" dirty="0"/>
              <a:t>不同场合下的降级方案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41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正常降级和强制降级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什么是强制降级？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强制一台</a:t>
            </a:r>
            <a:r>
              <a:rPr lang="en-US" altLang="zh-CN" dirty="0" smtClean="0"/>
              <a:t>DC</a:t>
            </a:r>
            <a:r>
              <a:rPr lang="zh-CN" altLang="en-US" dirty="0" smtClean="0"/>
              <a:t>在不联系其他</a:t>
            </a:r>
            <a:r>
              <a:rPr lang="en-US" altLang="zh-CN" dirty="0" smtClean="0"/>
              <a:t>DC</a:t>
            </a:r>
            <a:r>
              <a:rPr lang="zh-CN" altLang="en-US" dirty="0" smtClean="0"/>
              <a:t>的情况下将自身和</a:t>
            </a:r>
            <a:r>
              <a:rPr lang="en-US" altLang="zh-CN" dirty="0" smtClean="0"/>
              <a:t>DC</a:t>
            </a:r>
            <a:r>
              <a:rPr lang="zh-CN" altLang="en-US" dirty="0" smtClean="0"/>
              <a:t>相关的数据移除。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sz="1600" dirty="0" smtClean="0"/>
          </a:p>
          <a:p>
            <a:pPr lvl="0"/>
            <a:r>
              <a:rPr lang="zh-CN" altLang="en-US" dirty="0" smtClean="0"/>
              <a:t>强制降级的要求：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强制降级必须提供域管理员账号。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必须在目录服务运行的情况下操作。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win2008R2</a:t>
            </a:r>
            <a:r>
              <a:rPr lang="zh-CN" altLang="en-US" dirty="0" smtClean="0"/>
              <a:t>中，停止</a:t>
            </a:r>
            <a:r>
              <a:rPr lang="en-US" altLang="zh-CN" dirty="0" smtClean="0"/>
              <a:t>ADDS</a:t>
            </a:r>
            <a:r>
              <a:rPr lang="zh-CN" altLang="en-US" dirty="0" smtClean="0"/>
              <a:t>服务相当于登陆进入</a:t>
            </a:r>
            <a:r>
              <a:rPr lang="en-US" altLang="zh-CN" dirty="0" smtClean="0"/>
              <a:t>DSRM</a:t>
            </a:r>
            <a:r>
              <a:rPr lang="zh-CN" altLang="en-US" dirty="0" smtClean="0"/>
              <a:t>，不能降级</a:t>
            </a:r>
            <a:r>
              <a:rPr lang="en-US" altLang="zh-CN" dirty="0" smtClean="0"/>
              <a:t>DC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lvl="0"/>
            <a:endParaRPr lang="en-US" altLang="zh-CN" dirty="0" smtClean="0">
              <a:solidFill>
                <a:srgbClr val="FF0000"/>
              </a:solidFill>
            </a:endParaRPr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00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两种降级方案的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063781"/>
              </p:ext>
            </p:extLst>
          </p:nvPr>
        </p:nvGraphicFramePr>
        <p:xfrm>
          <a:off x="609600" y="1676400"/>
          <a:ext cx="8001000" cy="2402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2600"/>
                <a:gridCol w="2971800"/>
                <a:gridCol w="32766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正常降级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强制降级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操作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被降级的</a:t>
                      </a:r>
                      <a:r>
                        <a:rPr lang="en-US" altLang="zh-CN" dirty="0" smtClean="0"/>
                        <a:t>DC</a:t>
                      </a:r>
                      <a:r>
                        <a:rPr lang="zh-CN" altLang="en-US" dirty="0" smtClean="0"/>
                        <a:t>会联系其他</a:t>
                      </a:r>
                      <a:r>
                        <a:rPr lang="en-US" altLang="zh-CN" dirty="0" smtClean="0"/>
                        <a:t>DC</a:t>
                      </a:r>
                      <a:r>
                        <a:rPr lang="zh-CN" altLang="en-US" dirty="0" smtClean="0"/>
                        <a:t>写回信息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被降级的</a:t>
                      </a:r>
                      <a:r>
                        <a:rPr lang="en-US" altLang="zh-CN" dirty="0" smtClean="0"/>
                        <a:t>DC</a:t>
                      </a:r>
                      <a:r>
                        <a:rPr lang="zh-CN" altLang="en-US" dirty="0" smtClean="0"/>
                        <a:t>不会尝试联系其他</a:t>
                      </a:r>
                      <a:r>
                        <a:rPr lang="en-US" altLang="zh-CN" dirty="0" smtClean="0"/>
                        <a:t>DC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命令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DCpromo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Dcpromo</a:t>
                      </a:r>
                      <a:r>
                        <a:rPr lang="en-US" altLang="zh-CN" baseline="0" dirty="0" smtClean="0"/>
                        <a:t> /</a:t>
                      </a:r>
                      <a:r>
                        <a:rPr lang="en-US" altLang="zh-CN" baseline="0" dirty="0" err="1" smtClean="0"/>
                        <a:t>forceremoval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结果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成为域中的服务器，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其他</a:t>
                      </a:r>
                      <a:r>
                        <a:rPr lang="en-US" altLang="zh-CN" dirty="0" smtClean="0"/>
                        <a:t>DC</a:t>
                      </a:r>
                      <a:r>
                        <a:rPr lang="zh-CN" altLang="en-US" dirty="0" smtClean="0"/>
                        <a:t>不再认为它是</a:t>
                      </a:r>
                      <a:r>
                        <a:rPr lang="en-US" altLang="zh-CN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成为</a:t>
                      </a:r>
                      <a:r>
                        <a:rPr lang="en-US" altLang="zh-CN" dirty="0" smtClean="0"/>
                        <a:t>workgroup</a:t>
                      </a:r>
                      <a:r>
                        <a:rPr lang="zh-CN" altLang="en-US" dirty="0" smtClean="0"/>
                        <a:t>中的机器，其他</a:t>
                      </a:r>
                      <a:r>
                        <a:rPr lang="en-US" altLang="zh-CN" dirty="0" smtClean="0"/>
                        <a:t>DC</a:t>
                      </a:r>
                      <a:r>
                        <a:rPr lang="zh-CN" altLang="en-US" dirty="0" smtClean="0"/>
                        <a:t>仍然认为它是</a:t>
                      </a:r>
                      <a:r>
                        <a:rPr lang="en-US" altLang="zh-CN" dirty="0" smtClean="0"/>
                        <a:t>DC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影响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无特别后续操作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需要将该</a:t>
                      </a:r>
                      <a:r>
                        <a:rPr lang="en-US" altLang="zh-CN" dirty="0" smtClean="0"/>
                        <a:t>DC</a:t>
                      </a:r>
                      <a:r>
                        <a:rPr lang="zh-CN" altLang="en-US" dirty="0" smtClean="0"/>
                        <a:t>的信息在域内清除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565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不同场合下的降级方案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复制正常，要降级</a:t>
            </a:r>
            <a:r>
              <a:rPr lang="en-US" altLang="zh-CN" dirty="0" smtClean="0"/>
              <a:t>1</a:t>
            </a:r>
            <a:r>
              <a:rPr lang="zh-CN" altLang="en-US" dirty="0" smtClean="0"/>
              <a:t>台</a:t>
            </a:r>
            <a:r>
              <a:rPr lang="en-US" altLang="zh-CN" dirty="0" smtClean="0"/>
              <a:t>DC</a:t>
            </a:r>
          </a:p>
          <a:p>
            <a:pPr lvl="1"/>
            <a:r>
              <a:rPr lang="zh-CN" altLang="en-US" dirty="0" smtClean="0"/>
              <a:t>正常降级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0"/>
            <a:r>
              <a:rPr lang="zh-CN" altLang="en-US" dirty="0" smtClean="0"/>
              <a:t>复制不正常</a:t>
            </a:r>
            <a:r>
              <a:rPr lang="zh-CN" altLang="en-US" dirty="0"/>
              <a:t>，要降级</a:t>
            </a:r>
            <a:r>
              <a:rPr lang="en-US" altLang="zh-CN" dirty="0"/>
              <a:t>1</a:t>
            </a:r>
            <a:r>
              <a:rPr lang="zh-CN" altLang="en-US" dirty="0" smtClean="0"/>
              <a:t>台</a:t>
            </a:r>
            <a:r>
              <a:rPr lang="en-US" altLang="zh-CN" dirty="0" smtClean="0"/>
              <a:t>DC</a:t>
            </a:r>
          </a:p>
          <a:p>
            <a:pPr lvl="1"/>
            <a:r>
              <a:rPr lang="zh-CN" altLang="en-US" dirty="0" smtClean="0"/>
              <a:t>强制降级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清除</a:t>
            </a:r>
            <a:r>
              <a:rPr lang="en-US" altLang="zh-CN" dirty="0" smtClean="0"/>
              <a:t>metadata</a:t>
            </a:r>
          </a:p>
          <a:p>
            <a:pPr lvl="1"/>
            <a:endParaRPr lang="en-US" altLang="zh-CN" dirty="0" smtClean="0"/>
          </a:p>
          <a:p>
            <a:pPr lvl="0"/>
            <a:r>
              <a:rPr lang="zh-CN" altLang="en-US" dirty="0"/>
              <a:t>无法正常</a:t>
            </a:r>
            <a:r>
              <a:rPr lang="zh-CN" altLang="en-US" dirty="0" smtClean="0"/>
              <a:t>登录，要降级</a:t>
            </a:r>
            <a:endParaRPr lang="en-US" altLang="zh-CN" dirty="0" smtClean="0"/>
          </a:p>
          <a:p>
            <a:pPr lvl="1"/>
            <a:r>
              <a:rPr lang="zh-CN" altLang="en-US" dirty="0"/>
              <a:t>登录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DSRM</a:t>
            </a:r>
          </a:p>
          <a:p>
            <a:pPr lvl="1"/>
            <a:r>
              <a:rPr lang="zh-CN" altLang="en-US" dirty="0" smtClean="0"/>
              <a:t>修改注册表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300" i="1" dirty="0" smtClean="0"/>
              <a:t>	HKEY_LOCAL_MACHINE\SYSTEM\</a:t>
            </a:r>
            <a:r>
              <a:rPr lang="en-US" altLang="zh-CN" sz="1300" i="1" dirty="0" err="1" smtClean="0"/>
              <a:t>CurrentControlSet</a:t>
            </a:r>
            <a:r>
              <a:rPr lang="en-US" altLang="zh-CN" sz="1300" i="1" dirty="0" smtClean="0"/>
              <a:t>\Control\</a:t>
            </a:r>
            <a:r>
              <a:rPr lang="en-US" altLang="zh-CN" sz="1300" i="1" dirty="0" err="1" smtClean="0"/>
              <a:t>ProductOptions</a:t>
            </a:r>
            <a:r>
              <a:rPr lang="en-US" altLang="zh-CN" sz="1300" i="1" dirty="0" smtClean="0"/>
              <a:t>\</a:t>
            </a:r>
            <a:r>
              <a:rPr lang="en-US" altLang="zh-CN" sz="1300" i="1" dirty="0" err="1" smtClean="0"/>
              <a:t>ProductType</a:t>
            </a:r>
            <a:r>
              <a:rPr lang="en-US" altLang="zh-CN" sz="1300" i="1" dirty="0" smtClean="0"/>
              <a:t> </a:t>
            </a:r>
            <a:r>
              <a:rPr lang="en-US" altLang="zh-CN" sz="1300" i="1" dirty="0"/>
              <a:t>= </a:t>
            </a:r>
            <a:r>
              <a:rPr lang="en-US" altLang="zh-CN" sz="1300" i="1" dirty="0" err="1" smtClean="0"/>
              <a:t>ServerNT</a:t>
            </a:r>
            <a:endParaRPr lang="en-US" altLang="zh-CN" sz="1300" i="1" dirty="0" smtClean="0"/>
          </a:p>
          <a:p>
            <a:pPr lvl="1"/>
            <a:r>
              <a:rPr lang="zh-CN" altLang="en-US" dirty="0" smtClean="0"/>
              <a:t>升级成临时域的</a:t>
            </a:r>
            <a:r>
              <a:rPr lang="en-US" altLang="zh-CN" dirty="0" smtClean="0"/>
              <a:t>DC</a:t>
            </a:r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DC</a:t>
            </a:r>
            <a:r>
              <a:rPr lang="zh-CN" altLang="en-US" dirty="0" smtClean="0"/>
              <a:t>再降级</a:t>
            </a:r>
            <a:r>
              <a:rPr lang="en-US" altLang="zh-CN" dirty="0" smtClean="0"/>
              <a:t> 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lvl="0"/>
            <a:endParaRPr lang="en-US" altLang="zh-CN" dirty="0" smtClean="0">
              <a:solidFill>
                <a:srgbClr val="FF0000"/>
              </a:solidFill>
            </a:endParaRPr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97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机器加域的讨论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把</a:t>
            </a:r>
            <a:r>
              <a:rPr lang="zh-CN" altLang="en-US" dirty="0"/>
              <a:t>一台机器加入域需要具备的条件</a:t>
            </a:r>
          </a:p>
          <a:p>
            <a:pPr lvl="0"/>
            <a:r>
              <a:rPr lang="zh-CN" altLang="en-US" dirty="0" smtClean="0"/>
              <a:t>机器</a:t>
            </a:r>
            <a:r>
              <a:rPr lang="zh-CN" altLang="en-US" dirty="0"/>
              <a:t>加域的过程</a:t>
            </a:r>
          </a:p>
          <a:p>
            <a:pPr lvl="0"/>
            <a:r>
              <a:rPr lang="zh-CN" altLang="en-US" dirty="0" smtClean="0"/>
              <a:t>细节讨论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加</a:t>
            </a:r>
            <a:r>
              <a:rPr lang="zh-CN" altLang="en-US" dirty="0"/>
              <a:t>域时的</a:t>
            </a:r>
            <a:r>
              <a:rPr lang="zh-CN" altLang="en-US" dirty="0" smtClean="0"/>
              <a:t>常见问题</a:t>
            </a:r>
            <a:endParaRPr lang="zh-CN" altLang="en-US" dirty="0"/>
          </a:p>
          <a:p>
            <a:pPr lvl="0"/>
            <a:r>
              <a:rPr lang="zh-CN" altLang="en-US" dirty="0" smtClean="0"/>
              <a:t>最佳</a:t>
            </a:r>
            <a:r>
              <a:rPr lang="zh-CN" altLang="en-US" dirty="0"/>
              <a:t>经验分享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参考文档</a:t>
            </a:r>
            <a:r>
              <a:rPr lang="en-US" altLang="zh-CN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4648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&lt;&lt;</a:t>
            </a:r>
            <a:r>
              <a:rPr lang="en-US" dirty="0" err="1" smtClean="0"/>
              <a:t>Restartable</a:t>
            </a:r>
            <a:r>
              <a:rPr lang="en-US" dirty="0" smtClean="0"/>
              <a:t> </a:t>
            </a:r>
            <a:r>
              <a:rPr lang="en-US" dirty="0"/>
              <a:t>AD DS Step-by-Step </a:t>
            </a:r>
            <a:r>
              <a:rPr lang="en-US" dirty="0" smtClean="0"/>
              <a:t>Guide&gt;&gt;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://technet.microsoft.com/en-us/library/cc732714(WS.10).</a:t>
            </a:r>
            <a:r>
              <a:rPr lang="en-US" altLang="zh-CN" dirty="0" smtClean="0">
                <a:hlinkClick r:id="rId2"/>
              </a:rPr>
              <a:t>aspx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&lt;&lt;</a:t>
            </a:r>
            <a:r>
              <a:rPr lang="zh-CN" altLang="en-US" dirty="0"/>
              <a:t>如何为域和信任关系配置</a:t>
            </a:r>
            <a:r>
              <a:rPr lang="zh-CN" altLang="en-US" dirty="0" smtClean="0"/>
              <a:t>防火墙</a:t>
            </a:r>
            <a:r>
              <a:rPr lang="en-US" altLang="zh-CN" dirty="0" smtClean="0"/>
              <a:t>&gt;&gt; 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3"/>
              </a:rPr>
              <a:t>http://support.microsoft.com/kb/179442</a:t>
            </a:r>
            <a:r>
              <a:rPr lang="en-US" altLang="zh-CN" dirty="0" smtClean="0"/>
              <a:t> </a:t>
            </a:r>
          </a:p>
          <a:p>
            <a:pPr lvl="0"/>
            <a:r>
              <a:rPr lang="en-US" altLang="zh-CN" dirty="0" smtClean="0"/>
              <a:t>&lt;&lt;</a:t>
            </a:r>
            <a:r>
              <a:rPr lang="zh-CN" altLang="en-US" dirty="0"/>
              <a:t>如何在 </a:t>
            </a:r>
            <a:r>
              <a:rPr lang="en-US" altLang="zh-CN" dirty="0"/>
              <a:t>Windows XP </a:t>
            </a:r>
            <a:r>
              <a:rPr lang="zh-CN" altLang="en-US" dirty="0"/>
              <a:t>中定位域</a:t>
            </a:r>
            <a:r>
              <a:rPr lang="zh-CN" altLang="en-US" dirty="0" smtClean="0"/>
              <a:t>控制器</a:t>
            </a:r>
            <a:r>
              <a:rPr lang="en-US" altLang="zh-CN" dirty="0" smtClean="0"/>
              <a:t>&gt;&gt; 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4"/>
              </a:rPr>
              <a:t>http://support.microsoft.com/kb/314861</a:t>
            </a:r>
            <a:endParaRPr lang="en-US" altLang="zh-CN" dirty="0" smtClean="0"/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Netdom</a:t>
            </a:r>
            <a:r>
              <a:rPr lang="en-US" altLang="zh-CN" dirty="0" smtClean="0"/>
              <a:t> examples&gt;&gt;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://technet.microsoft.com/en-us/library/cc776879(WS.10).</a:t>
            </a:r>
            <a:r>
              <a:rPr lang="en-US" altLang="zh-CN" dirty="0" smtClean="0">
                <a:hlinkClick r:id="rId5"/>
              </a:rPr>
              <a:t>aspx</a:t>
            </a:r>
            <a:r>
              <a:rPr lang="en-US" altLang="zh-CN" dirty="0" smtClean="0"/>
              <a:t> </a:t>
            </a:r>
          </a:p>
          <a:p>
            <a:pPr lvl="0"/>
            <a:r>
              <a:rPr lang="en-US" altLang="zh-CN" dirty="0" smtClean="0"/>
              <a:t>&lt;&lt;Default </a:t>
            </a:r>
            <a:r>
              <a:rPr lang="en-US" altLang="zh-CN" dirty="0"/>
              <a:t>limit to number of workstations a user can join to the domain </a:t>
            </a:r>
            <a:r>
              <a:rPr lang="en-US" altLang="zh-CN" dirty="0" smtClean="0"/>
              <a:t>&gt;&gt;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6"/>
              </a:rPr>
              <a:t>http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support.microsoft.com/kb/243327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&lt;&lt;</a:t>
            </a:r>
            <a:r>
              <a:rPr lang="zh-CN" altLang="en-US" dirty="0"/>
              <a:t> 如何使用“从媒体安装”功能升级基于 </a:t>
            </a:r>
            <a:r>
              <a:rPr lang="en-US" altLang="zh-CN" dirty="0"/>
              <a:t>Windows Server 2003 </a:t>
            </a:r>
            <a:r>
              <a:rPr lang="zh-CN" altLang="en-US" dirty="0"/>
              <a:t>的域控制器 </a:t>
            </a:r>
            <a:r>
              <a:rPr lang="en-US" altLang="zh-CN" dirty="0" smtClean="0"/>
              <a:t>&gt;&gt;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7"/>
              </a:rPr>
              <a:t>http</a:t>
            </a:r>
            <a:r>
              <a:rPr lang="en-US" altLang="zh-CN" dirty="0">
                <a:hlinkClick r:id="rId7"/>
              </a:rPr>
              <a:t>://</a:t>
            </a:r>
            <a:r>
              <a:rPr lang="en-US" altLang="zh-CN" dirty="0" smtClean="0">
                <a:hlinkClick r:id="rId7"/>
              </a:rPr>
              <a:t>support.microsoft.com/kb/311078/en-us</a:t>
            </a:r>
            <a:endParaRPr lang="en-US" altLang="zh-CN" dirty="0" smtClean="0"/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&lt;&lt;</a:t>
            </a:r>
            <a:r>
              <a:rPr lang="zh-CN" altLang="en-US" dirty="0"/>
              <a:t> 在复制域控制器的 </a:t>
            </a:r>
            <a:r>
              <a:rPr lang="en-US" altLang="zh-CN" dirty="0"/>
              <a:t>Active Directory </a:t>
            </a:r>
            <a:r>
              <a:rPr lang="zh-CN" altLang="en-US" dirty="0"/>
              <a:t>升级过程中出现“拒绝访问”错误消息 </a:t>
            </a:r>
            <a:r>
              <a:rPr lang="en-US" altLang="zh-CN" dirty="0" smtClean="0"/>
              <a:t>&gt;&gt;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8"/>
              </a:rPr>
              <a:t>http</a:t>
            </a:r>
            <a:r>
              <a:rPr lang="en-US" altLang="zh-CN" dirty="0">
                <a:hlinkClick r:id="rId8"/>
              </a:rPr>
              <a:t>://</a:t>
            </a:r>
            <a:r>
              <a:rPr lang="en-US" altLang="zh-CN" dirty="0" smtClean="0">
                <a:hlinkClick r:id="rId8"/>
              </a:rPr>
              <a:t>support.microsoft.com/kb/250874/zh-cn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&lt;&lt;</a:t>
            </a:r>
            <a:r>
              <a:rPr lang="zh-CN" altLang="en-US" dirty="0"/>
              <a:t>如何排除 </a:t>
            </a:r>
            <a:r>
              <a:rPr lang="en-US" altLang="zh-CN" dirty="0"/>
              <a:t>RPC </a:t>
            </a:r>
            <a:r>
              <a:rPr lang="zh-CN" altLang="en-US" dirty="0"/>
              <a:t>终结点映射程序</a:t>
            </a:r>
            <a:r>
              <a:rPr lang="zh-CN" altLang="en-US" dirty="0" smtClean="0"/>
              <a:t>错误</a:t>
            </a:r>
            <a:r>
              <a:rPr lang="en-US" altLang="zh-CN" dirty="0" smtClean="0"/>
              <a:t>&gt;&gt;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9"/>
              </a:rPr>
              <a:t>http://support.microsoft.com/kb/839880/zh-cn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&lt;&lt;</a:t>
            </a:r>
            <a:r>
              <a:rPr lang="zh-CN" altLang="en-US" dirty="0"/>
              <a:t>无法在 </a:t>
            </a:r>
            <a:r>
              <a:rPr lang="en-US" altLang="zh-CN" dirty="0"/>
              <a:t>Windows Server 2003 </a:t>
            </a:r>
            <a:r>
              <a:rPr lang="zh-CN" altLang="en-US" dirty="0"/>
              <a:t>中复制 </a:t>
            </a:r>
            <a:r>
              <a:rPr lang="en-US" altLang="zh-CN" dirty="0"/>
              <a:t>Active Directory </a:t>
            </a:r>
            <a:r>
              <a:rPr lang="zh-CN" altLang="en-US" dirty="0" smtClean="0"/>
              <a:t>更改</a:t>
            </a:r>
            <a:r>
              <a:rPr lang="en-US" altLang="zh-CN" dirty="0" smtClean="0"/>
              <a:t>&gt;&gt;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10"/>
              </a:rPr>
              <a:t>http</a:t>
            </a:r>
            <a:r>
              <a:rPr lang="en-US" altLang="zh-CN" dirty="0">
                <a:hlinkClick r:id="rId10"/>
              </a:rPr>
              <a:t>://</a:t>
            </a:r>
            <a:r>
              <a:rPr lang="en-US" altLang="zh-CN" dirty="0" smtClean="0">
                <a:hlinkClick r:id="rId10"/>
              </a:rPr>
              <a:t>support.microsoft.com/kb/830746/zh-cn</a:t>
            </a:r>
            <a:r>
              <a:rPr lang="en-US" altLang="zh-CN" dirty="0" smtClean="0"/>
              <a:t> </a:t>
            </a:r>
          </a:p>
          <a:p>
            <a:pPr lvl="0"/>
            <a:r>
              <a:rPr lang="en-US" altLang="zh-CN" dirty="0"/>
              <a:t>&lt;&lt;The NETLOGON share is not present after you install Active Directory Domain Services on a new full or read-only Windows Server 2008-based domain </a:t>
            </a:r>
            <a:r>
              <a:rPr lang="en-US" altLang="zh-CN" dirty="0" smtClean="0"/>
              <a:t>controller&gt;&gt;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11"/>
              </a:rPr>
              <a:t>http://support.microsoft.com/kb/947022/en-us</a:t>
            </a:r>
            <a:r>
              <a:rPr lang="en-US" altLang="zh-CN" dirty="0" smtClean="0"/>
              <a:t> </a:t>
            </a:r>
          </a:p>
          <a:p>
            <a:pPr lvl="0"/>
            <a:r>
              <a:rPr lang="en-US" altLang="zh-CN" dirty="0" smtClean="0"/>
              <a:t>&lt;&lt;</a:t>
            </a:r>
            <a:r>
              <a:rPr lang="zh-CN" altLang="en-US" dirty="0"/>
              <a:t>无法将基于 </a:t>
            </a:r>
            <a:r>
              <a:rPr lang="en-US" altLang="zh-CN" dirty="0"/>
              <a:t>Windows 2000 </a:t>
            </a:r>
            <a:r>
              <a:rPr lang="zh-CN" altLang="en-US" dirty="0"/>
              <a:t>的域控制器提升为全局编录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&gt;&gt;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12"/>
              </a:rPr>
              <a:t>http://support.microsoft.com/kb/842208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&lt;&lt;</a:t>
            </a:r>
            <a:r>
              <a:rPr lang="zh-CN" altLang="en-US" dirty="0"/>
              <a:t>域控制器降级失败后如何删除 </a:t>
            </a:r>
            <a:r>
              <a:rPr lang="en-US" altLang="zh-CN" dirty="0"/>
              <a:t>Active Directory </a:t>
            </a:r>
            <a:r>
              <a:rPr lang="zh-CN" altLang="en-US" dirty="0"/>
              <a:t>中的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&gt;&gt;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13"/>
              </a:rPr>
              <a:t>http://support.microsoft.com/kb/216498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&lt;&lt;</a:t>
            </a:r>
            <a:r>
              <a:rPr lang="zh-CN" altLang="en-US" dirty="0"/>
              <a:t>在 </a:t>
            </a:r>
            <a:r>
              <a:rPr lang="en-US" altLang="zh-CN" dirty="0"/>
              <a:t>Windows Server 2003 </a:t>
            </a:r>
            <a:r>
              <a:rPr lang="zh-CN" altLang="en-US" dirty="0"/>
              <a:t>和 </a:t>
            </a:r>
            <a:r>
              <a:rPr lang="en-US" altLang="zh-CN" dirty="0"/>
              <a:t>Windows 2000 Server </a:t>
            </a:r>
            <a:r>
              <a:rPr lang="zh-CN" altLang="en-US" dirty="0"/>
              <a:t>中使用 </a:t>
            </a:r>
            <a:r>
              <a:rPr lang="en-US" altLang="zh-CN" dirty="0"/>
              <a:t>Active Directory </a:t>
            </a:r>
            <a:r>
              <a:rPr lang="zh-CN" altLang="en-US" dirty="0"/>
              <a:t>安装向导强制降级时，域控制器无法正常</a:t>
            </a:r>
            <a:r>
              <a:rPr lang="zh-CN" altLang="en-US" dirty="0" smtClean="0"/>
              <a:t>降级</a:t>
            </a:r>
            <a:r>
              <a:rPr lang="en-US" altLang="zh-CN" dirty="0" smtClean="0"/>
              <a:t>&gt;&gt;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14"/>
              </a:rPr>
              <a:t>http://support.microsoft.com/kb/332199</a:t>
            </a:r>
            <a:r>
              <a:rPr lang="en-US" altLang="zh-CN" dirty="0" smtClean="0"/>
              <a:t> 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sz="24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51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3699" y="6016079"/>
            <a:ext cx="8328025" cy="3847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rgbClr val="5F5F5F"/>
                </a:solidFill>
                <a:latin typeface="+mj-lt"/>
                <a:cs typeface="Arial" charset="0"/>
              </a:rPr>
              <a:t>© </a:t>
            </a:r>
            <a:r>
              <a:rPr lang="en-US" sz="1000" b="1" dirty="0" smtClean="0">
                <a:solidFill>
                  <a:srgbClr val="5F5F5F"/>
                </a:solidFill>
                <a:latin typeface="+mj-lt"/>
                <a:cs typeface="Arial" charset="0"/>
              </a:rPr>
              <a:t>2010 </a:t>
            </a:r>
            <a:r>
              <a:rPr lang="en-US" sz="1000" b="1" dirty="0">
                <a:solidFill>
                  <a:srgbClr val="5F5F5F"/>
                </a:solidFill>
                <a:latin typeface="+mj-lt"/>
                <a:cs typeface="Arial" charset="0"/>
              </a:rPr>
              <a:t>Microsoft Corporation. All rights reserved.</a:t>
            </a:r>
          </a:p>
          <a:p>
            <a:pPr algn="ctr" eaLnBrk="0" hangingPunct="0"/>
            <a:r>
              <a:rPr lang="en-US" sz="900" dirty="0">
                <a:solidFill>
                  <a:srgbClr val="5F5F5F"/>
                </a:solidFill>
                <a:cs typeface="Arial" charset="0"/>
              </a:rPr>
              <a:t>This presentation is for informational purposes only. </a:t>
            </a:r>
            <a:r>
              <a:rPr lang="en-US" sz="900" dirty="0" smtClean="0">
                <a:solidFill>
                  <a:srgbClr val="5F5F5F"/>
                </a:solidFill>
                <a:cs typeface="Arial" charset="0"/>
              </a:rPr>
              <a:t>Microsoft </a:t>
            </a:r>
            <a:r>
              <a:rPr lang="en-US" sz="900" dirty="0">
                <a:solidFill>
                  <a:srgbClr val="5F5F5F"/>
                </a:solidFill>
                <a:cs typeface="Arial" charset="0"/>
              </a:rPr>
              <a:t>makes no warranties, express or implied, in this summary.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 -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2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机器加入</a:t>
            </a:r>
            <a:r>
              <a:rPr lang="zh-CN" altLang="en-US" dirty="0" smtClean="0"/>
              <a:t>域的</a:t>
            </a:r>
            <a:r>
              <a:rPr lang="zh-CN" altLang="en-US" dirty="0"/>
              <a:t>条件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853270"/>
              </p:ext>
            </p:extLst>
          </p:nvPr>
        </p:nvGraphicFramePr>
        <p:xfrm>
          <a:off x="228600" y="1447800"/>
          <a:ext cx="85344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8400"/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检查项目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要求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本地用户身份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本地管理员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域用户身份及限制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普通域用户（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台） </a:t>
                      </a:r>
                      <a:r>
                        <a:rPr lang="en-US" altLang="zh-CN" dirty="0" smtClean="0"/>
                        <a:t>/ </a:t>
                      </a:r>
                      <a:r>
                        <a:rPr lang="zh-CN" altLang="en-US" dirty="0" smtClean="0"/>
                        <a:t>管理员账号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名称解析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DNS/WINS/LMHOSTS</a:t>
                      </a:r>
                      <a:r>
                        <a:rPr lang="zh-CN" altLang="en-US" dirty="0" smtClean="0"/>
                        <a:t>找到</a:t>
                      </a:r>
                      <a:r>
                        <a:rPr lang="en-US" altLang="zh-CN" dirty="0" smtClean="0"/>
                        <a:t>DC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网络连通性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r>
                        <a:rPr lang="en-US" baseline="0" dirty="0" smtClean="0"/>
                        <a:t> 53, TCP 135, </a:t>
                      </a:r>
                      <a:r>
                        <a:rPr lang="en-US" altLang="zh-CN" baseline="0" dirty="0" smtClean="0"/>
                        <a:t>RPC</a:t>
                      </a:r>
                      <a:r>
                        <a:rPr lang="zh-CN" altLang="en-US" baseline="0" dirty="0" smtClean="0"/>
                        <a:t>高端端口</a:t>
                      </a:r>
                      <a:r>
                        <a:rPr lang="en-US" altLang="zh-CN" baseline="0" dirty="0" smtClean="0"/>
                        <a:t>, UDP &amp; TCP 389, TCP 445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workstations to domain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547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机器加域的</a:t>
            </a:r>
            <a:r>
              <a:rPr lang="zh-CN" altLang="en-US" dirty="0" smtClean="0"/>
              <a:t>过程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3763963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dirty="0" smtClean="0"/>
              <a:t>以本地管理员账号登录</a:t>
            </a:r>
            <a:endParaRPr lang="en-US" altLang="zh-CN" sz="2000" dirty="0" smtClean="0"/>
          </a:p>
          <a:p>
            <a:pPr lvl="0"/>
            <a:r>
              <a:rPr lang="zh-CN" altLang="en-US" sz="2000" dirty="0" smtClean="0"/>
              <a:t>图形界面手动加域</a:t>
            </a:r>
            <a:endParaRPr lang="en-US" altLang="zh-CN" sz="2000" dirty="0" smtClean="0"/>
          </a:p>
          <a:p>
            <a:pPr lvl="0"/>
            <a:r>
              <a:rPr lang="zh-CN" altLang="en-US" sz="2000" dirty="0" smtClean="0"/>
              <a:t>输入域</a:t>
            </a:r>
            <a:r>
              <a:rPr lang="zh-CN" altLang="en-US" sz="2000" dirty="0" smtClean="0"/>
              <a:t>的名</a:t>
            </a:r>
            <a:r>
              <a:rPr lang="zh-CN" altLang="en-US" sz="2000" dirty="0" smtClean="0"/>
              <a:t>称 </a:t>
            </a:r>
            <a:r>
              <a:rPr lang="en-US" altLang="zh-CN" sz="2000" dirty="0" smtClean="0"/>
              <a:t>* (</a:t>
            </a:r>
            <a:r>
              <a:rPr lang="en-US" altLang="zh-CN" sz="2000" dirty="0" err="1" smtClean="0"/>
              <a:t>netbios</a:t>
            </a:r>
            <a:r>
              <a:rPr lang="zh-CN" altLang="en-US" sz="2000" dirty="0" smtClean="0"/>
              <a:t>名称可行吗？</a:t>
            </a:r>
            <a:r>
              <a:rPr lang="en-US" altLang="zh-CN" sz="2000" dirty="0" smtClean="0"/>
              <a:t>)</a:t>
            </a:r>
          </a:p>
          <a:p>
            <a:pPr lvl="0"/>
            <a:r>
              <a:rPr lang="zh-CN" altLang="en-US" sz="2000" dirty="0" smtClean="0"/>
              <a:t>提供域账</a:t>
            </a:r>
            <a:r>
              <a:rPr lang="zh-CN" altLang="en-US" sz="2000" dirty="0" smtClean="0"/>
              <a:t>号</a:t>
            </a:r>
            <a:r>
              <a:rPr lang="en-US" altLang="zh-CN" sz="2000" dirty="0"/>
              <a:t>FQDN/</a:t>
            </a:r>
            <a:r>
              <a:rPr lang="zh-CN" altLang="en-US" sz="2000" dirty="0" smtClean="0"/>
              <a:t>密码作为身份验证</a:t>
            </a:r>
            <a:endParaRPr lang="en-US" altLang="zh-CN" sz="2000" dirty="0" smtClean="0"/>
          </a:p>
          <a:p>
            <a:pPr lvl="0"/>
            <a:r>
              <a:rPr lang="zh-CN" altLang="en-US" sz="2000" dirty="0" smtClean="0"/>
              <a:t>加域成功，重启客户端。</a:t>
            </a:r>
            <a:endParaRPr lang="en-US" sz="2000" dirty="0" smtClean="0"/>
          </a:p>
          <a:p>
            <a:pPr lvl="0"/>
            <a:r>
              <a:rPr lang="zh-CN" altLang="en-US" sz="2000" dirty="0" smtClean="0"/>
              <a:t>记录在</a:t>
            </a:r>
            <a:r>
              <a:rPr lang="en-US" sz="2000" dirty="0" smtClean="0"/>
              <a:t>C:\windows\debug\netsetup.log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13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机器加域的</a:t>
            </a:r>
            <a:r>
              <a:rPr lang="zh-CN" altLang="en-US" dirty="0" smtClean="0"/>
              <a:t>过程 </a:t>
            </a:r>
            <a:r>
              <a:rPr lang="en-US" altLang="zh-CN" dirty="0" smtClean="0"/>
              <a:t>2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8575" y="1219200"/>
            <a:ext cx="8534400" cy="487363"/>
          </a:xfrm>
        </p:spPr>
        <p:txBody>
          <a:bodyPr/>
          <a:lstStyle/>
          <a:p>
            <a:r>
              <a:rPr lang="zh-CN" altLang="en-US" dirty="0" smtClean="0"/>
              <a:t>日志第一部分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32768"/>
            <a:ext cx="6715125" cy="231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971800" y="2397879"/>
            <a:ext cx="2677357" cy="687289"/>
            <a:chOff x="2971800" y="2397879"/>
            <a:chExt cx="2677357" cy="687289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971800" y="2551768"/>
              <a:ext cx="1524000" cy="533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95800" y="2397879"/>
              <a:ext cx="1153357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动作：加域</a:t>
              </a:r>
              <a:endParaRPr lang="en-US" sz="1400" dirty="0" err="1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29000" y="2394910"/>
            <a:ext cx="5029200" cy="1327216"/>
            <a:chOff x="3429000" y="2394910"/>
            <a:chExt cx="5029200" cy="132721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3429000" y="2705656"/>
              <a:ext cx="4267200" cy="10164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696200" y="2394910"/>
              <a:ext cx="762000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机器名</a:t>
              </a:r>
              <a:endParaRPr lang="en-US" sz="1400" dirty="0" err="1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24200" y="2927568"/>
            <a:ext cx="5486400" cy="946957"/>
            <a:chOff x="3124200" y="2927568"/>
            <a:chExt cx="5486400" cy="946957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3124200" y="3085168"/>
              <a:ext cx="4572000" cy="78935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696200" y="2927568"/>
              <a:ext cx="914400" cy="307777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en-US" altLang="zh-CN" sz="1400" dirty="0" smtClean="0">
                  <a:solidFill>
                    <a:srgbClr val="00B050"/>
                  </a:solidFill>
                </a:rPr>
                <a:t>AD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域名</a:t>
              </a:r>
              <a:endParaRPr lang="en-US" sz="1400" dirty="0" err="1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3431930"/>
            <a:ext cx="5125375" cy="567638"/>
            <a:chOff x="3657600" y="3431930"/>
            <a:chExt cx="5125375" cy="567638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3657600" y="3479846"/>
              <a:ext cx="4038600" cy="51972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696200" y="3431930"/>
              <a:ext cx="1086775" cy="307777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可指定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OU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67200" y="3892107"/>
            <a:ext cx="4515775" cy="307777"/>
            <a:chOff x="4267200" y="3892107"/>
            <a:chExt cx="4515775" cy="307777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4267200" y="3999568"/>
              <a:ext cx="3429000" cy="13113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696200" y="3892107"/>
              <a:ext cx="1086775" cy="307777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zh-CN" altLang="en-US" sz="1400" dirty="0">
                  <a:solidFill>
                    <a:srgbClr val="00B050"/>
                  </a:solidFill>
                </a:rPr>
                <a:t>域账号身份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48100" y="4365411"/>
            <a:ext cx="4934875" cy="307777"/>
            <a:chOff x="3848100" y="4365411"/>
            <a:chExt cx="4934875" cy="307777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3848100" y="4511700"/>
              <a:ext cx="384810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696200" y="4365411"/>
              <a:ext cx="108677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操作系统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71956" y="4905567"/>
            <a:ext cx="2919644" cy="411062"/>
            <a:chOff x="6071956" y="4905567"/>
            <a:chExt cx="2919644" cy="411062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6071956" y="4905567"/>
              <a:ext cx="1627943" cy="2571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699899" y="5008852"/>
              <a:ext cx="1291701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名称解析通过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312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机器加域的</a:t>
            </a:r>
            <a:r>
              <a:rPr lang="zh-CN" altLang="en-US" dirty="0" smtClean="0"/>
              <a:t>过程 </a:t>
            </a:r>
            <a:r>
              <a:rPr lang="en-US" altLang="zh-CN" dirty="0" smtClean="0"/>
              <a:t>3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8575" y="1219200"/>
            <a:ext cx="8534400" cy="487363"/>
          </a:xfrm>
        </p:spPr>
        <p:txBody>
          <a:bodyPr/>
          <a:lstStyle/>
          <a:p>
            <a:r>
              <a:rPr lang="zh-CN" altLang="en-US" dirty="0" smtClean="0"/>
              <a:t>日志第二部分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45" y="3246437"/>
            <a:ext cx="7543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428999" y="2171330"/>
            <a:ext cx="1905000" cy="1170486"/>
            <a:chOff x="3428999" y="2171330"/>
            <a:chExt cx="1905000" cy="1170486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3428999" y="2636837"/>
              <a:ext cx="609600" cy="70497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027502" y="2171330"/>
              <a:ext cx="1306497" cy="738664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联系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DC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，检查机器账号是否已经存在</a:t>
              </a:r>
              <a:endParaRPr lang="en-US" sz="1400" dirty="0" err="1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33999" y="2180778"/>
            <a:ext cx="1687497" cy="1418150"/>
            <a:chOff x="5333999" y="2180778"/>
            <a:chExt cx="1687497" cy="141815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5333999" y="2540662"/>
              <a:ext cx="609600" cy="105826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14999" y="2180778"/>
              <a:ext cx="1306497" cy="307777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连接到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DC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51014" y="2190797"/>
            <a:ext cx="3491144" cy="1721352"/>
            <a:chOff x="5351014" y="2190797"/>
            <a:chExt cx="3491144" cy="1721352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5351014" y="2540662"/>
              <a:ext cx="2184647" cy="13714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35661" y="2190797"/>
              <a:ext cx="1306497" cy="7386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读取注册表，此为重启后的机器名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72199" y="3081861"/>
            <a:ext cx="2669959" cy="945699"/>
            <a:chOff x="6172199" y="3081861"/>
            <a:chExt cx="2669959" cy="945699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6172199" y="3246437"/>
              <a:ext cx="1363462" cy="7811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535661" y="3081861"/>
              <a:ext cx="1306497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设置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DNS</a:t>
              </a:r>
            </a:p>
            <a:p>
              <a:pPr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后缀名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17235" y="3908851"/>
            <a:ext cx="3724922" cy="661671"/>
            <a:chOff x="5117235" y="3908851"/>
            <a:chExt cx="3724922" cy="661671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5117235" y="4027560"/>
              <a:ext cx="2418426" cy="54296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535660" y="3908851"/>
              <a:ext cx="1306497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成功创建</a:t>
              </a:r>
              <a:endParaRPr lang="en-US" altLang="zh-CN" sz="1400" dirty="0" smtClean="0">
                <a:solidFill>
                  <a:srgbClr val="00B050"/>
                </a:solidFill>
              </a:endParaRPr>
            </a:p>
            <a:p>
              <a:pPr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计算机账号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644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机器加域的</a:t>
            </a:r>
            <a:r>
              <a:rPr lang="zh-CN" altLang="en-US" dirty="0" smtClean="0"/>
              <a:t>过程 </a:t>
            </a:r>
            <a:r>
              <a:rPr lang="en-US" altLang="zh-CN" dirty="0" smtClean="0"/>
              <a:t>4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8575" y="1219200"/>
            <a:ext cx="8534400" cy="487363"/>
          </a:xfrm>
        </p:spPr>
        <p:txBody>
          <a:bodyPr/>
          <a:lstStyle/>
          <a:p>
            <a:r>
              <a:rPr lang="zh-CN" altLang="en-US" dirty="0" smtClean="0"/>
              <a:t>日志第三部分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72390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893903" y="2004536"/>
            <a:ext cx="1763697" cy="2110264"/>
            <a:chOff x="1893903" y="2004536"/>
            <a:chExt cx="1763697" cy="2110264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2438400" y="2312314"/>
              <a:ext cx="1219200" cy="180248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893903" y="2004536"/>
              <a:ext cx="1306497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最终的机器名</a:t>
              </a:r>
              <a:endParaRPr lang="en-US" sz="1400" dirty="0" err="1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89503" y="2004537"/>
            <a:ext cx="1306497" cy="2218890"/>
            <a:chOff x="4789503" y="2004537"/>
            <a:chExt cx="1306497" cy="2218890"/>
          </a:xfrm>
        </p:grpSpPr>
        <p:cxnSp>
          <p:nvCxnSpPr>
            <p:cNvPr id="21" name="Straight Arrow Connector 20"/>
            <p:cNvCxnSpPr/>
            <p:nvPr/>
          </p:nvCxnSpPr>
          <p:spPr>
            <a:xfrm flipH="1" flipV="1">
              <a:off x="5410200" y="2743201"/>
              <a:ext cx="457201" cy="148022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89503" y="2004537"/>
              <a:ext cx="1306497" cy="738664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需要注册的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SPN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，用于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Kerberos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0" y="2004536"/>
            <a:ext cx="2678097" cy="3095437"/>
            <a:chOff x="6096000" y="2004536"/>
            <a:chExt cx="2678097" cy="3095437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096000" y="2312314"/>
              <a:ext cx="1676400" cy="27876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467600" y="2004536"/>
              <a:ext cx="1306497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zh-CN" altLang="en-US" sz="1400" dirty="0">
                  <a:solidFill>
                    <a:srgbClr val="00B050"/>
                  </a:solidFill>
                </a:rPr>
                <a:t>完成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本地配置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57600" y="5578673"/>
            <a:ext cx="5116497" cy="307777"/>
            <a:chOff x="3657600" y="5578673"/>
            <a:chExt cx="5116497" cy="307777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657600" y="5748432"/>
              <a:ext cx="3810000" cy="110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467600" y="5578673"/>
              <a:ext cx="1306497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加域成功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48400" y="3764694"/>
            <a:ext cx="2666260" cy="1864623"/>
            <a:chOff x="6248400" y="3764694"/>
            <a:chExt cx="2666260" cy="1864623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6248400" y="4287914"/>
              <a:ext cx="1371600" cy="134140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608163" y="3764694"/>
              <a:ext cx="1306497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断开和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DC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的连接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018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细节讨论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99" y="1370111"/>
            <a:ext cx="1306600" cy="4169153"/>
            <a:chOff x="761999" y="1370111"/>
            <a:chExt cx="1306600" cy="4169153"/>
          </a:xfrm>
        </p:grpSpPr>
        <p:sp>
          <p:nvSpPr>
            <p:cNvPr id="7" name="TextBox 6"/>
            <p:cNvSpPr txBox="1"/>
            <p:nvPr/>
          </p:nvSpPr>
          <p:spPr>
            <a:xfrm>
              <a:off x="794760" y="1370111"/>
              <a:ext cx="1273736" cy="307777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SzPct val="110000"/>
              </a:pPr>
              <a:r>
                <a:rPr lang="en-US" altLang="zh-CN" sz="1400" dirty="0" smtClean="0">
                  <a:solidFill>
                    <a:srgbClr val="00B050"/>
                  </a:solidFill>
                </a:rPr>
                <a:t>AD 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域名</a:t>
              </a:r>
              <a:endParaRPr lang="en-US" sz="1400" dirty="0" err="1" smtClean="0">
                <a:solidFill>
                  <a:srgbClr val="00B05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103" y="1970925"/>
              <a:ext cx="1306496" cy="307777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可指定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OU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2488539"/>
              <a:ext cx="1306496" cy="307777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SzPct val="110000"/>
              </a:pPr>
              <a:r>
                <a:rPr lang="zh-CN" altLang="en-US" sz="1400" dirty="0">
                  <a:solidFill>
                    <a:srgbClr val="00B050"/>
                  </a:solidFill>
                </a:rPr>
                <a:t>域账号身份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" y="3056010"/>
              <a:ext cx="1306497" cy="738664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联系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DC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，检查机器账号是否已经存在</a:t>
              </a:r>
              <a:endParaRPr lang="en-US" sz="1400" dirty="0" err="1" smtClean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0" y="4114800"/>
              <a:ext cx="1306497" cy="307777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连接到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DC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1999" y="4800600"/>
              <a:ext cx="1306497" cy="738664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需要注册的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SPN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，用于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Kerberos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83329" y="1409698"/>
            <a:ext cx="2422071" cy="3874534"/>
            <a:chOff x="2683329" y="1409698"/>
            <a:chExt cx="2422071" cy="3874534"/>
          </a:xfrm>
        </p:grpSpPr>
        <p:sp>
          <p:nvSpPr>
            <p:cNvPr id="5" name="Right Arrow 4"/>
            <p:cNvSpPr/>
            <p:nvPr/>
          </p:nvSpPr>
          <p:spPr>
            <a:xfrm>
              <a:off x="2743200" y="1409698"/>
              <a:ext cx="2362200" cy="22860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Blip>
                  <a:blip r:embed="rId2"/>
                </a:buBlip>
              </a:pPr>
              <a:endParaRPr lang="en-US" dirty="0" err="1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743200" y="2010512"/>
              <a:ext cx="2362200" cy="22860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Blip>
                  <a:blip r:embed="rId2"/>
                </a:buBlip>
              </a:pPr>
              <a:endParaRPr lang="en-US" dirty="0" err="1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2743200" y="2533201"/>
              <a:ext cx="2362200" cy="22860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Blip>
                  <a:blip r:embed="rId2"/>
                </a:buBlip>
              </a:pPr>
              <a:endParaRPr lang="en-US" dirty="0" err="1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743200" y="3296497"/>
              <a:ext cx="2362200" cy="22860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Blip>
                  <a:blip r:embed="rId2"/>
                </a:buBlip>
              </a:pPr>
              <a:endParaRPr lang="en-US" dirty="0" err="1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2683329" y="5055631"/>
              <a:ext cx="2362200" cy="22860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Blip>
                  <a:blip r:embed="rId2"/>
                </a:buBlip>
              </a:pPr>
              <a:endParaRPr lang="en-US" dirty="0" err="1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2743200" y="4114800"/>
              <a:ext cx="2362200" cy="22860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Blip>
                  <a:blip r:embed="rId2"/>
                </a:buBlip>
              </a:pPr>
              <a:endParaRPr lang="en-US" dirty="0" err="1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15000" y="1370111"/>
            <a:ext cx="1611086" cy="3993297"/>
            <a:chOff x="5715000" y="1370111"/>
            <a:chExt cx="1611086" cy="3993297"/>
          </a:xfrm>
        </p:grpSpPr>
        <p:sp>
          <p:nvSpPr>
            <p:cNvPr id="13" name="TextBox 12"/>
            <p:cNvSpPr txBox="1"/>
            <p:nvPr/>
          </p:nvSpPr>
          <p:spPr>
            <a:xfrm>
              <a:off x="5715000" y="1370111"/>
              <a:ext cx="1600200" cy="307777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SzPct val="110000"/>
              </a:pPr>
              <a:r>
                <a:rPr lang="zh-CN" altLang="en-US" sz="1400" dirty="0">
                  <a:solidFill>
                    <a:srgbClr val="00B050"/>
                  </a:solidFill>
                </a:rPr>
                <a:t>名称解析</a:t>
              </a:r>
              <a:endParaRPr lang="en-US" sz="1400" dirty="0" err="1" smtClean="0">
                <a:solidFill>
                  <a:srgbClr val="00B05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5000" y="1970925"/>
              <a:ext cx="1600200" cy="307777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SzPct val="110000"/>
              </a:pPr>
              <a:r>
                <a:rPr lang="en-US" sz="1400" dirty="0" err="1" smtClean="0">
                  <a:solidFill>
                    <a:srgbClr val="00B050"/>
                  </a:solidFill>
                </a:rPr>
                <a:t>Netdom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5000" y="2533201"/>
              <a:ext cx="1600200" cy="307777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SzPct val="110000"/>
              </a:pPr>
              <a:r>
                <a:rPr lang="en-US" altLang="zh-CN" sz="1400" dirty="0" smtClean="0">
                  <a:solidFill>
                    <a:srgbClr val="00B050"/>
                  </a:solidFill>
                </a:rPr>
                <a:t>10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个帐号的限制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886" y="3217321"/>
              <a:ext cx="1600200" cy="307777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SzPct val="110000"/>
              </a:pPr>
              <a:r>
                <a:rPr lang="en-US" altLang="zh-CN" sz="1400" dirty="0" smtClean="0">
                  <a:solidFill>
                    <a:srgbClr val="00B050"/>
                  </a:solidFill>
                </a:rPr>
                <a:t>Reset </a:t>
              </a:r>
              <a:r>
                <a:rPr lang="en-US" altLang="zh-CN" sz="1400" dirty="0" err="1" smtClean="0">
                  <a:solidFill>
                    <a:srgbClr val="00B050"/>
                  </a:solidFill>
                </a:rPr>
                <a:t>pwd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 权限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00" y="5055631"/>
              <a:ext cx="1600200" cy="307777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SzPct val="110000"/>
              </a:pPr>
              <a:r>
                <a:rPr lang="en-US" altLang="zh-CN" sz="1400" dirty="0" smtClean="0">
                  <a:solidFill>
                    <a:srgbClr val="00B050"/>
                  </a:solidFill>
                </a:rPr>
                <a:t>SPN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的唯一性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25886" y="4075211"/>
              <a:ext cx="1600200" cy="307777"/>
            </a:xfrm>
            <a:prstGeom prst="rect">
              <a:avLst/>
            </a:prstGeom>
            <a:noFill/>
            <a:ln w="3492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SzPct val="110000"/>
              </a:pPr>
              <a:r>
                <a:rPr lang="zh-CN" altLang="en-US" sz="1400" dirty="0" smtClean="0">
                  <a:solidFill>
                    <a:srgbClr val="00B050"/>
                  </a:solidFill>
                </a:rPr>
                <a:t>端口要求</a:t>
              </a:r>
              <a:endParaRPr lang="en-US" sz="1400" dirty="0" smtClean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633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uildID_CrsTitle_Template(GTR)">
  <a:themeElements>
    <a:clrScheme name="Custom 10">
      <a:dk1>
        <a:sysClr val="windowText" lastClr="000000"/>
      </a:dk1>
      <a:lt1>
        <a:sysClr val="window" lastClr="FFFFFF"/>
      </a:lt1>
      <a:dk2>
        <a:srgbClr val="385593"/>
      </a:dk2>
      <a:lt2>
        <a:srgbClr val="277EB5"/>
      </a:lt2>
      <a:accent1>
        <a:srgbClr val="E19004"/>
      </a:accent1>
      <a:accent2>
        <a:srgbClr val="9BBB59"/>
      </a:accent2>
      <a:accent3>
        <a:srgbClr val="FFE269"/>
      </a:accent3>
      <a:accent4>
        <a:srgbClr val="4F81BD"/>
      </a:accent4>
      <a:accent5>
        <a:srgbClr val="4BACC6"/>
      </a:accent5>
      <a:accent6>
        <a:srgbClr val="DAB77D"/>
      </a:accent6>
      <a:hlink>
        <a:srgbClr val="C0504D"/>
      </a:hlink>
      <a:folHlink>
        <a:srgbClr val="4F81BD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40000"/>
            <a:lumOff val="60000"/>
          </a:schemeClr>
        </a:solidFill>
        <a:ln>
          <a:solidFill>
            <a:schemeClr val="accent4"/>
          </a:solidFill>
        </a:ln>
      </a:spPr>
      <a:bodyPr rtlCol="0" anchor="ctr"/>
      <a:lstStyle>
        <a:defPPr marL="228600" indent="-228600" algn="ctr">
          <a:buBlip>
            <a:blip xmlns:r="http://schemas.openxmlformats.org/officeDocument/2006/relationships" r:embed="rId1"/>
          </a:buBlip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28600" indent="-228600">
          <a:buSzPct val="110000"/>
          <a:buBlip>
            <a:blip xmlns:r="http://schemas.openxmlformats.org/officeDocument/2006/relationships" r:embed="rId1"/>
          </a:buBlip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FB713ECB5223418981FFF9771E9A8E" ma:contentTypeVersion="14" ma:contentTypeDescription="Create a new document." ma:contentTypeScope="" ma:versionID="577fc06da1defe4d668242e6381f703c">
  <xsd:schema xmlns:xsd="http://www.w3.org/2001/XMLSchema" xmlns:xs="http://www.w3.org/2001/XMLSchema" xmlns:p="http://schemas.microsoft.com/office/2006/metadata/properties" xmlns:ns1="http://schemas.microsoft.com/sharepoint/v3" xmlns:ns2="53cf4531-2205-4b66-937c-49241f754c9b" xmlns:ns3="c8b242a2-d2fa-48b1-8a7f-4b4024d4a43b" targetNamespace="http://schemas.microsoft.com/office/2006/metadata/properties" ma:root="true" ma:fieldsID="80330fa7864e7b69f6ee847d3650b686" ns1:_="" ns2:_="" ns3:_="">
    <xsd:import namespace="http://schemas.microsoft.com/sharepoint/v3"/>
    <xsd:import namespace="53cf4531-2205-4b66-937c-49241f754c9b"/>
    <xsd:import namespace="c8b242a2-d2fa-48b1-8a7f-4b4024d4a4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cf4531-2205-4b66-937c-49241f754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42a2-d2fa-48b1-8a7f-4b4024d4a43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2773ABF-F1BE-4A03-9700-7F1FA0250CFE}"/>
</file>

<file path=customXml/itemProps2.xml><?xml version="1.0" encoding="utf-8"?>
<ds:datastoreItem xmlns:ds="http://schemas.openxmlformats.org/officeDocument/2006/customXml" ds:itemID="{7620DEFE-7B00-46F7-BD0E-CC9A1731EEAF}"/>
</file>

<file path=customXml/itemProps3.xml><?xml version="1.0" encoding="utf-8"?>
<ds:datastoreItem xmlns:ds="http://schemas.openxmlformats.org/officeDocument/2006/customXml" ds:itemID="{A9BF49FF-3C29-469A-9EEE-C3E18F929FC8}"/>
</file>

<file path=docProps/app.xml><?xml version="1.0" encoding="utf-8"?>
<Properties xmlns="http://schemas.openxmlformats.org/officeDocument/2006/extended-properties" xmlns:vt="http://schemas.openxmlformats.org/officeDocument/2006/docPropsVTypes">
  <Template>BuildID_CrsTitle_Template(GTR)</Template>
  <TotalTime>3236</TotalTime>
  <Words>2125</Words>
  <Application>Microsoft Office PowerPoint</Application>
  <PresentationFormat>On-screen Show (4:3)</PresentationFormat>
  <Paragraphs>381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Segoe UI</vt:lpstr>
      <vt:lpstr>BuildID_CrsTitle_Template(GTR)</vt:lpstr>
      <vt:lpstr>机器加域和升级域控制器</vt:lpstr>
      <vt:lpstr>议程</vt:lpstr>
      <vt:lpstr>机器加域的讨论</vt:lpstr>
      <vt:lpstr>机器加入域的条件</vt:lpstr>
      <vt:lpstr>机器加域的过程 1</vt:lpstr>
      <vt:lpstr>机器加域的过程 2 </vt:lpstr>
      <vt:lpstr>机器加域的过程 3 </vt:lpstr>
      <vt:lpstr>机器加域的过程 4 </vt:lpstr>
      <vt:lpstr>细节讨论</vt:lpstr>
      <vt:lpstr>细节讨论 - 名称解析</vt:lpstr>
      <vt:lpstr>细节讨论 – 指定OU</vt:lpstr>
      <vt:lpstr>细节讨论 – 10个帐号的限制</vt:lpstr>
      <vt:lpstr>细节讨论 – reset pwd 权限</vt:lpstr>
      <vt:lpstr>细节讨论 – 端口要求</vt:lpstr>
      <vt:lpstr>细节讨论 – SPN的唯一性</vt:lpstr>
      <vt:lpstr>机器退域 </vt:lpstr>
      <vt:lpstr>加域时的常见问题</vt:lpstr>
      <vt:lpstr>最佳经验</vt:lpstr>
      <vt:lpstr>域控制器的升级</vt:lpstr>
      <vt:lpstr>域控制器升级的标准流程</vt:lpstr>
      <vt:lpstr>IFM以及win2008R2的新特色</vt:lpstr>
      <vt:lpstr>升级后的检查工作</vt:lpstr>
      <vt:lpstr>排查域控制器升级的错误 - 1</vt:lpstr>
      <vt:lpstr>排查域控制器升级的错误 - 2</vt:lpstr>
      <vt:lpstr>最佳经验分享</vt:lpstr>
      <vt:lpstr>域控制器的降级</vt:lpstr>
      <vt:lpstr>正常降级和强制降级</vt:lpstr>
      <vt:lpstr>两种降级方案的比较</vt:lpstr>
      <vt:lpstr>不同场合下的降级方案</vt:lpstr>
      <vt:lpstr>参考文档 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Communications Server 2010</dc:title>
  <dc:creator>Thomas Andrychowski</dc:creator>
  <cp:lastModifiedBy>Administrator</cp:lastModifiedBy>
  <cp:revision>135</cp:revision>
  <dcterms:created xsi:type="dcterms:W3CDTF">2010-08-16T15:57:07Z</dcterms:created>
  <dcterms:modified xsi:type="dcterms:W3CDTF">2019-02-15T09:06:50Z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0x01010045FB713ECB5223418981FFF9771E9A8E</vt:lpwstr>
  </property>
</Properties>
</file>