
<file path=[Content_Types].xml><?xml version="1.0" encoding="utf-8"?>
<Types xmlns="http://schemas.openxmlformats.org/package/2006/content-types">
  <Default Extension="png" ContentType="image/png"/>
  <Default Extension="xlsm" ContentType="application/vnd.ms-excel.sheet.macroEnabled.12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62" r:id="rId2"/>
    <p:sldId id="266" r:id="rId3"/>
    <p:sldId id="263" r:id="rId4"/>
    <p:sldId id="264" r:id="rId5"/>
    <p:sldId id="300" r:id="rId6"/>
    <p:sldId id="317" r:id="rId7"/>
    <p:sldId id="306" r:id="rId8"/>
    <p:sldId id="268" r:id="rId9"/>
    <p:sldId id="304" r:id="rId10"/>
    <p:sldId id="302" r:id="rId11"/>
    <p:sldId id="305" r:id="rId12"/>
    <p:sldId id="303" r:id="rId13"/>
    <p:sldId id="313" r:id="rId14"/>
    <p:sldId id="308" r:id="rId15"/>
    <p:sldId id="307" r:id="rId16"/>
    <p:sldId id="309" r:id="rId17"/>
    <p:sldId id="310" r:id="rId18"/>
    <p:sldId id="314" r:id="rId19"/>
    <p:sldId id="301" r:id="rId20"/>
    <p:sldId id="324" r:id="rId21"/>
    <p:sldId id="315" r:id="rId22"/>
    <p:sldId id="311" r:id="rId23"/>
    <p:sldId id="312" r:id="rId24"/>
    <p:sldId id="316" r:id="rId25"/>
    <p:sldId id="318" r:id="rId26"/>
    <p:sldId id="319" r:id="rId27"/>
    <p:sldId id="320" r:id="rId28"/>
    <p:sldId id="321" r:id="rId29"/>
    <p:sldId id="322" r:id="rId30"/>
    <p:sldId id="323" r:id="rId31"/>
    <p:sldId id="325" r:id="rId32"/>
    <p:sldId id="326" r:id="rId33"/>
    <p:sldId id="327" r:id="rId34"/>
    <p:sldId id="32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1" autoAdjust="0"/>
    <p:restoredTop sz="83837" autoAdjust="0"/>
  </p:normalViewPr>
  <p:slideViewPr>
    <p:cSldViewPr snapToGrid="0">
      <p:cViewPr varScale="1">
        <p:scale>
          <a:sx n="84" d="100"/>
          <a:sy n="84" d="100"/>
        </p:scale>
        <p:origin x="6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10D7E-8548-4A04-8D14-15EC32040568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91C36-A4DA-4618-AC90-759B3BD6E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57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91C36-A4DA-4618-AC90-759B3BD6E2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76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91C36-A4DA-4618-AC90-759B3BD6E21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91C36-A4DA-4618-AC90-759B3BD6E21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87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91C36-A4DA-4618-AC90-759B3BD6E2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76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91C36-A4DA-4618-AC90-759B3BD6E2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77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91C36-A4DA-4618-AC90-759B3BD6E2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53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91C36-A4DA-4618-AC90-759B3BD6E2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88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91C36-A4DA-4618-AC90-759B3BD6E21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60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91C36-A4DA-4618-AC90-759B3BD6E21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16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91C36-A4DA-4618-AC90-759B3BD6E21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70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91C36-A4DA-4618-AC90-759B3BD6E21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72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NIMATED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solidFill>
            <a:srgbClr val="4D9ED7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FFFFFF"/>
              </a:solidFill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" y="5729528"/>
            <a:ext cx="12188888" cy="1131586"/>
          </a:xfrm>
          <a:prstGeom prst="rect">
            <a:avLst/>
          </a:prstGeom>
          <a:solidFill>
            <a:srgbClr val="00188F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FFFFFF"/>
              </a:solidFill>
            </a:endParaRPr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113" y="3343392"/>
            <a:ext cx="12185777" cy="277059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623" y="-312"/>
            <a:ext cx="12191377" cy="685862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FFFFFF"/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69239" y="291069"/>
            <a:ext cx="3585699" cy="452654"/>
          </a:xfrm>
        </p:spPr>
        <p:txBody>
          <a:bodyPr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29511902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9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8" dur="9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-1.34362E-6 L -3.90605E-7 -1.34362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1"/>
      <p:bldP spid="17" grpId="2"/>
    </p:bldLst>
  </p:timing>
  <p:extLst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8978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8978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4244628" y="6566924"/>
            <a:ext cx="3702745" cy="1583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spc="147" dirty="0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latin typeface="Segoe Semibold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69502140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556149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556149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4244628" y="6566924"/>
            <a:ext cx="3702745" cy="1583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spc="147" dirty="0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latin typeface="Segoe Semibold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03316239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302847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3879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85184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_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7060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1178349"/>
            <a:ext cx="9860672" cy="899665"/>
          </a:xfrm>
        </p:spPr>
        <p:txBody>
          <a:bodyPr/>
          <a:lstStyle>
            <a:lvl1pPr marL="228766" indent="-228766">
              <a:defRPr sz="5882" baseline="0"/>
            </a:lvl1pPr>
          </a:lstStyle>
          <a:p>
            <a:r>
              <a:rPr lang="en-US" dirty="0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5025984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58215635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_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2084173"/>
            <a:ext cx="9860672" cy="899665"/>
          </a:xfrm>
        </p:spPr>
        <p:txBody>
          <a:bodyPr/>
          <a:lstStyle>
            <a:lvl1pPr marL="277008" indent="-277008">
              <a:tabLst>
                <a:tab pos="277008" algn="l"/>
              </a:tabLst>
              <a:defRPr sz="5882" baseline="0"/>
            </a:lvl1pPr>
          </a:lstStyle>
          <a:p>
            <a:r>
              <a:rPr lang="en-US" dirty="0"/>
              <a:t>“	Add a quote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4773813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/>
              <a:t>Author’s 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50945655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&amp;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7021" y="2383023"/>
            <a:ext cx="11653523" cy="914360"/>
          </a:xfrm>
        </p:spPr>
        <p:txBody>
          <a:bodyPr/>
          <a:lstStyle>
            <a:lvl1pPr marL="0" indent="0">
              <a:buNone/>
              <a:defRPr sz="5294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52783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763530"/>
          </a:xfrm>
        </p:spPr>
        <p:txBody>
          <a:bodyPr/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1867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STATI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FFFFFF"/>
              </a:solidFill>
            </a:endParaRP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69239" y="291069"/>
            <a:ext cx="3585699" cy="452654"/>
          </a:xfrm>
        </p:spPr>
        <p:txBody>
          <a:bodyPr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405310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Lef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4214" y="1217195"/>
            <a:ext cx="5378548" cy="899665"/>
          </a:xfrm>
        </p:spPr>
        <p:txBody>
          <a:bodyPr/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2151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372" b="1">
                <a:gradFill>
                  <a:gsLst>
                    <a:gs pos="13139">
                      <a:srgbClr val="FFFFFF"/>
                    </a:gs>
                    <a:gs pos="38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8973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24536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85151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38740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C9E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82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 Bulleted Text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1865319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50945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_Option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980725"/>
            <a:ext cx="11155093" cy="1172373"/>
          </a:xfrm>
        </p:spPr>
        <p:txBody>
          <a:bodyPr anchor="b" anchorCtr="0">
            <a:spAutoFit/>
          </a:bodyPr>
          <a:lstStyle>
            <a:lvl1pPr>
              <a:defRPr sz="7058" spc="-150" baseline="0">
                <a:gradFill>
                  <a:gsLst>
                    <a:gs pos="25833">
                      <a:schemeClr val="tx1"/>
                    </a:gs>
                    <a:gs pos="3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39" y="4773829"/>
            <a:ext cx="11155093" cy="619144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3137" spc="-70" baseline="0">
                <a:gradFill>
                  <a:gsLst>
                    <a:gs pos="25833">
                      <a:schemeClr val="tx1"/>
                    </a:gs>
                    <a:gs pos="36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2163633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71927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920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1118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-color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>
                <a:gradFill>
                  <a:gsLst>
                    <a:gs pos="13869">
                      <a:schemeClr val="tx2"/>
                    </a:gs>
                    <a:gs pos="42000">
                      <a:schemeClr val="tx2"/>
                    </a:gs>
                  </a:gsLst>
                  <a:lin ang="5400000" scaled="0"/>
                </a:gradFill>
              </a:defRPr>
            </a:lvl1pPr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296938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8600" y="298255"/>
            <a:ext cx="5289112" cy="627586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7170265" cy="3407696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4594052"/>
            <a:ext cx="7171399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97473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" y="2907733"/>
            <a:ext cx="12191377" cy="3582366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6"/>
            <a:ext cx="8964247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0942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121207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1068909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83448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47146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8273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518896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 rot="5400000">
            <a:off x="9302126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18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ennhu@micosof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revious-versions/windows/it-pro/windows-server-2003/cc775412(v=ws.10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kenstcyr/2008/07/05/understanding-urgent-replicatio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blogs.msdn.microsoft.com/canberrapfe/2012/03/25/active-directory-replication-change-notification-you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windows/security/threat-protection/security-policy-settings/account-policies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revious-versions/windows/it-pro/windows-server-2003/cc780271(v%3dws.10)" TargetMode="Externa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.xlsm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71103" y="3877271"/>
            <a:ext cx="7218757" cy="1794661"/>
          </a:xfrm>
        </p:spPr>
        <p:txBody>
          <a:bodyPr/>
          <a:lstStyle/>
          <a:p>
            <a:r>
              <a:rPr lang="en-US" dirty="0"/>
              <a:t>Dennis Hu (</a:t>
            </a:r>
            <a:r>
              <a:rPr lang="en-US" dirty="0">
                <a:hlinkClick r:id="rId3"/>
              </a:rPr>
              <a:t>dennhu@micosoft.com</a:t>
            </a:r>
            <a:r>
              <a:rPr lang="en-US" dirty="0"/>
              <a:t>)</a:t>
            </a:r>
          </a:p>
          <a:p>
            <a:r>
              <a:rPr lang="en-US" dirty="0"/>
              <a:t>Senior SEE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302" y="2075840"/>
            <a:ext cx="10713771" cy="1801436"/>
          </a:xfrm>
        </p:spPr>
        <p:txBody>
          <a:bodyPr/>
          <a:lstStyle/>
          <a:p>
            <a:r>
              <a:rPr lang="en-US" dirty="0"/>
              <a:t>Troubleshooting Account Lockout</a:t>
            </a:r>
          </a:p>
        </p:txBody>
      </p:sp>
    </p:spTree>
    <p:extLst>
      <p:ext uri="{BB962C8B-B14F-4D97-AF65-F5344CB8AC3E}">
        <p14:creationId xmlns:p14="http://schemas.microsoft.com/office/powerpoint/2010/main" val="443237886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C5AEFA-5172-4969-AB10-C8C57B1B4A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8" y="1292047"/>
            <a:ext cx="11653523" cy="9318385"/>
          </a:xfrm>
        </p:spPr>
        <p:txBody>
          <a:bodyPr/>
          <a:lstStyle/>
          <a:p>
            <a:r>
              <a:rPr lang="en-US" sz="3200" dirty="0"/>
              <a:t>Incremented by 1 with each bad password validation attempt</a:t>
            </a:r>
          </a:p>
          <a:p>
            <a:r>
              <a:rPr lang="en-US" sz="3200" dirty="0"/>
              <a:t>When it reaches </a:t>
            </a:r>
            <a:r>
              <a:rPr lang="en-US" sz="3200" dirty="0" err="1"/>
              <a:t>LockoutThreshold</a:t>
            </a:r>
            <a:r>
              <a:rPr lang="en-US" sz="3200" dirty="0"/>
              <a:t>, the account is locked out</a:t>
            </a:r>
          </a:p>
          <a:p>
            <a:r>
              <a:rPr lang="en-US" sz="3200" dirty="0"/>
              <a:t>Validated against PDC before the final decision is made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>
                <a:solidFill>
                  <a:schemeClr val="tx1"/>
                </a:solidFill>
              </a:rPr>
              <a:t>Incremented on both PDC and authenticating DC upon the bad password validation attempt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ED9BE3-866C-4AC4-B06A-56ABCB544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89512"/>
            <a:ext cx="11655840" cy="899665"/>
          </a:xfrm>
        </p:spPr>
        <p:txBody>
          <a:bodyPr/>
          <a:lstStyle/>
          <a:p>
            <a:r>
              <a:rPr lang="en-US" dirty="0" err="1"/>
              <a:t>BadPwdCount</a:t>
            </a: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26C404F-C6A1-4220-AF17-8041A2417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3249715"/>
            <a:ext cx="4933950" cy="210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8740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14E639-7BC6-4CB8-84B8-A3F9D4D19F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8" y="1406347"/>
            <a:ext cx="11653523" cy="2696123"/>
          </a:xfrm>
        </p:spPr>
        <p:txBody>
          <a:bodyPr/>
          <a:lstStyle/>
          <a:p>
            <a:r>
              <a:rPr lang="en-US" sz="3200" dirty="0"/>
              <a:t>Reset to 0 after a successful validation</a:t>
            </a:r>
          </a:p>
          <a:p>
            <a:r>
              <a:rPr lang="en-US" sz="3200" dirty="0"/>
              <a:t>Also reset to 0 if no more bad password validation for the period of </a:t>
            </a:r>
            <a:r>
              <a:rPr lang="en-US" sz="3200" dirty="0" err="1"/>
              <a:t>ObservationWindow</a:t>
            </a:r>
            <a:r>
              <a:rPr lang="en-US" sz="3200" dirty="0"/>
              <a:t> since the last bad password validation</a:t>
            </a:r>
          </a:p>
          <a:p>
            <a:r>
              <a:rPr lang="en-US" sz="3200" dirty="0"/>
              <a:t>Maintained by each DC separately (not replicated among DCs)</a:t>
            </a:r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ACDC7C-F32F-4C3C-ADCB-76BE3210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BadPwdCount</a:t>
            </a:r>
            <a:r>
              <a:rPr lang="en-US" dirty="0"/>
              <a:t> (cont.)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17614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F7DD54-8781-41E9-8716-82EE374C5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383487"/>
            <a:ext cx="11653523" cy="1514261"/>
          </a:xfrm>
        </p:spPr>
        <p:txBody>
          <a:bodyPr/>
          <a:lstStyle/>
          <a:p>
            <a:r>
              <a:rPr lang="en-US" sz="3200" dirty="0"/>
              <a:t>If there are </a:t>
            </a:r>
            <a:r>
              <a:rPr lang="en-US" sz="3200" b="1" dirty="0">
                <a:solidFill>
                  <a:schemeClr val="tx1"/>
                </a:solidFill>
              </a:rPr>
              <a:t>K</a:t>
            </a:r>
            <a:r>
              <a:rPr lang="en-US" sz="3200" dirty="0">
                <a:solidFill>
                  <a:schemeClr val="tx1"/>
                </a:solidFill>
              </a:rPr>
              <a:t> DCs, and </a:t>
            </a:r>
            <a:r>
              <a:rPr lang="en-US" sz="3200" dirty="0" err="1">
                <a:solidFill>
                  <a:schemeClr val="tx1"/>
                </a:solidFill>
              </a:rPr>
              <a:t>LockoutThreshold</a:t>
            </a:r>
            <a:r>
              <a:rPr lang="en-US" sz="3200" dirty="0">
                <a:solidFill>
                  <a:schemeClr val="tx1"/>
                </a:solidFill>
              </a:rPr>
              <a:t> = </a:t>
            </a:r>
            <a:r>
              <a:rPr lang="en-US" sz="3200" b="1" dirty="0">
                <a:solidFill>
                  <a:schemeClr val="tx1"/>
                </a:solidFill>
              </a:rPr>
              <a:t>N</a:t>
            </a:r>
            <a:r>
              <a:rPr lang="en-US" sz="3200" dirty="0"/>
              <a:t>, theoretically how many bad password validation may occur before the account is locked out?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47A0C0-7534-4C7C-B1BD-A7BE8C3E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28299891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CDC1D4-30B1-4B53-A883-7FAAAE52F1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415319"/>
            <a:ext cx="11653523" cy="1833259"/>
          </a:xfrm>
        </p:spPr>
        <p:txBody>
          <a:bodyPr/>
          <a:lstStyle/>
          <a:p>
            <a:r>
              <a:rPr lang="en-US" sz="3200" dirty="0"/>
              <a:t>Replicated to PDC immediately [Immediate replication]</a:t>
            </a:r>
          </a:p>
          <a:p>
            <a:r>
              <a:rPr lang="en-US" sz="3200" dirty="0"/>
              <a:t>And then other DCs are notified [Urgent replication]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3F8E09-985D-474A-8B3A-FF53A0F3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an account is locked out …</a:t>
            </a:r>
          </a:p>
        </p:txBody>
      </p:sp>
    </p:spTree>
    <p:extLst>
      <p:ext uri="{BB962C8B-B14F-4D97-AF65-F5344CB8AC3E}">
        <p14:creationId xmlns:p14="http://schemas.microsoft.com/office/powerpoint/2010/main" val="320687562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0FC3FBC-0DD6-40B4-914B-928C5404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More Technical Details</a:t>
            </a:r>
          </a:p>
        </p:txBody>
      </p:sp>
    </p:spTree>
    <p:extLst>
      <p:ext uri="{BB962C8B-B14F-4D97-AF65-F5344CB8AC3E}">
        <p14:creationId xmlns:p14="http://schemas.microsoft.com/office/powerpoint/2010/main" val="105689566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625DBD-E205-499F-891B-E3D0976300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5047" y="1520647"/>
            <a:ext cx="11653523" cy="4905958"/>
          </a:xfrm>
        </p:spPr>
        <p:txBody>
          <a:bodyPr/>
          <a:lstStyle/>
          <a:p>
            <a:r>
              <a:rPr lang="en-US" sz="3200" dirty="0"/>
              <a:t>The domain controller makes a remote procedure call (RPC) to the PDC operations master that includes the username and new password information. The PDC operations master then locally stores this value.</a:t>
            </a:r>
          </a:p>
          <a:p>
            <a:r>
              <a:rPr lang="en-US" sz="3200" dirty="0"/>
              <a:t>Occurs when:</a:t>
            </a:r>
          </a:p>
          <a:p>
            <a:pPr lvl="1"/>
            <a:r>
              <a:rPr lang="en-US" sz="2800" dirty="0">
                <a:solidFill>
                  <a:srgbClr val="FFFF00"/>
                </a:solidFill>
                <a:latin typeface="+mj-lt"/>
              </a:rPr>
              <a:t>Lockout of an account</a:t>
            </a:r>
          </a:p>
          <a:p>
            <a:pPr lvl="1"/>
            <a:r>
              <a:rPr lang="en-US" sz="2800" dirty="0">
                <a:latin typeface="+mj-lt"/>
              </a:rPr>
              <a:t>Modification of a Local Security Authority (LSA) secret</a:t>
            </a:r>
          </a:p>
          <a:p>
            <a:pPr lvl="1"/>
            <a:r>
              <a:rPr lang="en-US" sz="2800" dirty="0">
                <a:latin typeface="+mj-lt"/>
              </a:rPr>
              <a:t>State changes of the Relative ID (RID) Manager</a:t>
            </a:r>
          </a:p>
          <a:p>
            <a:r>
              <a:rPr lang="en-US" sz="3200" dirty="0">
                <a:hlinkClick r:id="rId3"/>
              </a:rPr>
              <a:t>https://docs.microsoft.com/en-us/previous-versions/windows/it-pro/windows-server-2003/cc775412(v=ws.10)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22B562-3308-4244-B656-73CE26B5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Replication</a:t>
            </a:r>
          </a:p>
        </p:txBody>
      </p:sp>
    </p:spTree>
    <p:extLst>
      <p:ext uri="{BB962C8B-B14F-4D97-AF65-F5344CB8AC3E}">
        <p14:creationId xmlns:p14="http://schemas.microsoft.com/office/powerpoint/2010/main" val="304169519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545D78-1C34-4B85-A98E-471D90CD88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920" y="1027436"/>
            <a:ext cx="11653523" cy="6020110"/>
          </a:xfrm>
        </p:spPr>
        <p:txBody>
          <a:bodyPr/>
          <a:lstStyle/>
          <a:p>
            <a:r>
              <a:rPr lang="en-US" sz="3200" dirty="0"/>
              <a:t>Change notification sent out without the notification delay.</a:t>
            </a:r>
          </a:p>
          <a:p>
            <a:r>
              <a:rPr lang="en-US" sz="3200" dirty="0"/>
              <a:t>Only makes sense for DCs within the same site if inter-site change notification isn’t enabled.</a:t>
            </a:r>
          </a:p>
          <a:p>
            <a:r>
              <a:rPr lang="en-US" sz="3200" dirty="0"/>
              <a:t>Occurs when:</a:t>
            </a:r>
          </a:p>
          <a:p>
            <a:pPr lvl="1"/>
            <a:r>
              <a:rPr lang="en-US" sz="2800" dirty="0">
                <a:solidFill>
                  <a:srgbClr val="FFFF00"/>
                </a:solidFill>
                <a:latin typeface="+mj-lt"/>
              </a:rPr>
              <a:t>account lockouts</a:t>
            </a:r>
          </a:p>
          <a:p>
            <a:pPr lvl="1"/>
            <a:r>
              <a:rPr lang="en-US" sz="2800" dirty="0">
                <a:latin typeface="+mj-lt"/>
              </a:rPr>
              <a:t>changes in the account lockout policy</a:t>
            </a:r>
          </a:p>
          <a:p>
            <a:pPr lvl="1"/>
            <a:r>
              <a:rPr lang="en-US" sz="2800" dirty="0">
                <a:latin typeface="+mj-lt"/>
              </a:rPr>
              <a:t>changes in the domain password policy</a:t>
            </a:r>
          </a:p>
          <a:p>
            <a:pPr lvl="1"/>
            <a:r>
              <a:rPr lang="en-US" sz="2800" dirty="0">
                <a:latin typeface="+mj-lt"/>
              </a:rPr>
              <a:t>changes to the password on a domain controller account</a:t>
            </a:r>
          </a:p>
          <a:p>
            <a:r>
              <a:rPr lang="en-US" sz="3200" dirty="0">
                <a:hlinkClick r:id="rId3"/>
              </a:rPr>
              <a:t>https://blogs.technet.microsoft.com/kenstcyr/2008/07/05/understanding-urgent-replication/</a:t>
            </a:r>
            <a:endParaRPr lang="en-US" sz="3200" dirty="0"/>
          </a:p>
          <a:p>
            <a:r>
              <a:rPr lang="en-US" sz="3200" dirty="0">
                <a:hlinkClick r:id="rId4"/>
              </a:rPr>
              <a:t>https://blogs.msdn.microsoft.com/canberrapfe/2012/03/25/active-directory-replication-change-notification-you/</a:t>
            </a:r>
            <a:endParaRPr lang="en-US" sz="3200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F58DE7-AFF5-42C3-86D7-EFDD50AF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Urgent Replication</a:t>
            </a:r>
          </a:p>
        </p:txBody>
      </p:sp>
    </p:spTree>
    <p:extLst>
      <p:ext uri="{BB962C8B-B14F-4D97-AF65-F5344CB8AC3E}">
        <p14:creationId xmlns:p14="http://schemas.microsoft.com/office/powerpoint/2010/main" val="4434999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CE588B-A1A9-4EF2-ADC8-17BCA81B63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8" y="1589227"/>
            <a:ext cx="11653523" cy="3582519"/>
          </a:xfrm>
        </p:spPr>
        <p:txBody>
          <a:bodyPr/>
          <a:lstStyle/>
          <a:p>
            <a:r>
              <a:rPr lang="en-US" sz="3200" dirty="0"/>
              <a:t>Should be defined in a GPO linked at domain level</a:t>
            </a:r>
          </a:p>
          <a:p>
            <a:r>
              <a:rPr lang="en-US" sz="3200" dirty="0"/>
              <a:t>If not defined in the Default Domain Policy GPO, then that GPO should take precedence over the Default Domain Policy GPO.</a:t>
            </a:r>
          </a:p>
          <a:p>
            <a:r>
              <a:rPr lang="en-US" sz="3200" dirty="0"/>
              <a:t>If linked at an OU level, it only affects the local accounts on computers in that OU.</a:t>
            </a:r>
          </a:p>
          <a:p>
            <a:r>
              <a:rPr lang="en-US" sz="3200" dirty="0">
                <a:hlinkClick r:id="rId2"/>
              </a:rPr>
              <a:t>https://docs.microsoft.com/en-us/windows/security/threat-protection/security-policy-settings/account-policies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E64EAF-76F8-467E-9AB5-78CDDBC4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Lockout Policy</a:t>
            </a:r>
          </a:p>
        </p:txBody>
      </p:sp>
    </p:spTree>
    <p:extLst>
      <p:ext uri="{BB962C8B-B14F-4D97-AF65-F5344CB8AC3E}">
        <p14:creationId xmlns:p14="http://schemas.microsoft.com/office/powerpoint/2010/main" val="47845983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D1FB9C-2139-481C-8F5C-D2D1A20C66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627864"/>
          </a:xfrm>
        </p:spPr>
        <p:txBody>
          <a:bodyPr/>
          <a:lstStyle/>
          <a:p>
            <a:r>
              <a:rPr lang="en-US" sz="3200" dirty="0"/>
              <a:t>Password history check (N-2)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FD828-DC6C-4798-BE0D-18D14B39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else …</a:t>
            </a:r>
          </a:p>
        </p:txBody>
      </p:sp>
    </p:spTree>
    <p:extLst>
      <p:ext uri="{BB962C8B-B14F-4D97-AF65-F5344CB8AC3E}">
        <p14:creationId xmlns:p14="http://schemas.microsoft.com/office/powerpoint/2010/main" val="78684296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7BF6A9-E402-4192-865D-7C587E3A63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220849"/>
            <a:ext cx="11653523" cy="4013406"/>
          </a:xfrm>
        </p:spPr>
        <p:txBody>
          <a:bodyPr/>
          <a:lstStyle/>
          <a:p>
            <a:r>
              <a:rPr lang="en-US" sz="3200" dirty="0"/>
              <a:t>Audit User Account Management on all DCs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3200" dirty="0"/>
              <a:t>Account logon events in DCs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Audit Logon on the servers to access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5CA674-31B8-41B9-A2A8-3DA5E238E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B26802-91C5-4C64-96EF-BB14A0328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14" y="1757023"/>
            <a:ext cx="4308203" cy="13023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1E91FA-32B4-494A-A09D-E251A9A04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13" y="3530283"/>
            <a:ext cx="4308203" cy="10929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A04A4B-AED0-42A8-9BEE-457271960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414" y="5130507"/>
            <a:ext cx="4317494" cy="1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1692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0FC3FBC-0DD6-40B4-914B-928C5404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Concepts</a:t>
            </a:r>
          </a:p>
        </p:txBody>
      </p:sp>
    </p:spTree>
    <p:extLst>
      <p:ext uri="{BB962C8B-B14F-4D97-AF65-F5344CB8AC3E}">
        <p14:creationId xmlns:p14="http://schemas.microsoft.com/office/powerpoint/2010/main" val="68112199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14A562-3179-41D6-86B8-0A3EE91928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8" y="1375990"/>
            <a:ext cx="11653523" cy="2856167"/>
          </a:xfrm>
        </p:spPr>
        <p:txBody>
          <a:bodyPr/>
          <a:lstStyle/>
          <a:p>
            <a:r>
              <a:rPr lang="en-US" sz="3200" dirty="0"/>
              <a:t>Logon</a:t>
            </a:r>
          </a:p>
          <a:p>
            <a:pPr lvl="1"/>
            <a:r>
              <a:rPr lang="en-US" altLang="zh-CN" sz="2400" dirty="0">
                <a:latin typeface="+mj-lt"/>
              </a:rPr>
              <a:t>When a client app is going to communicate with a server service, it should first log on the host where the service is running</a:t>
            </a:r>
          </a:p>
          <a:p>
            <a:endParaRPr lang="en-US" altLang="zh-CN" sz="3200" dirty="0">
              <a:latin typeface="+mj-lt"/>
            </a:endParaRPr>
          </a:p>
          <a:p>
            <a:r>
              <a:rPr lang="en-US" altLang="zh-CN" sz="3200" dirty="0">
                <a:latin typeface="+mj-lt"/>
              </a:rPr>
              <a:t> Account Logon</a:t>
            </a:r>
          </a:p>
          <a:p>
            <a:pPr lvl="1"/>
            <a:r>
              <a:rPr lang="en-US" sz="2400" dirty="0">
                <a:latin typeface="+mj-lt"/>
              </a:rPr>
              <a:t>Credential validation of accounts for which the host is authoritative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A8A054-B89B-47E3-9553-AF009B21A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Logon vs Account Logon</a:t>
            </a:r>
          </a:p>
        </p:txBody>
      </p:sp>
    </p:spTree>
    <p:extLst>
      <p:ext uri="{BB962C8B-B14F-4D97-AF65-F5344CB8AC3E}">
        <p14:creationId xmlns:p14="http://schemas.microsoft.com/office/powerpoint/2010/main" val="353493113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325D25-6601-4A61-A585-49FB5C1436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385822"/>
            <a:ext cx="4382771" cy="2431798"/>
          </a:xfrm>
        </p:spPr>
        <p:txBody>
          <a:bodyPr/>
          <a:lstStyle/>
          <a:p>
            <a:r>
              <a:rPr lang="en-US" sz="3200" dirty="0"/>
              <a:t>Account lockout</a:t>
            </a:r>
          </a:p>
          <a:p>
            <a:pPr lvl="1"/>
            <a:r>
              <a:rPr lang="en-US" sz="2800" dirty="0">
                <a:latin typeface="+mj-lt"/>
              </a:rPr>
              <a:t>4740 – account locked out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4A8284-3220-4185-B64A-D37A940BF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22" y="417331"/>
            <a:ext cx="11655840" cy="899665"/>
          </a:xfrm>
        </p:spPr>
        <p:txBody>
          <a:bodyPr/>
          <a:lstStyle/>
          <a:p>
            <a:r>
              <a:rPr lang="en-US" dirty="0"/>
              <a:t>Events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123AF0-BB50-4FB4-8186-B41F3210A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354" y="1189177"/>
            <a:ext cx="595312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1815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8359AF-AE84-49C7-9AAA-4D7D9F2B61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8" y="1474927"/>
            <a:ext cx="11653523" cy="1575816"/>
          </a:xfrm>
        </p:spPr>
        <p:txBody>
          <a:bodyPr/>
          <a:lstStyle/>
          <a:p>
            <a:r>
              <a:rPr lang="en-US" sz="3200" dirty="0"/>
              <a:t>Kerberos</a:t>
            </a:r>
          </a:p>
          <a:p>
            <a:pPr lvl="1"/>
            <a:r>
              <a:rPr lang="en-US" sz="2800" dirty="0">
                <a:latin typeface="+mj-lt"/>
              </a:rPr>
              <a:t>4768 - pre-auth success</a:t>
            </a:r>
          </a:p>
          <a:p>
            <a:pPr lvl="1"/>
            <a:r>
              <a:rPr lang="en-US" sz="2800" dirty="0">
                <a:latin typeface="+mj-lt"/>
              </a:rPr>
              <a:t>4771 - pre-auth failure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B605C3-0F29-490B-A7B6-78F89EBF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21" y="319008"/>
            <a:ext cx="11655840" cy="899665"/>
          </a:xfrm>
        </p:spPr>
        <p:txBody>
          <a:bodyPr/>
          <a:lstStyle/>
          <a:p>
            <a:r>
              <a:rPr lang="en-US" dirty="0"/>
              <a:t>Events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F4DAB7-1500-4B0F-8548-5B7F31F68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799" y="505714"/>
            <a:ext cx="6108721" cy="58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9075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09403D-9C77-4034-86A7-AF7BCD695A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440637"/>
            <a:ext cx="4729702" cy="3702863"/>
          </a:xfrm>
        </p:spPr>
        <p:txBody>
          <a:bodyPr/>
          <a:lstStyle/>
          <a:p>
            <a:r>
              <a:rPr lang="en-US" sz="3200" dirty="0"/>
              <a:t>NTLM</a:t>
            </a:r>
          </a:p>
          <a:p>
            <a:pPr lvl="1"/>
            <a:r>
              <a:rPr lang="en-US" sz="2400" dirty="0">
                <a:latin typeface="+mj-lt"/>
              </a:rPr>
              <a:t>4776 - credential validation (Success and Failure)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597031-8ECD-46FD-87D1-A2C7D001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pic>
        <p:nvPicPr>
          <p:cNvPr id="2050" name="Picture 2" descr="Event 4776 illustration">
            <a:extLst>
              <a:ext uri="{FF2B5EF4-FFF2-40B4-BE49-F238E27FC236}">
                <a16:creationId xmlns:a16="http://schemas.microsoft.com/office/drawing/2014/main" id="{09FDC177-5427-4814-845B-E743FE5E1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691" y="1143000"/>
            <a:ext cx="62484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93178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168A2E-E2FC-495F-8E3A-74CB25015C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8" y="1366158"/>
            <a:ext cx="11653523" cy="1169551"/>
          </a:xfrm>
        </p:spPr>
        <p:txBody>
          <a:bodyPr/>
          <a:lstStyle/>
          <a:p>
            <a:r>
              <a:rPr lang="en-US" sz="3200" dirty="0"/>
              <a:t>Only useful in NTLM</a:t>
            </a:r>
          </a:p>
          <a:p>
            <a:r>
              <a:rPr lang="en-US" sz="3200" dirty="0"/>
              <a:t>Can get the server name as well as the client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09BCE3-DC63-4B64-B686-70C56F1E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Netlogon.log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3122D-ECC2-44B7-8F7C-75A8F71E7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93" y="2771775"/>
            <a:ext cx="86772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2312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0FC3FBC-0DD6-40B4-914B-928C5404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84843337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D1FB9C-2139-481C-8F5C-D2D1A20C66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1557" y="1303477"/>
            <a:ext cx="11653523" cy="4530471"/>
          </a:xfrm>
        </p:spPr>
        <p:txBody>
          <a:bodyPr/>
          <a:lstStyle/>
          <a:p>
            <a:r>
              <a:rPr lang="en-US" sz="3200" dirty="0"/>
              <a:t>Enable audit and </a:t>
            </a:r>
            <a:r>
              <a:rPr lang="en-US" sz="3200" dirty="0" err="1"/>
              <a:t>netlogon</a:t>
            </a:r>
            <a:r>
              <a:rPr lang="en-US" sz="3200" dirty="0"/>
              <a:t> debug log on all DCs, and wait for next occurrence</a:t>
            </a:r>
          </a:p>
          <a:p>
            <a:pPr lvl="1"/>
            <a:r>
              <a:rPr lang="en-US" sz="2400" dirty="0">
                <a:latin typeface="+mj-lt"/>
              </a:rPr>
              <a:t>Enlarge the security event log maximum size</a:t>
            </a:r>
          </a:p>
          <a:p>
            <a:r>
              <a:rPr lang="en-US" sz="3200" dirty="0"/>
              <a:t>After re-occurrence, find out event 4740 containing the concerned username on all DCs</a:t>
            </a:r>
          </a:p>
          <a:p>
            <a:r>
              <a:rPr lang="en-US" sz="3200" dirty="0"/>
              <a:t>Filter out event 4771/4776 containing the concerned username on all DCs</a:t>
            </a:r>
          </a:p>
          <a:p>
            <a:r>
              <a:rPr lang="en-US" sz="3200" dirty="0"/>
              <a:t>Kerberos or NTLM?</a:t>
            </a:r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6FD828-DC6C-4798-BE0D-18D14B39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troubleshooting flow</a:t>
            </a:r>
          </a:p>
        </p:txBody>
      </p:sp>
    </p:spTree>
    <p:extLst>
      <p:ext uri="{BB962C8B-B14F-4D97-AF65-F5344CB8AC3E}">
        <p14:creationId xmlns:p14="http://schemas.microsoft.com/office/powerpoint/2010/main" val="364016413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3545B0-5DEB-42D6-8C6C-E74FC9FE2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1557" y="1406347"/>
            <a:ext cx="11653523" cy="4862870"/>
          </a:xfrm>
        </p:spPr>
        <p:txBody>
          <a:bodyPr/>
          <a:lstStyle/>
          <a:p>
            <a:r>
              <a:rPr lang="en-US" sz="3200" dirty="0"/>
              <a:t>Identify the server from netlogon.log</a:t>
            </a:r>
          </a:p>
          <a:p>
            <a:endParaRPr lang="en-US" sz="3200" dirty="0"/>
          </a:p>
          <a:p>
            <a:r>
              <a:rPr lang="en-US" sz="3200" dirty="0"/>
              <a:t>Enable audit of logon events on that server</a:t>
            </a:r>
          </a:p>
          <a:p>
            <a:r>
              <a:rPr lang="en-US" sz="3200" dirty="0"/>
              <a:t>Start Process Monitor for network activity on that server</a:t>
            </a:r>
          </a:p>
          <a:p>
            <a:r>
              <a:rPr lang="en-US" sz="3200" dirty="0"/>
              <a:t>Wait for event 4625 containing the concerned username on that server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7CDE75-6C11-4448-8E4C-8DF35E27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dirty="0"/>
              <a:t>NTLM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E8B458-43A8-4BF8-8EBC-4B06A5171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05" y="2018459"/>
            <a:ext cx="84010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5469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7ED775-F536-431D-99AB-A1DE77BAE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6"/>
            <a:ext cx="4462781" cy="2411273"/>
          </a:xfrm>
        </p:spPr>
        <p:txBody>
          <a:bodyPr/>
          <a:lstStyle/>
          <a:p>
            <a:r>
              <a:rPr lang="en-US" sz="3200" dirty="0"/>
              <a:t>Get client hostname, IP address and source port from event 4625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82DDA8-BE2B-4771-A0A0-0EE20824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NTLM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1D8709-CD47-4D02-A557-5C48E49F1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012" y="361950"/>
            <a:ext cx="593407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9520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19F9A2-76F5-4E87-A801-AC34EE258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895" y="1372056"/>
            <a:ext cx="4676775" cy="354330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1504D5-3A76-41DF-A48E-5BBF73E33F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1557" y="1372056"/>
            <a:ext cx="5824443" cy="3040832"/>
          </a:xfrm>
        </p:spPr>
        <p:txBody>
          <a:bodyPr/>
          <a:lstStyle/>
          <a:p>
            <a:r>
              <a:rPr lang="en-US" sz="3200" dirty="0"/>
              <a:t>Use source IP and port to find out events in Process Monitor log</a:t>
            </a:r>
          </a:p>
          <a:p>
            <a:endParaRPr lang="en-US" sz="3200" dirty="0"/>
          </a:p>
          <a:p>
            <a:r>
              <a:rPr lang="en-US" sz="3200" dirty="0"/>
              <a:t>Get local port, and then identify the process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5C69ED-8A05-4B54-B763-45373BB5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dirty="0"/>
              <a:t>NTLM (cont.)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8650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0EFCA7-A4E6-4792-9A2E-599035DA74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582519"/>
          </a:xfrm>
        </p:spPr>
        <p:txBody>
          <a:bodyPr/>
          <a:lstStyle/>
          <a:p>
            <a:r>
              <a:rPr lang="en-US" sz="3200" dirty="0"/>
              <a:t>The mechanism which makes the associated account is </a:t>
            </a:r>
            <a:r>
              <a:rPr lang="en-US" sz="3200" b="1" dirty="0">
                <a:solidFill>
                  <a:srgbClr val="FFFF00"/>
                </a:solidFill>
              </a:rPr>
              <a:t>temporarily</a:t>
            </a:r>
            <a:r>
              <a:rPr lang="en-US" sz="3200" b="1" baseline="30000" dirty="0">
                <a:solidFill>
                  <a:srgbClr val="FFFF00"/>
                </a:solidFill>
              </a:rPr>
              <a:t>1</a:t>
            </a:r>
            <a:r>
              <a:rPr lang="en-US" sz="3200" dirty="0"/>
              <a:t> disabled after </a:t>
            </a:r>
            <a:r>
              <a:rPr lang="en-US" sz="3200" b="1" dirty="0">
                <a:solidFill>
                  <a:srgbClr val="FFFF00"/>
                </a:solidFill>
              </a:rPr>
              <a:t>a specified number</a:t>
            </a:r>
            <a:r>
              <a:rPr lang="en-US" sz="3200" b="1" baseline="30000" dirty="0">
                <a:solidFill>
                  <a:srgbClr val="FFFF00"/>
                </a:solidFill>
              </a:rPr>
              <a:t>2</a:t>
            </a:r>
            <a:r>
              <a:rPr lang="en-US" sz="3200" b="1" dirty="0">
                <a:solidFill>
                  <a:srgbClr val="FFFF00"/>
                </a:solidFill>
              </a:rPr>
              <a:t> </a:t>
            </a:r>
            <a:r>
              <a:rPr lang="en-US" sz="3200" b="1" dirty="0">
                <a:solidFill>
                  <a:schemeClr val="tx1"/>
                </a:solidFill>
              </a:rPr>
              <a:t>of incorrect passwords</a:t>
            </a:r>
            <a:r>
              <a:rPr lang="en-US" sz="3200" b="1" dirty="0"/>
              <a:t> </a:t>
            </a:r>
            <a:r>
              <a:rPr lang="en-US" sz="3200" dirty="0"/>
              <a:t>are tried [</a:t>
            </a:r>
            <a:r>
              <a:rPr lang="en-US" sz="3200" b="1" dirty="0">
                <a:solidFill>
                  <a:srgbClr val="FFFF00"/>
                </a:solidFill>
              </a:rPr>
              <a:t>within a </a:t>
            </a:r>
            <a:r>
              <a:rPr lang="en-US" altLang="zh-CN" sz="3200" b="1" dirty="0">
                <a:solidFill>
                  <a:srgbClr val="FFFF00"/>
                </a:solidFill>
              </a:rPr>
              <a:t>certain</a:t>
            </a:r>
            <a:r>
              <a:rPr lang="en-US" sz="3200" b="1" dirty="0">
                <a:solidFill>
                  <a:srgbClr val="FFFF00"/>
                </a:solidFill>
              </a:rPr>
              <a:t> period</a:t>
            </a:r>
            <a:r>
              <a:rPr lang="en-US" sz="3200" b="1" baseline="30000" dirty="0">
                <a:solidFill>
                  <a:srgbClr val="FFFF00"/>
                </a:solidFill>
              </a:rPr>
              <a:t>3</a:t>
            </a:r>
            <a:r>
              <a:rPr lang="en-US" sz="3200" dirty="0"/>
              <a:t>].</a:t>
            </a:r>
          </a:p>
          <a:p>
            <a:r>
              <a:rPr lang="en-US" sz="3200" dirty="0">
                <a:hlinkClick r:id="rId2"/>
              </a:rPr>
              <a:t>https://docs.microsoft.com/en-us/previous-versions/windows/it-pro/windows-server-2003/cc780271(v%3dws.10)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462D835-D704-4B9F-B557-984579505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Lockout</a:t>
            </a:r>
          </a:p>
        </p:txBody>
      </p:sp>
    </p:spTree>
    <p:extLst>
      <p:ext uri="{BB962C8B-B14F-4D97-AF65-F5344CB8AC3E}">
        <p14:creationId xmlns:p14="http://schemas.microsoft.com/office/powerpoint/2010/main" val="2698412747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5345B2-9B7C-4861-8FEE-3FCC3C504B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8" y="1406346"/>
            <a:ext cx="4817111" cy="5109091"/>
          </a:xfrm>
        </p:spPr>
        <p:txBody>
          <a:bodyPr/>
          <a:lstStyle/>
          <a:p>
            <a:r>
              <a:rPr lang="en-US" sz="3200" dirty="0"/>
              <a:t>Identify the client IP from event 4771</a:t>
            </a:r>
          </a:p>
          <a:p>
            <a:endParaRPr lang="en-US" sz="3200" dirty="0"/>
          </a:p>
          <a:p>
            <a:r>
              <a:rPr lang="en-US" sz="3200" dirty="0"/>
              <a:t>Unfortunately, that’s all you can get </a:t>
            </a:r>
            <a:r>
              <a:rPr lang="en-US" sz="3200" dirty="0">
                <a:sym typeface="Wingdings" panose="05000000000000000000" pitchFamily="2" charset="2"/>
              </a:rPr>
              <a:t></a:t>
            </a:r>
          </a:p>
          <a:p>
            <a:r>
              <a:rPr lang="en-US" sz="3200" dirty="0">
                <a:sym typeface="Wingdings" panose="05000000000000000000" pitchFamily="2" charset="2"/>
              </a:rPr>
              <a:t>Port belongs to SYSTEM</a:t>
            </a:r>
          </a:p>
          <a:p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200" dirty="0">
                <a:sym typeface="Wingdings" panose="05000000000000000000" pitchFamily="2" charset="2"/>
              </a:rPr>
              <a:t>Try your best to identify the pattern from all 4771 instances from all DCs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3B4B35-5337-4901-A086-E7EBF39D1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Kerberos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A41CD6-D7AD-41EC-BFF3-270E8282C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235" y="390525"/>
            <a:ext cx="610552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1372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012373-D53E-433F-9535-E27BC78963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434983"/>
            <a:ext cx="11653523" cy="5496376"/>
          </a:xfrm>
        </p:spPr>
        <p:txBody>
          <a:bodyPr/>
          <a:lstStyle/>
          <a:p>
            <a:r>
              <a:rPr lang="en-US" dirty="0"/>
              <a:t>Identify patterns</a:t>
            </a:r>
          </a:p>
          <a:p>
            <a:pPr lvl="1"/>
            <a:r>
              <a:rPr lang="en-US" sz="2400" dirty="0">
                <a:latin typeface="+mj-lt"/>
              </a:rPr>
              <a:t>Does that account have specific usage?</a:t>
            </a:r>
          </a:p>
          <a:p>
            <a:pPr lvl="1"/>
            <a:r>
              <a:rPr lang="en-US" sz="2400" dirty="0">
                <a:latin typeface="+mj-lt"/>
              </a:rPr>
              <a:t>Does all 4771 come from the same host or different hosts?</a:t>
            </a:r>
          </a:p>
          <a:p>
            <a:pPr lvl="1"/>
            <a:r>
              <a:rPr lang="en-US" sz="2400" dirty="0">
                <a:latin typeface="+mj-lt"/>
              </a:rPr>
              <a:t>Does all 4771 occur at fixed moments or periods of the day?</a:t>
            </a:r>
          </a:p>
          <a:p>
            <a:r>
              <a:rPr lang="en-US" sz="3200" dirty="0"/>
              <a:t>Once the pattern is identified, try to capture </a:t>
            </a:r>
            <a:r>
              <a:rPr lang="en-US" sz="3200" dirty="0" err="1"/>
              <a:t>netmon</a:t>
            </a:r>
            <a:r>
              <a:rPr lang="en-US" sz="3200" dirty="0"/>
              <a:t> and </a:t>
            </a:r>
            <a:r>
              <a:rPr lang="en-US" sz="3200" dirty="0" err="1"/>
              <a:t>procmon</a:t>
            </a:r>
            <a:r>
              <a:rPr lang="en-US" sz="3200" dirty="0"/>
              <a:t> logs from the concerning host</a:t>
            </a:r>
          </a:p>
          <a:p>
            <a:r>
              <a:rPr lang="en-US" sz="3200" dirty="0"/>
              <a:t>Possible causes</a:t>
            </a:r>
          </a:p>
          <a:p>
            <a:pPr lvl="1"/>
            <a:r>
              <a:rPr lang="en-US" sz="2400" dirty="0">
                <a:latin typeface="+mj-lt"/>
              </a:rPr>
              <a:t>Stale credential in </a:t>
            </a:r>
            <a:r>
              <a:rPr lang="en-US" sz="2400" dirty="0" err="1">
                <a:latin typeface="+mj-lt"/>
              </a:rPr>
              <a:t>credman</a:t>
            </a:r>
            <a:endParaRPr lang="en-US" sz="2400" dirty="0">
              <a:latin typeface="+mj-lt"/>
            </a:endParaRPr>
          </a:p>
          <a:p>
            <a:pPr lvl="1"/>
            <a:r>
              <a:rPr lang="en-US" sz="2400" dirty="0">
                <a:latin typeface="+mj-lt"/>
              </a:rPr>
              <a:t>Stale credential stored in scheduled task</a:t>
            </a:r>
          </a:p>
          <a:p>
            <a:pPr lvl="1"/>
            <a:r>
              <a:rPr lang="en-US" sz="2400" dirty="0">
                <a:latin typeface="+mj-lt"/>
              </a:rPr>
              <a:t>Stale credential stored by some service (MS or 3</a:t>
            </a:r>
            <a:r>
              <a:rPr lang="en-US" sz="2400" baseline="30000" dirty="0">
                <a:latin typeface="+mj-lt"/>
              </a:rPr>
              <a:t>rd</a:t>
            </a:r>
            <a:r>
              <a:rPr lang="en-US" sz="2400" dirty="0">
                <a:latin typeface="+mj-lt"/>
              </a:rPr>
              <a:t>-party)</a:t>
            </a:r>
          </a:p>
          <a:p>
            <a:pPr lvl="1"/>
            <a:r>
              <a:rPr lang="en-US" sz="2400" dirty="0">
                <a:latin typeface="+mj-lt"/>
              </a:rPr>
              <a:t>Attack (typically multiple accounts)</a:t>
            </a:r>
          </a:p>
          <a:p>
            <a:pPr lvl="1"/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EB1557-77F6-4278-89F7-5D418305A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Kerberos</a:t>
            </a:r>
          </a:p>
        </p:txBody>
      </p:sp>
    </p:spTree>
    <p:extLst>
      <p:ext uri="{BB962C8B-B14F-4D97-AF65-F5344CB8AC3E}">
        <p14:creationId xmlns:p14="http://schemas.microsoft.com/office/powerpoint/2010/main" val="285492700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0FC3FBC-0DD6-40B4-914B-928C5404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Sample Cases</a:t>
            </a:r>
          </a:p>
        </p:txBody>
      </p:sp>
    </p:spTree>
    <p:extLst>
      <p:ext uri="{BB962C8B-B14F-4D97-AF65-F5344CB8AC3E}">
        <p14:creationId xmlns:p14="http://schemas.microsoft.com/office/powerpoint/2010/main" val="42598372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3545B0-5DEB-42D6-8C6C-E74FC9FE2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1557" y="1406347"/>
            <a:ext cx="11653523" cy="4419671"/>
          </a:xfrm>
        </p:spPr>
        <p:txBody>
          <a:bodyPr/>
          <a:lstStyle/>
          <a:p>
            <a:r>
              <a:rPr lang="en-US" sz="3200" dirty="0"/>
              <a:t>NTLM</a:t>
            </a:r>
          </a:p>
          <a:p>
            <a:pPr lvl="1"/>
            <a:r>
              <a:rPr lang="en-US" sz="2400" dirty="0">
                <a:latin typeface="+mj-lt"/>
              </a:rPr>
              <a:t>Demo</a:t>
            </a:r>
          </a:p>
          <a:p>
            <a:pPr lvl="1"/>
            <a:endParaRPr lang="en-US" sz="2400" dirty="0">
              <a:latin typeface="+mj-lt"/>
            </a:endParaRPr>
          </a:p>
          <a:p>
            <a:r>
              <a:rPr lang="en-US" sz="3200" dirty="0"/>
              <a:t>Kerberos</a:t>
            </a:r>
          </a:p>
          <a:p>
            <a:pPr lvl="1"/>
            <a:r>
              <a:rPr lang="en-US" sz="2400" dirty="0">
                <a:latin typeface="+mj-lt"/>
              </a:rPr>
              <a:t>Try to find out pattern from this log</a:t>
            </a:r>
          </a:p>
          <a:p>
            <a:pPr lvl="1"/>
            <a:endParaRPr lang="en-US" sz="2400" dirty="0">
              <a:latin typeface="+mj-lt"/>
            </a:endParaRP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7CDE75-6C11-4448-8E4C-8DF35E27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dirty="0"/>
              <a:t>Sample Cases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BEEF634-ADF4-4949-B038-01ADA1C8C3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44665"/>
              </p:ext>
            </p:extLst>
          </p:nvPr>
        </p:nvGraphicFramePr>
        <p:xfrm>
          <a:off x="948813" y="401504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Macro-Enabled Worksheet" showAsIcon="1" r:id="rId3" imgW="914400" imgH="771480" progId="Excel.SheetMacroEnabled.12">
                  <p:embed/>
                </p:oleObj>
              </mc:Choice>
              <mc:Fallback>
                <p:oleObj name="Macro-Enabled Worksheet" showAsIcon="1" r:id="rId3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8813" y="401504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095248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0FC3FBC-0DD6-40B4-914B-928C54047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278482"/>
            <a:ext cx="11653523" cy="1796217"/>
          </a:xfrm>
        </p:spPr>
        <p:txBody>
          <a:bodyPr/>
          <a:lstStyle/>
          <a:p>
            <a:r>
              <a:rPr lang="en-US" sz="5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22110860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536CE-B1FC-48BF-9FF0-D872A80F8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Factors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50FCA2-BD91-4974-8C63-091C8C38815A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269875" y="1189038"/>
            <a:ext cx="11652250" cy="197592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rgbClr val="FFFF00"/>
                </a:solidFill>
              </a:rPr>
              <a:t>How many 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bad password attempts?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rgbClr val="FFFF00"/>
                </a:solidFill>
              </a:rPr>
              <a:t>How soon 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that volume of bad password attempts should occur?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rgbClr val="FFFF00"/>
                </a:solidFill>
              </a:rPr>
              <a:t>How long 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account should be disabled temporarily?</a:t>
            </a:r>
          </a:p>
        </p:txBody>
      </p:sp>
    </p:spTree>
    <p:extLst>
      <p:ext uri="{BB962C8B-B14F-4D97-AF65-F5344CB8AC3E}">
        <p14:creationId xmlns:p14="http://schemas.microsoft.com/office/powerpoint/2010/main" val="310205227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F9DC28-8A89-4B06-8CA4-0B3F2B7458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237809"/>
          </a:xfrm>
        </p:spPr>
        <p:txBody>
          <a:bodyPr/>
          <a:lstStyle/>
          <a:p>
            <a:r>
              <a:rPr lang="en-US" sz="3200" dirty="0"/>
              <a:t>Computer Configuration -&gt; Windows Settings -&gt; Security Settings -&gt; Account Policies -&gt; Account Lockout Policy.</a:t>
            </a:r>
          </a:p>
          <a:p>
            <a:endParaRPr lang="en-US" sz="3200" dirty="0"/>
          </a:p>
          <a:p>
            <a:r>
              <a:rPr lang="en-US" sz="3200" dirty="0" err="1"/>
              <a:t>LockoutThreshold</a:t>
            </a:r>
            <a:r>
              <a:rPr lang="en-US" sz="3200" dirty="0"/>
              <a:t> </a:t>
            </a:r>
          </a:p>
          <a:p>
            <a:r>
              <a:rPr lang="en-US" sz="3200" dirty="0" err="1"/>
              <a:t>ObservationWindow</a:t>
            </a:r>
            <a:r>
              <a:rPr lang="en-US" sz="3200" dirty="0"/>
              <a:t> </a:t>
            </a:r>
          </a:p>
          <a:p>
            <a:r>
              <a:rPr lang="en-US" sz="3200" dirty="0" err="1"/>
              <a:t>LockoutDuration</a:t>
            </a:r>
            <a:r>
              <a:rPr lang="en-US" sz="3200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72C571-B2EA-4B12-98E7-B3124EBE3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Corresponding policies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225959-376B-4F02-ABCF-71197FAA1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297" y="2259330"/>
            <a:ext cx="69056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0362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B389C4-FC4A-421F-8FA6-A4B951D65D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8" y="1520647"/>
            <a:ext cx="11653523" cy="1071062"/>
          </a:xfrm>
        </p:spPr>
        <p:txBody>
          <a:bodyPr/>
          <a:lstStyle/>
          <a:p>
            <a:r>
              <a:rPr lang="en-US" sz="3200" dirty="0"/>
              <a:t>If no re-occurrence in the past [</a:t>
            </a:r>
            <a:r>
              <a:rPr lang="en-US" sz="3200" dirty="0" err="1"/>
              <a:t>ObservationWindow</a:t>
            </a:r>
            <a:r>
              <a:rPr lang="en-US" sz="3200" dirty="0"/>
              <a:t>] period, then reset the </a:t>
            </a:r>
            <a:r>
              <a:rPr lang="en-US" sz="3200" dirty="0" err="1"/>
              <a:t>badPwdCount</a:t>
            </a:r>
            <a:r>
              <a:rPr lang="en-US" sz="3200" dirty="0"/>
              <a:t> to 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407553-C3E9-4AD0-AB25-E5D99535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ObservationWindow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8121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D85F2C-8AEB-4F48-B1DF-1EA411C06E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5605781" cy="5693866"/>
          </a:xfrm>
        </p:spPr>
        <p:txBody>
          <a:bodyPr/>
          <a:lstStyle/>
          <a:p>
            <a:r>
              <a:rPr lang="en-US" sz="3200" dirty="0"/>
              <a:t>Lockout</a:t>
            </a:r>
            <a:br>
              <a:rPr lang="en-US" sz="3200" dirty="0"/>
            </a:br>
            <a:r>
              <a:rPr lang="en-US" sz="2400" dirty="0"/>
              <a:t>while (a bad password occurs)</a:t>
            </a:r>
            <a:br>
              <a:rPr lang="en-US" sz="2400" dirty="0"/>
            </a:br>
            <a:r>
              <a:rPr lang="en-US" sz="2400" dirty="0"/>
              <a:t>{</a:t>
            </a:r>
            <a:br>
              <a:rPr lang="en-US" sz="2400" dirty="0"/>
            </a:br>
            <a:r>
              <a:rPr lang="en-US" sz="2400" dirty="0"/>
              <a:t>  counter++;</a:t>
            </a:r>
            <a:br>
              <a:rPr lang="en-US" sz="2400" dirty="0"/>
            </a:br>
            <a:r>
              <a:rPr lang="en-US" sz="2400" dirty="0"/>
              <a:t>  if (counter = threshold)</a:t>
            </a:r>
            <a:br>
              <a:rPr lang="en-US" sz="2400" dirty="0"/>
            </a:br>
            <a:r>
              <a:rPr lang="en-US" sz="2400" dirty="0"/>
              <a:t>  {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err="1"/>
              <a:t>account.lock</a:t>
            </a:r>
            <a:r>
              <a:rPr lang="en-US" sz="2400" dirty="0"/>
              <a:t>();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err="1"/>
              <a:t>LockoutDuration.trigger</a:t>
            </a:r>
            <a:r>
              <a:rPr lang="en-US" sz="2400" dirty="0"/>
              <a:t>();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err="1"/>
              <a:t>ObservationWindow.disable</a:t>
            </a:r>
            <a:r>
              <a:rPr lang="en-US" sz="2400" dirty="0"/>
              <a:t>();</a:t>
            </a:r>
            <a:br>
              <a:rPr lang="en-US" sz="2400" dirty="0"/>
            </a:br>
            <a:r>
              <a:rPr lang="en-US" sz="2400" dirty="0"/>
              <a:t>  } else {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err="1"/>
              <a:t>ObservationWindow.reset</a:t>
            </a:r>
            <a:r>
              <a:rPr lang="en-US" sz="2400" dirty="0"/>
              <a:t>();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err="1"/>
              <a:t>ObservationWindow.trigger</a:t>
            </a:r>
            <a:r>
              <a:rPr lang="en-US" sz="2400" dirty="0"/>
              <a:t>();</a:t>
            </a:r>
            <a:br>
              <a:rPr lang="en-US" sz="2400" dirty="0"/>
            </a:br>
            <a:r>
              <a:rPr lang="en-US" sz="2400" dirty="0"/>
              <a:t>  }</a:t>
            </a:r>
            <a:br>
              <a:rPr lang="en-US" sz="2400" dirty="0"/>
            </a:br>
            <a:r>
              <a:rPr lang="en-US" sz="2400" dirty="0"/>
              <a:t>}</a:t>
            </a:r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3A5BCA-3F13-4E0C-8D56-9967890A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Logic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679CF-B144-42AB-8D72-840E2547D058}"/>
              </a:ext>
            </a:extLst>
          </p:cNvPr>
          <p:cNvSpPr txBox="1"/>
          <p:nvPr/>
        </p:nvSpPr>
        <p:spPr>
          <a:xfrm>
            <a:off x="6629400" y="1189176"/>
            <a:ext cx="5120640" cy="439504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36145" lvl="0" indent="-336145" defTabSz="914367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32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Timers</a:t>
            </a:r>
            <a:br>
              <a:rPr lang="en-US" sz="32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</a:br>
            <a:r>
              <a:rPr lang="en-US" sz="2400" dirty="0" err="1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ObservationWindow.OnFire</a:t>
            </a:r>
            <a:r>
              <a:rPr lang="en-US" sz="24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() </a:t>
            </a:r>
            <a:br>
              <a:rPr lang="en-US" sz="24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</a:br>
            <a:r>
              <a:rPr lang="en-US" sz="24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{</a:t>
            </a:r>
            <a:br>
              <a:rPr lang="en-US" sz="24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</a:br>
            <a:r>
              <a:rPr lang="en-US" sz="24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  counter = 0;</a:t>
            </a:r>
            <a:br>
              <a:rPr lang="en-US" sz="24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</a:br>
            <a:r>
              <a:rPr lang="en-US" sz="24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}</a:t>
            </a:r>
            <a:br>
              <a:rPr lang="en-US" sz="24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</a:br>
            <a:br>
              <a:rPr lang="en-US" sz="24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</a:br>
            <a:r>
              <a:rPr lang="en-US" sz="2400" dirty="0" err="1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LockoutDuration.OnFire</a:t>
            </a:r>
            <a:r>
              <a:rPr lang="en-US" sz="24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() </a:t>
            </a:r>
            <a:br>
              <a:rPr lang="en-US" sz="24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</a:br>
            <a:r>
              <a:rPr lang="en-US" sz="24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{</a:t>
            </a:r>
            <a:br>
              <a:rPr lang="en-US" sz="24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</a:br>
            <a:r>
              <a:rPr lang="en-US" sz="24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  </a:t>
            </a:r>
            <a:r>
              <a:rPr lang="en-US" sz="2400" dirty="0" err="1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account.unlock</a:t>
            </a:r>
            <a:r>
              <a:rPr lang="en-US" sz="24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();</a:t>
            </a:r>
            <a:br>
              <a:rPr lang="en-US" sz="24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</a:br>
            <a:r>
              <a:rPr lang="en-US" sz="24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  </a:t>
            </a:r>
            <a:r>
              <a:rPr lang="en-US" sz="2400" dirty="0" err="1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ObservationWindow.enable</a:t>
            </a:r>
            <a:r>
              <a:rPr lang="en-US" sz="24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();</a:t>
            </a:r>
            <a:br>
              <a:rPr lang="en-US" sz="24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</a:br>
            <a:r>
              <a:rPr lang="en-US" sz="2400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71475170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85961D-1142-4765-B9F2-20777599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Validation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4C7051-E31B-46A8-AEE9-D3C2A3FE7DD9}"/>
              </a:ext>
            </a:extLst>
          </p:cNvPr>
          <p:cNvSpPr txBox="1"/>
          <p:nvPr/>
        </p:nvSpPr>
        <p:spPr>
          <a:xfrm>
            <a:off x="269240" y="1189176"/>
            <a:ext cx="11391680" cy="368408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Definition: </a:t>
            </a:r>
            <a:b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</a:b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The mechanism which makes the associated account is temporarily disabled after a specified number of </a:t>
            </a:r>
            <a:r>
              <a:rPr lang="en-US" sz="3200" b="1" dirty="0">
                <a:solidFill>
                  <a:srgbClr val="FFFF00"/>
                </a:solidFill>
                <a:latin typeface="+mj-lt"/>
              </a:rPr>
              <a:t>incorrect passwords</a:t>
            </a: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are tried [within a specified period].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Question: how password is validated?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2656919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C8F991-E5EE-4FF3-B9C4-907D455B8F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1557" y="1292047"/>
            <a:ext cx="11653523" cy="4555093"/>
          </a:xfrm>
        </p:spPr>
        <p:txBody>
          <a:bodyPr/>
          <a:lstStyle/>
          <a:p>
            <a:r>
              <a:rPr lang="en-US" sz="3200" dirty="0"/>
              <a:t>Protocol-specific</a:t>
            </a:r>
          </a:p>
          <a:p>
            <a:r>
              <a:rPr lang="en-US" sz="3200" dirty="0"/>
              <a:t>Kerberos:</a:t>
            </a:r>
          </a:p>
          <a:p>
            <a:pPr lvl="1"/>
            <a:r>
              <a:rPr lang="en-US" sz="2800" dirty="0">
                <a:latin typeface="+mj-lt"/>
              </a:rPr>
              <a:t>AS, TGT</a:t>
            </a:r>
          </a:p>
          <a:p>
            <a:pPr lvl="1"/>
            <a:r>
              <a:rPr lang="en-US" sz="2800" b="1" dirty="0">
                <a:solidFill>
                  <a:srgbClr val="FFFF00"/>
                </a:solidFill>
                <a:latin typeface="+mj-lt"/>
              </a:rPr>
              <a:t>Occurs between client and DC</a:t>
            </a:r>
          </a:p>
          <a:p>
            <a:r>
              <a:rPr lang="en-US" sz="3200" dirty="0"/>
              <a:t>NTLM (and others):</a:t>
            </a:r>
          </a:p>
          <a:p>
            <a:pPr lvl="1"/>
            <a:r>
              <a:rPr lang="en-US" sz="2800" dirty="0">
                <a:latin typeface="+mj-lt"/>
              </a:rPr>
              <a:t>Client delivers its credential to server in some format (protocol-specific)</a:t>
            </a:r>
          </a:p>
          <a:p>
            <a:pPr lvl="1"/>
            <a:r>
              <a:rPr lang="en-US" sz="2800" dirty="0">
                <a:latin typeface="+mj-lt"/>
              </a:rPr>
              <a:t>Server validates the credential against the DC </a:t>
            </a:r>
          </a:p>
          <a:p>
            <a:pPr lvl="1"/>
            <a:r>
              <a:rPr lang="en-US" sz="2800" b="1" dirty="0">
                <a:solidFill>
                  <a:srgbClr val="FFFF00"/>
                </a:solidFill>
                <a:latin typeface="+mj-lt"/>
              </a:rPr>
              <a:t>Occurs between server and DC</a:t>
            </a:r>
          </a:p>
          <a:p>
            <a:pPr lvl="1"/>
            <a:endParaRPr lang="en-US" sz="2800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74E8AB-F458-46F9-82B6-4CFCA936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Validation</a:t>
            </a:r>
          </a:p>
        </p:txBody>
      </p:sp>
    </p:spTree>
    <p:extLst>
      <p:ext uri="{BB962C8B-B14F-4D97-AF65-F5344CB8AC3E}">
        <p14:creationId xmlns:p14="http://schemas.microsoft.com/office/powerpoint/2010/main" val="336450388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5-30606_TR20_BO_CT_Template">
  <a:themeElements>
    <a:clrScheme name="TR20 - BO">
      <a:dk1>
        <a:srgbClr val="505050"/>
      </a:dk1>
      <a:lt1>
        <a:srgbClr val="FFFFFF"/>
      </a:lt1>
      <a:dk2>
        <a:srgbClr val="0078D7"/>
      </a:dk2>
      <a:lt2>
        <a:srgbClr val="D2D2D2"/>
      </a:lt2>
      <a:accent1>
        <a:srgbClr val="D83B01"/>
      </a:accent1>
      <a:accent2>
        <a:srgbClr val="0078D7"/>
      </a:accent2>
      <a:accent3>
        <a:srgbClr val="BAD80A"/>
      </a:accent3>
      <a:accent4>
        <a:srgbClr val="FFB900"/>
      </a:accent4>
      <a:accent5>
        <a:srgbClr val="5C2D91"/>
      </a:accent5>
      <a:accent6>
        <a:srgbClr val="002050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3175"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383C56E0-F735-498F-8724-CCDCED117207}" vid="{FCBB37E2-62A9-496B-BE77-7D918DDD06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FB713ECB5223418981FFF9771E9A8E" ma:contentTypeVersion="14" ma:contentTypeDescription="Create a new document." ma:contentTypeScope="" ma:versionID="577fc06da1defe4d668242e6381f703c">
  <xsd:schema xmlns:xsd="http://www.w3.org/2001/XMLSchema" xmlns:xs="http://www.w3.org/2001/XMLSchema" xmlns:p="http://schemas.microsoft.com/office/2006/metadata/properties" xmlns:ns1="http://schemas.microsoft.com/sharepoint/v3" xmlns:ns2="53cf4531-2205-4b66-937c-49241f754c9b" xmlns:ns3="c8b242a2-d2fa-48b1-8a7f-4b4024d4a43b" targetNamespace="http://schemas.microsoft.com/office/2006/metadata/properties" ma:root="true" ma:fieldsID="80330fa7864e7b69f6ee847d3650b686" ns1:_="" ns2:_="" ns3:_="">
    <xsd:import namespace="http://schemas.microsoft.com/sharepoint/v3"/>
    <xsd:import namespace="53cf4531-2205-4b66-937c-49241f754c9b"/>
    <xsd:import namespace="c8b242a2-d2fa-48b1-8a7f-4b4024d4a4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cf4531-2205-4b66-937c-49241f754c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b242a2-d2fa-48b1-8a7f-4b4024d4a43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E672DEB-E6E4-417E-A567-C80643349557}"/>
</file>

<file path=customXml/itemProps2.xml><?xml version="1.0" encoding="utf-8"?>
<ds:datastoreItem xmlns:ds="http://schemas.openxmlformats.org/officeDocument/2006/customXml" ds:itemID="{F9F2ABF0-C22B-4CA9-92C2-BE27218A735F}"/>
</file>

<file path=customXml/itemProps3.xml><?xml version="1.0" encoding="utf-8"?>
<ds:datastoreItem xmlns:ds="http://schemas.openxmlformats.org/officeDocument/2006/customXml" ds:itemID="{52FE2A2D-F9BE-4DBD-81AA-0616C038DC18}"/>
</file>

<file path=docProps/app.xml><?xml version="1.0" encoding="utf-8"?>
<Properties xmlns="http://schemas.openxmlformats.org/officeDocument/2006/extended-properties" xmlns:vt="http://schemas.openxmlformats.org/officeDocument/2006/docPropsVTypes">
  <TotalTime>3947</TotalTime>
  <Words>969</Words>
  <Application>Microsoft Office PowerPoint</Application>
  <PresentationFormat>Widescreen</PresentationFormat>
  <Paragraphs>171</Paragraphs>
  <Slides>34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Segoe Semibold</vt:lpstr>
      <vt:lpstr>Arial</vt:lpstr>
      <vt:lpstr>Calibri</vt:lpstr>
      <vt:lpstr>Segoe UI</vt:lpstr>
      <vt:lpstr>Segoe UI Light</vt:lpstr>
      <vt:lpstr>Wingdings</vt:lpstr>
      <vt:lpstr>1_5-30606_TR20_BO_CT_Template</vt:lpstr>
      <vt:lpstr>Microsoft Excel Macro-Enabled Worksheet</vt:lpstr>
      <vt:lpstr>Troubleshooting Account Lockout</vt:lpstr>
      <vt:lpstr>Concepts</vt:lpstr>
      <vt:lpstr>Account Lockout</vt:lpstr>
      <vt:lpstr>3 Factors</vt:lpstr>
      <vt:lpstr>Corresponding policies</vt:lpstr>
      <vt:lpstr>ObservationWindow</vt:lpstr>
      <vt:lpstr>Generic Logic</vt:lpstr>
      <vt:lpstr>Password Validation</vt:lpstr>
      <vt:lpstr>Password Validation</vt:lpstr>
      <vt:lpstr>BadPwdCount</vt:lpstr>
      <vt:lpstr>BadPwdCount (cont.) </vt:lpstr>
      <vt:lpstr>Quiz</vt:lpstr>
      <vt:lpstr>When an account is locked out …</vt:lpstr>
      <vt:lpstr>More Technical Details</vt:lpstr>
      <vt:lpstr>Immediate Replication</vt:lpstr>
      <vt:lpstr>Urgent Replication</vt:lpstr>
      <vt:lpstr>Account Lockout Policy</vt:lpstr>
      <vt:lpstr>Something else …</vt:lpstr>
      <vt:lpstr>Audit</vt:lpstr>
      <vt:lpstr>Logon vs Account Logon</vt:lpstr>
      <vt:lpstr>Events</vt:lpstr>
      <vt:lpstr>Events</vt:lpstr>
      <vt:lpstr>Events</vt:lpstr>
      <vt:lpstr>Netlogon.log</vt:lpstr>
      <vt:lpstr>Troubleshooting</vt:lpstr>
      <vt:lpstr>Generic troubleshooting flow</vt:lpstr>
      <vt:lpstr>NTLM</vt:lpstr>
      <vt:lpstr>NTLM (cont.)</vt:lpstr>
      <vt:lpstr>NTLM (cont.) </vt:lpstr>
      <vt:lpstr>Kerberos</vt:lpstr>
      <vt:lpstr>Kerberos</vt:lpstr>
      <vt:lpstr>Sample Cases</vt:lpstr>
      <vt:lpstr>Sample Cases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Kerberos Basics</dc:title>
  <dc:creator>Dennis Hu</dc:creator>
  <cp:lastModifiedBy>Dennis Hu</cp:lastModifiedBy>
  <cp:revision>82</cp:revision>
  <dcterms:created xsi:type="dcterms:W3CDTF">2019-07-28T05:40:47Z</dcterms:created>
  <dcterms:modified xsi:type="dcterms:W3CDTF">2019-08-28T04:10:12Z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dennhu@microsoft.com</vt:lpwstr>
  </property>
  <property fmtid="{D5CDD505-2E9C-101B-9397-08002B2CF9AE}" pid="5" name="MSIP_Label_f42aa342-8706-4288-bd11-ebb85995028c_SetDate">
    <vt:lpwstr>2019-07-28T06:00:29.5196821Z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9a38c83c-fd61-4827-9488-feef111d4bda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0x01010045FB713ECB5223418981FFF9771E9A8E</vt:lpwstr>
  </property>
</Properties>
</file>