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Layouts/slideLayout2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62" r:id="rId2"/>
    <p:sldId id="266" r:id="rId3"/>
    <p:sldId id="263" r:id="rId4"/>
    <p:sldId id="264" r:id="rId5"/>
    <p:sldId id="265" r:id="rId6"/>
    <p:sldId id="267" r:id="rId7"/>
    <p:sldId id="268" r:id="rId8"/>
    <p:sldId id="275" r:id="rId9"/>
    <p:sldId id="269" r:id="rId10"/>
    <p:sldId id="270" r:id="rId11"/>
    <p:sldId id="273" r:id="rId12"/>
    <p:sldId id="271" r:id="rId13"/>
    <p:sldId id="274" r:id="rId14"/>
    <p:sldId id="292" r:id="rId15"/>
    <p:sldId id="276" r:id="rId16"/>
    <p:sldId id="277" r:id="rId17"/>
    <p:sldId id="281" r:id="rId18"/>
    <p:sldId id="287" r:id="rId19"/>
    <p:sldId id="288" r:id="rId20"/>
    <p:sldId id="290" r:id="rId21"/>
    <p:sldId id="293" r:id="rId22"/>
    <p:sldId id="294" r:id="rId23"/>
    <p:sldId id="291" r:id="rId24"/>
    <p:sldId id="295" r:id="rId25"/>
    <p:sldId id="296" r:id="rId26"/>
    <p:sldId id="297" r:id="rId27"/>
    <p:sldId id="298" r:id="rId28"/>
    <p:sldId id="299" r:id="rId29"/>
    <p:sldId id="289" r:id="rId30"/>
    <p:sldId id="279" r:id="rId31"/>
    <p:sldId id="282" r:id="rId32"/>
    <p:sldId id="280" r:id="rId33"/>
    <p:sldId id="283" r:id="rId34"/>
    <p:sldId id="284" r:id="rId35"/>
    <p:sldId id="285" r:id="rId36"/>
    <p:sldId id="278" r:id="rId37"/>
    <p:sldId id="286" r:id="rId38"/>
    <p:sldId id="30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61" autoAdjust="0"/>
    <p:restoredTop sz="84186" autoAdjust="0"/>
  </p:normalViewPr>
  <p:slideViewPr>
    <p:cSldViewPr snapToGrid="0">
      <p:cViewPr varScale="1">
        <p:scale>
          <a:sx n="80" d="100"/>
          <a:sy n="80" d="100"/>
        </p:scale>
        <p:origin x="13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510D7E-8548-4A04-8D14-15EC32040568}" type="datetimeFigureOut">
              <a:rPr lang="en-US" smtClean="0"/>
              <a:t>8/2/2019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91C36-A4DA-4618-AC90-759B3BD6E21A}" type="slidenum">
              <a:rPr lang="en-US" smtClean="0"/>
              <a:t>‹#›</a:t>
            </a:fld>
            <a:endParaRPr lang="en-US"/>
          </a:p>
        </p:txBody>
      </p:sp>
    </p:spTree>
    <p:extLst>
      <p:ext uri="{BB962C8B-B14F-4D97-AF65-F5344CB8AC3E}">
        <p14:creationId xmlns:p14="http://schemas.microsoft.com/office/powerpoint/2010/main" val="2178957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Capture </a:t>
            </a:r>
            <a:r>
              <a:rPr lang="en-US" dirty="0" err="1"/>
              <a:t>netmon</a:t>
            </a:r>
            <a:r>
              <a:rPr lang="en-US" dirty="0"/>
              <a:t> and auth ETW traces.</a:t>
            </a:r>
          </a:p>
          <a:p>
            <a:pPr marL="228600" indent="-228600">
              <a:buAutoNum type="arabicPeriod"/>
            </a:pPr>
            <a:r>
              <a:rPr lang="en-US" dirty="0"/>
              <a:t>If Kerberos is used, it’s the client’s responsibility to get the ticket and then present it to the server. So start from the client.</a:t>
            </a:r>
          </a:p>
          <a:p>
            <a:pPr marL="228600" indent="-228600">
              <a:buAutoNum type="arabicPeriod"/>
            </a:pPr>
            <a:r>
              <a:rPr lang="en-US" dirty="0"/>
              <a:t>Enable all logs, repro the issue, and then stop.</a:t>
            </a:r>
          </a:p>
        </p:txBody>
      </p:sp>
      <p:sp>
        <p:nvSpPr>
          <p:cNvPr id="4" name="Slide Number Placeholder 3"/>
          <p:cNvSpPr>
            <a:spLocks noGrp="1"/>
          </p:cNvSpPr>
          <p:nvPr>
            <p:ph type="sldNum" sz="quarter" idx="5"/>
          </p:nvPr>
        </p:nvSpPr>
        <p:spPr/>
        <p:txBody>
          <a:bodyPr/>
          <a:lstStyle/>
          <a:p>
            <a:fld id="{BF291C36-A4DA-4618-AC90-759B3BD6E21A}" type="slidenum">
              <a:rPr lang="en-US" smtClean="0"/>
              <a:t>20</a:t>
            </a:fld>
            <a:endParaRPr lang="en-US"/>
          </a:p>
        </p:txBody>
      </p:sp>
    </p:spTree>
    <p:extLst>
      <p:ext uri="{BB962C8B-B14F-4D97-AF65-F5344CB8AC3E}">
        <p14:creationId xmlns:p14="http://schemas.microsoft.com/office/powerpoint/2010/main" val="458823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91C36-A4DA-4618-AC90-759B3BD6E21A}" type="slidenum">
              <a:rPr lang="en-US" smtClean="0"/>
              <a:t>21</a:t>
            </a:fld>
            <a:endParaRPr lang="en-US"/>
          </a:p>
        </p:txBody>
      </p:sp>
    </p:spTree>
    <p:extLst>
      <p:ext uri="{BB962C8B-B14F-4D97-AF65-F5344CB8AC3E}">
        <p14:creationId xmlns:p14="http://schemas.microsoft.com/office/powerpoint/2010/main" val="3527706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91C36-A4DA-4618-AC90-759B3BD6E21A}" type="slidenum">
              <a:rPr lang="en-US" smtClean="0"/>
              <a:t>24</a:t>
            </a:fld>
            <a:endParaRPr lang="en-US"/>
          </a:p>
        </p:txBody>
      </p:sp>
    </p:spTree>
    <p:extLst>
      <p:ext uri="{BB962C8B-B14F-4D97-AF65-F5344CB8AC3E}">
        <p14:creationId xmlns:p14="http://schemas.microsoft.com/office/powerpoint/2010/main" val="4240182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Capture </a:t>
            </a:r>
            <a:r>
              <a:rPr lang="en-US" dirty="0" err="1"/>
              <a:t>netmon</a:t>
            </a:r>
            <a:r>
              <a:rPr lang="en-US" dirty="0"/>
              <a:t> and auth ETW traces.</a:t>
            </a:r>
          </a:p>
          <a:p>
            <a:pPr marL="228600" indent="-228600">
              <a:buAutoNum type="arabicPeriod"/>
            </a:pPr>
            <a:r>
              <a:rPr lang="en-US" dirty="0"/>
              <a:t>If Kerberos is used, it’s the client’s responsibility to get the ticket and then present it to the server. So start from the client.</a:t>
            </a:r>
          </a:p>
          <a:p>
            <a:pPr marL="228600" indent="-228600">
              <a:buAutoNum type="arabicPeriod"/>
            </a:pPr>
            <a:r>
              <a:rPr lang="en-US" dirty="0"/>
              <a:t>Enable all logs, repro the issue, and then stop.</a:t>
            </a:r>
          </a:p>
        </p:txBody>
      </p:sp>
      <p:sp>
        <p:nvSpPr>
          <p:cNvPr id="4" name="Slide Number Placeholder 3"/>
          <p:cNvSpPr>
            <a:spLocks noGrp="1"/>
          </p:cNvSpPr>
          <p:nvPr>
            <p:ph type="sldNum" sz="quarter" idx="5"/>
          </p:nvPr>
        </p:nvSpPr>
        <p:spPr/>
        <p:txBody>
          <a:bodyPr/>
          <a:lstStyle/>
          <a:p>
            <a:fld id="{BF291C36-A4DA-4618-AC90-759B3BD6E21A}" type="slidenum">
              <a:rPr lang="en-US" smtClean="0"/>
              <a:t>26</a:t>
            </a:fld>
            <a:endParaRPr lang="en-US"/>
          </a:p>
        </p:txBody>
      </p:sp>
    </p:spTree>
    <p:extLst>
      <p:ext uri="{BB962C8B-B14F-4D97-AF65-F5344CB8AC3E}">
        <p14:creationId xmlns:p14="http://schemas.microsoft.com/office/powerpoint/2010/main" val="2433817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91C36-A4DA-4618-AC90-759B3BD6E21A}" type="slidenum">
              <a:rPr lang="en-US" smtClean="0"/>
              <a:t>28</a:t>
            </a:fld>
            <a:endParaRPr lang="en-US"/>
          </a:p>
        </p:txBody>
      </p:sp>
    </p:spTree>
    <p:extLst>
      <p:ext uri="{BB962C8B-B14F-4D97-AF65-F5344CB8AC3E}">
        <p14:creationId xmlns:p14="http://schemas.microsoft.com/office/powerpoint/2010/main" val="115252242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9ED7"/>
          </a:solidFill>
          <a:ln>
            <a:noFill/>
          </a:ln>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13" name="Rectangle 12"/>
          <p:cNvSpPr/>
          <p:nvPr userDrawn="1"/>
        </p:nvSpPr>
        <p:spPr bwMode="white">
          <a:xfrm>
            <a:off x="623"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17"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Tree>
    <p:extLst>
      <p:ext uri="{BB962C8B-B14F-4D97-AF65-F5344CB8AC3E}">
        <p14:creationId xmlns:p14="http://schemas.microsoft.com/office/powerpoint/2010/main" val="29511902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70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950"/>
                                        <p:tgtEl>
                                          <p:spTgt spid="17"/>
                                        </p:tgtEl>
                                      </p:cBhvr>
                                    </p:animEffect>
                                  </p:childTnLst>
                                </p:cTn>
                              </p:par>
                              <p:par>
                                <p:cTn id="37" presetID="63" presetClass="path" presetSubtype="0" decel="100000" fill="hold" grpId="1" nodeType="withEffect">
                                  <p:stCondLst>
                                    <p:cond delay="700"/>
                                  </p:stCondLst>
                                  <p:childTnLst>
                                    <p:animMotion origin="layout" path="M -0.01455 -1.34362E-6 L -3.90605E-7 -1.34362E-6 " pathEditMode="relative" rAng="0" ptsTypes="AA">
                                      <p:cBhvr>
                                        <p:cTn id="38" dur="950" fill="hold"/>
                                        <p:tgtEl>
                                          <p:spTgt spid="17"/>
                                        </p:tgtEl>
                                        <p:attrNameLst>
                                          <p:attrName>ppt_x</p:attrName>
                                          <p:attrName>ppt_y</p:attrName>
                                        </p:attrNameLst>
                                      </p:cBhvr>
                                      <p:rCtr x="728" y="0"/>
                                    </p:animMotion>
                                  </p:childTnLst>
                                </p:cTn>
                              </p:par>
                              <p:par>
                                <p:cTn id="39" presetID="6" presetClass="emph" presetSubtype="0" accel="100000" autoRev="1" fill="hold" grpId="2" nodeType="withEffect">
                                  <p:stCondLst>
                                    <p:cond delay="0"/>
                                  </p:stCondLst>
                                  <p:childTnLst>
                                    <p:animScale>
                                      <p:cBhvr>
                                        <p:cTn id="40"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69502140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0331623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06302847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128343879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Tree>
    <p:extLst>
      <p:ext uri="{BB962C8B-B14F-4D97-AF65-F5344CB8AC3E}">
        <p14:creationId xmlns:p14="http://schemas.microsoft.com/office/powerpoint/2010/main" val="333885184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Tree>
    <p:extLst>
      <p:ext uri="{BB962C8B-B14F-4D97-AF65-F5344CB8AC3E}">
        <p14:creationId xmlns:p14="http://schemas.microsoft.com/office/powerpoint/2010/main" val="31001706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5821563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350945655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2775278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3851186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15"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Tree>
    <p:extLst>
      <p:ext uri="{BB962C8B-B14F-4D97-AF65-F5344CB8AC3E}">
        <p14:creationId xmlns:p14="http://schemas.microsoft.com/office/powerpoint/2010/main" val="4053104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1922897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724536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85151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38740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9808825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250945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Title Slide_Option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980725"/>
            <a:ext cx="11155093" cy="1172373"/>
          </a:xfrm>
        </p:spPr>
        <p:txBody>
          <a:bodyPr anchor="b" anchorCtr="0">
            <a:spAutoFit/>
          </a:bodyPr>
          <a:lstStyle>
            <a:lvl1pPr>
              <a:defRPr sz="7058" spc="-150" baseline="0">
                <a:gradFill>
                  <a:gsLst>
                    <a:gs pos="25833">
                      <a:schemeClr val="tx1"/>
                    </a:gs>
                    <a:gs pos="36000">
                      <a:schemeClr val="tx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269239" y="4773829"/>
            <a:ext cx="11155093" cy="619144"/>
          </a:xfrm>
        </p:spPr>
        <p:txBody>
          <a:bodyPr>
            <a:spAutoFit/>
          </a:bodyPr>
          <a:lstStyle>
            <a:lvl1pPr marL="0" indent="0">
              <a:spcBef>
                <a:spcPts val="0"/>
              </a:spcBef>
              <a:buNone/>
              <a:defRPr sz="3137" spc="-70" baseline="0">
                <a:gradFill>
                  <a:gsLst>
                    <a:gs pos="25833">
                      <a:schemeClr val="tx1"/>
                    </a:gs>
                    <a:gs pos="36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1636330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871927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121118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29693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638600" y="298255"/>
            <a:ext cx="5289112"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97473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623" y="2907733"/>
            <a:ext cx="12191377" cy="3582366"/>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8964247" cy="2697988"/>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410942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1212074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61068909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5471469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758273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518896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31"/>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13452180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dennhu@micosoft.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blogs.technet.microsoft.com/askds/2012/07/27/kerberos-errors-in-network-captures/" TargetMode="External"/><Relationship Id="rId2" Type="http://schemas.openxmlformats.org/officeDocument/2006/relationships/hyperlink" Target="https://internal.support.services.microsoft.com/en-us/help/4487175" TargetMode="External"/><Relationship Id="rId1" Type="http://schemas.openxmlformats.org/officeDocument/2006/relationships/slideLayout" Target="../slideLayouts/slideLayout9.xml"/><Relationship Id="rId4" Type="http://schemas.openxmlformats.org/officeDocument/2006/relationships/hyperlink" Target="https://blogs.msdn.microsoft.com/openspecification/2011/05/30/windows-configurations-for-kerberos-supported-encryption-typ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1103" y="3877271"/>
            <a:ext cx="7218757" cy="1794661"/>
          </a:xfrm>
        </p:spPr>
        <p:txBody>
          <a:bodyPr/>
          <a:lstStyle/>
          <a:p>
            <a:r>
              <a:rPr lang="en-US" dirty="0"/>
              <a:t>Dennis Hu (</a:t>
            </a:r>
            <a:r>
              <a:rPr lang="en-US" dirty="0">
                <a:hlinkClick r:id="rId2"/>
              </a:rPr>
              <a:t>dennhu@micosoft.com</a:t>
            </a:r>
            <a:r>
              <a:rPr lang="en-US" dirty="0"/>
              <a:t>)</a:t>
            </a:r>
          </a:p>
          <a:p>
            <a:r>
              <a:rPr lang="en-US" dirty="0"/>
              <a:t>Senior SEE</a:t>
            </a:r>
          </a:p>
        </p:txBody>
      </p:sp>
      <p:sp>
        <p:nvSpPr>
          <p:cNvPr id="3" name="Title 2"/>
          <p:cNvSpPr>
            <a:spLocks noGrp="1"/>
          </p:cNvSpPr>
          <p:nvPr>
            <p:ph type="title"/>
          </p:nvPr>
        </p:nvSpPr>
        <p:spPr>
          <a:xfrm>
            <a:off x="269302" y="2075840"/>
            <a:ext cx="10713771" cy="1801436"/>
          </a:xfrm>
        </p:spPr>
        <p:txBody>
          <a:bodyPr/>
          <a:lstStyle/>
          <a:p>
            <a:r>
              <a:rPr lang="en-US" dirty="0"/>
              <a:t>Kerberos Basics</a:t>
            </a:r>
          </a:p>
        </p:txBody>
      </p:sp>
    </p:spTree>
    <p:extLst>
      <p:ext uri="{BB962C8B-B14F-4D97-AF65-F5344CB8AC3E}">
        <p14:creationId xmlns:p14="http://schemas.microsoft.com/office/powerpoint/2010/main" val="443237886"/>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91A8B1-2645-419B-B52E-C04D8D8EB417}"/>
              </a:ext>
            </a:extLst>
          </p:cNvPr>
          <p:cNvSpPr>
            <a:spLocks noGrp="1"/>
          </p:cNvSpPr>
          <p:nvPr>
            <p:ph type="body" sz="quarter" idx="10"/>
          </p:nvPr>
        </p:nvSpPr>
        <p:spPr>
          <a:xfrm>
            <a:off x="269239" y="1189177"/>
            <a:ext cx="11653523" cy="4795159"/>
          </a:xfrm>
        </p:spPr>
        <p:txBody>
          <a:bodyPr/>
          <a:lstStyle/>
          <a:p>
            <a:r>
              <a:rPr lang="en-US" sz="2800" dirty="0"/>
              <a:t>Concern: it’s not efficient for the KDC to retrieve the account’s password each time.</a:t>
            </a:r>
          </a:p>
          <a:p>
            <a:r>
              <a:rPr lang="en-US" sz="2800" dirty="0"/>
              <a:t>KDC is a service as well, the service to issue Tickets.</a:t>
            </a:r>
          </a:p>
          <a:p>
            <a:r>
              <a:rPr lang="en-US" sz="2800" b="1" dirty="0"/>
              <a:t>TGT</a:t>
            </a:r>
            <a:r>
              <a:rPr lang="en-US" sz="2800" dirty="0"/>
              <a:t>: the ticket to get service from KDC, being issued after successful authentication.</a:t>
            </a:r>
          </a:p>
          <a:p>
            <a:r>
              <a:rPr lang="en-US" sz="2800" dirty="0"/>
              <a:t>Benefit: KDC doesn’t need to maintain the session keys between it and each client. It’s the client’s responsibility to maintain and present its </a:t>
            </a:r>
            <a:r>
              <a:rPr lang="en-US" sz="2800" b="1" dirty="0"/>
              <a:t>TGT</a:t>
            </a:r>
            <a:r>
              <a:rPr lang="en-US" sz="2800" dirty="0"/>
              <a:t>. KDC just needs to use its own password to decrypt the </a:t>
            </a:r>
            <a:r>
              <a:rPr lang="en-US" sz="2800" b="1" dirty="0"/>
              <a:t>TGT </a:t>
            </a:r>
            <a:r>
              <a:rPr lang="en-US" sz="2800" dirty="0"/>
              <a:t>and then retrieve the session key, the same way as the server to decrypt the ticket by its own password.</a:t>
            </a:r>
          </a:p>
          <a:p>
            <a:pPr marL="0" indent="0">
              <a:buNone/>
            </a:pPr>
            <a:endParaRPr lang="en-US" sz="2800" dirty="0"/>
          </a:p>
        </p:txBody>
      </p:sp>
      <p:sp>
        <p:nvSpPr>
          <p:cNvPr id="3" name="Title 2">
            <a:extLst>
              <a:ext uri="{FF2B5EF4-FFF2-40B4-BE49-F238E27FC236}">
                <a16:creationId xmlns:a16="http://schemas.microsoft.com/office/drawing/2014/main" id="{4FEAB470-F58D-44FF-A60F-1B6AD4D27610}"/>
              </a:ext>
            </a:extLst>
          </p:cNvPr>
          <p:cNvSpPr>
            <a:spLocks noGrp="1"/>
          </p:cNvSpPr>
          <p:nvPr>
            <p:ph type="title"/>
          </p:nvPr>
        </p:nvSpPr>
        <p:spPr/>
        <p:txBody>
          <a:bodyPr/>
          <a:lstStyle/>
          <a:p>
            <a:r>
              <a:rPr lang="en-US" dirty="0"/>
              <a:t>TGT</a:t>
            </a:r>
          </a:p>
        </p:txBody>
      </p:sp>
    </p:spTree>
    <p:extLst>
      <p:ext uri="{BB962C8B-B14F-4D97-AF65-F5344CB8AC3E}">
        <p14:creationId xmlns:p14="http://schemas.microsoft.com/office/powerpoint/2010/main" val="324475227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62D498-7D8C-498C-A656-79B3AA0975F0}"/>
              </a:ext>
            </a:extLst>
          </p:cNvPr>
          <p:cNvSpPr>
            <a:spLocks noGrp="1"/>
          </p:cNvSpPr>
          <p:nvPr>
            <p:ph type="body" sz="quarter" idx="10"/>
          </p:nvPr>
        </p:nvSpPr>
        <p:spPr>
          <a:xfrm>
            <a:off x="266920" y="1055827"/>
            <a:ext cx="11653523" cy="6109365"/>
          </a:xfrm>
        </p:spPr>
        <p:txBody>
          <a:bodyPr/>
          <a:lstStyle/>
          <a:p>
            <a:pPr marL="514350" indent="-514350">
              <a:buFont typeface="+mj-lt"/>
              <a:buAutoNum type="arabicPeriod"/>
            </a:pPr>
            <a:r>
              <a:rPr lang="en-US" sz="2500" dirty="0"/>
              <a:t>Client sends a request to the KDC, including its account info and the target service SPN, </a:t>
            </a:r>
            <a:r>
              <a:rPr lang="en-US" sz="2500" dirty="0">
                <a:solidFill>
                  <a:srgbClr val="FFFF00"/>
                </a:solidFill>
              </a:rPr>
              <a:t>and its TGT</a:t>
            </a:r>
            <a:r>
              <a:rPr lang="en-US" sz="2500" dirty="0"/>
              <a:t>.</a:t>
            </a:r>
          </a:p>
          <a:p>
            <a:pPr marL="514350" indent="-514350">
              <a:buFont typeface="+mj-lt"/>
              <a:buAutoNum type="arabicPeriod"/>
            </a:pPr>
            <a:r>
              <a:rPr lang="en-US" sz="2500" dirty="0"/>
              <a:t>Upon request, KDC generates a session key for the authentication between the requestor (client) and the requested service (server).</a:t>
            </a:r>
          </a:p>
          <a:p>
            <a:pPr marL="514350" indent="-514350">
              <a:buFont typeface="+mj-lt"/>
              <a:buAutoNum type="arabicPeriod"/>
            </a:pPr>
            <a:r>
              <a:rPr lang="en-US" sz="2500" dirty="0"/>
              <a:t>KDC sends the session key to the client, </a:t>
            </a:r>
            <a:r>
              <a:rPr lang="en-US" sz="2500" dirty="0">
                <a:solidFill>
                  <a:srgbClr val="FFFF00"/>
                </a:solidFill>
              </a:rPr>
              <a:t>encrypted with the session key between it and the client</a:t>
            </a:r>
            <a:r>
              <a:rPr lang="en-US" sz="2500" dirty="0"/>
              <a:t>. KDC gets the session key from the TGT it received from the client. Only the client can decrypt it to get the session key.</a:t>
            </a:r>
          </a:p>
          <a:p>
            <a:pPr marL="514350" indent="-514350">
              <a:buFont typeface="+mj-lt"/>
              <a:buAutoNum type="arabicPeriod"/>
            </a:pPr>
            <a:r>
              <a:rPr lang="en-US" sz="2500" dirty="0"/>
              <a:t>KDC also encrypts the session key with the server’s password and put it in a </a:t>
            </a:r>
            <a:r>
              <a:rPr lang="en-US" sz="2500" b="1" dirty="0"/>
              <a:t>Ticket</a:t>
            </a:r>
            <a:r>
              <a:rPr lang="en-US" sz="2500" dirty="0"/>
              <a:t>. KDC sends the ticket to the client. </a:t>
            </a:r>
            <a:r>
              <a:rPr lang="en-US" sz="2500" b="1" dirty="0">
                <a:solidFill>
                  <a:srgbClr val="FFFF00"/>
                </a:solidFill>
              </a:rPr>
              <a:t>Client has no way to decrypt the Ticket. Only the server can decrypt it.</a:t>
            </a:r>
          </a:p>
          <a:p>
            <a:pPr marL="514350" indent="-514350">
              <a:buFont typeface="+mj-lt"/>
              <a:buAutoNum type="arabicPeriod"/>
            </a:pPr>
            <a:r>
              <a:rPr lang="en-US" sz="2500" dirty="0"/>
              <a:t>Client uses the session key to encrypt something, such as a timestamp, to generate an </a:t>
            </a:r>
            <a:r>
              <a:rPr lang="en-US" sz="2500" b="1" dirty="0"/>
              <a:t>Authenticator</a:t>
            </a:r>
            <a:r>
              <a:rPr lang="en-US" sz="2500" dirty="0"/>
              <a:t>. Client sends the </a:t>
            </a:r>
            <a:r>
              <a:rPr lang="en-US" sz="2500" b="1" dirty="0"/>
              <a:t>Authenticator</a:t>
            </a:r>
            <a:r>
              <a:rPr lang="en-US" sz="2500" dirty="0"/>
              <a:t> and </a:t>
            </a:r>
            <a:r>
              <a:rPr lang="en-US" sz="2500" b="1" dirty="0"/>
              <a:t>Ticket</a:t>
            </a:r>
            <a:r>
              <a:rPr lang="en-US" sz="2500" dirty="0"/>
              <a:t> to the server.</a:t>
            </a:r>
          </a:p>
          <a:p>
            <a:pPr marL="514350" indent="-514350">
              <a:buFont typeface="+mj-lt"/>
              <a:buAutoNum type="arabicPeriod"/>
            </a:pPr>
            <a:r>
              <a:rPr lang="en-US" sz="2500" dirty="0"/>
              <a:t>Server decrypts the Ticket by its password, gets the session key, and then uses the session key to decrypt the Authenticator. If the above flow completes successfully, the client is authenticated at the server.</a:t>
            </a:r>
          </a:p>
        </p:txBody>
      </p:sp>
      <p:sp>
        <p:nvSpPr>
          <p:cNvPr id="3" name="Title 2">
            <a:extLst>
              <a:ext uri="{FF2B5EF4-FFF2-40B4-BE49-F238E27FC236}">
                <a16:creationId xmlns:a16="http://schemas.microsoft.com/office/drawing/2014/main" id="{FB64DB33-98C9-46B3-958F-31B659B387D3}"/>
              </a:ext>
            </a:extLst>
          </p:cNvPr>
          <p:cNvSpPr>
            <a:spLocks noGrp="1"/>
          </p:cNvSpPr>
          <p:nvPr>
            <p:ph type="title"/>
          </p:nvPr>
        </p:nvSpPr>
        <p:spPr/>
        <p:txBody>
          <a:bodyPr/>
          <a:lstStyle/>
          <a:p>
            <a:r>
              <a:rPr lang="en-US" dirty="0"/>
              <a:t>TGS &amp; AP (Actually)</a:t>
            </a:r>
          </a:p>
        </p:txBody>
      </p:sp>
    </p:spTree>
    <p:extLst>
      <p:ext uri="{BB962C8B-B14F-4D97-AF65-F5344CB8AC3E}">
        <p14:creationId xmlns:p14="http://schemas.microsoft.com/office/powerpoint/2010/main" val="350095122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22AEB6-EF2D-491C-A590-93C5FF08AFD4}"/>
              </a:ext>
            </a:extLst>
          </p:cNvPr>
          <p:cNvSpPr>
            <a:spLocks noGrp="1"/>
          </p:cNvSpPr>
          <p:nvPr>
            <p:ph type="body" sz="quarter" idx="10"/>
          </p:nvPr>
        </p:nvSpPr>
        <p:spPr>
          <a:xfrm>
            <a:off x="269239" y="1189177"/>
            <a:ext cx="11653523" cy="2696123"/>
          </a:xfrm>
        </p:spPr>
        <p:txBody>
          <a:bodyPr/>
          <a:lstStyle/>
          <a:p>
            <a:r>
              <a:rPr lang="en-US" sz="3200" dirty="0"/>
              <a:t>The interaction between the client and the KDC to get the </a:t>
            </a:r>
            <a:r>
              <a:rPr lang="en-US" sz="3200" b="1" dirty="0"/>
              <a:t>TGT</a:t>
            </a:r>
            <a:r>
              <a:rPr lang="en-US" sz="3200" dirty="0"/>
              <a:t>.</a:t>
            </a:r>
          </a:p>
          <a:p>
            <a:r>
              <a:rPr lang="en-US" sz="3200" dirty="0"/>
              <a:t>The way the client gets authenticated in Kerberos. (What if a client get a TGT which belongs to another account?)</a:t>
            </a:r>
          </a:p>
          <a:p>
            <a:r>
              <a:rPr lang="en-US" sz="3200" dirty="0"/>
              <a:t>KDC: the service issue TGT</a:t>
            </a:r>
          </a:p>
          <a:p>
            <a:r>
              <a:rPr lang="en-US" sz="3200" dirty="0"/>
              <a:t>KRBTGT: the SPN of KDC service</a:t>
            </a:r>
          </a:p>
        </p:txBody>
      </p:sp>
      <p:sp>
        <p:nvSpPr>
          <p:cNvPr id="3" name="Title 2">
            <a:extLst>
              <a:ext uri="{FF2B5EF4-FFF2-40B4-BE49-F238E27FC236}">
                <a16:creationId xmlns:a16="http://schemas.microsoft.com/office/drawing/2014/main" id="{E7571E19-F2CE-4896-9213-A3E1E2E57800}"/>
              </a:ext>
            </a:extLst>
          </p:cNvPr>
          <p:cNvSpPr>
            <a:spLocks noGrp="1"/>
          </p:cNvSpPr>
          <p:nvPr>
            <p:ph type="title"/>
          </p:nvPr>
        </p:nvSpPr>
        <p:spPr/>
        <p:txBody>
          <a:bodyPr/>
          <a:lstStyle/>
          <a:p>
            <a:r>
              <a:rPr lang="en-US" dirty="0"/>
              <a:t>AS</a:t>
            </a:r>
          </a:p>
        </p:txBody>
      </p:sp>
    </p:spTree>
    <p:extLst>
      <p:ext uri="{BB962C8B-B14F-4D97-AF65-F5344CB8AC3E}">
        <p14:creationId xmlns:p14="http://schemas.microsoft.com/office/powerpoint/2010/main" val="87695980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ADC238-1DCA-43DE-AAB9-F868586A68B9}"/>
              </a:ext>
            </a:extLst>
          </p:cNvPr>
          <p:cNvSpPr>
            <a:spLocks noGrp="1"/>
          </p:cNvSpPr>
          <p:nvPr>
            <p:ph type="body" sz="quarter" idx="10"/>
          </p:nvPr>
        </p:nvSpPr>
        <p:spPr>
          <a:xfrm>
            <a:off x="269239" y="1189177"/>
            <a:ext cx="11653523" cy="2443746"/>
          </a:xfrm>
        </p:spPr>
        <p:txBody>
          <a:bodyPr/>
          <a:lstStyle/>
          <a:p>
            <a:r>
              <a:rPr lang="en-US" sz="3600" dirty="0"/>
              <a:t>Cross-domain</a:t>
            </a:r>
          </a:p>
          <a:p>
            <a:pPr lvl="1"/>
            <a:r>
              <a:rPr lang="en-US" sz="2800" dirty="0"/>
              <a:t>Krbtgt/A.com -&gt; krbtgt/B.com -&gt; service@B.com</a:t>
            </a:r>
          </a:p>
          <a:p>
            <a:endParaRPr lang="en-US" sz="3600" dirty="0"/>
          </a:p>
          <a:p>
            <a:r>
              <a:rPr lang="en-US" sz="3600" dirty="0"/>
              <a:t>Delegation - on behalf of another identity</a:t>
            </a:r>
          </a:p>
        </p:txBody>
      </p:sp>
      <p:sp>
        <p:nvSpPr>
          <p:cNvPr id="3" name="Title 2">
            <a:extLst>
              <a:ext uri="{FF2B5EF4-FFF2-40B4-BE49-F238E27FC236}">
                <a16:creationId xmlns:a16="http://schemas.microsoft.com/office/drawing/2014/main" id="{7DD12DF3-DD3A-4C5A-900D-079BC87EBE19}"/>
              </a:ext>
            </a:extLst>
          </p:cNvPr>
          <p:cNvSpPr>
            <a:spLocks noGrp="1"/>
          </p:cNvSpPr>
          <p:nvPr>
            <p:ph type="title"/>
          </p:nvPr>
        </p:nvSpPr>
        <p:spPr/>
        <p:txBody>
          <a:bodyPr/>
          <a:lstStyle/>
          <a:p>
            <a:r>
              <a:rPr lang="en-US" dirty="0"/>
              <a:t>Complex issues</a:t>
            </a:r>
          </a:p>
        </p:txBody>
      </p:sp>
    </p:spTree>
    <p:extLst>
      <p:ext uri="{BB962C8B-B14F-4D97-AF65-F5344CB8AC3E}">
        <p14:creationId xmlns:p14="http://schemas.microsoft.com/office/powerpoint/2010/main" val="138122749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E68F4A-4E16-4784-B694-BA7B94FCB2DD}"/>
              </a:ext>
            </a:extLst>
          </p:cNvPr>
          <p:cNvSpPr>
            <a:spLocks noGrp="1"/>
          </p:cNvSpPr>
          <p:nvPr>
            <p:ph type="body" sz="quarter" idx="10"/>
          </p:nvPr>
        </p:nvSpPr>
        <p:spPr>
          <a:xfrm>
            <a:off x="269239" y="1189177"/>
            <a:ext cx="11653523" cy="727700"/>
          </a:xfrm>
        </p:spPr>
        <p:txBody>
          <a:bodyPr/>
          <a:lstStyle/>
          <a:p>
            <a:r>
              <a:rPr lang="en-US" dirty="0"/>
              <a:t>A simple AS -&gt; TGS -&gt; AP process</a:t>
            </a:r>
          </a:p>
        </p:txBody>
      </p:sp>
      <p:sp>
        <p:nvSpPr>
          <p:cNvPr id="3" name="Title 2">
            <a:extLst>
              <a:ext uri="{FF2B5EF4-FFF2-40B4-BE49-F238E27FC236}">
                <a16:creationId xmlns:a16="http://schemas.microsoft.com/office/drawing/2014/main" id="{B7899A41-0C31-4937-9637-D2930BE52ED1}"/>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DB64B2A6-8E64-43BB-85CC-A6730B06141C}"/>
              </a:ext>
            </a:extLst>
          </p:cNvPr>
          <p:cNvPicPr>
            <a:picLocks noChangeAspect="1"/>
          </p:cNvPicPr>
          <p:nvPr/>
        </p:nvPicPr>
        <p:blipFill>
          <a:blip r:embed="rId2"/>
          <a:stretch>
            <a:fillRect/>
          </a:stretch>
        </p:blipFill>
        <p:spPr>
          <a:xfrm>
            <a:off x="162361" y="2301289"/>
            <a:ext cx="6705600" cy="4267200"/>
          </a:xfrm>
          <a:prstGeom prst="rect">
            <a:avLst/>
          </a:prstGeom>
        </p:spPr>
      </p:pic>
      <p:pic>
        <p:nvPicPr>
          <p:cNvPr id="5" name="Picture 4">
            <a:extLst>
              <a:ext uri="{FF2B5EF4-FFF2-40B4-BE49-F238E27FC236}">
                <a16:creationId xmlns:a16="http://schemas.microsoft.com/office/drawing/2014/main" id="{6ECB825F-E968-4088-A777-477B7595FBF0}"/>
              </a:ext>
            </a:extLst>
          </p:cNvPr>
          <p:cNvPicPr>
            <a:picLocks noChangeAspect="1"/>
          </p:cNvPicPr>
          <p:nvPr/>
        </p:nvPicPr>
        <p:blipFill>
          <a:blip r:embed="rId3"/>
          <a:stretch>
            <a:fillRect/>
          </a:stretch>
        </p:blipFill>
        <p:spPr>
          <a:xfrm>
            <a:off x="5209739" y="1847850"/>
            <a:ext cx="6819900" cy="5010150"/>
          </a:xfrm>
          <a:prstGeom prst="rect">
            <a:avLst/>
          </a:prstGeom>
        </p:spPr>
      </p:pic>
    </p:spTree>
    <p:extLst>
      <p:ext uri="{BB962C8B-B14F-4D97-AF65-F5344CB8AC3E}">
        <p14:creationId xmlns:p14="http://schemas.microsoft.com/office/powerpoint/2010/main" val="372029041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3EEF37-3A2C-45B0-9990-D0CC72D65916}"/>
              </a:ext>
            </a:extLst>
          </p:cNvPr>
          <p:cNvSpPr>
            <a:spLocks noGrp="1"/>
          </p:cNvSpPr>
          <p:nvPr>
            <p:ph type="title"/>
          </p:nvPr>
        </p:nvSpPr>
        <p:spPr/>
        <p:txBody>
          <a:bodyPr/>
          <a:lstStyle/>
          <a:p>
            <a:r>
              <a:rPr lang="en-US" dirty="0"/>
              <a:t>Troubleshooting</a:t>
            </a:r>
          </a:p>
        </p:txBody>
      </p:sp>
    </p:spTree>
    <p:extLst>
      <p:ext uri="{BB962C8B-B14F-4D97-AF65-F5344CB8AC3E}">
        <p14:creationId xmlns:p14="http://schemas.microsoft.com/office/powerpoint/2010/main" val="70080638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4FD154-CCE3-4505-B117-36487CF6D914}"/>
              </a:ext>
            </a:extLst>
          </p:cNvPr>
          <p:cNvSpPr>
            <a:spLocks noGrp="1"/>
          </p:cNvSpPr>
          <p:nvPr>
            <p:ph type="body" sz="quarter" idx="10"/>
          </p:nvPr>
        </p:nvSpPr>
        <p:spPr>
          <a:xfrm>
            <a:off x="269239" y="1189177"/>
            <a:ext cx="11653523" cy="5944320"/>
          </a:xfrm>
        </p:spPr>
        <p:txBody>
          <a:bodyPr/>
          <a:lstStyle/>
          <a:p>
            <a:r>
              <a:rPr lang="en-US" dirty="0" err="1"/>
              <a:t>Netmon</a:t>
            </a:r>
            <a:r>
              <a:rPr lang="en-US" dirty="0"/>
              <a:t> trace</a:t>
            </a:r>
          </a:p>
          <a:p>
            <a:r>
              <a:rPr lang="en-US" dirty="0"/>
              <a:t>Auth ETW trace</a:t>
            </a:r>
          </a:p>
          <a:p>
            <a:pPr lvl="1"/>
            <a:r>
              <a:rPr lang="en-US" sz="2400" dirty="0">
                <a:hlinkClick r:id="rId2"/>
              </a:rPr>
              <a:t>https://internal.support.services.microsoft.com/en-us/help/4487175</a:t>
            </a:r>
            <a:endParaRPr lang="en-US" sz="2400" dirty="0"/>
          </a:p>
          <a:p>
            <a:r>
              <a:rPr lang="en-US" dirty="0"/>
              <a:t>Possible locations to collect</a:t>
            </a:r>
          </a:p>
          <a:p>
            <a:pPr lvl="1"/>
            <a:r>
              <a:rPr lang="en-US" sz="2400" dirty="0"/>
              <a:t>Client</a:t>
            </a:r>
          </a:p>
          <a:p>
            <a:pPr lvl="1"/>
            <a:r>
              <a:rPr lang="en-US" sz="2400" dirty="0"/>
              <a:t>DC(s)</a:t>
            </a:r>
          </a:p>
          <a:p>
            <a:pPr lvl="1"/>
            <a:r>
              <a:rPr lang="en-US" sz="2400" dirty="0"/>
              <a:t>Target server</a:t>
            </a:r>
          </a:p>
          <a:p>
            <a:r>
              <a:rPr lang="en-US" dirty="0"/>
              <a:t>Ref:</a:t>
            </a:r>
          </a:p>
          <a:p>
            <a:pPr lvl="1"/>
            <a:r>
              <a:rPr lang="en-US" sz="2400" dirty="0">
                <a:hlinkClick r:id="rId3"/>
              </a:rPr>
              <a:t>https://blogs.technet.microsoft.com/askds/2012/07/27/kerberos-errors-in-network-captures/</a:t>
            </a:r>
            <a:endParaRPr lang="en-US" sz="2400" dirty="0"/>
          </a:p>
          <a:p>
            <a:pPr lvl="1"/>
            <a:r>
              <a:rPr lang="en-US" sz="2400" dirty="0">
                <a:hlinkClick r:id="rId4"/>
              </a:rPr>
              <a:t>https://blogs.msdn.microsoft.com/openspecification/2011/05/30/windows-configurations-for-kerberos-supported-encryption-type/</a:t>
            </a:r>
            <a:endParaRPr lang="en-US" sz="2400" dirty="0"/>
          </a:p>
        </p:txBody>
      </p:sp>
      <p:sp>
        <p:nvSpPr>
          <p:cNvPr id="3" name="Title 2">
            <a:extLst>
              <a:ext uri="{FF2B5EF4-FFF2-40B4-BE49-F238E27FC236}">
                <a16:creationId xmlns:a16="http://schemas.microsoft.com/office/drawing/2014/main" id="{89EF1056-6B22-4972-A4B3-2606350758FB}"/>
              </a:ext>
            </a:extLst>
          </p:cNvPr>
          <p:cNvSpPr>
            <a:spLocks noGrp="1"/>
          </p:cNvSpPr>
          <p:nvPr>
            <p:ph type="title"/>
          </p:nvPr>
        </p:nvSpPr>
        <p:spPr/>
        <p:txBody>
          <a:bodyPr/>
          <a:lstStyle/>
          <a:p>
            <a:r>
              <a:rPr lang="en-US" dirty="0"/>
              <a:t>What to collect</a:t>
            </a:r>
          </a:p>
        </p:txBody>
      </p:sp>
    </p:spTree>
    <p:extLst>
      <p:ext uri="{BB962C8B-B14F-4D97-AF65-F5344CB8AC3E}">
        <p14:creationId xmlns:p14="http://schemas.microsoft.com/office/powerpoint/2010/main" val="351877740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3B0F81-54AF-4088-9536-6FCF385F745B}"/>
              </a:ext>
            </a:extLst>
          </p:cNvPr>
          <p:cNvSpPr>
            <a:spLocks noGrp="1"/>
          </p:cNvSpPr>
          <p:nvPr>
            <p:ph type="body" sz="quarter" idx="10"/>
          </p:nvPr>
        </p:nvSpPr>
        <p:spPr>
          <a:xfrm>
            <a:off x="269239" y="1189177"/>
            <a:ext cx="11653523" cy="5240987"/>
          </a:xfrm>
        </p:spPr>
        <p:txBody>
          <a:bodyPr/>
          <a:lstStyle/>
          <a:p>
            <a:r>
              <a:rPr lang="en-US" dirty="0"/>
              <a:t>Stop application</a:t>
            </a:r>
          </a:p>
          <a:p>
            <a:r>
              <a:rPr lang="en-US" dirty="0"/>
              <a:t>Enable logging on related locations</a:t>
            </a:r>
          </a:p>
          <a:p>
            <a:r>
              <a:rPr lang="en-US" dirty="0"/>
              <a:t>Clear cached Kerberos tickets </a:t>
            </a:r>
          </a:p>
          <a:p>
            <a:pPr lvl="1"/>
            <a:r>
              <a:rPr lang="en-US" sz="2400" dirty="0" err="1"/>
              <a:t>klist</a:t>
            </a:r>
            <a:r>
              <a:rPr lang="en-US" sz="2400" dirty="0"/>
              <a:t> purge</a:t>
            </a:r>
          </a:p>
          <a:p>
            <a:pPr lvl="1"/>
            <a:r>
              <a:rPr lang="en-US" sz="2400" dirty="0" err="1"/>
              <a:t>Klist</a:t>
            </a:r>
            <a:r>
              <a:rPr lang="en-US" sz="2400" dirty="0"/>
              <a:t> -li 0x3e7 purge</a:t>
            </a:r>
          </a:p>
          <a:p>
            <a:r>
              <a:rPr lang="en-US" dirty="0"/>
              <a:t>Clear cached name resolution results</a:t>
            </a:r>
          </a:p>
          <a:p>
            <a:pPr lvl="1"/>
            <a:r>
              <a:rPr lang="en-US" sz="2400" dirty="0"/>
              <a:t>Ipconfig /</a:t>
            </a:r>
            <a:r>
              <a:rPr lang="en-US" sz="2400" dirty="0" err="1"/>
              <a:t>flushdns</a:t>
            </a:r>
            <a:endParaRPr lang="en-US" sz="2400" dirty="0"/>
          </a:p>
          <a:p>
            <a:r>
              <a:rPr lang="en-US" dirty="0"/>
              <a:t>Reproduce the issue</a:t>
            </a:r>
          </a:p>
          <a:p>
            <a:r>
              <a:rPr lang="en-US" dirty="0"/>
              <a:t>Stop and save logs</a:t>
            </a:r>
          </a:p>
        </p:txBody>
      </p:sp>
      <p:sp>
        <p:nvSpPr>
          <p:cNvPr id="3" name="Title 2">
            <a:extLst>
              <a:ext uri="{FF2B5EF4-FFF2-40B4-BE49-F238E27FC236}">
                <a16:creationId xmlns:a16="http://schemas.microsoft.com/office/drawing/2014/main" id="{A666EAE1-7C93-49BA-8CEF-393F160C8DDC}"/>
              </a:ext>
            </a:extLst>
          </p:cNvPr>
          <p:cNvSpPr>
            <a:spLocks noGrp="1"/>
          </p:cNvSpPr>
          <p:nvPr>
            <p:ph type="title"/>
          </p:nvPr>
        </p:nvSpPr>
        <p:spPr/>
        <p:txBody>
          <a:bodyPr/>
          <a:lstStyle/>
          <a:p>
            <a:r>
              <a:rPr lang="en-US" dirty="0"/>
              <a:t>How to collect</a:t>
            </a:r>
          </a:p>
        </p:txBody>
      </p:sp>
    </p:spTree>
    <p:extLst>
      <p:ext uri="{BB962C8B-B14F-4D97-AF65-F5344CB8AC3E}">
        <p14:creationId xmlns:p14="http://schemas.microsoft.com/office/powerpoint/2010/main" val="290867226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D4410B-BD4A-4CC2-89EA-4B516DD50729}"/>
              </a:ext>
            </a:extLst>
          </p:cNvPr>
          <p:cNvSpPr>
            <a:spLocks noGrp="1"/>
          </p:cNvSpPr>
          <p:nvPr>
            <p:ph type="body" sz="quarter" idx="10"/>
          </p:nvPr>
        </p:nvSpPr>
        <p:spPr>
          <a:xfrm>
            <a:off x="269239" y="1189177"/>
            <a:ext cx="11653523" cy="3681008"/>
          </a:xfrm>
        </p:spPr>
        <p:txBody>
          <a:bodyPr/>
          <a:lstStyle/>
          <a:p>
            <a:r>
              <a:rPr lang="en-US" sz="3200" dirty="0"/>
              <a:t>Understand the symptom</a:t>
            </a:r>
          </a:p>
          <a:p>
            <a:r>
              <a:rPr lang="en-US" sz="3200" dirty="0"/>
              <a:t>Identify the ideal workflow, and determine where the problem could be</a:t>
            </a:r>
          </a:p>
          <a:p>
            <a:r>
              <a:rPr lang="en-US" sz="3200" dirty="0"/>
              <a:t>Capture logs at the corresponding locations</a:t>
            </a:r>
          </a:p>
          <a:p>
            <a:r>
              <a:rPr lang="en-US" sz="3200" dirty="0"/>
              <a:t>Analyze logs to narrow down the issue</a:t>
            </a:r>
          </a:p>
          <a:p>
            <a:r>
              <a:rPr lang="en-US" sz="3200" dirty="0"/>
              <a:t>Reach the root cause and solution, or revise the action plan and capture logs again</a:t>
            </a:r>
          </a:p>
        </p:txBody>
      </p:sp>
      <p:sp>
        <p:nvSpPr>
          <p:cNvPr id="3" name="Title 2">
            <a:extLst>
              <a:ext uri="{FF2B5EF4-FFF2-40B4-BE49-F238E27FC236}">
                <a16:creationId xmlns:a16="http://schemas.microsoft.com/office/drawing/2014/main" id="{2C485A8D-A5FA-482D-827C-36B59AE8E936}"/>
              </a:ext>
            </a:extLst>
          </p:cNvPr>
          <p:cNvSpPr>
            <a:spLocks noGrp="1"/>
          </p:cNvSpPr>
          <p:nvPr>
            <p:ph type="title"/>
          </p:nvPr>
        </p:nvSpPr>
        <p:spPr/>
        <p:txBody>
          <a:bodyPr/>
          <a:lstStyle/>
          <a:p>
            <a:r>
              <a:rPr lang="en-US" dirty="0"/>
              <a:t>How to analyze</a:t>
            </a:r>
          </a:p>
        </p:txBody>
      </p:sp>
    </p:spTree>
    <p:extLst>
      <p:ext uri="{BB962C8B-B14F-4D97-AF65-F5344CB8AC3E}">
        <p14:creationId xmlns:p14="http://schemas.microsoft.com/office/powerpoint/2010/main" val="259847756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DC29D8-D6AC-4546-88BE-5066FD49A316}"/>
              </a:ext>
            </a:extLst>
          </p:cNvPr>
          <p:cNvSpPr>
            <a:spLocks noGrp="1"/>
          </p:cNvSpPr>
          <p:nvPr>
            <p:ph type="body" sz="quarter" idx="10"/>
          </p:nvPr>
        </p:nvSpPr>
        <p:spPr>
          <a:xfrm>
            <a:off x="269239" y="1189177"/>
            <a:ext cx="11653523" cy="1169551"/>
          </a:xfrm>
        </p:spPr>
        <p:txBody>
          <a:bodyPr/>
          <a:lstStyle/>
          <a:p>
            <a:r>
              <a:rPr lang="en-US" sz="3200" dirty="0"/>
              <a:t>Symptom: cannot RDP</a:t>
            </a:r>
          </a:p>
          <a:p>
            <a:r>
              <a:rPr lang="en-US" sz="3200" dirty="0"/>
              <a:t>Client and RDP server are in different forests</a:t>
            </a:r>
          </a:p>
        </p:txBody>
      </p:sp>
      <p:sp>
        <p:nvSpPr>
          <p:cNvPr id="3" name="Title 2">
            <a:extLst>
              <a:ext uri="{FF2B5EF4-FFF2-40B4-BE49-F238E27FC236}">
                <a16:creationId xmlns:a16="http://schemas.microsoft.com/office/drawing/2014/main" id="{27F10195-F23F-4ACB-B26E-95455FA2F012}"/>
              </a:ext>
            </a:extLst>
          </p:cNvPr>
          <p:cNvSpPr>
            <a:spLocks noGrp="1"/>
          </p:cNvSpPr>
          <p:nvPr>
            <p:ph type="title"/>
          </p:nvPr>
        </p:nvSpPr>
        <p:spPr/>
        <p:txBody>
          <a:bodyPr/>
          <a:lstStyle/>
          <a:p>
            <a:r>
              <a:rPr lang="en-US" dirty="0"/>
              <a:t>Case 1</a:t>
            </a:r>
          </a:p>
        </p:txBody>
      </p:sp>
      <p:pic>
        <p:nvPicPr>
          <p:cNvPr id="4" name="Picture 3">
            <a:extLst>
              <a:ext uri="{FF2B5EF4-FFF2-40B4-BE49-F238E27FC236}">
                <a16:creationId xmlns:a16="http://schemas.microsoft.com/office/drawing/2014/main" id="{6D8C8273-5A2C-41F9-A2DD-77C8924F8746}"/>
              </a:ext>
            </a:extLst>
          </p:cNvPr>
          <p:cNvPicPr>
            <a:picLocks noChangeAspect="1"/>
          </p:cNvPicPr>
          <p:nvPr/>
        </p:nvPicPr>
        <p:blipFill>
          <a:blip r:embed="rId2"/>
          <a:stretch>
            <a:fillRect/>
          </a:stretch>
        </p:blipFill>
        <p:spPr>
          <a:xfrm>
            <a:off x="3181350" y="2552700"/>
            <a:ext cx="5829300" cy="4305300"/>
          </a:xfrm>
          <a:prstGeom prst="rect">
            <a:avLst/>
          </a:prstGeom>
        </p:spPr>
      </p:pic>
    </p:spTree>
    <p:extLst>
      <p:ext uri="{BB962C8B-B14F-4D97-AF65-F5344CB8AC3E}">
        <p14:creationId xmlns:p14="http://schemas.microsoft.com/office/powerpoint/2010/main" val="425682680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0FC3FBC-0DD6-40B4-914B-928C54047EF1}"/>
              </a:ext>
            </a:extLst>
          </p:cNvPr>
          <p:cNvSpPr>
            <a:spLocks noGrp="1"/>
          </p:cNvSpPr>
          <p:nvPr>
            <p:ph type="title"/>
          </p:nvPr>
        </p:nvSpPr>
        <p:spPr/>
        <p:txBody>
          <a:bodyPr/>
          <a:lstStyle/>
          <a:p>
            <a:r>
              <a:rPr lang="en-US" sz="5400" dirty="0"/>
              <a:t>Authentication</a:t>
            </a:r>
          </a:p>
        </p:txBody>
      </p:sp>
    </p:spTree>
    <p:extLst>
      <p:ext uri="{BB962C8B-B14F-4D97-AF65-F5344CB8AC3E}">
        <p14:creationId xmlns:p14="http://schemas.microsoft.com/office/powerpoint/2010/main" val="68112199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37874F-AD6D-49B1-9E1D-592779A3A23B}"/>
              </a:ext>
            </a:extLst>
          </p:cNvPr>
          <p:cNvSpPr>
            <a:spLocks noGrp="1"/>
          </p:cNvSpPr>
          <p:nvPr>
            <p:ph type="body" sz="quarter" idx="10"/>
          </p:nvPr>
        </p:nvSpPr>
        <p:spPr>
          <a:xfrm>
            <a:off x="269239" y="1189177"/>
            <a:ext cx="11653523" cy="2055114"/>
          </a:xfrm>
        </p:spPr>
        <p:txBody>
          <a:bodyPr/>
          <a:lstStyle/>
          <a:p>
            <a:r>
              <a:rPr lang="en-US" dirty="0"/>
              <a:t>What log to capture?</a:t>
            </a:r>
          </a:p>
          <a:p>
            <a:r>
              <a:rPr lang="en-US" dirty="0"/>
              <a:t>Where to capture?</a:t>
            </a:r>
          </a:p>
          <a:p>
            <a:r>
              <a:rPr lang="en-US" dirty="0"/>
              <a:t>How to capture?</a:t>
            </a:r>
          </a:p>
        </p:txBody>
      </p:sp>
      <p:sp>
        <p:nvSpPr>
          <p:cNvPr id="3" name="Title 2">
            <a:extLst>
              <a:ext uri="{FF2B5EF4-FFF2-40B4-BE49-F238E27FC236}">
                <a16:creationId xmlns:a16="http://schemas.microsoft.com/office/drawing/2014/main" id="{43910F13-D6FE-433A-A5D1-EE4CDCF634FD}"/>
              </a:ext>
            </a:extLst>
          </p:cNvPr>
          <p:cNvSpPr>
            <a:spLocks noGrp="1"/>
          </p:cNvSpPr>
          <p:nvPr>
            <p:ph type="title"/>
          </p:nvPr>
        </p:nvSpPr>
        <p:spPr/>
        <p:txBody>
          <a:bodyPr/>
          <a:lstStyle/>
          <a:p>
            <a:r>
              <a:rPr lang="en-US" dirty="0"/>
              <a:t>Case 1 - Discussion</a:t>
            </a:r>
          </a:p>
        </p:txBody>
      </p:sp>
    </p:spTree>
    <p:extLst>
      <p:ext uri="{BB962C8B-B14F-4D97-AF65-F5344CB8AC3E}">
        <p14:creationId xmlns:p14="http://schemas.microsoft.com/office/powerpoint/2010/main" val="379186200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F524B6-C2E8-4D97-BD3E-9807000CDD70}"/>
              </a:ext>
            </a:extLst>
          </p:cNvPr>
          <p:cNvSpPr>
            <a:spLocks noGrp="1"/>
          </p:cNvSpPr>
          <p:nvPr>
            <p:ph type="body" sz="quarter" idx="10"/>
          </p:nvPr>
        </p:nvSpPr>
        <p:spPr>
          <a:xfrm>
            <a:off x="269238" y="1275531"/>
            <a:ext cx="11653523" cy="5138779"/>
          </a:xfrm>
        </p:spPr>
        <p:txBody>
          <a:bodyPr/>
          <a:lstStyle/>
          <a:p>
            <a:r>
              <a:rPr lang="en-US" sz="1600" i="1" dirty="0"/>
              <a:t>[3]03C8.22C4::07/22/19-12:59:09.0422151 [KERBEROS] </a:t>
            </a:r>
            <a:r>
              <a:rPr lang="en-US" sz="1600" i="1" dirty="0" err="1"/>
              <a:t>SpInitLsaModeContext</a:t>
            </a:r>
            <a:r>
              <a:rPr lang="en-US" sz="1600" i="1" dirty="0"/>
              <a:t>: Getting outbound ticket for </a:t>
            </a:r>
            <a:r>
              <a:rPr lang="en-US" sz="1600" b="1" i="1" dirty="0">
                <a:solidFill>
                  <a:srgbClr val="FFFF00"/>
                </a:solidFill>
              </a:rPr>
              <a:t>TERMSRV/sw550visadc001.visa.com </a:t>
            </a:r>
            <a:r>
              <a:rPr lang="en-US" sz="1600" i="1" dirty="0"/>
              <a:t>((null))</a:t>
            </a:r>
            <a:endParaRPr lang="en-US" sz="1600" dirty="0"/>
          </a:p>
          <a:p>
            <a:r>
              <a:rPr lang="en-US" sz="1600" i="1" dirty="0"/>
              <a:t>[3]03C8.22C4::07/22/19-12:59:09.0422176 [KERBEROS] </a:t>
            </a:r>
            <a:r>
              <a:rPr lang="en-US" sz="1600" i="1" dirty="0" err="1"/>
              <a:t>TargetInternalName</a:t>
            </a:r>
            <a:r>
              <a:rPr lang="en-US" sz="1600" i="1" dirty="0"/>
              <a:t> TERMSRV/sw550visadc001.visa.com</a:t>
            </a:r>
            <a:endParaRPr lang="en-US" sz="1600" dirty="0"/>
          </a:p>
          <a:p>
            <a:r>
              <a:rPr lang="en-US" sz="1600" i="1" dirty="0"/>
              <a:t>[3]03C8.22C4::07/22/19-12:59:09.0422179 [KERBEROS] </a:t>
            </a:r>
            <a:r>
              <a:rPr lang="en-US" sz="1600" i="1" dirty="0" err="1"/>
              <a:t>SpInitLsaModeContext</a:t>
            </a:r>
            <a:r>
              <a:rPr lang="en-US" sz="1600" i="1" dirty="0"/>
              <a:t> getting service ticket</a:t>
            </a:r>
            <a:endParaRPr lang="en-US" sz="1600" dirty="0"/>
          </a:p>
          <a:p>
            <a:r>
              <a:rPr lang="en-US" sz="1600" i="1" dirty="0"/>
              <a:t>[3]03C8.22C4::07/22/19-12:59:09.0422240 [KERBEROS] Negative SPN cache entry located for name TERMSRV/sw550visadc001.visa.com</a:t>
            </a:r>
            <a:endParaRPr lang="en-US" sz="1600" dirty="0"/>
          </a:p>
          <a:p>
            <a:r>
              <a:rPr lang="en-US" sz="1600" i="1" dirty="0"/>
              <a:t>[3]03C8.22C4::07/22/19-12:59:09.0422243 [KERBEROS]  and account realm AF.VISA.COM</a:t>
            </a:r>
            <a:endParaRPr lang="en-US" sz="1600" dirty="0"/>
          </a:p>
          <a:p>
            <a:r>
              <a:rPr lang="en-US" sz="1600" i="1" dirty="0"/>
              <a:t>[3]03C8.22C4::07/22/19-12:59:09.0422248 [KERBEROS] </a:t>
            </a:r>
            <a:r>
              <a:rPr lang="en-US" sz="1600" b="1" i="1" dirty="0" err="1">
                <a:solidFill>
                  <a:srgbClr val="FFFF00"/>
                </a:solidFill>
              </a:rPr>
              <a:t>KerbGetSpnCacheStatus</a:t>
            </a:r>
            <a:r>
              <a:rPr lang="en-US" sz="1600" b="1" i="1" dirty="0">
                <a:solidFill>
                  <a:srgbClr val="FFFF00"/>
                </a:solidFill>
              </a:rPr>
              <a:t> failed c000018b</a:t>
            </a:r>
            <a:endParaRPr lang="en-US" sz="1600" b="1" dirty="0">
              <a:solidFill>
                <a:srgbClr val="FFFF00"/>
              </a:solidFill>
            </a:endParaRPr>
          </a:p>
          <a:p>
            <a:r>
              <a:rPr lang="en-US" sz="1600" i="1" dirty="0"/>
              <a:t>[3]03C8.22C4::07/22/19-12:59:09.0422250 [KERBEROS] </a:t>
            </a:r>
            <a:r>
              <a:rPr lang="en-US" sz="1600" i="1" dirty="0" err="1"/>
              <a:t>TargetName</a:t>
            </a:r>
            <a:r>
              <a:rPr lang="en-US" sz="1600" i="1" dirty="0"/>
              <a:t>: </a:t>
            </a:r>
            <a:endParaRPr lang="en-US" sz="1600" dirty="0"/>
          </a:p>
          <a:p>
            <a:r>
              <a:rPr lang="en-US" sz="1600" i="1" dirty="0"/>
              <a:t>[3]03C8.22C4::07/22/19-12:59:09.0422265 [KERBEROS] </a:t>
            </a:r>
            <a:r>
              <a:rPr lang="en-US" sz="1600" i="1" dirty="0" err="1"/>
              <a:t>TargetName</a:t>
            </a:r>
            <a:r>
              <a:rPr lang="en-US" sz="1600" i="1" dirty="0"/>
              <a:t> TERMSRV/sw550visadc001.visa.com</a:t>
            </a:r>
            <a:endParaRPr lang="en-US" sz="1600" dirty="0"/>
          </a:p>
          <a:p>
            <a:r>
              <a:rPr lang="en-US" sz="1600" i="1" dirty="0"/>
              <a:t>[3]03C8.22C4::07/22/19-12:59:09.0422272 [KERBEROS] </a:t>
            </a:r>
            <a:r>
              <a:rPr lang="en-US" sz="1600" i="1" dirty="0" err="1"/>
              <a:t>SpInitLsaModeContext</a:t>
            </a:r>
            <a:r>
              <a:rPr lang="en-US" sz="1600" i="1" dirty="0"/>
              <a:t> failed to get outbound ticket, </a:t>
            </a:r>
            <a:r>
              <a:rPr lang="en-US" sz="1600" i="1" dirty="0" err="1"/>
              <a:t>KerbGetServiceTicket</a:t>
            </a:r>
            <a:r>
              <a:rPr lang="en-US" sz="1600" i="1" dirty="0"/>
              <a:t> &lt;NULL&gt; failed with 0xc000018b</a:t>
            </a:r>
            <a:endParaRPr lang="en-US" sz="1600" dirty="0"/>
          </a:p>
          <a:p>
            <a:r>
              <a:rPr lang="en-US" sz="1600" i="1" dirty="0"/>
              <a:t>[3]03C8.22C4::07/22/19-12:59:09.0422288 [KERBEROS] </a:t>
            </a:r>
            <a:r>
              <a:rPr lang="en-US" sz="1600" i="1" dirty="0" err="1"/>
              <a:t>TargetInternalName</a:t>
            </a:r>
            <a:r>
              <a:rPr lang="en-US" sz="1600" i="1" dirty="0"/>
              <a:t> TERMSRV/sw550visadc001.visa.com</a:t>
            </a:r>
            <a:endParaRPr lang="en-US" sz="1600" dirty="0"/>
          </a:p>
          <a:p>
            <a:r>
              <a:rPr lang="en-US" sz="1600" i="1" dirty="0"/>
              <a:t>[3]03C8.22C4::07/22/19-12:59:09.0422299 [KERBEROS] </a:t>
            </a:r>
            <a:r>
              <a:rPr lang="en-US" sz="1600" i="1" dirty="0" err="1"/>
              <a:t>SpInitLsaModeContext</a:t>
            </a:r>
            <a:r>
              <a:rPr lang="en-US" sz="1600" i="1" dirty="0"/>
              <a:t> returned 0xc000018b, Context 0000000000000000, </a:t>
            </a:r>
            <a:r>
              <a:rPr lang="en-US" sz="1600" i="1" dirty="0" err="1"/>
              <a:t>Pid</a:t>
            </a:r>
            <a:r>
              <a:rPr lang="en-US" sz="1600" i="1" dirty="0"/>
              <a:t> 0x0</a:t>
            </a:r>
            <a:endParaRPr lang="en-US" sz="1600" dirty="0"/>
          </a:p>
          <a:p>
            <a:r>
              <a:rPr lang="en-US" sz="1600" i="1" dirty="0"/>
              <a:t>[3]03C8.22C4::07/22/19-12:59:09.0422302 [KERBEROS] </a:t>
            </a:r>
            <a:r>
              <a:rPr lang="en-US" sz="1600" i="1" dirty="0" err="1"/>
              <a:t>SpInitLsaModeContext</a:t>
            </a:r>
            <a:r>
              <a:rPr lang="en-US" sz="1600" i="1" dirty="0"/>
              <a:t> returned 0xc000018b</a:t>
            </a:r>
            <a:endParaRPr lang="en-US" sz="1600" dirty="0"/>
          </a:p>
          <a:p>
            <a:r>
              <a:rPr lang="en-US" sz="1200" i="1" dirty="0"/>
              <a:t>…</a:t>
            </a:r>
            <a:endParaRPr lang="en-US" sz="1200" dirty="0"/>
          </a:p>
          <a:p>
            <a:pPr marL="0" indent="0">
              <a:buNone/>
            </a:pPr>
            <a:endParaRPr lang="en-US" dirty="0"/>
          </a:p>
        </p:txBody>
      </p:sp>
      <p:sp>
        <p:nvSpPr>
          <p:cNvPr id="3" name="Title 2">
            <a:extLst>
              <a:ext uri="{FF2B5EF4-FFF2-40B4-BE49-F238E27FC236}">
                <a16:creationId xmlns:a16="http://schemas.microsoft.com/office/drawing/2014/main" id="{478598E5-A1D1-4F57-BF56-393147AF3327}"/>
              </a:ext>
            </a:extLst>
          </p:cNvPr>
          <p:cNvSpPr>
            <a:spLocks noGrp="1"/>
          </p:cNvSpPr>
          <p:nvPr>
            <p:ph type="title"/>
          </p:nvPr>
        </p:nvSpPr>
        <p:spPr/>
        <p:txBody>
          <a:bodyPr/>
          <a:lstStyle/>
          <a:p>
            <a:r>
              <a:rPr lang="en-US" sz="4800" dirty="0"/>
              <a:t>Case 1 - Kerberos ETW trace (1</a:t>
            </a:r>
            <a:r>
              <a:rPr lang="en-US" sz="4800" baseline="30000" dirty="0"/>
              <a:t>st</a:t>
            </a:r>
            <a:r>
              <a:rPr lang="en-US" sz="4800" dirty="0"/>
              <a:t> time)</a:t>
            </a:r>
          </a:p>
        </p:txBody>
      </p:sp>
    </p:spTree>
    <p:extLst>
      <p:ext uri="{BB962C8B-B14F-4D97-AF65-F5344CB8AC3E}">
        <p14:creationId xmlns:p14="http://schemas.microsoft.com/office/powerpoint/2010/main" val="389820061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0D9C0A-70B5-40C2-8F8F-519793304CB4}"/>
              </a:ext>
            </a:extLst>
          </p:cNvPr>
          <p:cNvSpPr>
            <a:spLocks noGrp="1"/>
          </p:cNvSpPr>
          <p:nvPr>
            <p:ph type="body" sz="quarter" idx="10"/>
          </p:nvPr>
        </p:nvSpPr>
        <p:spPr>
          <a:xfrm>
            <a:off x="269239" y="1189177"/>
            <a:ext cx="11653523" cy="4735464"/>
          </a:xfrm>
        </p:spPr>
        <p:txBody>
          <a:bodyPr/>
          <a:lstStyle/>
          <a:p>
            <a:r>
              <a:rPr lang="en-US" dirty="0"/>
              <a:t>What does this line mean?</a:t>
            </a:r>
          </a:p>
          <a:p>
            <a:pPr lvl="1"/>
            <a:r>
              <a:rPr lang="en-US" sz="2432" i="1" dirty="0" err="1">
                <a:solidFill>
                  <a:srgbClr val="FFFF00"/>
                </a:solidFill>
              </a:rPr>
              <a:t>KerbGetSpnCacheStatus</a:t>
            </a:r>
            <a:r>
              <a:rPr lang="en-US" sz="2432" i="1" dirty="0">
                <a:solidFill>
                  <a:srgbClr val="FFFF00"/>
                </a:solidFill>
              </a:rPr>
              <a:t> failed c000018b</a:t>
            </a:r>
            <a:endParaRPr lang="en-US" sz="2432" dirty="0">
              <a:solidFill>
                <a:srgbClr val="FFFF00"/>
              </a:solidFill>
            </a:endParaRPr>
          </a:p>
          <a:p>
            <a:endParaRPr lang="en-US" dirty="0"/>
          </a:p>
          <a:p>
            <a:r>
              <a:rPr lang="en-US" dirty="0"/>
              <a:t>Turns out it’s negative cache due to a previous failure to get ticket for the same SPN</a:t>
            </a:r>
          </a:p>
          <a:p>
            <a:endParaRPr lang="en-US" dirty="0"/>
          </a:p>
          <a:p>
            <a:r>
              <a:rPr lang="en-US" dirty="0"/>
              <a:t>So what to do next?</a:t>
            </a:r>
          </a:p>
          <a:p>
            <a:pPr lvl="1"/>
            <a:r>
              <a:rPr lang="en-US" dirty="0"/>
              <a:t>ETW trace since boot-up</a:t>
            </a:r>
          </a:p>
        </p:txBody>
      </p:sp>
      <p:sp>
        <p:nvSpPr>
          <p:cNvPr id="3" name="Title 2">
            <a:extLst>
              <a:ext uri="{FF2B5EF4-FFF2-40B4-BE49-F238E27FC236}">
                <a16:creationId xmlns:a16="http://schemas.microsoft.com/office/drawing/2014/main" id="{6E9B3D54-9766-46F9-96D6-2561E60939C2}"/>
              </a:ext>
            </a:extLst>
          </p:cNvPr>
          <p:cNvSpPr>
            <a:spLocks noGrp="1"/>
          </p:cNvSpPr>
          <p:nvPr>
            <p:ph type="title"/>
          </p:nvPr>
        </p:nvSpPr>
        <p:spPr/>
        <p:txBody>
          <a:bodyPr/>
          <a:lstStyle/>
          <a:p>
            <a:r>
              <a:rPr lang="en-US" sz="4800" dirty="0"/>
              <a:t>Case 1 - Analyze</a:t>
            </a:r>
          </a:p>
        </p:txBody>
      </p:sp>
    </p:spTree>
    <p:extLst>
      <p:ext uri="{BB962C8B-B14F-4D97-AF65-F5344CB8AC3E}">
        <p14:creationId xmlns:p14="http://schemas.microsoft.com/office/powerpoint/2010/main" val="208825564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2FC383-FD5B-413E-A5BA-643EA624E4C1}"/>
              </a:ext>
            </a:extLst>
          </p:cNvPr>
          <p:cNvSpPr>
            <a:spLocks noGrp="1"/>
          </p:cNvSpPr>
          <p:nvPr>
            <p:ph type="body" sz="quarter" idx="10"/>
          </p:nvPr>
        </p:nvSpPr>
        <p:spPr>
          <a:xfrm>
            <a:off x="269239" y="1189177"/>
            <a:ext cx="11653523" cy="6357574"/>
          </a:xfrm>
        </p:spPr>
        <p:txBody>
          <a:bodyPr/>
          <a:lstStyle/>
          <a:p>
            <a:r>
              <a:rPr lang="en-US" sz="2000" i="1" dirty="0"/>
              <a:t>[1]0380.1C34::07/24/19-13:36:57.4593940 [KERBEROS] </a:t>
            </a:r>
            <a:r>
              <a:rPr lang="en-US" sz="2000" i="1" dirty="0" err="1"/>
              <a:t>KerbMakeSocketCall</a:t>
            </a:r>
            <a:r>
              <a:rPr lang="en-US" sz="2000" i="1" dirty="0"/>
              <a:t> uses </a:t>
            </a:r>
            <a:r>
              <a:rPr lang="en-US" sz="2000" i="1" dirty="0" err="1"/>
              <a:t>KdcToCall</a:t>
            </a:r>
            <a:r>
              <a:rPr lang="en-US" sz="2000" i="1" dirty="0"/>
              <a:t> option 0.</a:t>
            </a:r>
            <a:endParaRPr lang="en-US" sz="2000" dirty="0"/>
          </a:p>
          <a:p>
            <a:r>
              <a:rPr lang="en-US" sz="2000" i="1" dirty="0"/>
              <a:t>[1]0380.1C34::07/24/19-13:36:57.4594044 [KERBEROS] Retry #0 Calling </a:t>
            </a:r>
            <a:r>
              <a:rPr lang="en-US" sz="2000" i="1" dirty="0" err="1"/>
              <a:t>kdc</a:t>
            </a:r>
            <a:r>
              <a:rPr lang="en-US" sz="2000" i="1" dirty="0"/>
              <a:t> 10.179.110.25 for realm AF.VISA.COM, </a:t>
            </a:r>
            <a:r>
              <a:rPr lang="en-US" sz="2000" i="1" dirty="0" err="1"/>
              <a:t>DesiredFlags</a:t>
            </a:r>
            <a:r>
              <a:rPr lang="en-US" sz="2000" i="1" dirty="0"/>
              <a:t> 0, connection timeout: 0 secs</a:t>
            </a:r>
            <a:endParaRPr lang="en-US" sz="2000" dirty="0"/>
          </a:p>
          <a:p>
            <a:r>
              <a:rPr lang="en-US" sz="2000" i="1" dirty="0"/>
              <a:t>[1]0380.1C34::07/24/19-13:36:57.4594054 [</a:t>
            </a:r>
            <a:r>
              <a:rPr lang="en-US" sz="2000" i="1" dirty="0" err="1"/>
              <a:t>kerbcomm</a:t>
            </a:r>
            <a:r>
              <a:rPr lang="en-US" sz="2000" i="1" dirty="0"/>
              <a:t>] </a:t>
            </a:r>
            <a:r>
              <a:rPr lang="en-US" sz="2000" b="1" i="1" dirty="0">
                <a:solidFill>
                  <a:srgbClr val="FFFF00"/>
                </a:solidFill>
              </a:rPr>
              <a:t>Calling KDC: 10.179.110.25</a:t>
            </a:r>
            <a:endParaRPr lang="en-US" sz="2000" b="1" dirty="0">
              <a:solidFill>
                <a:srgbClr val="FFFF00"/>
              </a:solidFill>
            </a:endParaRPr>
          </a:p>
          <a:p>
            <a:r>
              <a:rPr lang="en-US" sz="2000" i="1" dirty="0"/>
              <a:t>[2]0380.1C34::07/24/19-13:36:57.4605820 [</a:t>
            </a:r>
            <a:r>
              <a:rPr lang="en-US" sz="2000" i="1" dirty="0" err="1"/>
              <a:t>kerbcomm</a:t>
            </a:r>
            <a:r>
              <a:rPr lang="en-US" sz="2000" i="1" dirty="0"/>
              <a:t>] Successfully bound to </a:t>
            </a:r>
            <a:r>
              <a:rPr lang="en-US" sz="2000" i="1" dirty="0">
                <a:solidFill>
                  <a:schemeClr val="tx1"/>
                </a:solidFill>
              </a:rPr>
              <a:t>10.179.110.25</a:t>
            </a:r>
            <a:endParaRPr lang="en-US" sz="2000" dirty="0">
              <a:solidFill>
                <a:schemeClr val="tx1"/>
              </a:solidFill>
            </a:endParaRPr>
          </a:p>
          <a:p>
            <a:r>
              <a:rPr lang="en-US" sz="2000" i="1" dirty="0"/>
              <a:t>[2]0380.1C34::07/24/19-13:36:57.4606255 [</a:t>
            </a:r>
            <a:r>
              <a:rPr lang="en-US" sz="2000" i="1" dirty="0" err="1"/>
              <a:t>kerbcomm</a:t>
            </a:r>
            <a:r>
              <a:rPr lang="en-US" sz="2000" i="1" dirty="0"/>
              <a:t>] Socket being used for select is 0x1640</a:t>
            </a:r>
            <a:endParaRPr lang="en-US" sz="2000" dirty="0"/>
          </a:p>
          <a:p>
            <a:r>
              <a:rPr lang="en-US" sz="2000" i="1" dirty="0"/>
              <a:t>[3]0380.1C34::07/24/19-13:36:57.4618502 [</a:t>
            </a:r>
            <a:r>
              <a:rPr lang="en-US" sz="2000" i="1" dirty="0" err="1"/>
              <a:t>kerbcomm</a:t>
            </a:r>
            <a:r>
              <a:rPr lang="en-US" sz="2000" i="1" dirty="0"/>
              <a:t>] Socket being used for select is 0x1640</a:t>
            </a:r>
            <a:endParaRPr lang="en-US" sz="2000" dirty="0"/>
          </a:p>
          <a:p>
            <a:r>
              <a:rPr lang="en-US" sz="2000" i="1" dirty="0"/>
              <a:t>[3]0380.1C34::07/24/19-13:36:57.4619243 [</a:t>
            </a:r>
            <a:r>
              <a:rPr lang="en-US" sz="2000" i="1" dirty="0" err="1"/>
              <a:t>CommonIumSafe</a:t>
            </a:r>
            <a:r>
              <a:rPr lang="en-US" sz="2000" i="1" dirty="0"/>
              <a:t>] </a:t>
            </a:r>
            <a:r>
              <a:rPr lang="en-US" sz="2000" i="1" dirty="0" err="1"/>
              <a:t>KerbUnpackData</a:t>
            </a:r>
            <a:r>
              <a:rPr lang="en-US" sz="2000" i="1" dirty="0"/>
              <a:t> Asn1Err 0xfffffc0d</a:t>
            </a:r>
            <a:endParaRPr lang="en-US" sz="2000" dirty="0"/>
          </a:p>
          <a:p>
            <a:r>
              <a:rPr lang="en-US" sz="2000" i="1" dirty="0"/>
              <a:t>[3]0380.1C34::07/24/19-13:36:57.4619252 [KERBEROS] </a:t>
            </a:r>
            <a:r>
              <a:rPr lang="en-US" sz="2000" i="1" dirty="0" err="1"/>
              <a:t>KerbGetTgsTicket</a:t>
            </a:r>
            <a:r>
              <a:rPr lang="en-US" sz="2000" i="1" dirty="0"/>
              <a:t> failed to unpack KDC reply: 0x3c</a:t>
            </a:r>
            <a:endParaRPr lang="en-US" sz="2000" dirty="0"/>
          </a:p>
          <a:p>
            <a:r>
              <a:rPr lang="en-US" sz="2000" i="1" dirty="0"/>
              <a:t>[3]0380.1C34::07/24/19-13:36:57.4619343 [KERBEROS] </a:t>
            </a:r>
            <a:r>
              <a:rPr lang="en-US" sz="2000" i="1" dirty="0" err="1"/>
              <a:t>KerbGetTgsTicket</a:t>
            </a:r>
            <a:r>
              <a:rPr lang="en-US" sz="2000" i="1" dirty="0"/>
              <a:t> KDC error reply: 0x7, </a:t>
            </a:r>
            <a:r>
              <a:rPr lang="en-US" sz="2000" i="1" dirty="0" err="1"/>
              <a:t>ExtendedStatus</a:t>
            </a:r>
            <a:r>
              <a:rPr lang="en-US" sz="2000" i="1" dirty="0"/>
              <a:t> 0</a:t>
            </a:r>
            <a:endParaRPr lang="en-US" sz="2000" dirty="0"/>
          </a:p>
          <a:p>
            <a:r>
              <a:rPr lang="en-US" sz="2000" i="1" dirty="0"/>
              <a:t>[3]0380.1C34::07/24/19-13:36:57.4619416 [KERBEROS] </a:t>
            </a:r>
            <a:r>
              <a:rPr lang="en-US" sz="2000" b="1" i="1" dirty="0" err="1">
                <a:solidFill>
                  <a:srgbClr val="FFFF00"/>
                </a:solidFill>
              </a:rPr>
              <a:t>TargetName</a:t>
            </a:r>
            <a:r>
              <a:rPr lang="en-US" sz="2000" b="1" i="1" dirty="0">
                <a:solidFill>
                  <a:srgbClr val="FFFF00"/>
                </a:solidFill>
              </a:rPr>
              <a:t> TERMSRV/sw550visadc001.visa.com</a:t>
            </a:r>
            <a:endParaRPr lang="en-US" sz="2000" b="1" dirty="0">
              <a:solidFill>
                <a:srgbClr val="FFFF00"/>
              </a:solidFill>
            </a:endParaRPr>
          </a:p>
          <a:p>
            <a:r>
              <a:rPr lang="en-US" sz="2000" i="1" dirty="0"/>
              <a:t>[3]0380.1C34::07/24/19-13:36:57.4619422 [KERBEROS] </a:t>
            </a:r>
            <a:r>
              <a:rPr lang="en-US" sz="2000" i="1" dirty="0" err="1"/>
              <a:t>KerbGetTgsTicket</a:t>
            </a:r>
            <a:r>
              <a:rPr lang="en-US" sz="2000" i="1" dirty="0"/>
              <a:t> </a:t>
            </a:r>
            <a:r>
              <a:rPr lang="en-US" sz="2000" i="1" dirty="0" err="1"/>
              <a:t>KerbCallKdc</a:t>
            </a:r>
            <a:r>
              <a:rPr lang="en-US" sz="2000" i="1" dirty="0"/>
              <a:t>: error 0x7</a:t>
            </a:r>
            <a:endParaRPr lang="en-US" sz="2000" dirty="0"/>
          </a:p>
          <a:p>
            <a:r>
              <a:rPr lang="en-US" sz="2000" i="1" dirty="0"/>
              <a:t>[3]0380.1C34::07/24/19-13:36:57.4619515 [KERBEROS] Failed to get TGS ticket for service 0xc000018b</a:t>
            </a:r>
            <a:endParaRPr lang="en-US" sz="2000" dirty="0"/>
          </a:p>
          <a:p>
            <a:r>
              <a:rPr lang="en-US" sz="2000" i="1" dirty="0"/>
              <a:t>[3]0380.1C34::07/24/19-13:36:57.4619547 [KERBEROS] </a:t>
            </a:r>
            <a:r>
              <a:rPr lang="en-US" sz="2000" i="1" dirty="0" err="1"/>
              <a:t>TargetName</a:t>
            </a:r>
            <a:r>
              <a:rPr lang="en-US" sz="2000" i="1" dirty="0"/>
              <a:t> TERMSRV/sw550visadc001.visa.com</a:t>
            </a:r>
            <a:endParaRPr lang="en-US" sz="2000" dirty="0"/>
          </a:p>
          <a:p>
            <a:r>
              <a:rPr lang="en-US" sz="2000" i="1" dirty="0"/>
              <a:t>[3]0380.1C34::07/24/19-13:36:57.4619608 [KERBEROS] </a:t>
            </a:r>
            <a:r>
              <a:rPr lang="en-US" sz="2000" i="1" dirty="0" err="1"/>
              <a:t>KerbGetServiceTicket</a:t>
            </a:r>
            <a:r>
              <a:rPr lang="en-US" sz="2000" i="1" dirty="0"/>
              <a:t> by process 896, </a:t>
            </a:r>
            <a:r>
              <a:rPr lang="en-US" sz="2000" b="1" i="1" dirty="0">
                <a:solidFill>
                  <a:srgbClr val="FFFF00"/>
                </a:solidFill>
              </a:rPr>
              <a:t>TARGET_UNKNOWN </a:t>
            </a:r>
            <a:r>
              <a:rPr lang="en-US" sz="2000" i="1" dirty="0"/>
              <a:t>for AF.VISA.COM\</a:t>
            </a:r>
            <a:r>
              <a:rPr lang="en-US" sz="2000" i="1" dirty="0" err="1"/>
              <a:t>admgpramkris</a:t>
            </a:r>
            <a:r>
              <a:rPr lang="en-US" sz="2000" i="1" dirty="0"/>
              <a:t> </a:t>
            </a:r>
            <a:r>
              <a:rPr lang="en-US" sz="2000" i="1" dirty="0" err="1"/>
              <a:t>LogonId</a:t>
            </a:r>
            <a:r>
              <a:rPr lang="en-US" sz="2000" i="1" dirty="0"/>
              <a:t> 0:0xb99d9</a:t>
            </a:r>
            <a:endParaRPr lang="en-US" sz="2000" dirty="0"/>
          </a:p>
          <a:p>
            <a:endParaRPr lang="en-US" dirty="0"/>
          </a:p>
        </p:txBody>
      </p:sp>
      <p:sp>
        <p:nvSpPr>
          <p:cNvPr id="3" name="Title 2">
            <a:extLst>
              <a:ext uri="{FF2B5EF4-FFF2-40B4-BE49-F238E27FC236}">
                <a16:creationId xmlns:a16="http://schemas.microsoft.com/office/drawing/2014/main" id="{C89D7D62-8714-496B-BA12-7320BD799E13}"/>
              </a:ext>
            </a:extLst>
          </p:cNvPr>
          <p:cNvSpPr>
            <a:spLocks noGrp="1"/>
          </p:cNvSpPr>
          <p:nvPr>
            <p:ph type="title"/>
          </p:nvPr>
        </p:nvSpPr>
        <p:spPr/>
        <p:txBody>
          <a:bodyPr/>
          <a:lstStyle/>
          <a:p>
            <a:r>
              <a:rPr lang="en-US" dirty="0"/>
              <a:t>Case 1 – Kerberos ETW trace (2</a:t>
            </a:r>
            <a:r>
              <a:rPr lang="en-US" baseline="30000" dirty="0"/>
              <a:t>nd</a:t>
            </a:r>
            <a:r>
              <a:rPr lang="en-US" dirty="0"/>
              <a:t> time)</a:t>
            </a:r>
          </a:p>
        </p:txBody>
      </p:sp>
    </p:spTree>
    <p:extLst>
      <p:ext uri="{BB962C8B-B14F-4D97-AF65-F5344CB8AC3E}">
        <p14:creationId xmlns:p14="http://schemas.microsoft.com/office/powerpoint/2010/main" val="142674791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9701F8-B9C6-4543-B0DA-D7739F0B5200}"/>
              </a:ext>
            </a:extLst>
          </p:cNvPr>
          <p:cNvSpPr>
            <a:spLocks noGrp="1"/>
          </p:cNvSpPr>
          <p:nvPr>
            <p:ph type="body" sz="quarter" idx="10"/>
          </p:nvPr>
        </p:nvSpPr>
        <p:spPr>
          <a:xfrm>
            <a:off x="269239" y="1189177"/>
            <a:ext cx="11653523" cy="4268926"/>
          </a:xfrm>
        </p:spPr>
        <p:txBody>
          <a:bodyPr/>
          <a:lstStyle/>
          <a:p>
            <a:r>
              <a:rPr lang="en-US" sz="3200" dirty="0"/>
              <a:t>Why the DC </a:t>
            </a:r>
            <a:r>
              <a:rPr lang="en-US" sz="3200" b="1" dirty="0">
                <a:solidFill>
                  <a:srgbClr val="FFFF00"/>
                </a:solidFill>
              </a:rPr>
              <a:t>10.179.110.25</a:t>
            </a:r>
            <a:r>
              <a:rPr lang="en-US" sz="3200" dirty="0"/>
              <a:t> replied </a:t>
            </a:r>
            <a:r>
              <a:rPr lang="en-US" sz="3200" b="1" dirty="0">
                <a:solidFill>
                  <a:srgbClr val="FFFF00"/>
                </a:solidFill>
              </a:rPr>
              <a:t>TARGET_UNKNOWN </a:t>
            </a:r>
            <a:r>
              <a:rPr lang="en-US" sz="3200" dirty="0"/>
              <a:t>for the SPN </a:t>
            </a:r>
            <a:r>
              <a:rPr lang="en-US" sz="3200" b="1" dirty="0">
                <a:solidFill>
                  <a:srgbClr val="FFFF00"/>
                </a:solidFill>
              </a:rPr>
              <a:t>TERMSRV/sw550visadc001.visa.com</a:t>
            </a:r>
            <a:r>
              <a:rPr lang="en-US" sz="3200" dirty="0"/>
              <a:t>?</a:t>
            </a:r>
          </a:p>
          <a:p>
            <a:r>
              <a:rPr lang="en-US" dirty="0"/>
              <a:t>Which domain the DC belongs to?</a:t>
            </a:r>
          </a:p>
          <a:p>
            <a:r>
              <a:rPr lang="en-US" altLang="zh-CN" dirty="0"/>
              <a:t>Which domain the SPN belongs to?</a:t>
            </a:r>
          </a:p>
          <a:p>
            <a:r>
              <a:rPr lang="en-US" dirty="0"/>
              <a:t>Is that DC supposed to provide the ticket for that SPN?</a:t>
            </a:r>
          </a:p>
          <a:p>
            <a:r>
              <a:rPr lang="en-US" dirty="0"/>
              <a:t>What configuration is related to this behavior?</a:t>
            </a:r>
          </a:p>
        </p:txBody>
      </p:sp>
      <p:sp>
        <p:nvSpPr>
          <p:cNvPr id="3" name="Title 2">
            <a:extLst>
              <a:ext uri="{FF2B5EF4-FFF2-40B4-BE49-F238E27FC236}">
                <a16:creationId xmlns:a16="http://schemas.microsoft.com/office/drawing/2014/main" id="{323A0CE5-60EB-433F-B8D1-4DA717008F61}"/>
              </a:ext>
            </a:extLst>
          </p:cNvPr>
          <p:cNvSpPr>
            <a:spLocks noGrp="1"/>
          </p:cNvSpPr>
          <p:nvPr>
            <p:ph type="title"/>
          </p:nvPr>
        </p:nvSpPr>
        <p:spPr/>
        <p:txBody>
          <a:bodyPr/>
          <a:lstStyle/>
          <a:p>
            <a:r>
              <a:rPr lang="en-US" dirty="0"/>
              <a:t>Case 1 - Analyze</a:t>
            </a:r>
          </a:p>
        </p:txBody>
      </p:sp>
    </p:spTree>
    <p:extLst>
      <p:ext uri="{BB962C8B-B14F-4D97-AF65-F5344CB8AC3E}">
        <p14:creationId xmlns:p14="http://schemas.microsoft.com/office/powerpoint/2010/main" val="56335653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9D807B-19EC-414B-82CD-1A1A5F6E60C9}"/>
              </a:ext>
            </a:extLst>
          </p:cNvPr>
          <p:cNvSpPr>
            <a:spLocks noGrp="1"/>
          </p:cNvSpPr>
          <p:nvPr>
            <p:ph type="body" sz="quarter" idx="10"/>
          </p:nvPr>
        </p:nvSpPr>
        <p:spPr>
          <a:xfrm>
            <a:off x="269239" y="1189177"/>
            <a:ext cx="11653523" cy="1514261"/>
          </a:xfrm>
        </p:spPr>
        <p:txBody>
          <a:bodyPr/>
          <a:lstStyle/>
          <a:p>
            <a:r>
              <a:rPr lang="en-US" sz="3200" dirty="0"/>
              <a:t>Symptom:</a:t>
            </a:r>
            <a:r>
              <a:rPr lang="zh-CN" altLang="en-US" sz="3200" dirty="0"/>
              <a:t> </a:t>
            </a:r>
            <a:r>
              <a:rPr lang="en-US" altLang="zh-CN" sz="3200" dirty="0"/>
              <a:t>See</a:t>
            </a:r>
            <a:r>
              <a:rPr lang="zh-CN" altLang="en-US" sz="3200" dirty="0"/>
              <a:t> </a:t>
            </a:r>
            <a:r>
              <a:rPr lang="en-US" altLang="zh-CN" sz="3200" dirty="0"/>
              <a:t>NTLM</a:t>
            </a:r>
            <a:r>
              <a:rPr lang="zh-CN" altLang="en-US" sz="3200" dirty="0"/>
              <a:t> </a:t>
            </a:r>
            <a:r>
              <a:rPr lang="en-US" altLang="zh-CN" sz="3200" dirty="0"/>
              <a:t>authentication in a cross-forest SMB session setup. Would like to understand why Kerberos was not used.</a:t>
            </a:r>
            <a:endParaRPr lang="en-US" sz="3200" dirty="0"/>
          </a:p>
        </p:txBody>
      </p:sp>
      <p:sp>
        <p:nvSpPr>
          <p:cNvPr id="3" name="Title 2">
            <a:extLst>
              <a:ext uri="{FF2B5EF4-FFF2-40B4-BE49-F238E27FC236}">
                <a16:creationId xmlns:a16="http://schemas.microsoft.com/office/drawing/2014/main" id="{C55A3D9C-FF68-4DB0-B5D3-AB8CADABC44E}"/>
              </a:ext>
            </a:extLst>
          </p:cNvPr>
          <p:cNvSpPr>
            <a:spLocks noGrp="1"/>
          </p:cNvSpPr>
          <p:nvPr>
            <p:ph type="title"/>
          </p:nvPr>
        </p:nvSpPr>
        <p:spPr/>
        <p:txBody>
          <a:bodyPr/>
          <a:lstStyle/>
          <a:p>
            <a:r>
              <a:rPr lang="en-US" dirty="0"/>
              <a:t>Case 2 – Cross-forest Kerberos failure</a:t>
            </a:r>
          </a:p>
        </p:txBody>
      </p:sp>
      <p:pic>
        <p:nvPicPr>
          <p:cNvPr id="4" name="Picture 3">
            <a:extLst>
              <a:ext uri="{FF2B5EF4-FFF2-40B4-BE49-F238E27FC236}">
                <a16:creationId xmlns:a16="http://schemas.microsoft.com/office/drawing/2014/main" id="{D62171B8-74F9-4090-A672-526C650CC49A}"/>
              </a:ext>
            </a:extLst>
          </p:cNvPr>
          <p:cNvPicPr>
            <a:picLocks noChangeAspect="1"/>
          </p:cNvPicPr>
          <p:nvPr/>
        </p:nvPicPr>
        <p:blipFill>
          <a:blip r:embed="rId2"/>
          <a:stretch>
            <a:fillRect/>
          </a:stretch>
        </p:blipFill>
        <p:spPr>
          <a:xfrm>
            <a:off x="656149" y="3429000"/>
            <a:ext cx="10585955" cy="1274814"/>
          </a:xfrm>
          <a:prstGeom prst="rect">
            <a:avLst/>
          </a:prstGeom>
        </p:spPr>
      </p:pic>
    </p:spTree>
    <p:extLst>
      <p:ext uri="{BB962C8B-B14F-4D97-AF65-F5344CB8AC3E}">
        <p14:creationId xmlns:p14="http://schemas.microsoft.com/office/powerpoint/2010/main" val="266715618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37874F-AD6D-49B1-9E1D-592779A3A23B}"/>
              </a:ext>
            </a:extLst>
          </p:cNvPr>
          <p:cNvSpPr>
            <a:spLocks noGrp="1"/>
          </p:cNvSpPr>
          <p:nvPr>
            <p:ph type="body" sz="quarter" idx="10"/>
          </p:nvPr>
        </p:nvSpPr>
        <p:spPr>
          <a:xfrm>
            <a:off x="269239" y="1189177"/>
            <a:ext cx="11653523" cy="2055114"/>
          </a:xfrm>
        </p:spPr>
        <p:txBody>
          <a:bodyPr/>
          <a:lstStyle/>
          <a:p>
            <a:r>
              <a:rPr lang="en-US" dirty="0"/>
              <a:t>What log to capture?</a:t>
            </a:r>
          </a:p>
          <a:p>
            <a:r>
              <a:rPr lang="en-US" dirty="0"/>
              <a:t>Where to capture?</a:t>
            </a:r>
          </a:p>
          <a:p>
            <a:r>
              <a:rPr lang="en-US" dirty="0"/>
              <a:t>How to capture?</a:t>
            </a:r>
          </a:p>
        </p:txBody>
      </p:sp>
      <p:sp>
        <p:nvSpPr>
          <p:cNvPr id="3" name="Title 2">
            <a:extLst>
              <a:ext uri="{FF2B5EF4-FFF2-40B4-BE49-F238E27FC236}">
                <a16:creationId xmlns:a16="http://schemas.microsoft.com/office/drawing/2014/main" id="{43910F13-D6FE-433A-A5D1-EE4CDCF634FD}"/>
              </a:ext>
            </a:extLst>
          </p:cNvPr>
          <p:cNvSpPr>
            <a:spLocks noGrp="1"/>
          </p:cNvSpPr>
          <p:nvPr>
            <p:ph type="title"/>
          </p:nvPr>
        </p:nvSpPr>
        <p:spPr/>
        <p:txBody>
          <a:bodyPr/>
          <a:lstStyle/>
          <a:p>
            <a:r>
              <a:rPr lang="en-US" dirty="0"/>
              <a:t>Case 2 - Discussion</a:t>
            </a:r>
          </a:p>
        </p:txBody>
      </p:sp>
    </p:spTree>
    <p:extLst>
      <p:ext uri="{BB962C8B-B14F-4D97-AF65-F5344CB8AC3E}">
        <p14:creationId xmlns:p14="http://schemas.microsoft.com/office/powerpoint/2010/main" val="95236462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B3C2FD-2287-4D6A-B38B-C53F8DD65029}"/>
              </a:ext>
            </a:extLst>
          </p:cNvPr>
          <p:cNvSpPr>
            <a:spLocks noGrp="1"/>
          </p:cNvSpPr>
          <p:nvPr>
            <p:ph type="body" sz="quarter" idx="10"/>
          </p:nvPr>
        </p:nvSpPr>
        <p:spPr>
          <a:xfrm>
            <a:off x="269239" y="1189177"/>
            <a:ext cx="11653523" cy="2055114"/>
          </a:xfrm>
        </p:spPr>
        <p:txBody>
          <a:bodyPr/>
          <a:lstStyle/>
          <a:p>
            <a:r>
              <a:rPr lang="en-US" dirty="0"/>
              <a:t>Is AS working?</a:t>
            </a:r>
          </a:p>
          <a:p>
            <a:r>
              <a:rPr lang="en-US" dirty="0"/>
              <a:t>Is referral TGT working?</a:t>
            </a:r>
          </a:p>
          <a:p>
            <a:r>
              <a:rPr lang="en-US" dirty="0"/>
              <a:t>Is cross-forest TGS working?</a:t>
            </a:r>
          </a:p>
        </p:txBody>
      </p:sp>
      <p:sp>
        <p:nvSpPr>
          <p:cNvPr id="3" name="Title 2">
            <a:extLst>
              <a:ext uri="{FF2B5EF4-FFF2-40B4-BE49-F238E27FC236}">
                <a16:creationId xmlns:a16="http://schemas.microsoft.com/office/drawing/2014/main" id="{892B9557-3235-47F7-96E8-9CA86A54E750}"/>
              </a:ext>
            </a:extLst>
          </p:cNvPr>
          <p:cNvSpPr>
            <a:spLocks noGrp="1"/>
          </p:cNvSpPr>
          <p:nvPr>
            <p:ph type="title"/>
          </p:nvPr>
        </p:nvSpPr>
        <p:spPr/>
        <p:txBody>
          <a:bodyPr/>
          <a:lstStyle/>
          <a:p>
            <a:r>
              <a:rPr lang="en-US" dirty="0"/>
              <a:t>Case 2 – </a:t>
            </a:r>
            <a:r>
              <a:rPr lang="en-US" dirty="0" err="1"/>
              <a:t>netmon</a:t>
            </a:r>
            <a:r>
              <a:rPr lang="en-US" dirty="0"/>
              <a:t> trace from the client</a:t>
            </a:r>
          </a:p>
        </p:txBody>
      </p:sp>
    </p:spTree>
    <p:extLst>
      <p:ext uri="{BB962C8B-B14F-4D97-AF65-F5344CB8AC3E}">
        <p14:creationId xmlns:p14="http://schemas.microsoft.com/office/powerpoint/2010/main" val="141007271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D8B333-3B72-4CB1-A0AF-C6CF0FFB8DD4}"/>
              </a:ext>
            </a:extLst>
          </p:cNvPr>
          <p:cNvSpPr>
            <a:spLocks noGrp="1"/>
          </p:cNvSpPr>
          <p:nvPr>
            <p:ph type="body" sz="quarter" idx="10"/>
          </p:nvPr>
        </p:nvSpPr>
        <p:spPr>
          <a:xfrm>
            <a:off x="269239" y="1189177"/>
            <a:ext cx="11653523" cy="1391407"/>
          </a:xfrm>
        </p:spPr>
        <p:txBody>
          <a:bodyPr/>
          <a:lstStyle/>
          <a:p>
            <a:r>
              <a:rPr lang="en-US" b="1" dirty="0"/>
              <a:t>Found error KRB5KDC_ERR_ETYPE_NOSUPP</a:t>
            </a:r>
          </a:p>
          <a:p>
            <a:r>
              <a:rPr lang="en-US" b="1" dirty="0"/>
              <a:t>What’s the possible cause?</a:t>
            </a:r>
          </a:p>
        </p:txBody>
      </p:sp>
      <p:sp>
        <p:nvSpPr>
          <p:cNvPr id="3" name="Title 2">
            <a:extLst>
              <a:ext uri="{FF2B5EF4-FFF2-40B4-BE49-F238E27FC236}">
                <a16:creationId xmlns:a16="http://schemas.microsoft.com/office/drawing/2014/main" id="{39FC0348-C1A7-4890-A733-E97C020CA6BA}"/>
              </a:ext>
            </a:extLst>
          </p:cNvPr>
          <p:cNvSpPr>
            <a:spLocks noGrp="1"/>
          </p:cNvSpPr>
          <p:nvPr>
            <p:ph type="title"/>
          </p:nvPr>
        </p:nvSpPr>
        <p:spPr/>
        <p:txBody>
          <a:bodyPr/>
          <a:lstStyle/>
          <a:p>
            <a:r>
              <a:rPr lang="en-US" dirty="0"/>
              <a:t>Case 2 – </a:t>
            </a:r>
            <a:r>
              <a:rPr lang="en-US" dirty="0" err="1"/>
              <a:t>netmon</a:t>
            </a:r>
            <a:r>
              <a:rPr lang="en-US" dirty="0"/>
              <a:t> trace from the client</a:t>
            </a:r>
          </a:p>
        </p:txBody>
      </p:sp>
      <p:pic>
        <p:nvPicPr>
          <p:cNvPr id="4" name="Picture 3">
            <a:extLst>
              <a:ext uri="{FF2B5EF4-FFF2-40B4-BE49-F238E27FC236}">
                <a16:creationId xmlns:a16="http://schemas.microsoft.com/office/drawing/2014/main" id="{D6D1E62E-40CD-4D3A-ACFC-C21DB125E53D}"/>
              </a:ext>
            </a:extLst>
          </p:cNvPr>
          <p:cNvPicPr>
            <a:picLocks noChangeAspect="1"/>
          </p:cNvPicPr>
          <p:nvPr/>
        </p:nvPicPr>
        <p:blipFill>
          <a:blip r:embed="rId3"/>
          <a:stretch>
            <a:fillRect/>
          </a:stretch>
        </p:blipFill>
        <p:spPr>
          <a:xfrm>
            <a:off x="1595437" y="3051810"/>
            <a:ext cx="9001125" cy="3257550"/>
          </a:xfrm>
          <a:prstGeom prst="rect">
            <a:avLst/>
          </a:prstGeom>
        </p:spPr>
      </p:pic>
    </p:spTree>
    <p:extLst>
      <p:ext uri="{BB962C8B-B14F-4D97-AF65-F5344CB8AC3E}">
        <p14:creationId xmlns:p14="http://schemas.microsoft.com/office/powerpoint/2010/main" val="201634952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3EEF37-3A2C-45B0-9990-D0CC72D65916}"/>
              </a:ext>
            </a:extLst>
          </p:cNvPr>
          <p:cNvSpPr>
            <a:spLocks noGrp="1"/>
          </p:cNvSpPr>
          <p:nvPr>
            <p:ph type="title"/>
          </p:nvPr>
        </p:nvSpPr>
        <p:spPr/>
        <p:txBody>
          <a:bodyPr/>
          <a:lstStyle/>
          <a:p>
            <a:r>
              <a:rPr lang="en-US" dirty="0"/>
              <a:t>Common errors</a:t>
            </a:r>
          </a:p>
        </p:txBody>
      </p:sp>
    </p:spTree>
    <p:extLst>
      <p:ext uri="{BB962C8B-B14F-4D97-AF65-F5344CB8AC3E}">
        <p14:creationId xmlns:p14="http://schemas.microsoft.com/office/powerpoint/2010/main" val="13658477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1B0EFCA7-A4E6-4792-9A2E-599035DA7440}"/>
              </a:ext>
            </a:extLst>
          </p:cNvPr>
          <p:cNvSpPr>
            <a:spLocks noGrp="1"/>
          </p:cNvSpPr>
          <p:nvPr>
            <p:ph type="body" sz="quarter" idx="10"/>
          </p:nvPr>
        </p:nvSpPr>
        <p:spPr>
          <a:xfrm>
            <a:off x="269239" y="1189177"/>
            <a:ext cx="11653523" cy="1169551"/>
          </a:xfrm>
        </p:spPr>
        <p:txBody>
          <a:bodyPr/>
          <a:lstStyle/>
          <a:p>
            <a:r>
              <a:rPr lang="en-US" sz="3200" dirty="0"/>
              <a:t>A process for verifying the identity of something or someone.</a:t>
            </a:r>
          </a:p>
          <a:p>
            <a:r>
              <a:rPr lang="en-US" sz="3200" dirty="0"/>
              <a:t>Occurs before authorization</a:t>
            </a:r>
          </a:p>
        </p:txBody>
      </p:sp>
      <p:sp>
        <p:nvSpPr>
          <p:cNvPr id="5" name="Title 4">
            <a:extLst>
              <a:ext uri="{FF2B5EF4-FFF2-40B4-BE49-F238E27FC236}">
                <a16:creationId xmlns:a16="http://schemas.microsoft.com/office/drawing/2014/main" id="{B462D835-D704-4B9F-B557-984579505B7C}"/>
              </a:ext>
            </a:extLst>
          </p:cNvPr>
          <p:cNvSpPr>
            <a:spLocks noGrp="1"/>
          </p:cNvSpPr>
          <p:nvPr>
            <p:ph type="title"/>
          </p:nvPr>
        </p:nvSpPr>
        <p:spPr/>
        <p:txBody>
          <a:bodyPr/>
          <a:lstStyle/>
          <a:p>
            <a:r>
              <a:rPr lang="en-US" dirty="0"/>
              <a:t>Authentication</a:t>
            </a:r>
          </a:p>
        </p:txBody>
      </p:sp>
    </p:spTree>
    <p:extLst>
      <p:ext uri="{BB962C8B-B14F-4D97-AF65-F5344CB8AC3E}">
        <p14:creationId xmlns:p14="http://schemas.microsoft.com/office/powerpoint/2010/main" val="269841274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5EDBBF-420A-440C-9710-F0B2FA8EA654}"/>
              </a:ext>
            </a:extLst>
          </p:cNvPr>
          <p:cNvSpPr>
            <a:spLocks noGrp="1"/>
          </p:cNvSpPr>
          <p:nvPr>
            <p:ph type="body" sz="quarter" idx="10"/>
          </p:nvPr>
        </p:nvSpPr>
        <p:spPr>
          <a:xfrm>
            <a:off x="269239" y="1189177"/>
            <a:ext cx="11653523" cy="4105355"/>
          </a:xfrm>
        </p:spPr>
        <p:txBody>
          <a:bodyPr/>
          <a:lstStyle/>
          <a:p>
            <a:r>
              <a:rPr lang="en-US" sz="3200" dirty="0"/>
              <a:t>That indicates the specified SPN is not available in AD.</a:t>
            </a:r>
          </a:p>
          <a:p>
            <a:r>
              <a:rPr lang="en-US" sz="3200" dirty="0"/>
              <a:t>Authentication may or may not fall back to NTLM, depending on the application.</a:t>
            </a:r>
          </a:p>
          <a:p>
            <a:r>
              <a:rPr lang="en-US" sz="3200" dirty="0"/>
              <a:t>What to check?</a:t>
            </a:r>
          </a:p>
          <a:p>
            <a:pPr lvl="1"/>
            <a:r>
              <a:rPr lang="en-US" sz="2400" dirty="0" err="1"/>
              <a:t>Setspn</a:t>
            </a:r>
            <a:r>
              <a:rPr lang="en-US" sz="2400" dirty="0"/>
              <a:t> -q to search for SPN</a:t>
            </a:r>
          </a:p>
          <a:p>
            <a:pPr lvl="1"/>
            <a:r>
              <a:rPr lang="en-US" sz="2400" dirty="0"/>
              <a:t>Right domain/forest?</a:t>
            </a:r>
          </a:p>
          <a:p>
            <a:pPr lvl="1"/>
            <a:r>
              <a:rPr lang="en-US" sz="2400" dirty="0" err="1"/>
              <a:t>sPNMappings</a:t>
            </a:r>
            <a:r>
              <a:rPr lang="en-US" sz="2400" dirty="0"/>
              <a:t> of HOST prefix at </a:t>
            </a:r>
            <a:r>
              <a:rPr lang="en-US" dirty="0" err="1"/>
              <a:t>cn</a:t>
            </a:r>
            <a:r>
              <a:rPr lang="en-US" dirty="0"/>
              <a:t>=Directory </a:t>
            </a:r>
            <a:r>
              <a:rPr lang="en-US" dirty="0" err="1"/>
              <a:t>Services,CN</a:t>
            </a:r>
            <a:r>
              <a:rPr lang="en-US" dirty="0"/>
              <a:t>=Windows NT,CN=</a:t>
            </a:r>
            <a:r>
              <a:rPr lang="en-US" dirty="0" err="1"/>
              <a:t>Services,CN</a:t>
            </a:r>
            <a:r>
              <a:rPr lang="en-US" dirty="0"/>
              <a:t>=</a:t>
            </a:r>
            <a:r>
              <a:rPr lang="en-US" dirty="0" err="1"/>
              <a:t>Configuration,DC</a:t>
            </a:r>
            <a:r>
              <a:rPr lang="en-US" dirty="0"/>
              <a:t>=[Your Domain Component]</a:t>
            </a:r>
            <a:endParaRPr lang="en-US" sz="2400" dirty="0"/>
          </a:p>
          <a:p>
            <a:pPr marL="336145" lvl="1" indent="0">
              <a:buNone/>
            </a:pPr>
            <a:endParaRPr lang="en-US" sz="2400" dirty="0"/>
          </a:p>
        </p:txBody>
      </p:sp>
      <p:sp>
        <p:nvSpPr>
          <p:cNvPr id="3" name="Title 2">
            <a:extLst>
              <a:ext uri="{FF2B5EF4-FFF2-40B4-BE49-F238E27FC236}">
                <a16:creationId xmlns:a16="http://schemas.microsoft.com/office/drawing/2014/main" id="{03E1FE16-CF66-4998-9ADD-29D37A9B9A98}"/>
              </a:ext>
            </a:extLst>
          </p:cNvPr>
          <p:cNvSpPr>
            <a:spLocks noGrp="1"/>
          </p:cNvSpPr>
          <p:nvPr>
            <p:ph type="title"/>
          </p:nvPr>
        </p:nvSpPr>
        <p:spPr/>
        <p:txBody>
          <a:bodyPr/>
          <a:lstStyle/>
          <a:p>
            <a:r>
              <a:rPr lang="en-US" dirty="0"/>
              <a:t>KDC_ERR_S_PRINCIPAL_UNKNOWN</a:t>
            </a:r>
          </a:p>
        </p:txBody>
      </p:sp>
      <p:pic>
        <p:nvPicPr>
          <p:cNvPr id="1026" name="Picture 2" descr="image">
            <a:extLst>
              <a:ext uri="{FF2B5EF4-FFF2-40B4-BE49-F238E27FC236}">
                <a16:creationId xmlns:a16="http://schemas.microsoft.com/office/drawing/2014/main" id="{1002586E-B41A-4BFD-86DA-D74833B81A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413" y="4885324"/>
            <a:ext cx="5595958" cy="1972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43252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E1430D-8718-4A77-8835-F70E5CD1152F}"/>
              </a:ext>
            </a:extLst>
          </p:cNvPr>
          <p:cNvSpPr>
            <a:spLocks noGrp="1"/>
          </p:cNvSpPr>
          <p:nvPr>
            <p:ph type="body" sz="quarter" idx="10"/>
          </p:nvPr>
        </p:nvSpPr>
        <p:spPr>
          <a:xfrm>
            <a:off x="269239" y="1189177"/>
            <a:ext cx="11653523" cy="2966966"/>
          </a:xfrm>
        </p:spPr>
        <p:txBody>
          <a:bodyPr/>
          <a:lstStyle/>
          <a:p>
            <a:r>
              <a:rPr lang="en-US" sz="3200" dirty="0"/>
              <a:t>DC does not know which client principal it should use to encrypt the ticket.</a:t>
            </a:r>
          </a:p>
          <a:p>
            <a:endParaRPr lang="en-US" sz="3200" dirty="0"/>
          </a:p>
          <a:p>
            <a:r>
              <a:rPr lang="en-US" sz="3200" dirty="0"/>
              <a:t>What to check?</a:t>
            </a:r>
          </a:p>
          <a:p>
            <a:pPr lvl="1"/>
            <a:r>
              <a:rPr lang="en-US" sz="2400" dirty="0"/>
              <a:t>Missing UPN?</a:t>
            </a:r>
          </a:p>
          <a:p>
            <a:pPr lvl="1"/>
            <a:r>
              <a:rPr lang="en-US" sz="2400" dirty="0"/>
              <a:t>Duplicated UPN?</a:t>
            </a:r>
          </a:p>
        </p:txBody>
      </p:sp>
      <p:sp>
        <p:nvSpPr>
          <p:cNvPr id="3" name="Title 2">
            <a:extLst>
              <a:ext uri="{FF2B5EF4-FFF2-40B4-BE49-F238E27FC236}">
                <a16:creationId xmlns:a16="http://schemas.microsoft.com/office/drawing/2014/main" id="{BAD43E8B-3E2A-4E75-8619-16C0D38CA6E4}"/>
              </a:ext>
            </a:extLst>
          </p:cNvPr>
          <p:cNvSpPr>
            <a:spLocks noGrp="1"/>
          </p:cNvSpPr>
          <p:nvPr>
            <p:ph type="title"/>
          </p:nvPr>
        </p:nvSpPr>
        <p:spPr/>
        <p:txBody>
          <a:bodyPr/>
          <a:lstStyle/>
          <a:p>
            <a:r>
              <a:rPr lang="en-US" dirty="0"/>
              <a:t>KDC_ERR_C_PRINCIPAL_UNKNOWN </a:t>
            </a:r>
            <a:br>
              <a:rPr lang="en-US" dirty="0"/>
            </a:br>
            <a:endParaRPr lang="en-US" dirty="0"/>
          </a:p>
        </p:txBody>
      </p:sp>
    </p:spTree>
    <p:extLst>
      <p:ext uri="{BB962C8B-B14F-4D97-AF65-F5344CB8AC3E}">
        <p14:creationId xmlns:p14="http://schemas.microsoft.com/office/powerpoint/2010/main" val="289517954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BFDD16-9DEA-46B6-8B43-A0743A536F53}"/>
              </a:ext>
            </a:extLst>
          </p:cNvPr>
          <p:cNvSpPr>
            <a:spLocks noGrp="1"/>
          </p:cNvSpPr>
          <p:nvPr>
            <p:ph type="body" sz="quarter" idx="10"/>
          </p:nvPr>
        </p:nvSpPr>
        <p:spPr>
          <a:xfrm>
            <a:off x="269239" y="1189177"/>
            <a:ext cx="11653523" cy="5329921"/>
          </a:xfrm>
        </p:spPr>
        <p:txBody>
          <a:bodyPr/>
          <a:lstStyle/>
          <a:p>
            <a:r>
              <a:rPr lang="en-US" sz="3200" dirty="0"/>
              <a:t>The client has requested a ticket from the domain controller with a specific algorithm of which the domain controller does not have a hash. </a:t>
            </a:r>
          </a:p>
          <a:p>
            <a:r>
              <a:rPr lang="en-US" sz="3200" dirty="0"/>
              <a:t>What to check?</a:t>
            </a:r>
          </a:p>
          <a:p>
            <a:pPr lvl="1"/>
            <a:r>
              <a:rPr lang="en-US" sz="2400" dirty="0"/>
              <a:t>What encryption protocols are suggested by the client? Check AS request.</a:t>
            </a:r>
          </a:p>
          <a:p>
            <a:pPr lvl="1"/>
            <a:r>
              <a:rPr lang="en-US" sz="2400" dirty="0"/>
              <a:t>What encryption protocols </a:t>
            </a:r>
            <a:r>
              <a:rPr lang="en-US" sz="2400" dirty="0" err="1"/>
              <a:t>krbtgt</a:t>
            </a:r>
            <a:r>
              <a:rPr lang="en-US" sz="2400" dirty="0"/>
              <a:t> account can use? Check </a:t>
            </a:r>
            <a:r>
              <a:rPr lang="en-US" sz="2400" b="1" dirty="0" err="1"/>
              <a:t>msDS-SupportedEncryptionTypes</a:t>
            </a:r>
            <a:r>
              <a:rPr lang="en-US" sz="2400" dirty="0"/>
              <a:t> of </a:t>
            </a:r>
            <a:r>
              <a:rPr lang="en-US" sz="2400" dirty="0" err="1"/>
              <a:t>krbtgt</a:t>
            </a:r>
            <a:r>
              <a:rPr lang="en-US" sz="2400" dirty="0"/>
              <a:t> account</a:t>
            </a:r>
          </a:p>
          <a:p>
            <a:pPr lvl="1"/>
            <a:r>
              <a:rPr lang="en-US" sz="2400" dirty="0"/>
              <a:t>What encryption protocols the related computers allow? Check policy </a:t>
            </a:r>
            <a:br>
              <a:rPr lang="en-US" sz="2400" dirty="0"/>
            </a:br>
            <a:r>
              <a:rPr lang="en-US" sz="2400" b="1" dirty="0"/>
              <a:t>Network Security: Configure Encryption types allowed for Kerberos</a:t>
            </a:r>
            <a:r>
              <a:rPr lang="en-US" sz="2400" dirty="0"/>
              <a:t>,</a:t>
            </a:r>
            <a:br>
              <a:rPr lang="en-US" sz="2400" b="1" dirty="0"/>
            </a:br>
            <a:r>
              <a:rPr lang="en-US" sz="2400" dirty="0"/>
              <a:t>or registry entry </a:t>
            </a:r>
            <a:r>
              <a:rPr lang="en-US" b="1" dirty="0"/>
              <a:t>HKEY_LOCAL_MACHINE\Software\Microsoft\Windows\CurrentVersion\Policies\System\Kerberos\Parameters\</a:t>
            </a:r>
            <a:r>
              <a:rPr lang="en-US" b="1" dirty="0" err="1"/>
              <a:t>SupportedEncryptionTypes</a:t>
            </a:r>
            <a:endParaRPr lang="en-US" sz="2400" dirty="0"/>
          </a:p>
          <a:p>
            <a:pPr lvl="1"/>
            <a:r>
              <a:rPr lang="en-US" sz="2400" dirty="0"/>
              <a:t>AES not accepted by DC? Check if DFL &gt;= W2K8.</a:t>
            </a:r>
            <a:endParaRPr lang="en-US" sz="1632" dirty="0"/>
          </a:p>
        </p:txBody>
      </p:sp>
      <p:sp>
        <p:nvSpPr>
          <p:cNvPr id="3" name="Title 2">
            <a:extLst>
              <a:ext uri="{FF2B5EF4-FFF2-40B4-BE49-F238E27FC236}">
                <a16:creationId xmlns:a16="http://schemas.microsoft.com/office/drawing/2014/main" id="{BF20C74C-31ED-40B1-AD3C-DF865978A276}"/>
              </a:ext>
            </a:extLst>
          </p:cNvPr>
          <p:cNvSpPr>
            <a:spLocks noGrp="1"/>
          </p:cNvSpPr>
          <p:nvPr>
            <p:ph type="title"/>
          </p:nvPr>
        </p:nvSpPr>
        <p:spPr/>
        <p:txBody>
          <a:bodyPr/>
          <a:lstStyle/>
          <a:p>
            <a:r>
              <a:rPr lang="en-US" dirty="0"/>
              <a:t>KDC_ERR_ETYPE_NOTSUPP</a:t>
            </a:r>
            <a:br>
              <a:rPr lang="en-US" dirty="0"/>
            </a:br>
            <a:endParaRPr lang="en-US" dirty="0"/>
          </a:p>
        </p:txBody>
      </p:sp>
    </p:spTree>
    <p:extLst>
      <p:ext uri="{BB962C8B-B14F-4D97-AF65-F5344CB8AC3E}">
        <p14:creationId xmlns:p14="http://schemas.microsoft.com/office/powerpoint/2010/main" val="46665530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015072-56BE-48AD-BDE8-E56C64E89A9C}"/>
              </a:ext>
            </a:extLst>
          </p:cNvPr>
          <p:cNvSpPr>
            <a:spLocks noGrp="1"/>
          </p:cNvSpPr>
          <p:nvPr>
            <p:ph type="body" sz="quarter" idx="10"/>
          </p:nvPr>
        </p:nvSpPr>
        <p:spPr>
          <a:xfrm>
            <a:off x="269239" y="1189177"/>
            <a:ext cx="11653523" cy="1934440"/>
          </a:xfrm>
        </p:spPr>
        <p:txBody>
          <a:bodyPr/>
          <a:lstStyle/>
          <a:p>
            <a:r>
              <a:rPr lang="en-US" dirty="0"/>
              <a:t>Expected error if pre-authentication is required (by default)</a:t>
            </a:r>
          </a:p>
          <a:p>
            <a:r>
              <a:rPr lang="en-US" dirty="0"/>
              <a:t>Should be followed by pre-authentication</a:t>
            </a:r>
          </a:p>
        </p:txBody>
      </p:sp>
      <p:sp>
        <p:nvSpPr>
          <p:cNvPr id="3" name="Title 2">
            <a:extLst>
              <a:ext uri="{FF2B5EF4-FFF2-40B4-BE49-F238E27FC236}">
                <a16:creationId xmlns:a16="http://schemas.microsoft.com/office/drawing/2014/main" id="{2E98ABF8-CE32-46A8-BD99-E1242130042B}"/>
              </a:ext>
            </a:extLst>
          </p:cNvPr>
          <p:cNvSpPr>
            <a:spLocks noGrp="1"/>
          </p:cNvSpPr>
          <p:nvPr>
            <p:ph type="title"/>
          </p:nvPr>
        </p:nvSpPr>
        <p:spPr/>
        <p:txBody>
          <a:bodyPr/>
          <a:lstStyle/>
          <a:p>
            <a:r>
              <a:rPr lang="en-US" dirty="0"/>
              <a:t>KDC_ERR_PREAUTH_REQUIRED</a:t>
            </a:r>
          </a:p>
        </p:txBody>
      </p:sp>
    </p:spTree>
    <p:extLst>
      <p:ext uri="{BB962C8B-B14F-4D97-AF65-F5344CB8AC3E}">
        <p14:creationId xmlns:p14="http://schemas.microsoft.com/office/powerpoint/2010/main" val="214766109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80FD29-EC6E-4BBF-BBE0-BEB0A32587E7}"/>
              </a:ext>
            </a:extLst>
          </p:cNvPr>
          <p:cNvSpPr>
            <a:spLocks noGrp="1"/>
          </p:cNvSpPr>
          <p:nvPr>
            <p:ph type="body" sz="quarter" idx="10"/>
          </p:nvPr>
        </p:nvSpPr>
        <p:spPr>
          <a:xfrm>
            <a:off x="269239" y="1189177"/>
            <a:ext cx="11653523" cy="1391407"/>
          </a:xfrm>
        </p:spPr>
        <p:txBody>
          <a:bodyPr/>
          <a:lstStyle/>
          <a:p>
            <a:r>
              <a:rPr lang="en-US" dirty="0"/>
              <a:t>Pre-authentication failed</a:t>
            </a:r>
          </a:p>
          <a:p>
            <a:r>
              <a:rPr lang="en-US" dirty="0"/>
              <a:t>Wrong password, or missing user account?</a:t>
            </a:r>
          </a:p>
        </p:txBody>
      </p:sp>
      <p:sp>
        <p:nvSpPr>
          <p:cNvPr id="3" name="Title 2">
            <a:extLst>
              <a:ext uri="{FF2B5EF4-FFF2-40B4-BE49-F238E27FC236}">
                <a16:creationId xmlns:a16="http://schemas.microsoft.com/office/drawing/2014/main" id="{5FE31BE3-C0A6-4AEC-8099-F726E9EBAE33}"/>
              </a:ext>
            </a:extLst>
          </p:cNvPr>
          <p:cNvSpPr>
            <a:spLocks noGrp="1"/>
          </p:cNvSpPr>
          <p:nvPr>
            <p:ph type="title"/>
          </p:nvPr>
        </p:nvSpPr>
        <p:spPr/>
        <p:txBody>
          <a:bodyPr/>
          <a:lstStyle/>
          <a:p>
            <a:r>
              <a:rPr lang="en-US" dirty="0"/>
              <a:t>KDC_ERR_PREAUTH_FAILED</a:t>
            </a:r>
          </a:p>
        </p:txBody>
      </p:sp>
    </p:spTree>
    <p:extLst>
      <p:ext uri="{BB962C8B-B14F-4D97-AF65-F5344CB8AC3E}">
        <p14:creationId xmlns:p14="http://schemas.microsoft.com/office/powerpoint/2010/main" val="145685485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82918E-2B42-401F-A8D1-96955BB3B6D0}"/>
              </a:ext>
            </a:extLst>
          </p:cNvPr>
          <p:cNvSpPr>
            <a:spLocks noGrp="1"/>
          </p:cNvSpPr>
          <p:nvPr>
            <p:ph type="body" sz="quarter" idx="10"/>
          </p:nvPr>
        </p:nvSpPr>
        <p:spPr>
          <a:xfrm>
            <a:off x="269239" y="1189177"/>
            <a:ext cx="11653523" cy="727700"/>
          </a:xfrm>
        </p:spPr>
        <p:txBody>
          <a:bodyPr/>
          <a:lstStyle/>
          <a:p>
            <a:r>
              <a:rPr lang="en-US" dirty="0"/>
              <a:t>Time synchronization issue</a:t>
            </a:r>
          </a:p>
        </p:txBody>
      </p:sp>
      <p:sp>
        <p:nvSpPr>
          <p:cNvPr id="3" name="Title 2">
            <a:extLst>
              <a:ext uri="{FF2B5EF4-FFF2-40B4-BE49-F238E27FC236}">
                <a16:creationId xmlns:a16="http://schemas.microsoft.com/office/drawing/2014/main" id="{C3B88211-A83A-4559-9A0C-08784010A27B}"/>
              </a:ext>
            </a:extLst>
          </p:cNvPr>
          <p:cNvSpPr>
            <a:spLocks noGrp="1"/>
          </p:cNvSpPr>
          <p:nvPr>
            <p:ph type="title"/>
          </p:nvPr>
        </p:nvSpPr>
        <p:spPr/>
        <p:txBody>
          <a:bodyPr/>
          <a:lstStyle/>
          <a:p>
            <a:r>
              <a:rPr lang="en-US" dirty="0"/>
              <a:t>KRB_AP_ERR_SKEW</a:t>
            </a:r>
          </a:p>
        </p:txBody>
      </p:sp>
    </p:spTree>
    <p:extLst>
      <p:ext uri="{BB962C8B-B14F-4D97-AF65-F5344CB8AC3E}">
        <p14:creationId xmlns:p14="http://schemas.microsoft.com/office/powerpoint/2010/main" val="273460467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90978A-983E-45BC-9D3E-D5640C191DDB}"/>
              </a:ext>
            </a:extLst>
          </p:cNvPr>
          <p:cNvSpPr>
            <a:spLocks noGrp="1"/>
          </p:cNvSpPr>
          <p:nvPr>
            <p:ph type="body" sz="quarter" idx="10"/>
          </p:nvPr>
        </p:nvSpPr>
        <p:spPr>
          <a:xfrm>
            <a:off x="269239" y="1189177"/>
            <a:ext cx="11653523" cy="1169551"/>
          </a:xfrm>
        </p:spPr>
        <p:txBody>
          <a:bodyPr/>
          <a:lstStyle/>
          <a:p>
            <a:r>
              <a:rPr lang="en-US" sz="3200" dirty="0"/>
              <a:t>That indicates decryption failure.</a:t>
            </a:r>
          </a:p>
          <a:p>
            <a:r>
              <a:rPr lang="en-US" sz="3200" dirty="0"/>
              <a:t>Check if the SPN is registered under the correct service account. </a:t>
            </a:r>
          </a:p>
        </p:txBody>
      </p:sp>
      <p:sp>
        <p:nvSpPr>
          <p:cNvPr id="3" name="Title 2">
            <a:extLst>
              <a:ext uri="{FF2B5EF4-FFF2-40B4-BE49-F238E27FC236}">
                <a16:creationId xmlns:a16="http://schemas.microsoft.com/office/drawing/2014/main" id="{61691A7E-E1E3-4ABD-BB48-2410608222CF}"/>
              </a:ext>
            </a:extLst>
          </p:cNvPr>
          <p:cNvSpPr>
            <a:spLocks noGrp="1"/>
          </p:cNvSpPr>
          <p:nvPr>
            <p:ph type="title"/>
          </p:nvPr>
        </p:nvSpPr>
        <p:spPr/>
        <p:txBody>
          <a:bodyPr/>
          <a:lstStyle/>
          <a:p>
            <a:r>
              <a:rPr lang="en-US" dirty="0"/>
              <a:t>KRB_AP_ERR_MODIFIED</a:t>
            </a:r>
          </a:p>
        </p:txBody>
      </p:sp>
    </p:spTree>
    <p:extLst>
      <p:ext uri="{BB962C8B-B14F-4D97-AF65-F5344CB8AC3E}">
        <p14:creationId xmlns:p14="http://schemas.microsoft.com/office/powerpoint/2010/main" val="117462881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F32657-BB7B-4241-BAED-DF8396709194}"/>
              </a:ext>
            </a:extLst>
          </p:cNvPr>
          <p:cNvSpPr>
            <a:spLocks noGrp="1"/>
          </p:cNvSpPr>
          <p:nvPr>
            <p:ph type="body" sz="quarter" idx="10"/>
          </p:nvPr>
        </p:nvSpPr>
        <p:spPr>
          <a:xfrm>
            <a:off x="269239" y="1189177"/>
            <a:ext cx="11653523" cy="1169551"/>
          </a:xfrm>
        </p:spPr>
        <p:txBody>
          <a:bodyPr/>
          <a:lstStyle/>
          <a:p>
            <a:r>
              <a:rPr lang="en-US" sz="3200" dirty="0"/>
              <a:t>One of more flags in </a:t>
            </a:r>
            <a:r>
              <a:rPr lang="en-US" sz="3200" dirty="0" err="1"/>
              <a:t>KrbFlags</a:t>
            </a:r>
            <a:r>
              <a:rPr lang="en-US" sz="3200" dirty="0"/>
              <a:t> is not accepted by DC</a:t>
            </a:r>
          </a:p>
          <a:p>
            <a:r>
              <a:rPr lang="en-US" sz="3200" dirty="0"/>
              <a:t>Study ETW trace from the KDC</a:t>
            </a:r>
          </a:p>
        </p:txBody>
      </p:sp>
      <p:sp>
        <p:nvSpPr>
          <p:cNvPr id="3" name="Title 2">
            <a:extLst>
              <a:ext uri="{FF2B5EF4-FFF2-40B4-BE49-F238E27FC236}">
                <a16:creationId xmlns:a16="http://schemas.microsoft.com/office/drawing/2014/main" id="{B60D976F-8909-41CB-BD8C-9C0A23FCC85C}"/>
              </a:ext>
            </a:extLst>
          </p:cNvPr>
          <p:cNvSpPr>
            <a:spLocks noGrp="1"/>
          </p:cNvSpPr>
          <p:nvPr>
            <p:ph type="title"/>
          </p:nvPr>
        </p:nvSpPr>
        <p:spPr/>
        <p:txBody>
          <a:bodyPr/>
          <a:lstStyle/>
          <a:p>
            <a:r>
              <a:rPr lang="en-US" dirty="0"/>
              <a:t>KDC_ERR_BADOPTION </a:t>
            </a:r>
          </a:p>
        </p:txBody>
      </p:sp>
      <p:pic>
        <p:nvPicPr>
          <p:cNvPr id="2050" name="Picture 2" descr="image">
            <a:extLst>
              <a:ext uri="{FF2B5EF4-FFF2-40B4-BE49-F238E27FC236}">
                <a16:creationId xmlns:a16="http://schemas.microsoft.com/office/drawing/2014/main" id="{C3DAFAFB-182B-4EB5-AC04-2A880CFD78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2281581"/>
            <a:ext cx="5800725" cy="45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44794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7B291F-65B4-409D-B138-9D89BC2FDA8B}"/>
              </a:ext>
            </a:extLst>
          </p:cNvPr>
          <p:cNvSpPr>
            <a:spLocks noGrp="1"/>
          </p:cNvSpPr>
          <p:nvPr>
            <p:ph type="body" sz="quarter" idx="10"/>
          </p:nvPr>
        </p:nvSpPr>
        <p:spPr>
          <a:xfrm>
            <a:off x="269239" y="1189177"/>
            <a:ext cx="11653523" cy="4665893"/>
          </a:xfrm>
        </p:spPr>
        <p:txBody>
          <a:bodyPr/>
          <a:lstStyle/>
          <a:p>
            <a:r>
              <a:rPr lang="en-US" sz="3200" dirty="0"/>
              <a:t>Re-iterate the troubleshooting logic of the 2 sample cases.</a:t>
            </a:r>
          </a:p>
          <a:p>
            <a:r>
              <a:rPr lang="en-US" sz="3200" dirty="0"/>
              <a:t>What’s the usage of a TGT ticket?</a:t>
            </a:r>
          </a:p>
          <a:p>
            <a:r>
              <a:rPr lang="en-US" sz="3200" dirty="0"/>
              <a:t>What’s the function of the group policy “Network Security: Configure Encryption types allowed for Kerberos”?</a:t>
            </a:r>
          </a:p>
          <a:p>
            <a:r>
              <a:rPr lang="en-US" sz="3200" dirty="0"/>
              <a:t>What’s the function of the attribute </a:t>
            </a:r>
            <a:r>
              <a:rPr lang="en-US" sz="3200" dirty="0" err="1"/>
              <a:t>msDS-SupportedEncryptionTypes</a:t>
            </a:r>
            <a:r>
              <a:rPr lang="en-US" sz="3200" dirty="0"/>
              <a:t> on user or computer account objects?</a:t>
            </a:r>
          </a:p>
          <a:p>
            <a:r>
              <a:rPr lang="en-US" sz="3200" dirty="0"/>
              <a:t>What’s the relationship between the 2 items in Q3 and Q4? </a:t>
            </a:r>
          </a:p>
          <a:p>
            <a:endParaRPr lang="en-US" sz="3200" dirty="0"/>
          </a:p>
        </p:txBody>
      </p:sp>
      <p:sp>
        <p:nvSpPr>
          <p:cNvPr id="3" name="Title 2">
            <a:extLst>
              <a:ext uri="{FF2B5EF4-FFF2-40B4-BE49-F238E27FC236}">
                <a16:creationId xmlns:a16="http://schemas.microsoft.com/office/drawing/2014/main" id="{ACE2C4C1-42AB-418A-A4C5-3B953218B39C}"/>
              </a:ext>
            </a:extLst>
          </p:cNvPr>
          <p:cNvSpPr>
            <a:spLocks noGrp="1"/>
          </p:cNvSpPr>
          <p:nvPr>
            <p:ph type="title"/>
          </p:nvPr>
        </p:nvSpPr>
        <p:spPr/>
        <p:txBody>
          <a:bodyPr/>
          <a:lstStyle/>
          <a:p>
            <a:r>
              <a:rPr lang="en-US" dirty="0"/>
              <a:t>Quiz</a:t>
            </a:r>
          </a:p>
        </p:txBody>
      </p:sp>
    </p:spTree>
    <p:extLst>
      <p:ext uri="{BB962C8B-B14F-4D97-AF65-F5344CB8AC3E}">
        <p14:creationId xmlns:p14="http://schemas.microsoft.com/office/powerpoint/2010/main" val="16773509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536CE-B1FC-48BF-9FF0-D872A80F85F4}"/>
              </a:ext>
            </a:extLst>
          </p:cNvPr>
          <p:cNvSpPr>
            <a:spLocks noGrp="1"/>
          </p:cNvSpPr>
          <p:nvPr>
            <p:ph type="title"/>
          </p:nvPr>
        </p:nvSpPr>
        <p:spPr/>
        <p:txBody>
          <a:bodyPr/>
          <a:lstStyle/>
          <a:p>
            <a:r>
              <a:rPr lang="en-US" dirty="0"/>
              <a:t>How authentication works</a:t>
            </a:r>
          </a:p>
        </p:txBody>
      </p:sp>
      <p:sp>
        <p:nvSpPr>
          <p:cNvPr id="5" name="Text Placeholder 4">
            <a:extLst>
              <a:ext uri="{FF2B5EF4-FFF2-40B4-BE49-F238E27FC236}">
                <a16:creationId xmlns:a16="http://schemas.microsoft.com/office/drawing/2014/main" id="{C850FCA2-BD91-4974-8C63-091C8C38815A}"/>
              </a:ext>
            </a:extLst>
          </p:cNvPr>
          <p:cNvSpPr txBox="1">
            <a:spLocks noGrp="1"/>
          </p:cNvSpPr>
          <p:nvPr>
            <p:ph type="body" sz="quarter" idx="10"/>
          </p:nvPr>
        </p:nvSpPr>
        <p:spPr>
          <a:xfrm>
            <a:off x="269875" y="1189038"/>
            <a:ext cx="11652250" cy="3213187"/>
          </a:xfrm>
          <a:prstGeom prst="rect">
            <a:avLst/>
          </a:prstGeom>
          <a:noFill/>
        </p:spPr>
        <p:txBody>
          <a:bodyPr wrap="square" lIns="182880" tIns="146304" rIns="182880" bIns="146304" rtlCol="0">
            <a:spAutoFit/>
          </a:bodyPr>
          <a:lstStyle/>
          <a:p>
            <a:pPr marL="400050" indent="-342900">
              <a:buFont typeface="Arial" panose="020B0604020202020204" pitchFamily="34" charset="0"/>
              <a:buChar char="•"/>
              <a:defRPr/>
            </a:pPr>
            <a:r>
              <a:rPr lang="en-US" sz="3200" dirty="0"/>
              <a:t>Something you know: a password or PIN.</a:t>
            </a:r>
          </a:p>
          <a:p>
            <a:pPr marL="400050" indent="-342900">
              <a:buFont typeface="Arial" panose="020B0604020202020204" pitchFamily="34" charset="0"/>
              <a:buChar char="•"/>
              <a:defRPr/>
            </a:pPr>
            <a:r>
              <a:rPr lang="en-US" sz="3200" dirty="0"/>
              <a:t>Something you have: a phone, credit card or hardware token.</a:t>
            </a:r>
          </a:p>
          <a:p>
            <a:pPr marL="400050" indent="-342900">
              <a:buFont typeface="Arial" panose="020B0604020202020204" pitchFamily="34" charset="0"/>
              <a:buChar char="•"/>
              <a:defRPr/>
            </a:pPr>
            <a:r>
              <a:rPr lang="en-US" sz="3200" dirty="0"/>
              <a:t>Something you are: a fingerprint, retinal scan or other biometric.</a:t>
            </a:r>
          </a:p>
          <a:p>
            <a:pPr marL="400050" indent="-342900">
              <a:buFont typeface="Arial" panose="020B0604020202020204" pitchFamily="34" charset="0"/>
              <a:buChar char="•"/>
              <a:defRPr/>
            </a:pPr>
            <a:r>
              <a:rPr lang="en-US" altLang="zh-CN" sz="3200" dirty="0"/>
              <a:t>MFA/2FA: 2 factors combined</a:t>
            </a:r>
            <a:endParaRPr lang="en-US" sz="3200" dirty="0"/>
          </a:p>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020522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CF8EB6-B64C-463F-9B75-B997B7062E43}"/>
              </a:ext>
            </a:extLst>
          </p:cNvPr>
          <p:cNvSpPr>
            <a:spLocks noGrp="1"/>
          </p:cNvSpPr>
          <p:nvPr>
            <p:ph type="body" sz="quarter" idx="10"/>
          </p:nvPr>
        </p:nvSpPr>
        <p:spPr>
          <a:xfrm>
            <a:off x="269239" y="1189177"/>
            <a:ext cx="11653523" cy="3139321"/>
          </a:xfrm>
        </p:spPr>
        <p:txBody>
          <a:bodyPr/>
          <a:lstStyle/>
          <a:p>
            <a:r>
              <a:rPr lang="en-US" sz="3200" dirty="0"/>
              <a:t>Something (secret) only you and the other party (or some authority which both trust) know</a:t>
            </a:r>
          </a:p>
          <a:p>
            <a:r>
              <a:rPr lang="en-US" sz="3200" dirty="0"/>
              <a:t>Some way to prove it to the other party (perhaps via the authority) that you really know the secret</a:t>
            </a:r>
          </a:p>
          <a:p>
            <a:r>
              <a:rPr lang="en-US" sz="3200" dirty="0"/>
              <a:t>Need to prove it securely</a:t>
            </a:r>
          </a:p>
          <a:p>
            <a:r>
              <a:rPr lang="en-US" sz="3200" dirty="0"/>
              <a:t>Many protocols in this category</a:t>
            </a:r>
          </a:p>
        </p:txBody>
      </p:sp>
      <p:sp>
        <p:nvSpPr>
          <p:cNvPr id="3" name="Title 2">
            <a:extLst>
              <a:ext uri="{FF2B5EF4-FFF2-40B4-BE49-F238E27FC236}">
                <a16:creationId xmlns:a16="http://schemas.microsoft.com/office/drawing/2014/main" id="{C4CED78C-C7A4-469A-95F4-A27A4A3F79D3}"/>
              </a:ext>
            </a:extLst>
          </p:cNvPr>
          <p:cNvSpPr>
            <a:spLocks noGrp="1"/>
          </p:cNvSpPr>
          <p:nvPr>
            <p:ph type="title"/>
          </p:nvPr>
        </p:nvSpPr>
        <p:spPr/>
        <p:txBody>
          <a:bodyPr/>
          <a:lstStyle/>
          <a:p>
            <a:r>
              <a:rPr lang="en-US" dirty="0"/>
              <a:t>Something you know?</a:t>
            </a:r>
          </a:p>
        </p:txBody>
      </p:sp>
    </p:spTree>
    <p:extLst>
      <p:ext uri="{BB962C8B-B14F-4D97-AF65-F5344CB8AC3E}">
        <p14:creationId xmlns:p14="http://schemas.microsoft.com/office/powerpoint/2010/main" val="19910081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0FC3FBC-0DD6-40B4-914B-928C54047EF1}"/>
              </a:ext>
            </a:extLst>
          </p:cNvPr>
          <p:cNvSpPr>
            <a:spLocks noGrp="1"/>
          </p:cNvSpPr>
          <p:nvPr>
            <p:ph type="title"/>
          </p:nvPr>
        </p:nvSpPr>
        <p:spPr/>
        <p:txBody>
          <a:bodyPr/>
          <a:lstStyle/>
          <a:p>
            <a:r>
              <a:rPr lang="en-US" sz="5400" dirty="0"/>
              <a:t>Kerberos</a:t>
            </a:r>
          </a:p>
        </p:txBody>
      </p:sp>
    </p:spTree>
    <p:extLst>
      <p:ext uri="{BB962C8B-B14F-4D97-AF65-F5344CB8AC3E}">
        <p14:creationId xmlns:p14="http://schemas.microsoft.com/office/powerpoint/2010/main" val="256885582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85961D-1142-4765-B9F2-207775999E59}"/>
              </a:ext>
            </a:extLst>
          </p:cNvPr>
          <p:cNvSpPr>
            <a:spLocks noGrp="1"/>
          </p:cNvSpPr>
          <p:nvPr>
            <p:ph type="title"/>
          </p:nvPr>
        </p:nvSpPr>
        <p:spPr/>
        <p:txBody>
          <a:bodyPr/>
          <a:lstStyle/>
          <a:p>
            <a:r>
              <a:rPr lang="en-US" dirty="0"/>
              <a:t>Flow</a:t>
            </a:r>
          </a:p>
        </p:txBody>
      </p:sp>
      <p:pic>
        <p:nvPicPr>
          <p:cNvPr id="5" name="Picture 4">
            <a:extLst>
              <a:ext uri="{FF2B5EF4-FFF2-40B4-BE49-F238E27FC236}">
                <a16:creationId xmlns:a16="http://schemas.microsoft.com/office/drawing/2014/main" id="{5D957F1A-7A03-4ACE-A86D-9E476450CAB5}"/>
              </a:ext>
            </a:extLst>
          </p:cNvPr>
          <p:cNvPicPr>
            <a:picLocks noChangeAspect="1"/>
          </p:cNvPicPr>
          <p:nvPr/>
        </p:nvPicPr>
        <p:blipFill>
          <a:blip r:embed="rId2"/>
          <a:stretch>
            <a:fillRect/>
          </a:stretch>
        </p:blipFill>
        <p:spPr>
          <a:xfrm>
            <a:off x="5295680" y="1539289"/>
            <a:ext cx="6629400" cy="5114925"/>
          </a:xfrm>
          <a:prstGeom prst="rect">
            <a:avLst/>
          </a:prstGeom>
        </p:spPr>
      </p:pic>
      <p:sp>
        <p:nvSpPr>
          <p:cNvPr id="7" name="TextBox 6">
            <a:extLst>
              <a:ext uri="{FF2B5EF4-FFF2-40B4-BE49-F238E27FC236}">
                <a16:creationId xmlns:a16="http://schemas.microsoft.com/office/drawing/2014/main" id="{9A4C7051-E31B-46A8-AEE9-D3C2A3FE7DD9}"/>
              </a:ext>
            </a:extLst>
          </p:cNvPr>
          <p:cNvSpPr txBox="1"/>
          <p:nvPr/>
        </p:nvSpPr>
        <p:spPr>
          <a:xfrm>
            <a:off x="266920" y="1545053"/>
            <a:ext cx="4114800" cy="1945148"/>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AS</a:t>
            </a:r>
          </a:p>
          <a:p>
            <a:pPr marL="342900" indent="-342900">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TGS</a:t>
            </a:r>
          </a:p>
          <a:p>
            <a:pPr marL="342900" indent="-342900">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AP</a:t>
            </a:r>
          </a:p>
        </p:txBody>
      </p:sp>
    </p:spTree>
    <p:extLst>
      <p:ext uri="{BB962C8B-B14F-4D97-AF65-F5344CB8AC3E}">
        <p14:creationId xmlns:p14="http://schemas.microsoft.com/office/powerpoint/2010/main" val="23265691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4CE2C7-B336-4547-801E-CB71D13085DB}"/>
              </a:ext>
            </a:extLst>
          </p:cNvPr>
          <p:cNvSpPr>
            <a:spLocks noGrp="1"/>
          </p:cNvSpPr>
          <p:nvPr>
            <p:ph type="body" sz="quarter" idx="10"/>
          </p:nvPr>
        </p:nvSpPr>
        <p:spPr>
          <a:xfrm>
            <a:off x="269239" y="1189177"/>
            <a:ext cx="11653523" cy="4025717"/>
          </a:xfrm>
        </p:spPr>
        <p:txBody>
          <a:bodyPr/>
          <a:lstStyle/>
          <a:p>
            <a:r>
              <a:rPr lang="en-US" sz="3200" dirty="0"/>
              <a:t>Service Principal Name, to uniquely identify the service</a:t>
            </a:r>
          </a:p>
          <a:p>
            <a:r>
              <a:rPr lang="en-US" sz="3200" dirty="0"/>
              <a:t>Registered under the security principal (user, computer, or </a:t>
            </a:r>
            <a:r>
              <a:rPr lang="en-US" sz="3200" dirty="0" err="1"/>
              <a:t>mSA</a:t>
            </a:r>
            <a:r>
              <a:rPr lang="en-US" sz="3200" dirty="0"/>
              <a:t> account object) of the service.</a:t>
            </a:r>
          </a:p>
          <a:p>
            <a:r>
              <a:rPr lang="en-US" sz="3200" dirty="0"/>
              <a:t>Registered by the server-side application, and referenced by the client-side application.</a:t>
            </a:r>
          </a:p>
          <a:p>
            <a:r>
              <a:rPr lang="en-US" sz="3200" dirty="0"/>
              <a:t>KDC: SPN -&gt; Account -&gt; Password -&gt; Encrypt Ticket</a:t>
            </a:r>
            <a:br>
              <a:rPr lang="en-US" sz="3200" dirty="0"/>
            </a:br>
            <a:r>
              <a:rPr lang="en-US" sz="3200" dirty="0"/>
              <a:t>Server: Service -&gt; Running context -&gt; Password -&gt; Decrypt Ticket</a:t>
            </a:r>
          </a:p>
        </p:txBody>
      </p:sp>
      <p:sp>
        <p:nvSpPr>
          <p:cNvPr id="3" name="Title 2">
            <a:extLst>
              <a:ext uri="{FF2B5EF4-FFF2-40B4-BE49-F238E27FC236}">
                <a16:creationId xmlns:a16="http://schemas.microsoft.com/office/drawing/2014/main" id="{6699F9D2-1CA8-4B34-AF4F-47C4DE67F129}"/>
              </a:ext>
            </a:extLst>
          </p:cNvPr>
          <p:cNvSpPr>
            <a:spLocks noGrp="1"/>
          </p:cNvSpPr>
          <p:nvPr>
            <p:ph type="title"/>
          </p:nvPr>
        </p:nvSpPr>
        <p:spPr>
          <a:xfrm>
            <a:off x="269240" y="289511"/>
            <a:ext cx="11655840" cy="899665"/>
          </a:xfrm>
        </p:spPr>
        <p:txBody>
          <a:bodyPr/>
          <a:lstStyle/>
          <a:p>
            <a:r>
              <a:rPr lang="en-US" dirty="0"/>
              <a:t>SPN</a:t>
            </a:r>
          </a:p>
        </p:txBody>
      </p:sp>
    </p:spTree>
    <p:extLst>
      <p:ext uri="{BB962C8B-B14F-4D97-AF65-F5344CB8AC3E}">
        <p14:creationId xmlns:p14="http://schemas.microsoft.com/office/powerpoint/2010/main" val="80577581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62D498-7D8C-498C-A656-79B3AA0975F0}"/>
              </a:ext>
            </a:extLst>
          </p:cNvPr>
          <p:cNvSpPr>
            <a:spLocks noGrp="1"/>
          </p:cNvSpPr>
          <p:nvPr>
            <p:ph type="body" sz="quarter" idx="10"/>
          </p:nvPr>
        </p:nvSpPr>
        <p:spPr>
          <a:xfrm>
            <a:off x="266920" y="1103452"/>
            <a:ext cx="11653523" cy="5986254"/>
          </a:xfrm>
        </p:spPr>
        <p:txBody>
          <a:bodyPr/>
          <a:lstStyle/>
          <a:p>
            <a:pPr marL="514350" indent="-514350">
              <a:buFont typeface="+mj-lt"/>
              <a:buAutoNum type="arabicPeriod"/>
            </a:pPr>
            <a:r>
              <a:rPr lang="en-US" sz="2600" dirty="0"/>
              <a:t>Client sends a request to the KDC, including its account info and the target service SPN.</a:t>
            </a:r>
          </a:p>
          <a:p>
            <a:pPr marL="514350" indent="-514350">
              <a:buFont typeface="+mj-lt"/>
              <a:buAutoNum type="arabicPeriod"/>
            </a:pPr>
            <a:r>
              <a:rPr lang="en-US" sz="2600" dirty="0"/>
              <a:t>Upon request, KDC generates a session key for authentication between the requestor (client) and the requested service (server).</a:t>
            </a:r>
          </a:p>
          <a:p>
            <a:pPr marL="514350" indent="-514350">
              <a:buFont typeface="+mj-lt"/>
              <a:buAutoNum type="arabicPeriod"/>
            </a:pPr>
            <a:r>
              <a:rPr lang="en-US" sz="2600" dirty="0"/>
              <a:t>KDC sends the session key to the client, encrypted with the client’s password. So only the client can decrypt it to get the session key.</a:t>
            </a:r>
          </a:p>
          <a:p>
            <a:pPr marL="514350" indent="-514350">
              <a:buFont typeface="+mj-lt"/>
              <a:buAutoNum type="arabicPeriod"/>
            </a:pPr>
            <a:r>
              <a:rPr lang="en-US" sz="2600" dirty="0"/>
              <a:t>KDC also encrypts the session key with the server’s password and put it in a </a:t>
            </a:r>
            <a:r>
              <a:rPr lang="en-US" sz="2600" b="1" dirty="0">
                <a:solidFill>
                  <a:srgbClr val="FFFF00"/>
                </a:solidFill>
              </a:rPr>
              <a:t>Ticket</a:t>
            </a:r>
            <a:r>
              <a:rPr lang="en-US" sz="2600" dirty="0"/>
              <a:t>. KDC sends the ticket to the client. </a:t>
            </a:r>
            <a:r>
              <a:rPr lang="en-US" sz="2600" b="1" dirty="0">
                <a:solidFill>
                  <a:srgbClr val="FFFF00"/>
                </a:solidFill>
              </a:rPr>
              <a:t>Client has no way to decrypt the Ticket. Only the server can decrypt it.</a:t>
            </a:r>
          </a:p>
          <a:p>
            <a:pPr marL="514350" indent="-514350">
              <a:buFont typeface="+mj-lt"/>
              <a:buAutoNum type="arabicPeriod"/>
            </a:pPr>
            <a:r>
              <a:rPr lang="en-US" sz="2600" dirty="0"/>
              <a:t>Client uses the session key to encrypt something, such as a timestamp, to generate an </a:t>
            </a:r>
            <a:r>
              <a:rPr lang="en-US" sz="2600" b="1" dirty="0">
                <a:solidFill>
                  <a:srgbClr val="FFFF00"/>
                </a:solidFill>
              </a:rPr>
              <a:t>Authenticator</a:t>
            </a:r>
            <a:r>
              <a:rPr lang="en-US" sz="2600" dirty="0"/>
              <a:t>. Client sends the Authenticator and Ticket to the server.</a:t>
            </a:r>
          </a:p>
          <a:p>
            <a:pPr marL="514350" indent="-514350">
              <a:buFont typeface="+mj-lt"/>
              <a:buAutoNum type="arabicPeriod"/>
            </a:pPr>
            <a:r>
              <a:rPr lang="en-US" sz="2600" dirty="0"/>
              <a:t>Server decrypts the Ticket by its password, gets the session key, and then uses the session key to decrypt the Authenticator. If the above flow completes successfully, the client is authenticated at the server.</a:t>
            </a:r>
          </a:p>
        </p:txBody>
      </p:sp>
      <p:sp>
        <p:nvSpPr>
          <p:cNvPr id="3" name="Title 2">
            <a:extLst>
              <a:ext uri="{FF2B5EF4-FFF2-40B4-BE49-F238E27FC236}">
                <a16:creationId xmlns:a16="http://schemas.microsoft.com/office/drawing/2014/main" id="{FB64DB33-98C9-46B3-958F-31B659B387D3}"/>
              </a:ext>
            </a:extLst>
          </p:cNvPr>
          <p:cNvSpPr>
            <a:spLocks noGrp="1"/>
          </p:cNvSpPr>
          <p:nvPr>
            <p:ph type="title"/>
          </p:nvPr>
        </p:nvSpPr>
        <p:spPr/>
        <p:txBody>
          <a:bodyPr/>
          <a:lstStyle/>
          <a:p>
            <a:r>
              <a:rPr lang="en-US" dirty="0"/>
              <a:t>TGS &amp; AP (In theory)</a:t>
            </a:r>
          </a:p>
        </p:txBody>
      </p:sp>
    </p:spTree>
    <p:extLst>
      <p:ext uri="{BB962C8B-B14F-4D97-AF65-F5344CB8AC3E}">
        <p14:creationId xmlns:p14="http://schemas.microsoft.com/office/powerpoint/2010/main" val="3976277101"/>
      </p:ext>
    </p:extLst>
  </p:cSld>
  <p:clrMapOvr>
    <a:masterClrMapping/>
  </p:clrMapOvr>
  <p:transition>
    <p:fade/>
  </p:transition>
</p:sld>
</file>

<file path=ppt/theme/theme1.xml><?xml version="1.0" encoding="utf-8"?>
<a:theme xmlns:a="http://schemas.openxmlformats.org/drawingml/2006/main" name="1_5-30606_TR20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383C56E0-F735-498F-8724-CCDCED117207}" vid="{FCBB37E2-62A9-496B-BE77-7D918DDD06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FB713ECB5223418981FFF9771E9A8E" ma:contentTypeVersion="14" ma:contentTypeDescription="Create a new document." ma:contentTypeScope="" ma:versionID="577fc06da1defe4d668242e6381f703c">
  <xsd:schema xmlns:xsd="http://www.w3.org/2001/XMLSchema" xmlns:xs="http://www.w3.org/2001/XMLSchema" xmlns:p="http://schemas.microsoft.com/office/2006/metadata/properties" xmlns:ns1="http://schemas.microsoft.com/sharepoint/v3" xmlns:ns2="53cf4531-2205-4b66-937c-49241f754c9b" xmlns:ns3="c8b242a2-d2fa-48b1-8a7f-4b4024d4a43b" targetNamespace="http://schemas.microsoft.com/office/2006/metadata/properties" ma:root="true" ma:fieldsID="80330fa7864e7b69f6ee847d3650b686" ns1:_="" ns2:_="" ns3:_="">
    <xsd:import namespace="http://schemas.microsoft.com/sharepoint/v3"/>
    <xsd:import namespace="53cf4531-2205-4b66-937c-49241f754c9b"/>
    <xsd:import namespace="c8b242a2-d2fa-48b1-8a7f-4b4024d4a43b"/>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cf4531-2205-4b66-937c-49241f754c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8b242a2-d2fa-48b1-8a7f-4b4024d4a43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099E3FE-9C05-40C6-8CD9-8CD1CFFBC781}"/>
</file>

<file path=customXml/itemProps2.xml><?xml version="1.0" encoding="utf-8"?>
<ds:datastoreItem xmlns:ds="http://schemas.openxmlformats.org/officeDocument/2006/customXml" ds:itemID="{244C528B-CEE1-4CFB-BC4D-2D269A13A73B}"/>
</file>

<file path=customXml/itemProps3.xml><?xml version="1.0" encoding="utf-8"?>
<ds:datastoreItem xmlns:ds="http://schemas.openxmlformats.org/officeDocument/2006/customXml" ds:itemID="{2DE87AD8-9980-4E5B-9207-95B2FFAAEC33}"/>
</file>

<file path=docProps/app.xml><?xml version="1.0" encoding="utf-8"?>
<Properties xmlns="http://schemas.openxmlformats.org/officeDocument/2006/extended-properties" xmlns:vt="http://schemas.openxmlformats.org/officeDocument/2006/docPropsVTypes">
  <TotalTime>3578</TotalTime>
  <Words>1896</Words>
  <Application>Microsoft Office PowerPoint</Application>
  <PresentationFormat>Widescreen</PresentationFormat>
  <Paragraphs>201</Paragraphs>
  <Slides>38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Segoe Semibold</vt:lpstr>
      <vt:lpstr>Arial</vt:lpstr>
      <vt:lpstr>Calibri</vt:lpstr>
      <vt:lpstr>Segoe UI</vt:lpstr>
      <vt:lpstr>Segoe UI Light</vt:lpstr>
      <vt:lpstr>Wingdings</vt:lpstr>
      <vt:lpstr>1_5-30606_TR20_BO_CT_Template</vt:lpstr>
      <vt:lpstr>Kerberos Basics</vt:lpstr>
      <vt:lpstr>Authentication</vt:lpstr>
      <vt:lpstr>Authentication</vt:lpstr>
      <vt:lpstr>How authentication works</vt:lpstr>
      <vt:lpstr>Something you know?</vt:lpstr>
      <vt:lpstr>Kerberos</vt:lpstr>
      <vt:lpstr>Flow</vt:lpstr>
      <vt:lpstr>SPN</vt:lpstr>
      <vt:lpstr>TGS &amp; AP (In theory)</vt:lpstr>
      <vt:lpstr>TGT</vt:lpstr>
      <vt:lpstr>TGS &amp; AP (Actually)</vt:lpstr>
      <vt:lpstr>AS</vt:lpstr>
      <vt:lpstr>Complex issues</vt:lpstr>
      <vt:lpstr>Demo</vt:lpstr>
      <vt:lpstr>Troubleshooting</vt:lpstr>
      <vt:lpstr>What to collect</vt:lpstr>
      <vt:lpstr>How to collect</vt:lpstr>
      <vt:lpstr>How to analyze</vt:lpstr>
      <vt:lpstr>Case 1</vt:lpstr>
      <vt:lpstr>Case 1 - Discussion</vt:lpstr>
      <vt:lpstr>Case 1 - Kerberos ETW trace (1st time)</vt:lpstr>
      <vt:lpstr>Case 1 - Analyze</vt:lpstr>
      <vt:lpstr>Case 1 – Kerberos ETW trace (2nd time)</vt:lpstr>
      <vt:lpstr>Case 1 - Analyze</vt:lpstr>
      <vt:lpstr>Case 2 – Cross-forest Kerberos failure</vt:lpstr>
      <vt:lpstr>Case 2 - Discussion</vt:lpstr>
      <vt:lpstr>Case 2 – netmon trace from the client</vt:lpstr>
      <vt:lpstr>Case 2 – netmon trace from the client</vt:lpstr>
      <vt:lpstr>Common errors</vt:lpstr>
      <vt:lpstr>KDC_ERR_S_PRINCIPAL_UNKNOWN</vt:lpstr>
      <vt:lpstr>KDC_ERR_C_PRINCIPAL_UNKNOWN  </vt:lpstr>
      <vt:lpstr>KDC_ERR_ETYPE_NOTSUPP </vt:lpstr>
      <vt:lpstr>KDC_ERR_PREAUTH_REQUIRED</vt:lpstr>
      <vt:lpstr>KDC_ERR_PREAUTH_FAILED</vt:lpstr>
      <vt:lpstr>KRB_AP_ERR_SKEW</vt:lpstr>
      <vt:lpstr>KRB_AP_ERR_MODIFIED</vt:lpstr>
      <vt:lpstr>KDC_ERR_BADOPTION </vt:lpstr>
      <vt:lpstr>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Kerberos Basics</dc:title>
  <dc:creator>Dennis Hu</dc:creator>
  <cp:lastModifiedBy>Rolland Yu</cp:lastModifiedBy>
  <cp:revision>39</cp:revision>
  <dcterms:created xsi:type="dcterms:W3CDTF">2019-07-28T05:40:47Z</dcterms:created>
  <dcterms:modified xsi:type="dcterms:W3CDTF">2019-08-02T10:45:41Z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dennhu@microsoft.com</vt:lpwstr>
  </property>
  <property fmtid="{D5CDD505-2E9C-101B-9397-08002B2CF9AE}" pid="5" name="MSIP_Label_f42aa342-8706-4288-bd11-ebb85995028c_SetDate">
    <vt:lpwstr>2019-07-28T06:00:29.5196821Z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9a38c83c-fd61-4827-9488-feef111d4bda</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0x01010045FB713ECB5223418981FFF9771E9A8E</vt:lpwstr>
  </property>
</Properties>
</file>