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6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59.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58.xml" ContentType="application/vnd.openxmlformats-officedocument.presentationml.tags+xml"/>
  <Override PartName="/ppt/tags/tag57.xml" ContentType="application/vnd.openxmlformats-officedocument.presentationml.tags+xml"/>
  <Override PartName="/ppt/tags/tag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35.xml" ContentType="application/vnd.openxmlformats-officedocument.presentationml.tags+xml"/>
  <Override PartName="/ppt/tags/tag41.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62.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11.xml" ContentType="application/vnd.openxmlformats-officedocument.presentationml.tags+xml"/>
  <Override PartName="/ppt/tags/tag10.xml" ContentType="application/vnd.openxmlformats-officedocument.presentationml.tags+xml"/>
  <Override PartName="/ppt/tags/tag11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89" r:id="rId2"/>
    <p:sldId id="350" r:id="rId3"/>
    <p:sldId id="352" r:id="rId4"/>
    <p:sldId id="348" r:id="rId5"/>
    <p:sldId id="349" r:id="rId6"/>
    <p:sldId id="404" r:id="rId7"/>
    <p:sldId id="405" r:id="rId8"/>
    <p:sldId id="403" r:id="rId9"/>
    <p:sldId id="406" r:id="rId10"/>
    <p:sldId id="367" r:id="rId11"/>
    <p:sldId id="370" r:id="rId12"/>
    <p:sldId id="381" r:id="rId13"/>
    <p:sldId id="382" r:id="rId14"/>
    <p:sldId id="421" r:id="rId15"/>
    <p:sldId id="422" r:id="rId16"/>
    <p:sldId id="423" r:id="rId17"/>
    <p:sldId id="374" r:id="rId18"/>
    <p:sldId id="375" r:id="rId19"/>
    <p:sldId id="376" r:id="rId20"/>
    <p:sldId id="420" r:id="rId21"/>
    <p:sldId id="37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Li" initials="J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982"/>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895" autoAdjust="0"/>
  </p:normalViewPr>
  <p:slideViewPr>
    <p:cSldViewPr snapToGrid="0">
      <p:cViewPr varScale="1">
        <p:scale>
          <a:sx n="140" d="100"/>
          <a:sy n="140" d="100"/>
        </p:scale>
        <p:origin x="1032" y="80"/>
      </p:cViewPr>
      <p:guideLst>
        <p:guide orient="horz" pos="2154"/>
        <p:guide pos="3840"/>
      </p:guideLst>
    </p:cSldViewPr>
  </p:slideViewPr>
  <p:outlineViewPr>
    <p:cViewPr>
      <p:scale>
        <a:sx n="33" d="100"/>
        <a:sy n="33" d="100"/>
      </p:scale>
      <p:origin x="0" y="-15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t>2019/9/10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Unicode" TargetMode="External"/><Relationship Id="rId3" Type="http://schemas.openxmlformats.org/officeDocument/2006/relationships/hyperlink" Target="https://en.wikipedia.org/wiki/Salt_(cryptography)" TargetMode="External"/><Relationship Id="rId7" Type="http://schemas.openxmlformats.org/officeDocument/2006/relationships/hyperlink" Target="https://en.wikipedia.org/wiki/UTF-16"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MD4" TargetMode="External"/><Relationship Id="rId5" Type="http://schemas.openxmlformats.org/officeDocument/2006/relationships/hyperlink" Target="https://en.wikipedia.org/wiki/Data_Encryption_Standard" TargetMode="External"/><Relationship Id="rId10" Type="http://schemas.openxmlformats.org/officeDocument/2006/relationships/hyperlink" Target="https://en.wikipedia.org/wiki/One-way_functions" TargetMode="External"/><Relationship Id="rId4" Type="http://schemas.openxmlformats.org/officeDocument/2006/relationships/hyperlink" Target="https://en.wikipedia.org/wiki/LM_hash" TargetMode="External"/><Relationship Id="rId9" Type="http://schemas.openxmlformats.org/officeDocument/2006/relationships/hyperlink" Target="https://en.wikipedia.org/wiki/NT_LAN_Manager#cite_note-v1-11"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14</a:t>
            </a:fld>
            <a:endParaRPr lang="zh-CN" altLang="en-US"/>
          </a:p>
        </p:txBody>
      </p:sp>
    </p:spTree>
    <p:extLst>
      <p:ext uri="{BB962C8B-B14F-4D97-AF65-F5344CB8AC3E}">
        <p14:creationId xmlns:p14="http://schemas.microsoft.com/office/powerpoint/2010/main" val="3343815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sz="1200" dirty="0"/>
              <a:t>The NTLM protocol uses one or both of two hashed password values, both of which are also stored on the server (or domain controller), and which through a lack of </a:t>
            </a:r>
            <a:r>
              <a:rPr lang="en-US" sz="1200" dirty="0">
                <a:hlinkClick r:id="rId3" tooltip="Salt (cryptography)">
                  <a:extLst>
                    <a:ext uri="{A12FA001-AC4F-418D-AE19-62706E023703}">
                      <ahyp:hlinkClr xmlns:ahyp="http://schemas.microsoft.com/office/drawing/2018/hyperlinkcolor" val="tx"/>
                    </a:ext>
                  </a:extLst>
                </a:hlinkClick>
              </a:rPr>
              <a:t>salting</a:t>
            </a:r>
            <a:r>
              <a:rPr lang="en-US" sz="1200" dirty="0"/>
              <a:t> are password equivalent, meaning that if you grab the hash value from the server, you can authenticate without knowing the actual password. The two are the </a:t>
            </a:r>
            <a:r>
              <a:rPr lang="en-US" sz="1200" dirty="0">
                <a:hlinkClick r:id="rId4" tooltip="LM hash">
                  <a:extLst>
                    <a:ext uri="{A12FA001-AC4F-418D-AE19-62706E023703}">
                      <ahyp:hlinkClr xmlns:ahyp="http://schemas.microsoft.com/office/drawing/2018/hyperlinkcolor" val="tx"/>
                    </a:ext>
                  </a:extLst>
                </a:hlinkClick>
              </a:rPr>
              <a:t>LM Hash</a:t>
            </a:r>
            <a:r>
              <a:rPr lang="en-US" sz="1200" dirty="0"/>
              <a:t> (a </a:t>
            </a:r>
            <a:r>
              <a:rPr lang="en-US" sz="1200" dirty="0">
                <a:hlinkClick r:id="rId5" tooltip="Data Encryption Standard">
                  <a:extLst>
                    <a:ext uri="{A12FA001-AC4F-418D-AE19-62706E023703}">
                      <ahyp:hlinkClr xmlns:ahyp="http://schemas.microsoft.com/office/drawing/2018/hyperlinkcolor" val="tx"/>
                    </a:ext>
                  </a:extLst>
                </a:hlinkClick>
              </a:rPr>
              <a:t>DES</a:t>
            </a:r>
            <a:r>
              <a:rPr lang="en-US" sz="1200" dirty="0"/>
              <a:t>-based function applied to the first 14 chars of the password converted to the traditional 8 bit PC charset for the language), and the NT Hash (</a:t>
            </a:r>
            <a:r>
              <a:rPr lang="en-US" sz="1200" dirty="0">
                <a:hlinkClick r:id="rId6" tooltip="MD4">
                  <a:extLst>
                    <a:ext uri="{A12FA001-AC4F-418D-AE19-62706E023703}">
                      <ahyp:hlinkClr xmlns:ahyp="http://schemas.microsoft.com/office/drawing/2018/hyperlinkcolor" val="tx"/>
                    </a:ext>
                  </a:extLst>
                </a:hlinkClick>
              </a:rPr>
              <a:t>MD4</a:t>
            </a:r>
            <a:r>
              <a:rPr lang="en-US" sz="1200" dirty="0"/>
              <a:t> of the little endian </a:t>
            </a:r>
            <a:r>
              <a:rPr lang="en-US" sz="1200" dirty="0">
                <a:hlinkClick r:id="rId7" tooltip="UTF-16">
                  <a:extLst>
                    <a:ext uri="{A12FA001-AC4F-418D-AE19-62706E023703}">
                      <ahyp:hlinkClr xmlns:ahyp="http://schemas.microsoft.com/office/drawing/2018/hyperlinkcolor" val="tx"/>
                    </a:ext>
                  </a:extLst>
                </a:hlinkClick>
              </a:rPr>
              <a:t>UTF-16</a:t>
            </a:r>
            <a:r>
              <a:rPr lang="en-US" sz="1200" dirty="0"/>
              <a:t> </a:t>
            </a:r>
            <a:r>
              <a:rPr lang="en-US" sz="1200" dirty="0">
                <a:hlinkClick r:id="rId8" tooltip="Unicode">
                  <a:extLst>
                    <a:ext uri="{A12FA001-AC4F-418D-AE19-62706E023703}">
                      <ahyp:hlinkClr xmlns:ahyp="http://schemas.microsoft.com/office/drawing/2018/hyperlinkcolor" val="tx"/>
                    </a:ext>
                  </a:extLst>
                </a:hlinkClick>
              </a:rPr>
              <a:t>Unicode</a:t>
            </a:r>
            <a:r>
              <a:rPr lang="en-US" sz="1200" dirty="0"/>
              <a:t> password). Both hash values are 16 bytes (128 bits) each.</a:t>
            </a:r>
            <a:r>
              <a:rPr lang="en-US" sz="1200" dirty="0">
                <a:hlinkClick r:id="rId9">
                  <a:extLst>
                    <a:ext uri="{A12FA001-AC4F-418D-AE19-62706E023703}">
                      <ahyp:hlinkClr xmlns:ahyp="http://schemas.microsoft.com/office/drawing/2018/hyperlinkcolor" val="tx"/>
                    </a:ext>
                  </a:extLst>
                </a:hlinkClick>
              </a:rPr>
              <a:t>[11]</a:t>
            </a:r>
            <a:r>
              <a:rPr lang="en-US" sz="1200" dirty="0"/>
              <a:t> </a:t>
            </a:r>
          </a:p>
          <a:p>
            <a:r>
              <a:rPr lang="en-US" sz="1200" dirty="0"/>
              <a:t>The NTLM protocol also uses one of two </a:t>
            </a:r>
            <a:r>
              <a:rPr lang="en-US" sz="1200" dirty="0">
                <a:hlinkClick r:id="rId10" tooltip="One-way functions">
                  <a:extLst>
                    <a:ext uri="{A12FA001-AC4F-418D-AE19-62706E023703}">
                      <ahyp:hlinkClr xmlns:ahyp="http://schemas.microsoft.com/office/drawing/2018/hyperlinkcolor" val="tx"/>
                    </a:ext>
                  </a:extLst>
                </a:hlinkClick>
              </a:rPr>
              <a:t>one way functions</a:t>
            </a:r>
            <a:r>
              <a:rPr lang="en-US" sz="1200" dirty="0"/>
              <a:t>, depending on the NTLM version. NT </a:t>
            </a:r>
            <a:r>
              <a:rPr lang="en-US" sz="1200" dirty="0" err="1"/>
              <a:t>LanMan</a:t>
            </a:r>
            <a:r>
              <a:rPr lang="en-US" sz="1200" dirty="0"/>
              <a:t> and NTLM version 1 use the DES based </a:t>
            </a:r>
            <a:r>
              <a:rPr lang="en-US" sz="1200" dirty="0" err="1"/>
              <a:t>LanMan</a:t>
            </a:r>
            <a:r>
              <a:rPr lang="en-US" sz="1200" dirty="0"/>
              <a:t> one way function (LMOWF), while NTLMv2 uses the NT </a:t>
            </a:r>
            <a:r>
              <a:rPr lang="en-US" sz="1200" dirty="0">
                <a:hlinkClick r:id="rId6" tooltip="MD4">
                  <a:extLst>
                    <a:ext uri="{A12FA001-AC4F-418D-AE19-62706E023703}">
                      <ahyp:hlinkClr xmlns:ahyp="http://schemas.microsoft.com/office/drawing/2018/hyperlinkcolor" val="tx"/>
                    </a:ext>
                  </a:extLst>
                </a:hlinkClick>
              </a:rPr>
              <a:t>MD4</a:t>
            </a:r>
            <a:r>
              <a:rPr lang="en-US" sz="1200" dirty="0"/>
              <a:t> based one way function (NTOWF).</a:t>
            </a:r>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extLst>
      <p:ext uri="{BB962C8B-B14F-4D97-AF65-F5344CB8AC3E}">
        <p14:creationId xmlns:p14="http://schemas.microsoft.com/office/powerpoint/2010/main" val="473148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altLang="en-US" dirty="0"/>
              <a:t>The server authenticates the client by sending an 8-byte random number, the challenge. The client performs an operation involving the challenge and a secret shared between client and server, specifically one of the two password hashes described above. The client returns the 24-byte result of the computation. In fact, in NTLMv1 the computations are usually made using both hashes and both 24-byte results are sent. The server verifies that the client has computed the correct result, and from this infers possession of the secret, and hence the authenticity of the client. </a:t>
            </a:r>
          </a:p>
          <a:p>
            <a:pPr marL="342900" indent="-342900">
              <a:buFont typeface="Arial" panose="020B0604020202020204" pitchFamily="34" charset="0"/>
              <a:buChar char="•"/>
            </a:pPr>
            <a:r>
              <a:rPr lang="en-US" altLang="en-US" dirty="0"/>
              <a:t>Both the hashes produce 16-byte quantities. Five bytes of zeros are appended to obtain 21 bytes. The 21 bytes are separated in three 7-byte (56-bit) quantities. Each of these 56-bit quantities is used as a key to DES encrypt the 64 bit challenge. The three encryptions of the challenge are reunited to form the 24-byte response. Both the response using the LM hash and the NT hash are returned as the response, but this is configurable. </a:t>
            </a:r>
          </a:p>
          <a:p>
            <a:r>
              <a:rPr lang="en-US" altLang="en-US" sz="1600" i="1" dirty="0"/>
              <a:t>C = 8-byte server challenge, random</a:t>
            </a:r>
          </a:p>
          <a:p>
            <a:r>
              <a:rPr lang="en-US" altLang="en-US" sz="1600" i="1" dirty="0"/>
              <a:t>K1 | K2 | K3 = NTLM-Hash | 5-bytes-0</a:t>
            </a:r>
          </a:p>
          <a:p>
            <a:r>
              <a:rPr lang="en-US" altLang="en-US" sz="1600" i="1" dirty="0"/>
              <a:t>response = DES(K1,C) | DES(K2,C) | DES(K3,C)</a:t>
            </a:r>
          </a:p>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6</a:t>
            </a:fld>
            <a:endParaRPr lang="zh-CN" altLang="en-US"/>
          </a:p>
        </p:txBody>
      </p:sp>
    </p:spTree>
    <p:extLst>
      <p:ext uri="{BB962C8B-B14F-4D97-AF65-F5344CB8AC3E}">
        <p14:creationId xmlns:p14="http://schemas.microsoft.com/office/powerpoint/2010/main" val="142669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altLang="en-US" dirty="0"/>
              <a:t>NTLMv2 sends two responses to an 8-byte server challenge. Each response contains a 16-byte HMAC-MD5 hash of the server challenge, a fully/partially randomly generated client challenge, and an HMAC-MD5 hash of the user's password and other identifying information. The two responses differ in the format of the client challenge. The shorter response uses an 8-byte random value for this challenge. In order to verify the response, the server must receive as part of the response the client challenge. For this shorter response, the 8-byte client challenge appended to the 16-byte response makes a 24-byte package which is consistent with the 24-byte response format of the previous NTLMv1 protocol. In certain non-official documentation (e.g. DCE/RPC Over SMB, Leighton) this response is termed LMv2. </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The second response sent by NTLMv2 uses a variable length client challenge which includes (1) the current time in NT Time format, (2) an 8-byte random value (CC2 in the box below), (3) the domain name and (4) some standard format stuff. The response must include a copy of this client challenge, and is therefore variable length. In non-official documentation, this response is termed NTv2. </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Both LMv2 and NTv2 hash the client and server challenge with the NT hash of the user's password and other identifying information. The exact formula is to begin with the NT Hash, which is stored in the SAM or AD, and continue to hash in, using HMAC-MD5, the username and domain name. In the box below, X stands for the fixed contents of a formatting field. </a:t>
            </a:r>
          </a:p>
          <a:p>
            <a:r>
              <a:rPr lang="en-US" altLang="en-US" sz="1600" i="1" dirty="0"/>
              <a:t>	SC = 8-byte server challenge, random</a:t>
            </a:r>
          </a:p>
          <a:p>
            <a:r>
              <a:rPr lang="en-US" altLang="en-US" sz="1600" i="1" dirty="0"/>
              <a:t>	CC = 8-byte client challenge, random</a:t>
            </a:r>
          </a:p>
          <a:p>
            <a:r>
              <a:rPr lang="en-US" altLang="en-US" sz="1600" i="1" dirty="0"/>
              <a:t>	CC* = (X, time, CC2, domain name)</a:t>
            </a:r>
          </a:p>
          <a:p>
            <a:r>
              <a:rPr lang="en-US" altLang="en-US" sz="1600" i="1" dirty="0"/>
              <a:t>	v2-Hash = HMAC-MD5(NT-Hash, user name, domain name)</a:t>
            </a:r>
          </a:p>
          <a:p>
            <a:r>
              <a:rPr lang="en-US" altLang="en-US" sz="1600" i="1" dirty="0"/>
              <a:t>	LMv2 = HMAC-MD5(v2-Hash, SC, CC)</a:t>
            </a:r>
          </a:p>
          <a:p>
            <a:r>
              <a:rPr lang="en-US" altLang="en-US" sz="1600" i="1" dirty="0"/>
              <a:t>	NTv2 = HMAC-MD5(v2-Hash, SC, CC*)</a:t>
            </a:r>
          </a:p>
          <a:p>
            <a:r>
              <a:rPr lang="en-US" altLang="en-US" sz="1600" i="1" dirty="0"/>
              <a:t>	response = LMv2 | CC | NTv2 | CC*</a:t>
            </a:r>
            <a:endParaRPr lang="en-GB" altLang="en-US" sz="1600" i="1"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extLst>
      <p:ext uri="{BB962C8B-B14F-4D97-AF65-F5344CB8AC3E}">
        <p14:creationId xmlns:p14="http://schemas.microsoft.com/office/powerpoint/2010/main" val="4122467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altLang="en-US" dirty="0"/>
              <a:t>The NTLM2 Session protocol is similar to MS-CHAPv2. It consists of authentication from NTLMv1 combined with session security from NTLMv2. </a:t>
            </a:r>
          </a:p>
          <a:p>
            <a:pPr marL="342900" indent="-342900">
              <a:buFont typeface="Arial" panose="020B0604020202020204" pitchFamily="34" charset="0"/>
              <a:buChar char="•"/>
            </a:pPr>
            <a:r>
              <a:rPr lang="en-US" altLang="en-US" dirty="0"/>
              <a:t>Briefly, the NTLMv1 algorithm is applied, except that an 8-byte client challenge is appended to the 8-byte server challenge and MD5 hashed. The least 8-byte half of the hash result is the challenge utilized in the NTLMv1 protocol. The client challenge is returned in one 24-byte slot of the response message, the 24-byte calculated response is returned in the other slot. </a:t>
            </a:r>
          </a:p>
          <a:p>
            <a:pPr marL="342900" indent="-342900">
              <a:buFont typeface="Arial" panose="020B0604020202020204" pitchFamily="34" charset="0"/>
              <a:buChar char="•"/>
            </a:pPr>
            <a:r>
              <a:rPr lang="en-US" altLang="en-US" dirty="0"/>
              <a:t>This is a strengthened form of NTLMv1 which maintains the ability to use existing Domain Controller infrastructure yet avoids a dictionary attack by a rogue server. For a fixed X, the server computes a table where location Y has value K such that Y=DES_K(X). Without the client participating in the choice of challenge, the server can send X, look up response Y in the table and get K. This attack can be made practical by using rainbow tables.[17] </a:t>
            </a:r>
          </a:p>
          <a:p>
            <a:pPr marL="342900" indent="-342900">
              <a:buFont typeface="Arial" panose="020B0604020202020204" pitchFamily="34" charset="0"/>
              <a:buChar char="•"/>
            </a:pPr>
            <a:r>
              <a:rPr lang="en-US" altLang="en-US" dirty="0"/>
              <a:t>However, existing NTLMv1 infrastructure allows that the challenge/response pair is not verified by the server, but sent to a Domain Controller for verification. Using NTLM2 Session, this infrastructure continues to work if the server substitutes for the challenge the hash of the server and client challenges. </a:t>
            </a:r>
          </a:p>
          <a:p>
            <a:pPr marL="342900" indent="-342900">
              <a:buFont typeface="Arial" panose="020B0604020202020204" pitchFamily="34" charset="0"/>
              <a:buChar char="•"/>
            </a:pPr>
            <a:r>
              <a:rPr lang="en-US" altLang="en-US" dirty="0"/>
              <a:t>NTLMv1</a:t>
            </a:r>
          </a:p>
          <a:p>
            <a:pPr marL="342900" indent="-342900">
              <a:buFont typeface="Arial" panose="020B0604020202020204" pitchFamily="34" charset="0"/>
              <a:buChar char="•"/>
            </a:pPr>
            <a:r>
              <a:rPr lang="en-US" altLang="en-US" dirty="0"/>
              <a:t>  Client&lt;-Server:  SC</a:t>
            </a:r>
          </a:p>
          <a:p>
            <a:pPr marL="342900" indent="-342900">
              <a:buFont typeface="Arial" panose="020B0604020202020204" pitchFamily="34" charset="0"/>
              <a:buChar char="•"/>
            </a:pPr>
            <a:r>
              <a:rPr lang="en-US" altLang="en-US" dirty="0"/>
              <a:t>  Client-&gt;Server:  H(P,SC)</a:t>
            </a:r>
          </a:p>
          <a:p>
            <a:pPr marL="342900" indent="-342900">
              <a:buFont typeface="Arial" panose="020B0604020202020204" pitchFamily="34" charset="0"/>
              <a:buChar char="•"/>
            </a:pPr>
            <a:r>
              <a:rPr lang="en-US" altLang="en-US" dirty="0"/>
              <a:t>  Server-&gt;</a:t>
            </a:r>
            <a:r>
              <a:rPr lang="en-US" altLang="en-US" dirty="0" err="1"/>
              <a:t>DomCntl</a:t>
            </a:r>
            <a:r>
              <a:rPr lang="en-US" altLang="en-US" dirty="0"/>
              <a:t>: H(P,SC), SC</a:t>
            </a:r>
          </a:p>
          <a:p>
            <a:pPr marL="342900" indent="-342900">
              <a:buFont typeface="Arial" panose="020B0604020202020204" pitchFamily="34" charset="0"/>
              <a:buChar char="•"/>
            </a:pPr>
            <a:r>
              <a:rPr lang="en-US" altLang="en-US" dirty="0"/>
              <a:t>  Server&lt;-</a:t>
            </a:r>
            <a:r>
              <a:rPr lang="en-US" altLang="en-US" dirty="0" err="1"/>
              <a:t>DomCntl</a:t>
            </a:r>
            <a:r>
              <a:rPr lang="en-US" altLang="en-US" dirty="0"/>
              <a:t>: yes or no</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NTLM2 Session</a:t>
            </a:r>
          </a:p>
          <a:p>
            <a:pPr marL="342900" indent="-342900">
              <a:buFont typeface="Arial" panose="020B0604020202020204" pitchFamily="34" charset="0"/>
              <a:buChar char="•"/>
            </a:pPr>
            <a:r>
              <a:rPr lang="en-US" altLang="en-US" dirty="0"/>
              <a:t>  Client&lt;-Server:  SC</a:t>
            </a:r>
          </a:p>
          <a:p>
            <a:pPr marL="342900" indent="-342900">
              <a:buFont typeface="Arial" panose="020B0604020202020204" pitchFamily="34" charset="0"/>
              <a:buChar char="•"/>
            </a:pPr>
            <a:r>
              <a:rPr lang="en-US" altLang="en-US" dirty="0"/>
              <a:t>  Client-&gt;Server:  H(P,H'(SC,CC)), CC</a:t>
            </a:r>
          </a:p>
          <a:p>
            <a:pPr marL="342900" indent="-342900">
              <a:buFont typeface="Arial" panose="020B0604020202020204" pitchFamily="34" charset="0"/>
              <a:buChar char="•"/>
            </a:pPr>
            <a:r>
              <a:rPr lang="en-US" altLang="en-US" dirty="0"/>
              <a:t>  Server-&gt;</a:t>
            </a:r>
            <a:r>
              <a:rPr lang="en-US" altLang="en-US" dirty="0" err="1"/>
              <a:t>DomCntl</a:t>
            </a:r>
            <a:r>
              <a:rPr lang="en-US" altLang="en-US" dirty="0"/>
              <a:t>: H(P,H'(SC,CC)), H'(SC,CC)</a:t>
            </a:r>
          </a:p>
          <a:p>
            <a:pPr marL="342900" indent="-342900">
              <a:buFont typeface="Arial" panose="020B0604020202020204" pitchFamily="34" charset="0"/>
              <a:buChar char="•"/>
            </a:pPr>
            <a:r>
              <a:rPr lang="en-US" altLang="en-US" dirty="0"/>
              <a:t>  Server&lt;-</a:t>
            </a:r>
            <a:r>
              <a:rPr lang="en-US" altLang="en-US" dirty="0" err="1"/>
              <a:t>DomCntl</a:t>
            </a:r>
            <a:r>
              <a:rPr lang="en-US" altLang="en-US" dirty="0"/>
              <a:t>: yes or no</a:t>
            </a:r>
            <a:endParaRPr lang="en-GB" alt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8</a:t>
            </a:fld>
            <a:endParaRPr lang="zh-CN" altLang="en-US"/>
          </a:p>
        </p:txBody>
      </p:sp>
    </p:spTree>
    <p:extLst>
      <p:ext uri="{BB962C8B-B14F-4D97-AF65-F5344CB8AC3E}">
        <p14:creationId xmlns:p14="http://schemas.microsoft.com/office/powerpoint/2010/main" val="25095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9</a:t>
            </a:fld>
            <a:endParaRPr lang="zh-CN" altLang="en-US"/>
          </a:p>
        </p:txBody>
      </p:sp>
    </p:spTree>
    <p:extLst>
      <p:ext uri="{BB962C8B-B14F-4D97-AF65-F5344CB8AC3E}">
        <p14:creationId xmlns:p14="http://schemas.microsoft.com/office/powerpoint/2010/main" val="412553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a:t>单击此处编辑母版标题样式</a:t>
            </a:r>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2019/9/10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a:t>单击此处编辑母版标题样式</a:t>
            </a:r>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0" name="MH_Number"/>
          <p:cNvSpPr/>
          <p:nvPr userDrawn="1">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2019/9/10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E528DE8F-8DB5-4710-82E5-6DACE62778C2}" type="datetimeFigureOut">
              <a:rPr lang="zh-CN" altLang="en-US" smtClean="0"/>
              <a:t>2019/9/10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a:t>编辑标题</a:t>
            </a:r>
          </a:p>
        </p:txBody>
      </p:sp>
      <p:sp>
        <p:nvSpPr>
          <p:cNvPr id="3" name="椭圆 2"/>
          <p:cNvSpPr/>
          <p:nvPr userDrawn="1">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2019/9/10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811588"/>
            <a:ext cx="4165200" cy="1600200"/>
          </a:xfrm>
        </p:spPr>
        <p:txBody>
          <a:bodyPr anchor="b"/>
          <a:lstStyle>
            <a:lvl1pPr>
              <a:defRPr sz="3200"/>
            </a:lvl1pPr>
          </a:lstStyle>
          <a:p>
            <a:r>
              <a:rPr lang="zh-CN" altLang="en-US" dirty="0"/>
              <a:t>单击此处编辑母版标题样式</a:t>
            </a:r>
          </a:p>
        </p:txBody>
      </p:sp>
      <p:sp>
        <p:nvSpPr>
          <p:cNvPr id="3" name="图片占位符 2"/>
          <p:cNvSpPr>
            <a:spLocks noGrp="1" noChangeAspect="1"/>
          </p:cNvSpPr>
          <p:nvPr>
            <p:ph type="pic" idx="1"/>
          </p:nvPr>
        </p:nvSpPr>
        <p:spPr>
          <a:xfrm>
            <a:off x="5184000" y="811588"/>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411788"/>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2019/9/10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a:t>单击此处编辑母版标题样式</a:t>
            </a:r>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528DE8F-8DB5-4710-82E5-6DACE62778C2}" type="datetimeFigureOut">
              <a:rPr lang="zh-CN" altLang="en-US" smtClean="0"/>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275210"/>
            <a:ext cx="10515599" cy="450986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2019/9/10</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3" Type="http://schemas.openxmlformats.org/officeDocument/2006/relationships/tags" Target="../tags/tag45.xml"/><Relationship Id="rId21" Type="http://schemas.openxmlformats.org/officeDocument/2006/relationships/slide" Target="slide1.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notesSlide" Target="../notesSlides/notesSlide10.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10" Type="http://schemas.openxmlformats.org/officeDocument/2006/relationships/tags" Target="../tags/tag52.xml"/><Relationship Id="rId19" Type="http://schemas.openxmlformats.org/officeDocument/2006/relationships/slideLayout" Target="../slideLayouts/slideLayout7.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3" Type="http://schemas.openxmlformats.org/officeDocument/2006/relationships/tags" Target="../tags/tag63.xml"/><Relationship Id="rId21" Type="http://schemas.openxmlformats.org/officeDocument/2006/relationships/slide" Target="slide1.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notesSlide" Target="../notesSlides/notesSlide11.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tags" Target="../tags/tag75.xml"/><Relationship Id="rId10" Type="http://schemas.openxmlformats.org/officeDocument/2006/relationships/tags" Target="../tags/tag70.xml"/><Relationship Id="rId19" Type="http://schemas.openxmlformats.org/officeDocument/2006/relationships/slideLayout" Target="../slideLayouts/slideLayout7.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hyperlink" Target="file://sha-fs-01a/EPS-SH/EPSAD/Documents/NTL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3" Type="http://schemas.openxmlformats.org/officeDocument/2006/relationships/tags" Target="../tags/tag81.xml"/><Relationship Id="rId21" Type="http://schemas.openxmlformats.org/officeDocument/2006/relationships/slide" Target="slide1.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notesSlide" Target="../notesSlides/notesSlide12.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10" Type="http://schemas.openxmlformats.org/officeDocument/2006/relationships/tags" Target="../tags/tag88.xml"/><Relationship Id="rId19" Type="http://schemas.openxmlformats.org/officeDocument/2006/relationships/slideLayout" Target="../slideLayouts/slideLayout7.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18" Type="http://schemas.openxmlformats.org/officeDocument/2006/relationships/tags" Target="../tags/tag114.xml"/><Relationship Id="rId3" Type="http://schemas.openxmlformats.org/officeDocument/2006/relationships/tags" Target="../tags/tag99.xml"/><Relationship Id="rId21" Type="http://schemas.openxmlformats.org/officeDocument/2006/relationships/slide" Target="slide1.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 Type="http://schemas.openxmlformats.org/officeDocument/2006/relationships/tags" Target="../tags/tag98.xml"/><Relationship Id="rId16" Type="http://schemas.openxmlformats.org/officeDocument/2006/relationships/tags" Target="../tags/tag112.xml"/><Relationship Id="rId20" Type="http://schemas.openxmlformats.org/officeDocument/2006/relationships/notesSlide" Target="../notesSlides/notesSlide13.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tags" Target="../tags/tag111.xml"/><Relationship Id="rId10" Type="http://schemas.openxmlformats.org/officeDocument/2006/relationships/tags" Target="../tags/tag106.xml"/><Relationship Id="rId19" Type="http://schemas.openxmlformats.org/officeDocument/2006/relationships/slideLayout" Target="../slideLayouts/slideLayout7.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msdn.microsoft.com/library/aa378748(VS.85).aspx" TargetMode="External"/><Relationship Id="rId2" Type="http://schemas.openxmlformats.org/officeDocument/2006/relationships/hyperlink" Target="http://msdn.microsoft.com/en-us/library/aa378749(v=vs.85).aspx" TargetMode="External"/><Relationship Id="rId1" Type="http://schemas.openxmlformats.org/officeDocument/2006/relationships/slideLayout" Target="../slideLayouts/slideLayout2.xml"/><Relationship Id="rId4" Type="http://schemas.openxmlformats.org/officeDocument/2006/relationships/hyperlink" Target="https://en.wikipedia.org/wiki/NT_LAN_Manager"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21" Type="http://schemas.openxmlformats.org/officeDocument/2006/relationships/slide" Target="slide1.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notesSlide" Target="../notesSlides/notesSlide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19" Type="http://schemas.openxmlformats.org/officeDocument/2006/relationships/slideLayout" Target="../slideLayouts/slideLayout7.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tags" Target="../tags/tag27.xml"/><Relationship Id="rId21" Type="http://schemas.openxmlformats.org/officeDocument/2006/relationships/slide" Target="slide1.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notesSlide" Target="../notesSlides/notesSlide3.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slideLayout" Target="../slideLayouts/slideLayout7.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hallenge-response_authentic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2"/>
            </p:custDataLst>
          </p:nvPr>
        </p:nvSpPr>
        <p:spPr>
          <a:xfrm>
            <a:off x="937260" y="1956796"/>
            <a:ext cx="10515600" cy="989469"/>
          </a:xfrm>
          <a:prstGeom prst="rect">
            <a:avLst/>
          </a:prstGeom>
        </p:spPr>
        <p:txBody>
          <a:bodyPr vert="horz" wrap="square" lIns="91440" tIns="45720" rIns="91440" bIns="45720" rtlCol="0" anchor="ctr" anchorCtr="0">
            <a:normAutofit/>
          </a:bodyPr>
          <a:lstStyle>
            <a:lvl1pPr algn="ctr"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altLang="zh-CN" dirty="0"/>
              <a:t>NTLM</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Concepts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Troubleshooting Strategies</a:t>
              </a:r>
              <a:endParaRPr lang="en-US" altLang="zh-CN" sz="2000" b="1" kern="0" spc="100" dirty="0">
                <a:solidFill>
                  <a:schemeClr val="accent1"/>
                </a:solidFill>
                <a:latin typeface="Segoe UI Light" panose="020B0502040204020203" pitchFamily="34" charset="0"/>
                <a:cs typeface="Segoe UI Light" panose="020B0502040204020203" pitchFamily="34" charset="0"/>
                <a:sym typeface="+mn-ea"/>
              </a:endParaRPr>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rPr>
                <a:t>NTLM Labs</a:t>
              </a:r>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Common Issues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Infrastructure Requirements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3"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b="1" dirty="0">
                <a:latin typeface="Segoe UI Light" panose="020B0502040204020203" pitchFamily="34" charset="0"/>
                <a:cs typeface="Segoe UI Light" panose="020B0502040204020203" pitchFamily="34" charset="0"/>
                <a:sym typeface="+mn-ea"/>
              </a:rPr>
              <a:t>Troubleshooting Strategies</a:t>
            </a:r>
            <a:endParaRPr lang="en-US" dirty="0">
              <a:sym typeface="+mn-ea"/>
            </a:endParaRPr>
          </a:p>
        </p:txBody>
      </p:sp>
      <p:cxnSp>
        <p:nvCxnSpPr>
          <p:cNvPr id="4" name="直接连接符 3"/>
          <p:cNvCxnSpPr/>
          <p:nvPr/>
        </p:nvCxnSpPr>
        <p:spPr>
          <a:xfrm>
            <a:off x="4050391" y="114904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7"/>
          <p:cNvSpPr txBox="1"/>
          <p:nvPr/>
        </p:nvSpPr>
        <p:spPr>
          <a:xfrm>
            <a:off x="4504150" y="1936499"/>
            <a:ext cx="7453777" cy="3693319"/>
          </a:xfrm>
          <a:prstGeom prst="rect">
            <a:avLst/>
          </a:prstGeom>
          <a:noFill/>
        </p:spPr>
        <p:txBody>
          <a:bodyPr wrap="square" rtlCol="0">
            <a:spAutoFit/>
          </a:bodyPr>
          <a:lstStyle/>
          <a:p>
            <a:r>
              <a:rPr lang="en-US" altLang="zh-CN" sz="2000" b="1" dirty="0">
                <a:solidFill>
                  <a:schemeClr val="accent1">
                    <a:lumMod val="75000"/>
                  </a:schemeClr>
                </a:solidFill>
                <a:latin typeface="Segoe UI" panose="020B0502040204020203" pitchFamily="34" charset="0"/>
                <a:cs typeface="Segoe UI" panose="020B0502040204020203" pitchFamily="34" charset="0"/>
              </a:rPr>
              <a:t>Confirm the authentication flow</a:t>
            </a:r>
          </a:p>
          <a:p>
            <a:r>
              <a:rPr lang="en-US" altLang="zh-CN" sz="1400" dirty="0">
                <a:latin typeface="Segoe UI Light" panose="020B0502040204020203" pitchFamily="34" charset="0"/>
                <a:cs typeface="Segoe UI Light" panose="020B0502040204020203" pitchFamily="34" charset="0"/>
              </a:rPr>
              <a:t>Understand the authentication flow, identify the client/server/DCs which are involved.</a:t>
            </a:r>
          </a:p>
          <a:p>
            <a:endParaRPr lang="en-US" altLang="zh-CN" sz="1400" dirty="0">
              <a:solidFill>
                <a:schemeClr val="accent1"/>
              </a:solidFill>
              <a:latin typeface="Segoe UI Light" panose="020B0502040204020203" pitchFamily="34" charset="0"/>
              <a:cs typeface="Segoe UI Light" panose="020B0502040204020203" pitchFamily="34" charset="0"/>
              <a:sym typeface="+mn-ea"/>
            </a:endParaRPr>
          </a:p>
          <a:p>
            <a:endParaRPr lang="en-US" altLang="zh-CN" sz="1400" dirty="0">
              <a:solidFill>
                <a:schemeClr val="accent1"/>
              </a:solidFill>
              <a:latin typeface="Segoe UI Light" panose="020B0502040204020203" pitchFamily="34" charset="0"/>
              <a:cs typeface="Segoe UI Light" panose="020B0502040204020203" pitchFamily="34" charset="0"/>
              <a:sym typeface="+mn-ea"/>
            </a:endParaRPr>
          </a:p>
          <a:p>
            <a:r>
              <a:rPr lang="en-US" altLang="zh-CN" sz="2000" b="1" dirty="0">
                <a:solidFill>
                  <a:schemeClr val="accent1">
                    <a:lumMod val="75000"/>
                  </a:schemeClr>
                </a:solidFill>
                <a:latin typeface="Segoe UI" panose="020B0502040204020203" pitchFamily="34" charset="0"/>
                <a:cs typeface="Segoe UI" panose="020B0502040204020203" pitchFamily="34" charset="0"/>
                <a:sym typeface="+mn-ea"/>
              </a:rPr>
              <a:t>Identify the failure</a:t>
            </a:r>
          </a:p>
          <a:p>
            <a:r>
              <a:rPr lang="en-US" altLang="zh-CN" sz="1400" dirty="0">
                <a:latin typeface="Segoe UI Light" panose="020B0502040204020203" pitchFamily="34" charset="0"/>
                <a:cs typeface="Segoe UI Light" panose="020B0502040204020203" pitchFamily="34" charset="0"/>
              </a:rPr>
              <a:t>Understand the error and which server/DC is returning that error.</a:t>
            </a:r>
          </a:p>
          <a:p>
            <a:endParaRPr lang="en-US" sz="2000" dirty="0">
              <a:solidFill>
                <a:schemeClr val="accent1"/>
              </a:solidFill>
              <a:sym typeface="+mn-ea"/>
            </a:endParaRPr>
          </a:p>
          <a:p>
            <a:r>
              <a:rPr lang="en-US" altLang="zh-CN" sz="2000" b="1" dirty="0">
                <a:solidFill>
                  <a:schemeClr val="accent1">
                    <a:lumMod val="75000"/>
                  </a:schemeClr>
                </a:solidFill>
                <a:latin typeface="Segoe UI" panose="020B0502040204020203" pitchFamily="34" charset="0"/>
                <a:cs typeface="Segoe UI" panose="020B0502040204020203" pitchFamily="34" charset="0"/>
                <a:sym typeface="+mn-ea"/>
              </a:rPr>
              <a:t>Capture logs on both source and destination:</a:t>
            </a:r>
            <a:endParaRPr lang="en-US" sz="2000" dirty="0">
              <a:solidFill>
                <a:schemeClr val="accent1"/>
              </a:solidFill>
              <a:sym typeface="+mn-ea"/>
            </a:endParaRPr>
          </a:p>
          <a:p>
            <a:pPr lvl="0"/>
            <a:r>
              <a:rPr lang="en-US" sz="1400" dirty="0">
                <a:latin typeface="Segoe UI Light" panose="020B0502040204020203" pitchFamily="34" charset="0"/>
                <a:cs typeface="Segoe UI Light" panose="020B0502040204020203" pitchFamily="34" charset="0"/>
              </a:rPr>
              <a:t>- </a:t>
            </a:r>
            <a:r>
              <a:rPr lang="en-US" sz="1400" dirty="0" err="1">
                <a:latin typeface="Segoe UI Light" panose="020B0502040204020203" pitchFamily="34" charset="0"/>
                <a:cs typeface="Segoe UI Light" panose="020B0502040204020203" pitchFamily="34" charset="0"/>
              </a:rPr>
              <a:t>Netlogon</a:t>
            </a:r>
            <a:r>
              <a:rPr lang="en-US" sz="1400" dirty="0">
                <a:latin typeface="Segoe UI Light" panose="020B0502040204020203" pitchFamily="34" charset="0"/>
                <a:cs typeface="Segoe UI Light" panose="020B0502040204020203" pitchFamily="34" charset="0"/>
              </a:rPr>
              <a:t> debug</a:t>
            </a:r>
          </a:p>
          <a:p>
            <a:r>
              <a:rPr lang="en-US" sz="1400" dirty="0" err="1">
                <a:latin typeface="Segoe UI Light" panose="020B0502040204020203" pitchFamily="34" charset="0"/>
                <a:cs typeface="Segoe UI Light" panose="020B0502040204020203" pitchFamily="34" charset="0"/>
              </a:rPr>
              <a:t>nltest</a:t>
            </a:r>
            <a:r>
              <a:rPr lang="en-US" sz="1400" dirty="0">
                <a:latin typeface="Segoe UI Light" panose="020B0502040204020203" pitchFamily="34" charset="0"/>
                <a:cs typeface="Segoe UI Light" panose="020B0502040204020203" pitchFamily="34" charset="0"/>
              </a:rPr>
              <a:t> /dbflag:0x2080ffff</a:t>
            </a:r>
          </a:p>
          <a:p>
            <a:r>
              <a:rPr lang="en-US" sz="1400" dirty="0">
                <a:latin typeface="Segoe UI Light" panose="020B0502040204020203" pitchFamily="34" charset="0"/>
                <a:cs typeface="Segoe UI Light" panose="020B0502040204020203" pitchFamily="34" charset="0"/>
              </a:rPr>
              <a:t>C:\windows\debug\netlogon.log and </a:t>
            </a:r>
            <a:r>
              <a:rPr lang="en-US" sz="1400" dirty="0" err="1">
                <a:latin typeface="Segoe UI Light" panose="020B0502040204020203" pitchFamily="34" charset="0"/>
                <a:cs typeface="Segoe UI Light" panose="020B0502040204020203" pitchFamily="34" charset="0"/>
              </a:rPr>
              <a:t>netlogon.bak</a:t>
            </a:r>
            <a:endParaRPr lang="en-US" sz="1400" dirty="0">
              <a:latin typeface="Segoe UI Light" panose="020B0502040204020203" pitchFamily="34" charset="0"/>
              <a:cs typeface="Segoe UI Light" panose="020B0502040204020203" pitchFamily="34" charset="0"/>
            </a:endParaRPr>
          </a:p>
          <a:p>
            <a:r>
              <a:rPr lang="en-US" sz="1400" dirty="0">
                <a:latin typeface="Segoe UI Light" panose="020B0502040204020203" pitchFamily="34" charset="0"/>
                <a:cs typeface="Segoe UI Light" panose="020B0502040204020203" pitchFamily="34" charset="0"/>
              </a:rPr>
              <a:t> </a:t>
            </a:r>
          </a:p>
          <a:p>
            <a:pPr lvl="0"/>
            <a:r>
              <a:rPr lang="en-US" altLang="zh-CN" sz="1400" dirty="0">
                <a:latin typeface="Segoe UI Light" panose="020B0502040204020203" pitchFamily="34" charset="0"/>
                <a:cs typeface="Segoe UI Light" panose="020B0502040204020203" pitchFamily="34" charset="0"/>
              </a:rPr>
              <a:t>- </a:t>
            </a:r>
            <a:r>
              <a:rPr lang="en-US" altLang="zh-CN" sz="1400" dirty="0" err="1">
                <a:latin typeface="Segoe UI Light" panose="020B0502040204020203" pitchFamily="34" charset="0"/>
                <a:cs typeface="Segoe UI Light" panose="020B0502040204020203" pitchFamily="34" charset="0"/>
              </a:rPr>
              <a:t>Netmon</a:t>
            </a:r>
            <a:endParaRPr lang="en-US" sz="1400" dirty="0">
              <a:latin typeface="Segoe UI Light" panose="020B0502040204020203" pitchFamily="34" charset="0"/>
              <a:cs typeface="Segoe UI Light" panose="020B0502040204020203" pitchFamily="34" charset="0"/>
            </a:endParaRPr>
          </a:p>
          <a:p>
            <a:r>
              <a:rPr lang="en-US" altLang="zh-CN" sz="1400" dirty="0">
                <a:latin typeface="Segoe UI Light" panose="020B0502040204020203" pitchFamily="34" charset="0"/>
                <a:cs typeface="Segoe UI Light" panose="020B0502040204020203" pitchFamily="34" charset="0"/>
                <a:sym typeface="+mn-ea"/>
              </a:rPr>
              <a:t>- NTLM </a:t>
            </a:r>
            <a:r>
              <a:rPr lang="en-US" altLang="zh-CN" sz="1400" dirty="0" err="1">
                <a:latin typeface="Segoe UI Light" panose="020B0502040204020203" pitchFamily="34" charset="0"/>
                <a:cs typeface="Segoe UI Light" panose="020B0502040204020203" pitchFamily="34" charset="0"/>
                <a:sym typeface="+mn-ea"/>
              </a:rPr>
              <a:t>etl</a:t>
            </a:r>
            <a:r>
              <a:rPr lang="en-US" altLang="zh-CN" sz="1400" dirty="0">
                <a:latin typeface="Segoe UI Light" panose="020B0502040204020203" pitchFamily="34" charset="0"/>
                <a:cs typeface="Segoe UI Light" panose="020B0502040204020203" pitchFamily="34" charset="0"/>
                <a:sym typeface="+mn-ea"/>
              </a:rPr>
              <a:t> trace</a:t>
            </a:r>
          </a:p>
          <a:p>
            <a:r>
              <a:rPr lang="en-US" altLang="zh-CN" sz="1400" dirty="0">
                <a:latin typeface="Segoe UI Light" panose="020B0502040204020203" pitchFamily="34" charset="0"/>
                <a:cs typeface="Segoe UI Light" panose="020B0502040204020203" pitchFamily="34" charset="0"/>
                <a:sym typeface="+mn-ea"/>
              </a:rPr>
              <a:t>- </a:t>
            </a:r>
            <a:r>
              <a:rPr lang="en-US" altLang="zh-CN" sz="1400" dirty="0" err="1">
                <a:latin typeface="Segoe UI Light" panose="020B0502040204020203" pitchFamily="34" charset="0"/>
                <a:cs typeface="Segoe UI Light" panose="020B0502040204020203" pitchFamily="34" charset="0"/>
                <a:sym typeface="+mn-ea"/>
              </a:rPr>
              <a:t>TTTrace</a:t>
            </a:r>
            <a:r>
              <a:rPr lang="en-US" altLang="zh-CN" sz="1400" dirty="0">
                <a:latin typeface="Segoe UI Light" panose="020B0502040204020203" pitchFamily="34" charset="0"/>
                <a:cs typeface="Segoe UI Light" panose="020B0502040204020203" pitchFamily="34" charset="0"/>
                <a:sym typeface="+mn-ea"/>
              </a:rPr>
              <a:t>*</a:t>
            </a:r>
          </a:p>
        </p:txBody>
      </p:sp>
      <p:sp>
        <p:nvSpPr>
          <p:cNvPr id="8" name="文本框 7"/>
          <p:cNvSpPr txBox="1"/>
          <p:nvPr/>
        </p:nvSpPr>
        <p:spPr>
          <a:xfrm>
            <a:off x="425221" y="1936499"/>
            <a:ext cx="3171412" cy="1127760"/>
          </a:xfrm>
          <a:prstGeom prst="rect">
            <a:avLst/>
          </a:prstGeom>
          <a:noFill/>
        </p:spPr>
        <p:txBody>
          <a:bodyPr wrap="square" rtlCol="0">
            <a:spAutoFit/>
          </a:bodyPr>
          <a:lstStyle/>
          <a:p>
            <a:r>
              <a:rPr lang="en-US" sz="2000" b="1" dirty="0">
                <a:solidFill>
                  <a:schemeClr val="accent1"/>
                </a:solidFill>
                <a:sym typeface="+mn-ea"/>
              </a:rPr>
              <a:t>Overview</a:t>
            </a:r>
            <a:endParaRPr lang="en-US" altLang="zh-CN" sz="2000" b="1" dirty="0">
              <a:solidFill>
                <a:schemeClr val="accent1"/>
              </a:solidFill>
              <a:latin typeface="Segoe UI" panose="020B0502040204020203" pitchFamily="34" charset="0"/>
              <a:cs typeface="Segoe UI" panose="020B0502040204020203" pitchFamily="34" charset="0"/>
              <a:sym typeface="+mn-ea"/>
            </a:endParaRPr>
          </a:p>
          <a:p>
            <a:endParaRPr lang="en-US" altLang="zh-CN" sz="1200" dirty="0"/>
          </a:p>
          <a:p>
            <a:endParaRPr lang="en-US" altLang="zh-CN" sz="2000" b="1" dirty="0">
              <a:solidFill>
                <a:schemeClr val="accent1">
                  <a:lumMod val="75000"/>
                </a:schemeClr>
              </a:solidFill>
              <a:latin typeface="Segoe UI" panose="020B0502040204020203" pitchFamily="34" charset="0"/>
              <a:cs typeface="Segoe UI" panose="020B0502040204020203" pitchFamily="34" charset="0"/>
            </a:endParaRPr>
          </a:p>
          <a:p>
            <a:endParaRPr lang="en-US" altLang="zh-CN" sz="1600" dirty="0">
              <a:latin typeface="Segoe UI Light" panose="020B0502040204020203" pitchFamily="34" charset="0"/>
              <a:cs typeface="Segoe UI Light" panose="020B0502040204020203"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Concepts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Troubleshooting Strategies</a:t>
              </a:r>
              <a:endParaRPr lang="en-US" altLang="zh-CN" sz="2000" b="1" kern="0" spc="100" dirty="0">
                <a:solidFill>
                  <a:schemeClr val="accent1"/>
                </a:solidFill>
                <a:latin typeface="Segoe UI Light" panose="020B0502040204020203" pitchFamily="34" charset="0"/>
                <a:cs typeface="Segoe UI Light" panose="020B0502040204020203" pitchFamily="34" charset="0"/>
                <a:sym typeface="+mn-ea"/>
              </a:endParaRPr>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NTLM Labs</a:t>
              </a:r>
              <a:endParaRPr lang="en-US" altLang="zh-CN" sz="2000" b="1" kern="0" spc="100" dirty="0">
                <a:solidFill>
                  <a:schemeClr val="accent1"/>
                </a:solidFill>
                <a:latin typeface="Segoe UI Light" panose="020B0502040204020203" pitchFamily="34" charset="0"/>
                <a:cs typeface="Segoe UI Light" panose="020B0502040204020203" pitchFamily="34" charset="0"/>
                <a:sym typeface="+mn-ea"/>
              </a:endParaRPr>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Common Issues</a:t>
              </a:r>
              <a:endParaRPr lang="en-US" altLang="zh-CN" sz="2000" b="1" kern="0" spc="100" dirty="0">
                <a:solidFill>
                  <a:schemeClr val="accent1"/>
                </a:solidFill>
                <a:latin typeface="Segoe UI Light" panose="020B0502040204020203" pitchFamily="34" charset="0"/>
                <a:cs typeface="Segoe UI Light" panose="020B0502040204020203" pitchFamily="34" charset="0"/>
                <a:sym typeface="+mn-ea"/>
              </a:endParaRPr>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Infrastructure Requirements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3"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zh-CN" b="1" dirty="0">
                <a:latin typeface="Segoe UI Light" panose="020B0502040204020203" pitchFamily="34" charset="0"/>
                <a:cs typeface="Segoe UI Light" panose="020B0502040204020203" pitchFamily="34" charset="0"/>
                <a:sym typeface="+mn-ea"/>
              </a:rPr>
              <a:t>NTLM Labs</a:t>
            </a:r>
            <a:endParaRPr lang="en-US" altLang="zh-CN" b="1" kern="0" spc="100" dirty="0">
              <a:latin typeface="Segoe UI Light" panose="020B0502040204020203" pitchFamily="34" charset="0"/>
              <a:cs typeface="Segoe UI Light" panose="020B0502040204020203" pitchFamily="34" charset="0"/>
              <a:sym typeface="+mn-ea"/>
            </a:endParaRPr>
          </a:p>
        </p:txBody>
      </p:sp>
      <p:sp>
        <p:nvSpPr>
          <p:cNvPr id="5" name="Rectangle 4">
            <a:extLst>
              <a:ext uri="{FF2B5EF4-FFF2-40B4-BE49-F238E27FC236}">
                <a16:creationId xmlns:a16="http://schemas.microsoft.com/office/drawing/2014/main" id="{12D82D59-0317-42AF-8150-2494933547DE}"/>
              </a:ext>
            </a:extLst>
          </p:cNvPr>
          <p:cNvSpPr/>
          <p:nvPr/>
        </p:nvSpPr>
        <p:spPr>
          <a:xfrm>
            <a:off x="838200" y="1672092"/>
            <a:ext cx="5096267" cy="646331"/>
          </a:xfrm>
          <a:prstGeom prst="rect">
            <a:avLst/>
          </a:prstGeom>
        </p:spPr>
        <p:txBody>
          <a:bodyPr wrap="none">
            <a:spAutoFit/>
          </a:bodyPr>
          <a:lstStyle/>
          <a:p>
            <a:r>
              <a:rPr lang="en-US" dirty="0">
                <a:hlinkClick r:id="rId2" action="ppaction://hlinkfile"/>
              </a:rPr>
              <a:t>\\sha-fs-01a\EPS-SH\EPSAD\Documents\NTLM</a:t>
            </a:r>
            <a:endParaRPr lang="en-US" dirty="0"/>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Concepts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Troubleshooting Strategies</a:t>
              </a:r>
              <a:endParaRPr lang="en-US" altLang="zh-CN" sz="2000" b="1" kern="0" spc="100" dirty="0">
                <a:solidFill>
                  <a:schemeClr val="accent1"/>
                </a:solidFill>
                <a:latin typeface="Segoe UI Light" panose="020B0502040204020203" pitchFamily="34" charset="0"/>
                <a:cs typeface="Segoe UI Light" panose="020B0502040204020203" pitchFamily="34" charset="0"/>
                <a:sym typeface="+mn-ea"/>
              </a:endParaRPr>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NTLM Labs</a:t>
              </a:r>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Common Issues</a:t>
              </a:r>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Infrastructure Requirements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3"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extLst>
      <p:ext uri="{BB962C8B-B14F-4D97-AF65-F5344CB8AC3E}">
        <p14:creationId xmlns:p14="http://schemas.microsoft.com/office/powerpoint/2010/main" val="325356878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ym typeface="+mn-ea"/>
              </a:rPr>
              <a:t>Common Issues</a:t>
            </a:r>
          </a:p>
        </p:txBody>
      </p:sp>
      <p:sp>
        <p:nvSpPr>
          <p:cNvPr id="7" name="文本框 6"/>
          <p:cNvSpPr txBox="1"/>
          <p:nvPr/>
        </p:nvSpPr>
        <p:spPr>
          <a:xfrm>
            <a:off x="485787" y="1525633"/>
            <a:ext cx="3599832" cy="2239524"/>
          </a:xfrm>
          <a:prstGeom prst="rect">
            <a:avLst/>
          </a:prstGeom>
          <a:noFill/>
        </p:spPr>
        <p:txBody>
          <a:bodyPr wrap="none" rtlCol="0">
            <a:spAutoFit/>
          </a:bodyPr>
          <a:lstStyle/>
          <a:p>
            <a:pPr>
              <a:lnSpc>
                <a:spcPct val="150000"/>
              </a:lnSpc>
            </a:pPr>
            <a:r>
              <a:rPr lang="en-US" altLang="zh-CN" sz="2400" b="1" dirty="0">
                <a:solidFill>
                  <a:schemeClr val="accent1"/>
                </a:solidFill>
                <a:latin typeface="Segoe UI" panose="020B0502040204020203" pitchFamily="34" charset="0"/>
                <a:cs typeface="Segoe UI" panose="020B0502040204020203" pitchFamily="34" charset="0"/>
              </a:rPr>
              <a:t>No logon server</a:t>
            </a:r>
          </a:p>
          <a:p>
            <a:pPr>
              <a:lnSpc>
                <a:spcPct val="150000"/>
              </a:lnSpc>
            </a:pPr>
            <a:endParaRPr lang="en-US" altLang="zh-CN" sz="2400" dirty="0">
              <a:latin typeface="Segoe UI" panose="020B0502040204020203" pitchFamily="34" charset="0"/>
              <a:cs typeface="Segoe UI" panose="020B0502040204020203" pitchFamily="34" charset="0"/>
            </a:endParaRPr>
          </a:p>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NTLM compatibility issue</a:t>
            </a:r>
          </a:p>
          <a:p>
            <a:pPr>
              <a:lnSpc>
                <a:spcPct val="150000"/>
              </a:lnSpc>
            </a:pPr>
            <a:endParaRPr lang="en-US" altLang="zh-CN" sz="2400" dirty="0">
              <a:solidFill>
                <a:schemeClr val="bg1">
                  <a:lumMod val="75000"/>
                </a:schemeClr>
              </a:solidFill>
              <a:latin typeface="Segoe UI" panose="020B0502040204020203" pitchFamily="34" charset="0"/>
              <a:cs typeface="Segoe UI" panose="020B0502040204020203" pitchFamily="34" charset="0"/>
            </a:endParaRPr>
          </a:p>
        </p:txBody>
      </p:sp>
      <p:sp>
        <p:nvSpPr>
          <p:cNvPr id="8" name="文本框 7"/>
          <p:cNvSpPr txBox="1"/>
          <p:nvPr/>
        </p:nvSpPr>
        <p:spPr>
          <a:xfrm>
            <a:off x="4433423" y="1710299"/>
            <a:ext cx="6731000" cy="2677656"/>
          </a:xfrm>
          <a:prstGeom prst="rect">
            <a:avLst/>
          </a:prstGeom>
          <a:noFill/>
        </p:spPr>
        <p:txBody>
          <a:bodyPr wrap="square" rtlCol="0">
            <a:spAutoFit/>
          </a:bodyPr>
          <a:lstStyle/>
          <a:p>
            <a:r>
              <a:rPr lang="en-US" altLang="zh-CN" sz="2000" b="1" dirty="0">
                <a:solidFill>
                  <a:schemeClr val="accent1">
                    <a:lumMod val="75000"/>
                  </a:schemeClr>
                </a:solidFill>
                <a:latin typeface="Segoe UI" panose="020B0502040204020203" pitchFamily="34" charset="0"/>
                <a:cs typeface="Segoe UI" panose="020B0502040204020203" pitchFamily="34" charset="0"/>
              </a:rPr>
              <a:t>Error:</a:t>
            </a:r>
          </a:p>
          <a:p>
            <a:r>
              <a:rPr lang="en-US" altLang="zh-CN" dirty="0">
                <a:latin typeface="Segoe UI Light" panose="020B0502040204020203" pitchFamily="34" charset="0"/>
                <a:cs typeface="Segoe UI Light" panose="020B0502040204020203" pitchFamily="34" charset="0"/>
              </a:rPr>
              <a:t>No logon server</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Cause:</a:t>
            </a:r>
          </a:p>
          <a:p>
            <a:r>
              <a:rPr lang="en-US" altLang="zh-CN" dirty="0">
                <a:latin typeface="Segoe UI Light" panose="020B0502040204020203" pitchFamily="34" charset="0"/>
                <a:cs typeface="Segoe UI Light" panose="020B0502040204020203" pitchFamily="34" charset="0"/>
              </a:rPr>
              <a:t>No Domain controller is responding to the DC locator request</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Resolution:</a:t>
            </a:r>
          </a:p>
          <a:p>
            <a:r>
              <a:rPr lang="en-US" altLang="zh-CN" dirty="0">
                <a:latin typeface="Segoe UI Light" panose="020B0502040204020203" pitchFamily="34" charset="0"/>
                <a:cs typeface="Segoe UI Light" panose="020B0502040204020203" pitchFamily="34" charset="0"/>
              </a:rPr>
              <a:t>Check DC’s status and confirm the network connectivity over UDP 389 is open.</a:t>
            </a:r>
          </a:p>
        </p:txBody>
      </p:sp>
      <p:cxnSp>
        <p:nvCxnSpPr>
          <p:cNvPr id="3" name="直接连接符 2"/>
          <p:cNvCxnSpPr/>
          <p:nvPr/>
        </p:nvCxnSpPr>
        <p:spPr>
          <a:xfrm>
            <a:off x="4132306" y="855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9306" y="982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ym typeface="+mn-ea"/>
              </a:rPr>
              <a:t>Common Issues</a:t>
            </a:r>
          </a:p>
        </p:txBody>
      </p:sp>
      <p:sp>
        <p:nvSpPr>
          <p:cNvPr id="7" name="文本框 6"/>
          <p:cNvSpPr txBox="1"/>
          <p:nvPr/>
        </p:nvSpPr>
        <p:spPr>
          <a:xfrm>
            <a:off x="485787" y="1525633"/>
            <a:ext cx="3860544" cy="2239524"/>
          </a:xfrm>
          <a:prstGeom prst="rect">
            <a:avLst/>
          </a:prstGeom>
          <a:noFill/>
        </p:spPr>
        <p:txBody>
          <a:bodyPr wrap="none" rtlCol="0">
            <a:spAutoFit/>
          </a:bodyPr>
          <a:lstStyle/>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No logon server</a:t>
            </a:r>
          </a:p>
          <a:p>
            <a:pPr>
              <a:lnSpc>
                <a:spcPct val="150000"/>
              </a:lnSpc>
            </a:pPr>
            <a:endParaRPr lang="en-US" altLang="zh-CN" sz="2400" dirty="0">
              <a:latin typeface="Segoe UI" panose="020B0502040204020203" pitchFamily="34" charset="0"/>
              <a:cs typeface="Segoe UI" panose="020B0502040204020203" pitchFamily="34" charset="0"/>
            </a:endParaRPr>
          </a:p>
          <a:p>
            <a:pPr>
              <a:lnSpc>
                <a:spcPct val="150000"/>
              </a:lnSpc>
            </a:pPr>
            <a:r>
              <a:rPr lang="en-US" altLang="zh-CN" sz="2400" b="1" dirty="0">
                <a:solidFill>
                  <a:schemeClr val="accent1"/>
                </a:solidFill>
                <a:latin typeface="Segoe UI" panose="020B0502040204020203" pitchFamily="34" charset="0"/>
                <a:cs typeface="Segoe UI" panose="020B0502040204020203" pitchFamily="34" charset="0"/>
              </a:rPr>
              <a:t>NTLM compatibility issue</a:t>
            </a:r>
          </a:p>
          <a:p>
            <a:pPr>
              <a:lnSpc>
                <a:spcPct val="150000"/>
              </a:lnSpc>
            </a:pPr>
            <a:endParaRPr lang="en-US" altLang="zh-CN" sz="2400" dirty="0">
              <a:solidFill>
                <a:schemeClr val="bg1">
                  <a:lumMod val="75000"/>
                </a:schemeClr>
              </a:solidFill>
              <a:latin typeface="Segoe UI" panose="020B0502040204020203" pitchFamily="34" charset="0"/>
              <a:cs typeface="Segoe UI" panose="020B0502040204020203" pitchFamily="34" charset="0"/>
            </a:endParaRPr>
          </a:p>
        </p:txBody>
      </p:sp>
      <p:sp>
        <p:nvSpPr>
          <p:cNvPr id="8" name="文本框 7"/>
          <p:cNvSpPr txBox="1"/>
          <p:nvPr/>
        </p:nvSpPr>
        <p:spPr>
          <a:xfrm>
            <a:off x="4433423" y="1710299"/>
            <a:ext cx="6731000" cy="2677656"/>
          </a:xfrm>
          <a:prstGeom prst="rect">
            <a:avLst/>
          </a:prstGeom>
          <a:noFill/>
        </p:spPr>
        <p:txBody>
          <a:bodyPr wrap="square" rtlCol="0">
            <a:spAutoFit/>
          </a:bodyPr>
          <a:lstStyle/>
          <a:p>
            <a:r>
              <a:rPr lang="en-US" altLang="zh-CN" sz="2000" b="1" dirty="0">
                <a:solidFill>
                  <a:schemeClr val="accent1">
                    <a:lumMod val="75000"/>
                  </a:schemeClr>
                </a:solidFill>
                <a:latin typeface="Segoe UI" panose="020B0502040204020203" pitchFamily="34" charset="0"/>
                <a:cs typeface="Segoe UI" panose="020B0502040204020203" pitchFamily="34" charset="0"/>
              </a:rPr>
              <a:t>Error:</a:t>
            </a:r>
          </a:p>
          <a:p>
            <a:r>
              <a:rPr lang="en-US" altLang="zh-CN" dirty="0">
                <a:latin typeface="Segoe UI Light" panose="020B0502040204020203" pitchFamily="34" charset="0"/>
                <a:cs typeface="Segoe UI Light" panose="020B0502040204020203" pitchFamily="34" charset="0"/>
              </a:rPr>
              <a:t>NTLM failure. Most possibly you will see TCP reset in </a:t>
            </a:r>
            <a:r>
              <a:rPr lang="en-US" altLang="zh-CN" dirty="0" err="1">
                <a:latin typeface="Segoe UI Light" panose="020B0502040204020203" pitchFamily="34" charset="0"/>
                <a:cs typeface="Segoe UI Light" panose="020B0502040204020203" pitchFamily="34" charset="0"/>
              </a:rPr>
              <a:t>netmon</a:t>
            </a:r>
            <a:r>
              <a:rPr lang="en-US" altLang="zh-CN" dirty="0">
                <a:latin typeface="Segoe UI Light" panose="020B0502040204020203" pitchFamily="34" charset="0"/>
                <a:cs typeface="Segoe UI Light" panose="020B0502040204020203" pitchFamily="34" charset="0"/>
              </a:rPr>
              <a:t>.</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Cause:</a:t>
            </a:r>
          </a:p>
          <a:p>
            <a:r>
              <a:rPr lang="en-US" altLang="zh-CN" dirty="0">
                <a:latin typeface="Segoe UI Light" panose="020B0502040204020203" pitchFamily="34" charset="0"/>
                <a:cs typeface="Segoe UI Light" panose="020B0502040204020203" pitchFamily="34" charset="0"/>
              </a:rPr>
              <a:t>NTLM compatibility issue</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Resolution:</a:t>
            </a:r>
          </a:p>
          <a:p>
            <a:r>
              <a:rPr lang="en-US" altLang="zh-CN" dirty="0">
                <a:latin typeface="Segoe UI Light" panose="020B0502040204020203" pitchFamily="34" charset="0"/>
                <a:cs typeface="Segoe UI Light" panose="020B0502040204020203" pitchFamily="34" charset="0"/>
              </a:rPr>
              <a:t>Check and confirm </a:t>
            </a:r>
            <a:r>
              <a:rPr lang="en-US" altLang="zh-CN" dirty="0" err="1">
                <a:latin typeface="Segoe UI Light" panose="020B0502040204020203" pitchFamily="34" charset="0"/>
                <a:cs typeface="Segoe UI Light" panose="020B0502040204020203" pitchFamily="34" charset="0"/>
              </a:rPr>
              <a:t>LMCompatibilityLevel</a:t>
            </a:r>
            <a:r>
              <a:rPr lang="en-US" altLang="zh-CN" dirty="0">
                <a:latin typeface="Segoe UI Light" panose="020B0502040204020203" pitchFamily="34" charset="0"/>
                <a:cs typeface="Segoe UI Light" panose="020B0502040204020203" pitchFamily="34" charset="0"/>
              </a:rPr>
              <a:t> key on both telnet server and client is compatible.</a:t>
            </a:r>
          </a:p>
        </p:txBody>
      </p:sp>
      <p:cxnSp>
        <p:nvCxnSpPr>
          <p:cNvPr id="3" name="直接连接符 2"/>
          <p:cNvCxnSpPr/>
          <p:nvPr/>
        </p:nvCxnSpPr>
        <p:spPr>
          <a:xfrm>
            <a:off x="4132306" y="855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9306" y="982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7671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Concepts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a:solidFill>
                    <a:schemeClr val="tx2">
                      <a:lumMod val="20000"/>
                      <a:lumOff val="80000"/>
                    </a:schemeClr>
                  </a:solidFill>
                  <a:latin typeface="Segoe UI Light" panose="020B0502040204020203" pitchFamily="34" charset="0"/>
                  <a:cs typeface="Segoe UI Light" panose="020B0502040204020203" pitchFamily="34" charset="0"/>
                  <a:sym typeface="+mn-ea"/>
                </a:rPr>
                <a:t>AD Replication Topology</a:t>
              </a:r>
              <a:endPar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Troubleshooting Strategies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Common Issues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Infrastructure Requirements</a:t>
              </a:r>
              <a:endParaRPr lang="en-US" altLang="zh-CN" sz="2000" b="1" kern="0" spc="100" dirty="0">
                <a:solidFill>
                  <a:schemeClr val="accent1"/>
                </a:solidFill>
                <a:latin typeface="Segoe UI Light" panose="020B0502040204020203" pitchFamily="34" charset="0"/>
                <a:cs typeface="Segoe UI Light" panose="020B0502040204020203" pitchFamily="34" charset="0"/>
                <a:sym typeface="+mn-ea"/>
              </a:endParaRPr>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3"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4154"/>
            <a:ext cx="10515599" cy="723445"/>
          </a:xfrm>
        </p:spPr>
        <p:txBody>
          <a:bodyPr>
            <a:normAutofit/>
          </a:bodyPr>
          <a:lstStyle/>
          <a:p>
            <a:pPr algn="l"/>
            <a:r>
              <a:rPr lang="en-US" altLang="zh-CN" b="1" dirty="0">
                <a:latin typeface="Segoe UI Light" panose="020B0502040204020203" pitchFamily="34" charset="0"/>
                <a:cs typeface="Segoe UI Light" panose="020B0502040204020203" pitchFamily="34" charset="0"/>
                <a:sym typeface="+mn-ea"/>
              </a:rPr>
              <a:t>Infrastructure Requirements</a:t>
            </a:r>
          </a:p>
        </p:txBody>
      </p:sp>
      <p:graphicFrame>
        <p:nvGraphicFramePr>
          <p:cNvPr id="5" name="Table 4"/>
          <p:cNvGraphicFramePr>
            <a:graphicFrameLocks noGrp="1"/>
          </p:cNvGraphicFramePr>
          <p:nvPr>
            <p:extLst>
              <p:ext uri="{D42A27DB-BD31-4B8C-83A1-F6EECF244321}">
                <p14:modId xmlns:p14="http://schemas.microsoft.com/office/powerpoint/2010/main" val="2765230649"/>
              </p:ext>
            </p:extLst>
          </p:nvPr>
        </p:nvGraphicFramePr>
        <p:xfrm>
          <a:off x="655363" y="1621081"/>
          <a:ext cx="10565965" cy="4471974"/>
        </p:xfrm>
        <a:graphic>
          <a:graphicData uri="http://schemas.openxmlformats.org/drawingml/2006/table">
            <a:tbl>
              <a:tblPr/>
              <a:tblGrid>
                <a:gridCol w="3752717">
                  <a:extLst>
                    <a:ext uri="{9D8B030D-6E8A-4147-A177-3AD203B41FA5}">
                      <a16:colId xmlns:a16="http://schemas.microsoft.com/office/drawing/2014/main" val="20000"/>
                    </a:ext>
                  </a:extLst>
                </a:gridCol>
                <a:gridCol w="6813248">
                  <a:extLst>
                    <a:ext uri="{9D8B030D-6E8A-4147-A177-3AD203B41FA5}">
                      <a16:colId xmlns:a16="http://schemas.microsoft.com/office/drawing/2014/main" val="20001"/>
                    </a:ext>
                  </a:extLst>
                </a:gridCol>
              </a:tblGrid>
              <a:tr h="355795">
                <a:tc>
                  <a:txBody>
                    <a:bodyPr/>
                    <a:lstStyle/>
                    <a:p>
                      <a:pPr algn="l"/>
                      <a:r>
                        <a:rPr lang="en-US" sz="1600" dirty="0">
                          <a:solidFill>
                            <a:schemeClr val="bg1"/>
                          </a:solidFill>
                          <a:effectLst/>
                          <a:latin typeface="Segoe UI Light" panose="020B0502040204020203" pitchFamily="34" charset="0"/>
                          <a:cs typeface="Segoe UI Light" panose="020B0502040204020203" pitchFamily="34" charset="0"/>
                        </a:rPr>
                        <a:t>Port</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1"/>
                    </a:solidFill>
                  </a:tcPr>
                </a:tc>
                <a:tc>
                  <a:txBody>
                    <a:bodyPr/>
                    <a:lstStyle/>
                    <a:p>
                      <a:pPr algn="l"/>
                      <a:r>
                        <a:rPr lang="en-US" sz="1600" dirty="0">
                          <a:solidFill>
                            <a:schemeClr val="bg1"/>
                          </a:solidFill>
                          <a:effectLst/>
                          <a:latin typeface="Segoe UI Light" panose="020B0502040204020203" pitchFamily="34" charset="0"/>
                          <a:cs typeface="Segoe UI Light" panose="020B0502040204020203" pitchFamily="34" charset="0"/>
                        </a:rPr>
                        <a:t>Service</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726973">
                <a:tc>
                  <a:txBody>
                    <a:bodyPr/>
                    <a:lstStyle/>
                    <a:p>
                      <a:pPr algn="l"/>
                      <a:r>
                        <a:rPr lang="en-US" sz="1600" dirty="0">
                          <a:effectLst/>
                          <a:latin typeface="Segoe UI Light" panose="020B0502040204020203" pitchFamily="34" charset="0"/>
                          <a:cs typeface="Segoe UI Light" panose="020B0502040204020203" pitchFamily="34" charset="0"/>
                        </a:rPr>
                        <a:t>53/TCP</a:t>
                      </a:r>
                    </a:p>
                    <a:p>
                      <a:pPr algn="l"/>
                      <a:r>
                        <a:rPr lang="en-US" sz="1600" dirty="0">
                          <a:effectLst/>
                          <a:latin typeface="Segoe UI Light" panose="020B0502040204020203" pitchFamily="34" charset="0"/>
                          <a:cs typeface="Segoe UI Light" panose="020B0502040204020203" pitchFamily="34" charset="0"/>
                        </a:rPr>
                        <a:t>53/UDP</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600" dirty="0">
                          <a:effectLst/>
                          <a:latin typeface="Segoe UI Light" panose="020B0502040204020203" pitchFamily="34" charset="0"/>
                          <a:cs typeface="Segoe UI Light" panose="020B0502040204020203" pitchFamily="34" charset="0"/>
                        </a:rPr>
                        <a:t>DNS service</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1"/>
                  </a:ext>
                </a:extLst>
              </a:tr>
              <a:tr h="706612">
                <a:tc>
                  <a:txBody>
                    <a:bodyPr/>
                    <a:lstStyle/>
                    <a:p>
                      <a:pPr algn="l"/>
                      <a:r>
                        <a:rPr lang="en-US" sz="1600" dirty="0">
                          <a:effectLst/>
                          <a:latin typeface="Segoe UI Light" panose="020B0502040204020203" pitchFamily="34" charset="0"/>
                          <a:cs typeface="Segoe UI Light" panose="020B0502040204020203" pitchFamily="34" charset="0"/>
                        </a:rPr>
                        <a:t>445/TCP</a:t>
                      </a:r>
                    </a:p>
                    <a:p>
                      <a:pPr algn="l"/>
                      <a:r>
                        <a:rPr lang="en-US" sz="1600" dirty="0">
                          <a:effectLst/>
                          <a:latin typeface="Segoe UI Light" panose="020B0502040204020203" pitchFamily="34" charset="0"/>
                          <a:cs typeface="Segoe UI Light" panose="020B0502040204020203" pitchFamily="34" charset="0"/>
                        </a:rPr>
                        <a:t>445/UDP</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600" dirty="0">
                          <a:effectLst/>
                          <a:latin typeface="Segoe UI Light" panose="020B0502040204020203" pitchFamily="34" charset="0"/>
                          <a:cs typeface="Segoe UI Light" panose="020B0502040204020203" pitchFamily="34" charset="0"/>
                        </a:rPr>
                        <a:t>SMB</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3"/>
                  </a:ext>
                </a:extLst>
              </a:tr>
              <a:tr h="894198">
                <a:tc>
                  <a:txBody>
                    <a:bodyPr/>
                    <a:lstStyle/>
                    <a:p>
                      <a:pPr algn="l"/>
                      <a:r>
                        <a:rPr lang="en-US" sz="1600" dirty="0">
                          <a:effectLst/>
                          <a:latin typeface="Segoe UI Light" panose="020B0502040204020203" pitchFamily="34" charset="0"/>
                          <a:cs typeface="Segoe UI Light" panose="020B0502040204020203" pitchFamily="34" charset="0"/>
                        </a:rPr>
                        <a:t>135/TCP and UDP</a:t>
                      </a:r>
                    </a:p>
                    <a:p>
                      <a:pPr algn="l"/>
                      <a:r>
                        <a:rPr lang="en-US" sz="1600" dirty="0">
                          <a:effectLst/>
                          <a:latin typeface="Segoe UI Light" panose="020B0502040204020203" pitchFamily="34" charset="0"/>
                          <a:cs typeface="Segoe UI Light" panose="020B0502040204020203" pitchFamily="34" charset="0"/>
                        </a:rPr>
                        <a:t>49152-65535/TCP</a:t>
                      </a:r>
                    </a:p>
                    <a:p>
                      <a:pPr algn="l"/>
                      <a:r>
                        <a:rPr lang="en-US" sz="1600" dirty="0">
                          <a:effectLst/>
                          <a:latin typeface="Segoe UI Light" panose="020B0502040204020203" pitchFamily="34" charset="0"/>
                          <a:cs typeface="Segoe UI Light" panose="020B0502040204020203" pitchFamily="34" charset="0"/>
                        </a:rPr>
                        <a:t>(08R2 or above)</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600" dirty="0">
                          <a:effectLst/>
                          <a:latin typeface="Segoe UI Light" panose="020B0502040204020203" pitchFamily="34" charset="0"/>
                          <a:cs typeface="Segoe UI Light" panose="020B0502040204020203" pitchFamily="34" charset="0"/>
                        </a:rPr>
                        <a:t>RPC and RPC dynamic</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4"/>
                  </a:ext>
                </a:extLst>
              </a:tr>
              <a:tr h="894198">
                <a:tc>
                  <a:txBody>
                    <a:bodyPr/>
                    <a:lstStyle/>
                    <a:p>
                      <a:pPr algn="l"/>
                      <a:r>
                        <a:rPr lang="en-US" sz="1600" dirty="0">
                          <a:effectLst/>
                          <a:latin typeface="Segoe UI Light" panose="020B0502040204020203" pitchFamily="34" charset="0"/>
                          <a:cs typeface="Segoe UI Light" panose="020B0502040204020203" pitchFamily="34" charset="0"/>
                        </a:rPr>
                        <a:t>389/TCP and UDP</a:t>
                      </a:r>
                    </a:p>
                    <a:p>
                      <a:pPr algn="l"/>
                      <a:r>
                        <a:rPr lang="en-US" sz="1600" dirty="0">
                          <a:effectLst/>
                          <a:latin typeface="Segoe UI Light" panose="020B0502040204020203" pitchFamily="34" charset="0"/>
                          <a:cs typeface="Segoe UI Light" panose="020B0502040204020203" pitchFamily="34" charset="0"/>
                        </a:rPr>
                        <a:t>636 TCP</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600" dirty="0">
                          <a:effectLst/>
                          <a:latin typeface="Segoe UI Light" panose="020B0502040204020203" pitchFamily="34" charset="0"/>
                          <a:cs typeface="Segoe UI Light" panose="020B0502040204020203" pitchFamily="34" charset="0"/>
                        </a:rPr>
                        <a:t>LDAP</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13716932"/>
                  </a:ext>
                </a:extLst>
              </a:tr>
              <a:tr h="894198">
                <a:tc>
                  <a:txBody>
                    <a:bodyPr/>
                    <a:lstStyle/>
                    <a:p>
                      <a:pPr algn="l"/>
                      <a:r>
                        <a:rPr lang="en-US" sz="1600" dirty="0">
                          <a:effectLst/>
                          <a:latin typeface="Segoe UI Light" panose="020B0502040204020203" pitchFamily="34" charset="0"/>
                          <a:cs typeface="Segoe UI Light" panose="020B0502040204020203" pitchFamily="34" charset="0"/>
                        </a:rPr>
                        <a:t>3268 and 3269/TCP</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gn="l"/>
                      <a:r>
                        <a:rPr lang="en-US" sz="1600" dirty="0">
                          <a:effectLst/>
                          <a:latin typeface="Segoe UI Light" panose="020B0502040204020203" pitchFamily="34" charset="0"/>
                          <a:cs typeface="Segoe UI Light" panose="020B0502040204020203" pitchFamily="34" charset="0"/>
                        </a:rPr>
                        <a:t>GC LDAP</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515846533"/>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4154"/>
            <a:ext cx="10515599" cy="723445"/>
          </a:xfrm>
        </p:spPr>
        <p:txBody>
          <a:bodyPr>
            <a:normAutofit/>
          </a:bodyPr>
          <a:lstStyle/>
          <a:p>
            <a:pPr algn="l"/>
            <a:r>
              <a:rPr lang="en-US" dirty="0">
                <a:sym typeface="+mn-ea"/>
              </a:rPr>
              <a:t>References</a:t>
            </a:r>
            <a:endParaRPr lang="en-US" altLang="zh-CN" b="1" dirty="0">
              <a:latin typeface="Segoe UI Light" panose="020B0502040204020203" pitchFamily="34" charset="0"/>
              <a:cs typeface="Segoe UI Light" panose="020B0502040204020203" pitchFamily="34" charset="0"/>
              <a:sym typeface="+mn-ea"/>
            </a:endParaRPr>
          </a:p>
        </p:txBody>
      </p:sp>
      <p:sp>
        <p:nvSpPr>
          <p:cNvPr id="3" name="TextBox 4"/>
          <p:cNvSpPr txBox="1"/>
          <p:nvPr/>
        </p:nvSpPr>
        <p:spPr>
          <a:xfrm>
            <a:off x="838200" y="1405517"/>
            <a:ext cx="10741981" cy="1908215"/>
          </a:xfrm>
          <a:prstGeom prst="rect">
            <a:avLst/>
          </a:prstGeom>
          <a:noFill/>
        </p:spPr>
        <p:txBody>
          <a:bodyPr wrap="square" rtlCol="0">
            <a:spAutoFit/>
          </a:bodyPr>
          <a:lstStyle/>
          <a:p>
            <a:r>
              <a:rPr lang="en-US" altLang="zh-CN" sz="1400" dirty="0">
                <a:solidFill>
                  <a:schemeClr val="accent1"/>
                </a:solidFill>
                <a:latin typeface="Segoe UI Light" panose="020B0502040204020203" pitchFamily="34" charset="0"/>
                <a:cs typeface="Segoe UI Light" panose="020B0502040204020203" pitchFamily="34" charset="0"/>
              </a:rPr>
              <a:t>Microsoft NTLM</a:t>
            </a:r>
            <a:br>
              <a:rPr lang="en-US" altLang="zh-CN" sz="1400" dirty="0">
                <a:latin typeface="Segoe UI Light" panose="020B0502040204020203" pitchFamily="34" charset="0"/>
                <a:cs typeface="Segoe UI Light" panose="020B0502040204020203" pitchFamily="34" charset="0"/>
              </a:rPr>
            </a:br>
            <a:r>
              <a:rPr lang="en-US" altLang="zh-CN" sz="1200" dirty="0">
                <a:latin typeface="Segoe UI Light" panose="020B0502040204020203" pitchFamily="34" charset="0"/>
                <a:cs typeface="Segoe UI Light" panose="020B0502040204020203" pitchFamily="34" charset="0"/>
                <a:hlinkClick r:id="rId2"/>
              </a:rPr>
              <a:t>http://msdn.microsoft.com/en-us/library/aa378749(v=vs.85).aspx</a:t>
            </a:r>
            <a:endParaRPr lang="en-US" altLang="zh-CN" sz="1200" dirty="0">
              <a:latin typeface="Segoe UI Light" panose="020B0502040204020203" pitchFamily="34" charset="0"/>
              <a:cs typeface="Segoe UI Light" panose="020B0502040204020203" pitchFamily="34" charset="0"/>
            </a:endParaRPr>
          </a:p>
          <a:p>
            <a:endParaRPr lang="en-US" altLang="zh-CN" sz="1400" dirty="0">
              <a:latin typeface="Segoe UI Light" panose="020B0502040204020203" pitchFamily="34" charset="0"/>
              <a:cs typeface="Segoe UI Light" panose="020B0502040204020203" pitchFamily="34" charset="0"/>
            </a:endParaRPr>
          </a:p>
          <a:p>
            <a:r>
              <a:rPr lang="en-US" sz="1400" dirty="0">
                <a:solidFill>
                  <a:schemeClr val="accent1"/>
                </a:solidFill>
                <a:latin typeface="Segoe UI Light" panose="020B0502040204020203" pitchFamily="34" charset="0"/>
                <a:cs typeface="Segoe UI Light" panose="020B0502040204020203" pitchFamily="34" charset="0"/>
              </a:rPr>
              <a:t>Microsoft Negotiate</a:t>
            </a:r>
          </a:p>
          <a:p>
            <a:r>
              <a:rPr lang="en-US" sz="1200" dirty="0">
                <a:latin typeface="Segoe UI Light" panose="020B0502040204020203" pitchFamily="34" charset="0"/>
                <a:cs typeface="Segoe UI Light" panose="020B0502040204020203" pitchFamily="34" charset="0"/>
                <a:hlinkClick r:id="rId3"/>
              </a:rPr>
              <a:t>http://msdn.microsoft.com/library/aa378748(VS.85).aspx</a:t>
            </a:r>
            <a:endParaRPr lang="en-US" sz="1200" dirty="0">
              <a:latin typeface="Segoe UI Light" panose="020B0502040204020203" pitchFamily="34" charset="0"/>
              <a:cs typeface="Segoe UI Light" panose="020B0502040204020203" pitchFamily="34" charset="0"/>
            </a:endParaRPr>
          </a:p>
          <a:p>
            <a:endParaRPr lang="en-US" sz="1400" i="1" dirty="0"/>
          </a:p>
          <a:p>
            <a:r>
              <a:rPr lang="en-US" sz="1400" dirty="0">
                <a:solidFill>
                  <a:schemeClr val="accent1"/>
                </a:solidFill>
                <a:latin typeface="Segoe UI Light" panose="020B0502040204020203" pitchFamily="34" charset="0"/>
                <a:cs typeface="Segoe UI Light" panose="020B0502040204020203" pitchFamily="34" charset="0"/>
              </a:rPr>
              <a:t>NT LAN Manager</a:t>
            </a:r>
          </a:p>
          <a:p>
            <a:r>
              <a:rPr lang="en-US" sz="1200" dirty="0">
                <a:solidFill>
                  <a:schemeClr val="accent1"/>
                </a:solidFill>
                <a:latin typeface="Segoe UI Light" panose="020B0502040204020203" pitchFamily="34" charset="0"/>
                <a:cs typeface="Segoe UI Light" panose="020B0502040204020203" pitchFamily="34" charset="0"/>
                <a:hlinkClick r:id="rId4"/>
              </a:rPr>
              <a:t>https://en.wikipedia.org/wiki/NT_LAN_Manager</a:t>
            </a:r>
            <a:endParaRPr lang="en-US" sz="1200" dirty="0">
              <a:solidFill>
                <a:schemeClr val="accent1"/>
              </a:solidFill>
              <a:latin typeface="Segoe UI Light" panose="020B0502040204020203" pitchFamily="34" charset="0"/>
              <a:cs typeface="Segoe UI Light" panose="020B0502040204020203" pitchFamily="34" charset="0"/>
            </a:endParaRPr>
          </a:p>
          <a:p>
            <a:endParaRPr lang="en-US" sz="1200" dirty="0">
              <a:solidFill>
                <a:schemeClr val="accent1"/>
              </a:solidFill>
              <a:latin typeface="Segoe UI Light" panose="020B0502040204020203" pitchFamily="34" charset="0"/>
              <a:cs typeface="Segoe UI Light" panose="020B0502040204020203"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Concepts</a:t>
              </a:r>
              <a:endParaRPr lang="en-US" altLang="zh-CN" sz="2000" kern="0" spc="100" dirty="0"/>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Troubleshooting Strategies</a:t>
              </a:r>
              <a:endParaRPr lang="zh-CN" altLang="en-US" sz="2000" kern="0" spc="100" dirty="0"/>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kern="0" spc="100" dirty="0">
                  <a:solidFill>
                    <a:schemeClr val="accent1"/>
                  </a:solidFill>
                  <a:latin typeface="Segoe UI Light" panose="020B0502040204020203" pitchFamily="34" charset="0"/>
                  <a:cs typeface="Segoe UI Light" panose="020B0502040204020203" pitchFamily="34" charset="0"/>
                  <a:sym typeface="+mn-ea"/>
                </a:rPr>
                <a:t>NTLM Labs</a:t>
              </a:r>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Common Issues</a:t>
              </a:r>
              <a:endParaRPr lang="zh-CN" altLang="en-US" sz="2000" kern="0" spc="100" dirty="0"/>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Infrastructure Requirements</a:t>
              </a:r>
              <a:endParaRPr lang="zh-CN" altLang="en-US" sz="2000" kern="0" spc="100" dirty="0"/>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3"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9955-D104-4516-BEA7-CAB237166A87}"/>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52CD6E7F-146C-435B-BDCC-C7895D3A3DE3}"/>
              </a:ext>
            </a:extLst>
          </p:cNvPr>
          <p:cNvSpPr>
            <a:spLocks noGrp="1"/>
          </p:cNvSpPr>
          <p:nvPr>
            <p:ph idx="1"/>
          </p:nvPr>
        </p:nvSpPr>
        <p:spPr>
          <a:xfrm>
            <a:off x="838200" y="1678675"/>
            <a:ext cx="11049000" cy="3977377"/>
          </a:xfrm>
        </p:spPr>
        <p:txBody>
          <a:bodyPr>
            <a:normAutofit fontScale="92500" lnSpcReduction="10000"/>
          </a:bodyPr>
          <a:lstStyle/>
          <a:p>
            <a:endParaRPr lang="en-US" dirty="0"/>
          </a:p>
          <a:p>
            <a:r>
              <a:rPr lang="en-US" dirty="0"/>
              <a:t>Please provide the troubleshooting steps to troubleshoot a NTLM authentication cross 2 or more domains:</a:t>
            </a:r>
          </a:p>
          <a:p>
            <a:endParaRPr lang="en-US" dirty="0"/>
          </a:p>
          <a:p>
            <a:pPr marL="457200" indent="-457200">
              <a:buAutoNum type="arabicPeriod"/>
            </a:pPr>
            <a:r>
              <a:rPr lang="en-US" sz="2200" dirty="0"/>
              <a:t>Client is in child domain child.client.com, Server is in child.server.com.</a:t>
            </a:r>
          </a:p>
          <a:p>
            <a:r>
              <a:rPr lang="en-US" sz="2200" dirty="0"/>
              <a:t>- Client.com and server.com has forest trust.</a:t>
            </a:r>
          </a:p>
          <a:p>
            <a:pPr marL="457200" indent="-457200">
              <a:buAutoNum type="arabicPeriod"/>
            </a:pPr>
            <a:endParaRPr lang="en-US" dirty="0"/>
          </a:p>
          <a:p>
            <a:pPr marL="457200" indent="-457200">
              <a:buFont typeface="+mj-lt"/>
              <a:buAutoNum type="arabicPeriod" startAt="2"/>
            </a:pPr>
            <a:r>
              <a:rPr lang="en-US" sz="2200" dirty="0"/>
              <a:t>What if client is in child20.child19.child18….client.com and server is in child20.child19.child18….server.com.</a:t>
            </a:r>
          </a:p>
          <a:p>
            <a:r>
              <a:rPr lang="en-US" sz="2200" dirty="0"/>
              <a:t>- Client.com and server.com has forest trust.</a:t>
            </a:r>
          </a:p>
          <a:p>
            <a:endParaRPr lang="en-US" dirty="0"/>
          </a:p>
          <a:p>
            <a:pPr marL="457200" indent="-457200">
              <a:buAutoNum type="arabicPeriod"/>
            </a:pPr>
            <a:endParaRPr lang="en-US" dirty="0"/>
          </a:p>
        </p:txBody>
      </p:sp>
    </p:spTree>
    <p:extLst>
      <p:ext uri="{BB962C8B-B14F-4D97-AF65-F5344CB8AC3E}">
        <p14:creationId xmlns:p14="http://schemas.microsoft.com/office/powerpoint/2010/main" val="19507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83240" y="2717708"/>
            <a:ext cx="4372992" cy="1325563"/>
          </a:xfrm>
        </p:spPr>
        <p:txBody>
          <a:bodyPr/>
          <a:lstStyle/>
          <a:p>
            <a:pPr algn="ctr"/>
            <a:r>
              <a:rPr lang="en-US" sz="4400" dirty="0"/>
              <a:t>Thank you</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Concepts</a:t>
              </a:r>
              <a:endParaRPr lang="en-US" altLang="zh-CN" sz="2000" b="1" kern="0" spc="100" dirty="0"/>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Troubleshooting Strategies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NTLM Labs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Common Issues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Infrastructure Requirements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21"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4154"/>
            <a:ext cx="10515599" cy="723445"/>
          </a:xfrm>
        </p:spPr>
        <p:txBody>
          <a:bodyPr/>
          <a:lstStyle/>
          <a:p>
            <a:r>
              <a:rPr lang="en-US" altLang="zh-CN" dirty="0"/>
              <a:t>Concepts - </a:t>
            </a:r>
            <a:r>
              <a:rPr lang="en-US" altLang="en-US" dirty="0"/>
              <a:t>Directory Partition Replicas</a:t>
            </a:r>
            <a:endParaRPr lang="en-US" dirty="0"/>
          </a:p>
        </p:txBody>
      </p:sp>
      <p:sp>
        <p:nvSpPr>
          <p:cNvPr id="3" name="Rectangle 2">
            <a:extLst>
              <a:ext uri="{FF2B5EF4-FFF2-40B4-BE49-F238E27FC236}">
                <a16:creationId xmlns:a16="http://schemas.microsoft.com/office/drawing/2014/main" id="{F3B02AE2-AE5C-4CD1-A743-776ADAD0CAC3}"/>
              </a:ext>
            </a:extLst>
          </p:cNvPr>
          <p:cNvSpPr/>
          <p:nvPr/>
        </p:nvSpPr>
        <p:spPr>
          <a:xfrm>
            <a:off x="838200" y="1579873"/>
            <a:ext cx="10814918" cy="3600986"/>
          </a:xfrm>
          <a:prstGeom prst="rect">
            <a:avLst/>
          </a:prstGeom>
        </p:spPr>
        <p:txBody>
          <a:bodyPr wrap="square">
            <a:spAutoFit/>
          </a:bodyPr>
          <a:lstStyle/>
          <a:p>
            <a:r>
              <a:rPr lang="en-US" sz="2000" dirty="0"/>
              <a:t>NTLM is a </a:t>
            </a:r>
            <a:r>
              <a:rPr lang="en-US" sz="2000" dirty="0">
                <a:hlinkClick r:id="rId3" tooltip="Challenge-response authentication">
                  <a:extLst>
                    <a:ext uri="{A12FA001-AC4F-418D-AE19-62706E023703}">
                      <ahyp:hlinkClr xmlns:ahyp="http://schemas.microsoft.com/office/drawing/2018/hyperlinkcolor" val="tx"/>
                    </a:ext>
                  </a:extLst>
                </a:hlinkClick>
              </a:rPr>
              <a:t>challenge-response authentication protocol</a:t>
            </a:r>
            <a:r>
              <a:rPr lang="en-US" sz="2000" dirty="0"/>
              <a:t> which uses three messages to authenticate a client in a connection-oriented environment (connectionless is similar), and a fourth additional message if integrity is desired.</a:t>
            </a:r>
          </a:p>
          <a:p>
            <a:endParaRPr lang="en-US" sz="2000" dirty="0"/>
          </a:p>
          <a:p>
            <a:endParaRPr lang="en-US" sz="2000" dirty="0"/>
          </a:p>
          <a:p>
            <a:pPr>
              <a:buFont typeface="+mj-lt"/>
              <a:buAutoNum type="arabicPeriod"/>
            </a:pPr>
            <a:r>
              <a:rPr lang="en-US" sz="1600" dirty="0"/>
              <a:t>First, the client establishes a network path to the server and sends a NEGOTIATE_MESSAGE advertising its capabilities.</a:t>
            </a:r>
          </a:p>
          <a:p>
            <a:pPr>
              <a:buFont typeface="+mj-lt"/>
              <a:buAutoNum type="arabicPeriod"/>
            </a:pPr>
            <a:endParaRPr lang="en-US" sz="1600" dirty="0"/>
          </a:p>
          <a:p>
            <a:pPr>
              <a:buFont typeface="+mj-lt"/>
              <a:buAutoNum type="arabicPeriod"/>
            </a:pPr>
            <a:endParaRPr lang="en-US" sz="1600" dirty="0"/>
          </a:p>
          <a:p>
            <a:pPr>
              <a:buFont typeface="+mj-lt"/>
              <a:buAutoNum type="arabicPeriod"/>
            </a:pPr>
            <a:r>
              <a:rPr lang="en-US" sz="1600" dirty="0"/>
              <a:t>Next, the server responds with CHALLENGE_MESSAGE which is used to establish the identity of the client.</a:t>
            </a:r>
          </a:p>
          <a:p>
            <a:pPr>
              <a:buFont typeface="+mj-lt"/>
              <a:buAutoNum type="arabicPeriod"/>
            </a:pPr>
            <a:endParaRPr lang="en-US" sz="1600" dirty="0"/>
          </a:p>
          <a:p>
            <a:pPr>
              <a:buFont typeface="+mj-lt"/>
              <a:buAutoNum type="arabicPeriod"/>
            </a:pPr>
            <a:endParaRPr lang="en-US" sz="1600" dirty="0"/>
          </a:p>
          <a:p>
            <a:pPr>
              <a:buFont typeface="+mj-lt"/>
              <a:buAutoNum type="arabicPeriod"/>
            </a:pPr>
            <a:r>
              <a:rPr lang="en-US" sz="1600" dirty="0"/>
              <a:t>Finally, the client responds to the challenge with an AUTHENTICATE_MESSAGE.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GB" altLang="en-US" dirty="0"/>
              <a:t>LM/NT Hash</a:t>
            </a:r>
            <a:endParaRPr lang="en-US" altLang="zh-CN" dirty="0"/>
          </a:p>
        </p:txBody>
      </p:sp>
      <p:sp>
        <p:nvSpPr>
          <p:cNvPr id="6" name="Rectangle 2">
            <a:extLst>
              <a:ext uri="{FF2B5EF4-FFF2-40B4-BE49-F238E27FC236}">
                <a16:creationId xmlns:a16="http://schemas.microsoft.com/office/drawing/2014/main" id="{2CB5A7DF-EB3E-4C2F-B00C-384D39E11FAB}"/>
              </a:ext>
            </a:extLst>
          </p:cNvPr>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endParaRPr lang="en-GB" altLang="en-US" dirty="0"/>
          </a:p>
        </p:txBody>
      </p:sp>
      <p:sp>
        <p:nvSpPr>
          <p:cNvPr id="7" name="Rectangle 3">
            <a:extLst>
              <a:ext uri="{FF2B5EF4-FFF2-40B4-BE49-F238E27FC236}">
                <a16:creationId xmlns:a16="http://schemas.microsoft.com/office/drawing/2014/main" id="{A7660FE5-E8AE-43CF-B18A-8BF24C9F77A2}"/>
              </a:ext>
            </a:extLst>
          </p:cNvPr>
          <p:cNvSpPr txBox="1">
            <a:spLocks noChangeArrowheads="1"/>
          </p:cNvSpPr>
          <p:nvPr/>
        </p:nvSpPr>
        <p:spPr>
          <a:xfrm>
            <a:off x="838200" y="646981"/>
            <a:ext cx="8229600" cy="4411662"/>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altLang="en-US" dirty="0" err="1"/>
              <a:t>LMhash</a:t>
            </a:r>
            <a:r>
              <a:rPr lang="en-GB" altLang="en-US" dirty="0"/>
              <a:t>=</a:t>
            </a:r>
            <a:r>
              <a:rPr lang="en-GB" altLang="en-US" dirty="0" err="1"/>
              <a:t>DESeach</a:t>
            </a:r>
            <a:r>
              <a:rPr lang="en-GB" altLang="en-US" dirty="0"/>
              <a:t>(DOSCHARSET(UPPERCASE(password)), "KGS!@#$%") </a:t>
            </a:r>
          </a:p>
          <a:p>
            <a:pPr marL="342900" indent="-342900">
              <a:buFont typeface="Arial" panose="020B0604020202020204" pitchFamily="34" charset="0"/>
              <a:buChar char="•"/>
            </a:pPr>
            <a:endParaRPr lang="en-GB" altLang="en-US" dirty="0"/>
          </a:p>
          <a:p>
            <a:pPr marL="342900" indent="-342900">
              <a:buFont typeface="Arial" panose="020B0604020202020204" pitchFamily="34" charset="0"/>
              <a:buChar char="•"/>
            </a:pPr>
            <a:r>
              <a:rPr lang="en-GB" altLang="en-US" dirty="0" err="1"/>
              <a:t>NThash</a:t>
            </a:r>
            <a:r>
              <a:rPr lang="en-GB" altLang="en-US" dirty="0"/>
              <a:t>=MD4(UTF-16-LE(password))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GB" altLang="zh-CN" dirty="0"/>
              <a:t>NTLM v1</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199" y="980307"/>
            <a:ext cx="10515599" cy="5315237"/>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altLang="en-US" sz="1800" dirty="0"/>
              <a:t>The server authenticates the client by sending an 8-byte random number, the challenge. The client performs an operation involving the challenge and a secret shared between client and server, specifically one of the two password hashes described above. The client returns the 24-byte result of the computation. In fact, in NTLMv1 the computations are usually made using both hashes and both 24-byte results are sent. The server verifies that the client has computed the correct result, and from this infers possession of the secret, and hence the authenticity of the client. </a:t>
            </a:r>
          </a:p>
          <a:p>
            <a:pPr marL="342900" indent="-342900">
              <a:buFont typeface="Arial" panose="020B0604020202020204" pitchFamily="34" charset="0"/>
              <a:buChar char="•"/>
            </a:pPr>
            <a:endParaRPr lang="en-US" altLang="en-US" sz="1800" dirty="0"/>
          </a:p>
          <a:p>
            <a:pPr marL="342900" indent="-342900">
              <a:buFont typeface="Arial" panose="020B0604020202020204" pitchFamily="34" charset="0"/>
              <a:buChar char="•"/>
            </a:pPr>
            <a:r>
              <a:rPr lang="en-US" altLang="en-US" sz="1800" dirty="0"/>
              <a:t>Both the response using the LM hash and the NT hash are returned as the response, but this is configurable. </a:t>
            </a:r>
          </a:p>
          <a:p>
            <a:r>
              <a:rPr lang="en-US" altLang="en-US" sz="1400" i="1" dirty="0"/>
              <a:t>	C = 8-byte server challenge, random</a:t>
            </a:r>
          </a:p>
          <a:p>
            <a:r>
              <a:rPr lang="en-US" altLang="en-US" sz="1400" i="1" dirty="0"/>
              <a:t>	K1 | K2 | K3 = NTLM-Hash | 5-bytes-0</a:t>
            </a:r>
          </a:p>
          <a:p>
            <a:r>
              <a:rPr lang="en-US" altLang="en-US" sz="1400" i="1" dirty="0"/>
              <a:t>	response = DES(K1,C) | DES(K2,C) | DES(K3,C)</a:t>
            </a:r>
          </a:p>
        </p:txBody>
      </p:sp>
    </p:spTree>
    <p:extLst>
      <p:ext uri="{BB962C8B-B14F-4D97-AF65-F5344CB8AC3E}">
        <p14:creationId xmlns:p14="http://schemas.microsoft.com/office/powerpoint/2010/main" val="343631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GB" altLang="en-US" dirty="0"/>
              <a:t>NTLM v2</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200" y="1296537"/>
            <a:ext cx="10884540" cy="5421207"/>
          </a:xfrm>
          <a:prstGeom prst="rect">
            <a:avLst/>
          </a:prstGeom>
        </p:spPr>
        <p:txBody>
          <a:bodyPr vert="horz" lIns="91440" tIns="45720" rIns="91440" bIns="45720" rtlCol="0" anchor="ctr" anchorCtr="0">
            <a:normAutofit fontScale="55000" lnSpcReduction="20000"/>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altLang="en-US" dirty="0"/>
              <a:t>NTLMv2 sends two responses to an 8-byte server challenge. Each response contains a 16-byte HMAC-MD5 hash of the server challenge, a fully/partially randomly generated client challenge, and an HMAC-MD5 hash of the user's password and other identifying information. </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The second response sent by NTLMv2 uses a variable length client challenge which includes </a:t>
            </a:r>
          </a:p>
          <a:p>
            <a:r>
              <a:rPr lang="en-US" altLang="en-US" dirty="0"/>
              <a:t>       (1) the current time in NT Time format, </a:t>
            </a:r>
          </a:p>
          <a:p>
            <a:r>
              <a:rPr lang="en-US" altLang="en-US" dirty="0"/>
              <a:t>       (2) an 8-byte random value (CC2 in the box below), </a:t>
            </a:r>
          </a:p>
          <a:p>
            <a:r>
              <a:rPr lang="en-US" altLang="en-US" dirty="0"/>
              <a:t>       (3) the domain name and </a:t>
            </a:r>
          </a:p>
          <a:p>
            <a:r>
              <a:rPr lang="en-US" altLang="en-US" dirty="0"/>
              <a:t>       (4) some standard format stuff. </a:t>
            </a:r>
          </a:p>
          <a:p>
            <a:r>
              <a:rPr lang="en-US" altLang="en-US" dirty="0"/>
              <a:t>       The response must include a copy of this client challenge, and is therefore variable length. In non-official documentation, this response is termed NTv2. </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Both LMv2 and NTv2 hash the client and server challenge with the NT hash of the user's password and other identifying information. The exact formula is to begin with the NT Hash, which is stored in the SAM or AD, and continue to hash in, using HMAC-MD5, the username and domain name. In the box below, X stands for the fixed contents of a formatting field. </a:t>
            </a:r>
          </a:p>
          <a:p>
            <a:r>
              <a:rPr lang="en-US" altLang="en-US" sz="2200" i="1" dirty="0"/>
              <a:t>	SC = 8-byte server challenge, random</a:t>
            </a:r>
          </a:p>
          <a:p>
            <a:r>
              <a:rPr lang="en-US" altLang="en-US" sz="2200" i="1" dirty="0"/>
              <a:t>	CC = 8-byte client challenge, random</a:t>
            </a:r>
          </a:p>
          <a:p>
            <a:r>
              <a:rPr lang="en-US" altLang="en-US" sz="2200" i="1" dirty="0"/>
              <a:t>	CC* = (X, time, CC2, domain name)</a:t>
            </a:r>
          </a:p>
          <a:p>
            <a:r>
              <a:rPr lang="en-US" altLang="en-US" sz="2200" i="1" dirty="0"/>
              <a:t>	v2-Hash = HMAC-MD5(NT-Hash, user name, domain name)</a:t>
            </a:r>
          </a:p>
          <a:p>
            <a:r>
              <a:rPr lang="en-US" altLang="en-US" sz="2200" i="1" dirty="0"/>
              <a:t>	LMv2 = HMAC-MD5(v2-Hash, SC, CC)</a:t>
            </a:r>
          </a:p>
          <a:p>
            <a:r>
              <a:rPr lang="en-US" altLang="en-US" sz="2200" i="1" dirty="0"/>
              <a:t>	NTv2 = HMAC-MD5(v2-Hash, SC, CC*)</a:t>
            </a:r>
          </a:p>
          <a:p>
            <a:r>
              <a:rPr lang="en-US" altLang="en-US" sz="2200" i="1" dirty="0"/>
              <a:t>	response = LMv2 | CC | NTv2 | CC*</a:t>
            </a:r>
            <a:endParaRPr lang="en-GB" altLang="en-US" sz="2200" i="1" dirty="0"/>
          </a:p>
        </p:txBody>
      </p:sp>
    </p:spTree>
    <p:extLst>
      <p:ext uri="{BB962C8B-B14F-4D97-AF65-F5344CB8AC3E}">
        <p14:creationId xmlns:p14="http://schemas.microsoft.com/office/powerpoint/2010/main" val="222557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GB" altLang="en-US" dirty="0"/>
              <a:t>NTLM2 Session</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199" y="980308"/>
            <a:ext cx="10785863" cy="5483538"/>
          </a:xfrm>
          <a:prstGeom prst="rect">
            <a:avLst/>
          </a:prstGeom>
        </p:spPr>
        <p:txBody>
          <a:bodyPr vert="horz" lIns="91440" tIns="45720" rIns="91440" bIns="45720" rtlCol="0" anchor="ctr" anchorCtr="0">
            <a:normAutofit fontScale="55000" lnSpcReduction="20000"/>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altLang="en-US" dirty="0"/>
              <a:t>The NTLM2 Session protocol is similar to MS-CHAPv2. It consists of authentication from NTLMv1 combined with session security from NTLMv2. </a:t>
            </a:r>
          </a:p>
          <a:p>
            <a:pPr marL="342900" indent="-342900">
              <a:buFont typeface="Arial" panose="020B0604020202020204" pitchFamily="34" charset="0"/>
              <a:buChar char="•"/>
            </a:pPr>
            <a:r>
              <a:rPr lang="en-US" altLang="en-US" dirty="0"/>
              <a:t>Briefly, the NTLMv1 algorithm is applied, except that an 8-byte client challenge is appended to the 8-byte server challenge and MD5 hashed. The least 8-byte half of the hash result is the challenge utilized in the NTLMv1 protocol. The client challenge is returned in one 24-byte slot of the response message, the 24-byte calculated response is returned in the other slot. </a:t>
            </a:r>
          </a:p>
          <a:p>
            <a:pPr marL="342900" indent="-342900">
              <a:buFont typeface="Arial" panose="020B0604020202020204" pitchFamily="34" charset="0"/>
              <a:buChar char="•"/>
            </a:pPr>
            <a:r>
              <a:rPr lang="en-US" altLang="en-US" dirty="0"/>
              <a:t>This is a strengthened form of NTLMv1 which maintains the ability to use existing Domain Controller infrastructure yet avoids a dictionary attack by a rogue server. For a fixed X, the server computes a table where location Y has value K such that Y=DES_K(X). Without the client participating in the choice of challenge, the server can send X, look up response Y in the table and get K. This attack can be made practical by using rainbow tables.</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NTLMv1</a:t>
            </a:r>
          </a:p>
          <a:p>
            <a:r>
              <a:rPr lang="en-US" altLang="en-US" dirty="0"/>
              <a:t>  Client&lt;-Server:  SC</a:t>
            </a:r>
          </a:p>
          <a:p>
            <a:r>
              <a:rPr lang="en-US" altLang="en-US" dirty="0"/>
              <a:t>  Client-&gt;Server:  H(P,SC)</a:t>
            </a:r>
          </a:p>
          <a:p>
            <a:r>
              <a:rPr lang="en-US" altLang="en-US" dirty="0"/>
              <a:t>  Server-&gt;</a:t>
            </a:r>
            <a:r>
              <a:rPr lang="en-US" altLang="en-US" dirty="0" err="1"/>
              <a:t>DomCntl</a:t>
            </a:r>
            <a:r>
              <a:rPr lang="en-US" altLang="en-US" dirty="0"/>
              <a:t>: H(P,SC), SC</a:t>
            </a:r>
          </a:p>
          <a:p>
            <a:r>
              <a:rPr lang="en-US" altLang="en-US" dirty="0"/>
              <a:t>  Server&lt;-</a:t>
            </a:r>
            <a:r>
              <a:rPr lang="en-US" altLang="en-US" dirty="0" err="1"/>
              <a:t>DomCntl</a:t>
            </a:r>
            <a:r>
              <a:rPr lang="en-US" altLang="en-US" dirty="0"/>
              <a:t>: yes or no</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NTLM2 Session</a:t>
            </a:r>
          </a:p>
          <a:p>
            <a:r>
              <a:rPr lang="en-US" altLang="en-US" dirty="0"/>
              <a:t>  Client&lt;-Server:  SC</a:t>
            </a:r>
          </a:p>
          <a:p>
            <a:r>
              <a:rPr lang="en-US" altLang="en-US" dirty="0"/>
              <a:t>  Client-&gt;Server:  H(P,H'(SC,CC)), CC</a:t>
            </a:r>
          </a:p>
          <a:p>
            <a:r>
              <a:rPr lang="en-US" altLang="en-US" dirty="0"/>
              <a:t>  Server-&gt;</a:t>
            </a:r>
            <a:r>
              <a:rPr lang="en-US" altLang="en-US" dirty="0" err="1"/>
              <a:t>DomCntl</a:t>
            </a:r>
            <a:r>
              <a:rPr lang="en-US" altLang="en-US" dirty="0"/>
              <a:t>: H(P,H'(SC,CC)), H'(SC,CC)</a:t>
            </a:r>
          </a:p>
          <a:p>
            <a:r>
              <a:rPr lang="en-US" altLang="en-US" dirty="0"/>
              <a:t>  Server&lt;-</a:t>
            </a:r>
            <a:r>
              <a:rPr lang="en-US" altLang="en-US" dirty="0" err="1"/>
              <a:t>DomCntl</a:t>
            </a:r>
            <a:r>
              <a:rPr lang="en-US" altLang="en-US" dirty="0"/>
              <a:t>: yes or no</a:t>
            </a:r>
            <a:endParaRPr lang="en-GB" altLang="en-US" dirty="0"/>
          </a:p>
        </p:txBody>
      </p:sp>
    </p:spTree>
    <p:extLst>
      <p:ext uri="{BB962C8B-B14F-4D97-AF65-F5344CB8AC3E}">
        <p14:creationId xmlns:p14="http://schemas.microsoft.com/office/powerpoint/2010/main" val="44079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GB" altLang="en-US" dirty="0"/>
              <a:t>NTLM compatibility</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199" y="1543016"/>
            <a:ext cx="10851647" cy="4411662"/>
          </a:xfrm>
          <a:prstGeom prst="rect">
            <a:avLst/>
          </a:prstGeom>
        </p:spPr>
        <p:txBody>
          <a:bodyPr vert="horz" lIns="91440" tIns="45720" rIns="91440" bIns="45720" rtlCol="0" anchor="ctr" anchorCtr="0">
            <a:normAutofit fontScale="70000" lnSpcReduction="20000"/>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altLang="en-US" dirty="0"/>
              <a:t>Send LM &amp; NTLM responses: Clients use LM and NTLM authentication, and never use NTLMv2 session security; DCs accept LM, NTLM, and NTLMv2 authentication.</a:t>
            </a:r>
          </a:p>
          <a:p>
            <a:pPr marL="342900" indent="-342900">
              <a:buFont typeface="Arial" panose="020B0604020202020204" pitchFamily="34" charset="0"/>
              <a:buChar char="•"/>
            </a:pPr>
            <a:r>
              <a:rPr lang="en-US" altLang="en-US" dirty="0"/>
              <a:t>Send LM &amp; NTLM - use NTLMv2 session security if negotiated: Clients use LM and NTLM authentication, and use NTLMv2 session security if server supports it; DCs accept LM, NTLM, and NTLMv2 authentication.</a:t>
            </a:r>
          </a:p>
          <a:p>
            <a:pPr marL="342900" indent="-342900">
              <a:buFont typeface="Arial" panose="020B0604020202020204" pitchFamily="34" charset="0"/>
              <a:buChar char="•"/>
            </a:pPr>
            <a:r>
              <a:rPr lang="en-US" altLang="en-US" dirty="0"/>
              <a:t>Send NTLM response only: Clients use NTLM authentication only, and use NTLMv2 session security if server supports it; DCs accept LM, NTLM, and NTLMv2 authentication.</a:t>
            </a:r>
          </a:p>
          <a:p>
            <a:pPr marL="342900" indent="-342900">
              <a:buFont typeface="Arial" panose="020B0604020202020204" pitchFamily="34" charset="0"/>
              <a:buChar char="•"/>
            </a:pPr>
            <a:r>
              <a:rPr lang="en-US" altLang="en-US" dirty="0"/>
              <a:t>Send NTLMv2 response only: Clients use NTLMv2 authentication only, and use NTLMv2 session security if server supports it; DCs accept LM, NTLM, and NTLMv2 authentication.</a:t>
            </a:r>
          </a:p>
          <a:p>
            <a:pPr marL="342900" indent="-342900">
              <a:buFont typeface="Arial" panose="020B0604020202020204" pitchFamily="34" charset="0"/>
              <a:buChar char="•"/>
            </a:pPr>
            <a:r>
              <a:rPr lang="en-US" altLang="en-US" dirty="0"/>
              <a:t>Send NTLMv2 response only\refuse LM: Clients use NTLMv2 authentication only, and use NTLMv2 session security if server supports it; DCs refuse LM (accept only NTLM and NTLMv2 authentication).</a:t>
            </a:r>
          </a:p>
          <a:p>
            <a:pPr marL="342900" indent="-342900">
              <a:buFont typeface="Arial" panose="020B0604020202020204" pitchFamily="34" charset="0"/>
              <a:buChar char="•"/>
            </a:pPr>
            <a:r>
              <a:rPr lang="en-US" altLang="en-US" dirty="0"/>
              <a:t>Send NTLMv2 response only\refuse LM &amp; NTLM: Clients use NTLMv2 authentication only, and use NTLMv2 session security if server supports it; DCs refuse LM and NTLM (accept only NTLMv2 authentication).</a:t>
            </a:r>
            <a:endParaRPr lang="en-GB" altLang="en-US" dirty="0"/>
          </a:p>
        </p:txBody>
      </p:sp>
    </p:spTree>
    <p:extLst>
      <p:ext uri="{BB962C8B-B14F-4D97-AF65-F5344CB8AC3E}">
        <p14:creationId xmlns:p14="http://schemas.microsoft.com/office/powerpoint/2010/main" val="648246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4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6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79.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9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FB713ECB5223418981FFF9771E9A8E" ma:contentTypeVersion="14" ma:contentTypeDescription="Create a new document." ma:contentTypeScope="" ma:versionID="577fc06da1defe4d668242e6381f703c">
  <xsd:schema xmlns:xsd="http://www.w3.org/2001/XMLSchema" xmlns:xs="http://www.w3.org/2001/XMLSchema" xmlns:p="http://schemas.microsoft.com/office/2006/metadata/properties" xmlns:ns1="http://schemas.microsoft.com/sharepoint/v3" xmlns:ns2="53cf4531-2205-4b66-937c-49241f754c9b" xmlns:ns3="c8b242a2-d2fa-48b1-8a7f-4b4024d4a43b" targetNamespace="http://schemas.microsoft.com/office/2006/metadata/properties" ma:root="true" ma:fieldsID="80330fa7864e7b69f6ee847d3650b686" ns1:_="" ns2:_="" ns3:_="">
    <xsd:import namespace="http://schemas.microsoft.com/sharepoint/v3"/>
    <xsd:import namespace="53cf4531-2205-4b66-937c-49241f754c9b"/>
    <xsd:import namespace="c8b242a2-d2fa-48b1-8a7f-4b4024d4a43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cf4531-2205-4b66-937c-49241f754c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8b242a2-d2fa-48b1-8a7f-4b4024d4a43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788766F-21FF-400F-A252-054924773322}"/>
</file>

<file path=customXml/itemProps2.xml><?xml version="1.0" encoding="utf-8"?>
<ds:datastoreItem xmlns:ds="http://schemas.openxmlformats.org/officeDocument/2006/customXml" ds:itemID="{E711F500-D5D0-4D30-BA6E-99C3E3662860}"/>
</file>

<file path=customXml/itemProps3.xml><?xml version="1.0" encoding="utf-8"?>
<ds:datastoreItem xmlns:ds="http://schemas.openxmlformats.org/officeDocument/2006/customXml" ds:itemID="{ED7D1999-198F-4B20-8B84-F4AA1062A816}"/>
</file>

<file path=docProps/app.xml><?xml version="1.0" encoding="utf-8"?>
<Properties xmlns="http://schemas.openxmlformats.org/officeDocument/2006/extended-properties" xmlns:vt="http://schemas.openxmlformats.org/officeDocument/2006/docPropsVTypes">
  <TotalTime>1929</TotalTime>
  <Words>2365</Words>
  <Application>Microsoft Office PowerPoint</Application>
  <PresentationFormat>Widescreen</PresentationFormat>
  <Paragraphs>256</Paragraphs>
  <Slides>21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Segoe UI</vt:lpstr>
      <vt:lpstr>Segoe UI Light</vt:lpstr>
      <vt:lpstr>Times New Roman</vt:lpstr>
      <vt:lpstr>Wingdings</vt:lpstr>
      <vt:lpstr>Office 主题</vt:lpstr>
      <vt:lpstr>PowerPoint Presentation</vt:lpstr>
      <vt:lpstr>PowerPoint Presentation</vt:lpstr>
      <vt:lpstr>PowerPoint Presentation</vt:lpstr>
      <vt:lpstr>Concepts - Directory Partition Replicas</vt:lpstr>
      <vt:lpstr>Concepts – LM/NT Hash</vt:lpstr>
      <vt:lpstr>Concepts – NTLM v1</vt:lpstr>
      <vt:lpstr>Concepts – NTLM v2</vt:lpstr>
      <vt:lpstr>Concepts - NTLM2 Session</vt:lpstr>
      <vt:lpstr>Concepts – NTLM compatibility</vt:lpstr>
      <vt:lpstr>PowerPoint Presentation</vt:lpstr>
      <vt:lpstr>Troubleshooting Strategies</vt:lpstr>
      <vt:lpstr>PowerPoint Presentation</vt:lpstr>
      <vt:lpstr>NTLM Labs</vt:lpstr>
      <vt:lpstr>PowerPoint Presentation</vt:lpstr>
      <vt:lpstr>Common Issues</vt:lpstr>
      <vt:lpstr>Common Issues</vt:lpstr>
      <vt:lpstr>PowerPoint Presentation</vt:lpstr>
      <vt:lpstr>Infrastructure Requirements</vt:lpstr>
      <vt:lpstr>References</vt:lpstr>
      <vt:lpstr>Homework</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Eric Wu</cp:lastModifiedBy>
  <cp:revision>495</cp:revision>
  <dcterms:created xsi:type="dcterms:W3CDTF">2015-09-25T03:48:00Z</dcterms:created>
  <dcterms:modified xsi:type="dcterms:W3CDTF">2019-09-11T02:00:18Z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y fmtid="{D5CDD505-2E9C-101B-9397-08002B2CF9AE}" pid="3" name="name">
    <vt:lpwstr>红蓝半圆.pptx</vt:lpwstr>
  </property>
  <property fmtid="{D5CDD505-2E9C-101B-9397-08002B2CF9AE}" pid="4" name="fileid">
    <vt:lpwstr>860932</vt:lpwstr>
  </property>
  <property fmtid="{D5CDD505-2E9C-101B-9397-08002B2CF9AE}" pid="5" name="search_tags">
    <vt:lpwstr>PPT模板</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eriw@microsoft.com</vt:lpwstr>
  </property>
  <property fmtid="{D5CDD505-2E9C-101B-9397-08002B2CF9AE}" pid="9" name="MSIP_Label_f42aa342-8706-4288-bd11-ebb85995028c_SetDate">
    <vt:lpwstr>2019-08-20T03:51:30.4579327Z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ActionId">
    <vt:lpwstr>855e3283-faf7-4d40-9c4b-8bf17d34be29</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y fmtid="{D5CDD505-2E9C-101B-9397-08002B2CF9AE}" pid="15" name="ContentTypeId">
    <vt:lpwstr>0x01010045FB713ECB5223418981FFF9771E9A8E</vt:lpwstr>
  </property>
</Properties>
</file>