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707" r:id="rId3"/>
  </p:sldMasterIdLst>
  <p:notesMasterIdLst>
    <p:notesMasterId r:id="rId13"/>
  </p:notesMasterIdLst>
  <p:sldIdLst>
    <p:sldId id="288" r:id="rId4"/>
    <p:sldId id="289" r:id="rId5"/>
    <p:sldId id="290" r:id="rId6"/>
    <p:sldId id="291" r:id="rId7"/>
    <p:sldId id="335" r:id="rId8"/>
    <p:sldId id="332" r:id="rId9"/>
    <p:sldId id="333" r:id="rId10"/>
    <p:sldId id="334" r:id="rId11"/>
    <p:sldId id="329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1000"/>
      </a:spcBef>
      <a:buFont typeface="Arial" panose="020B0604020202020204" pitchFamily="34" charset="0"/>
      <a:buNone/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2304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4608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6912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9216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6CA"/>
    <a:srgbClr val="0066FF"/>
    <a:srgbClr val="CCE0FF"/>
    <a:srgbClr val="99C2FF"/>
    <a:srgbClr val="66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97EDB7D-9C40-4041-8A46-99F5121B947F}">
  <a:tblStyle styleId="{097EDB7D-9C40-4041-8A46-99F5121B947F}" styleName="TEF-O2 Table Style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ap="flat" cmpd="sng" algn="ctr">
              <a:solidFill>
                <a:schemeClr val="dk2"/>
              </a:solidFill>
              <a:prstDash val="solid"/>
            </a:ln>
          </a:insideH>
          <a:insideV>
            <a:ln w="9525" cap="flat" cmpd="sng" algn="ctr">
              <a:solidFill>
                <a:schemeClr val="dk2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lt2"/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insideV>
            <a:ln>
              <a:noFill/>
            </a:ln>
          </a:insideV>
        </a:tcBdr>
        <a:fill>
          <a:solidFill>
            <a:schemeClr val="lt2"/>
          </a:solidFill>
        </a:fill>
      </a:tcStyle>
    </a:band1V>
    <a:band2V>
      <a:tcStyle>
        <a:tcBdr>
          <a:left>
            <a:ln>
              <a:noFill/>
            </a:ln>
          </a:left>
          <a:right>
            <a:ln>
              <a:noFill/>
            </a:ln>
          </a:right>
          <a:insideV>
            <a:ln>
              <a:noFill/>
            </a:ln>
          </a:insideV>
        </a:tcBdr>
      </a:tcStyle>
    </a:band2V>
    <a:lastCol>
      <a:tcTxStyle b="on" i="off">
        <a:fontRef idx="major"/>
        <a:schemeClr val="tx1"/>
      </a:tcTxStyle>
      <a:tcStyle>
        <a:tcBdr/>
      </a:tcStyle>
    </a:lastCol>
    <a:firstCol>
      <a:tcTxStyle b="on" i="off">
        <a:fontRef idx="major"/>
        <a:schemeClr val="tx1"/>
      </a:tcTxStyle>
      <a:tcStyle>
        <a:tcBdr/>
      </a:tcStyle>
    </a:firstCol>
    <a:lastRow>
      <a:tcTxStyle b="on" i="off">
        <a:fontRef idx="major"/>
        <a:schemeClr val="tx1"/>
      </a:tcTxStyle>
      <a:tcStyle>
        <a:tcBdr>
          <a:top>
            <a:ln w="19050" cap="flat" cmpd="sng" algn="ctr">
              <a:solidFill>
                <a:schemeClr val="dk2"/>
              </a:solidFill>
              <a:prstDash val="solid"/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ajor"/>
        <a:schemeClr val="lt1"/>
      </a:tcTxStyle>
      <a:tcStyle>
        <a:tcBdr>
          <a:insideH>
            <a:ln w="9525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chemeClr val="dk2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0D1FB-CCBC-486A-AD96-C1672E64080C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F817-5EB7-411B-8AE7-9F34543C6A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57563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3327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0C6456-6899-D4E6-0612-14DCB3B792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D4D9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31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009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EB1DE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2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1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5094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1633225"/>
            <a:ext cx="7391400" cy="445960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2091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5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6" y="1628775"/>
            <a:ext cx="6743413" cy="4464049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162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4AFDA4-5B0B-4169-A791-1F4B6C129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D779E-A6AC-47DF-BB25-444EBD41BA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 userDrawn="1">
          <p15:clr>
            <a:srgbClr val="FBAE40"/>
          </p15:clr>
        </p15:guide>
        <p15:guide id="3" pos="697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23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20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0DD16-28A0-49C8-BDD2-1B4972F7B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379DB6-9730-4217-A571-F358BC6AE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1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5541" userDrawn="1">
          <p15:clr>
            <a:srgbClr val="FBAE40"/>
          </p15:clr>
        </p15:guide>
        <p15:guide id="4" pos="5813" userDrawn="1">
          <p15:clr>
            <a:srgbClr val="FBAE40"/>
          </p15:clr>
        </p15:guide>
        <p15:guide id="5" pos="3704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357563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6" y="5013327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024AE7-66E9-785A-0E0A-D1D4DD07E5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2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158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41E02D-4B91-4C27-94A5-83CD7EE0B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A03EE9-CD1A-43DC-933B-975A00906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1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97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56" userDrawn="1">
          <p15:clr>
            <a:srgbClr val="FBAE40"/>
          </p15:clr>
        </p15:guide>
        <p15:guide id="4" pos="5927" userDrawn="1">
          <p15:clr>
            <a:srgbClr val="FBAE40"/>
          </p15:clr>
        </p15:guide>
        <p15:guide id="5" pos="3205" userDrawn="1">
          <p15:clr>
            <a:srgbClr val="FBAE40"/>
          </p15:clr>
        </p15:guide>
        <p15:guide id="6" pos="4475" userDrawn="1">
          <p15:clr>
            <a:srgbClr val="FBAE40"/>
          </p15:clr>
        </p15:guide>
        <p15:guide id="7" pos="6108" userDrawn="1">
          <p15:clr>
            <a:srgbClr val="FBAE40"/>
          </p15:clr>
        </p15:guide>
        <p15:guide id="8" pos="15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6A5949-CD45-4BDC-86AF-CDB73787B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E8A8C9-37A8-4E7D-9AE2-3944528A25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06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FCAF4FA8-CE24-45E9-A46C-AF44C529DF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54" y="6456131"/>
            <a:ext cx="1438902" cy="2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5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10EC6-4BF7-4972-A495-3C8708687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86B0B1-1C8B-DE6E-1111-266BF0AC3A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6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D1C133-C770-FD6B-44EF-BCEB216880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1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88D105-5AA3-CE88-60EA-28AE5CEE0A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5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50105"/>
            <a:ext cx="2530802" cy="7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3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orient="horz" pos="3339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56494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2258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8A1569-7C7C-9E92-6CC9-DE1930AFB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50105"/>
            <a:ext cx="2530802" cy="7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6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49383"/>
            <a:ext cx="2530801" cy="7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49383"/>
            <a:ext cx="2530801" cy="7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7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62239" y="1631518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77903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62239" y="241393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062239" y="321222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62239" y="4021499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2239" y="4800106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894714" y="1631518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894714" y="241393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894714" y="321222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94714" y="4021499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94714" y="4800106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3733710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32959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pos="1867" userDrawn="1">
          <p15:clr>
            <a:srgbClr val="FBAE40"/>
          </p15:clr>
        </p15:guide>
        <p15:guide id="4" pos="2139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81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434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51"/>
            <a:ext cx="5400674" cy="3203574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D1D5E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orient="horz" pos="1979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E3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B0B6CA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86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EC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18407-C05B-3E49-D08A-DA46BF61A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7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58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14B6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solidFill>
          <a:srgbClr val="001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64178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9942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0D127-8574-C04F-4EAC-1BED97944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8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107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64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8645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549275"/>
            <a:ext cx="6911974" cy="554355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213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51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7" y="522871"/>
            <a:ext cx="5616000" cy="5616000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1" name="Grafik 7">
            <a:extLst>
              <a:ext uri="{FF2B5EF4-FFF2-40B4-BE49-F238E27FC236}">
                <a16:creationId xmlns:a16="http://schemas.microsoft.com/office/drawing/2014/main" id="{AE2493D1-B27B-4164-B0DB-194C2E76F2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 userDrawn="1">
          <p15:clr>
            <a:srgbClr val="FBAE40"/>
          </p15:clr>
        </p15:guide>
        <p15:guide id="3" pos="697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713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201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B0B6CA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DDC26ECB-4863-4934-922C-DF78B4F74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1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5541" userDrawn="1">
          <p15:clr>
            <a:srgbClr val="FBAE40"/>
          </p15:clr>
        </p15:guide>
        <p15:guide id="4" pos="5813" userDrawn="1">
          <p15:clr>
            <a:srgbClr val="FBAE40"/>
          </p15:clr>
        </p15:guide>
        <p15:guide id="5" pos="3704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4" name="Grafik 7">
            <a:extLst>
              <a:ext uri="{FF2B5EF4-FFF2-40B4-BE49-F238E27FC236}">
                <a16:creationId xmlns:a16="http://schemas.microsoft.com/office/drawing/2014/main" id="{568C647B-266A-4635-B98F-724E624BD4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3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28938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56" userDrawn="1">
          <p15:clr>
            <a:srgbClr val="FBAE40"/>
          </p15:clr>
        </p15:guide>
        <p15:guide id="4" pos="5927" userDrawn="1">
          <p15:clr>
            <a:srgbClr val="FBAE40"/>
          </p15:clr>
        </p15:guide>
        <p15:guide id="5" pos="3205" userDrawn="1">
          <p15:clr>
            <a:srgbClr val="FBAE40"/>
          </p15:clr>
        </p15:guide>
        <p15:guide id="6" pos="4475" userDrawn="1">
          <p15:clr>
            <a:srgbClr val="FBAE40"/>
          </p15:clr>
        </p15:guide>
        <p15:guide id="7" pos="6108" userDrawn="1">
          <p15:clr>
            <a:srgbClr val="FBAE40"/>
          </p15:clr>
        </p15:guide>
        <p15:guide id="8" pos="15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3303" y="1631518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03303" y="241393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03303" y="321222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03303" y="4021499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203303" y="4800106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35778" y="1631518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35778" y="241393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35778" y="321222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35778" y="4021499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35778" y="4800106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1924899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6" name="Grafik 7">
            <a:extLst>
              <a:ext uri="{FF2B5EF4-FFF2-40B4-BE49-F238E27FC236}">
                <a16:creationId xmlns:a16="http://schemas.microsoft.com/office/drawing/2014/main" id="{664980FE-7246-469A-9014-7698E5822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3650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00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C771000-C5B7-4F13-916C-A1E5A28A8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6" y="2665698"/>
            <a:ext cx="5324867" cy="1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13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C771000-C5B7-4F13-916C-A1E5A28A86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6" y="2665698"/>
            <a:ext cx="5324867" cy="1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147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94EE0611-DDF1-4E04-835F-2503DD500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5" y="2689491"/>
            <a:ext cx="5324867" cy="15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8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94EE0611-DDF1-4E04-835F-2503DD500B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5" y="2689491"/>
            <a:ext cx="5324867" cy="15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3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6AB12-8A9A-4A64-5BA1-4CCA46BA1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EC28F7-2F99-5F00-8064-1C8FC6B583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2DBB31-05ED-875A-C1E3-099DB77C4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2688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pos="1867" userDrawn="1">
          <p15:clr>
            <a:srgbClr val="FBAE40"/>
          </p15:clr>
        </p15:guide>
        <p15:guide id="4" pos="2139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81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AB23A0-713C-A97C-4E27-1295098327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8952" y="1631518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77903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28952" y="241393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28952" y="321222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28952" y="4021499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228952" y="4800106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61427" y="1631518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61427" y="241393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61427" y="321222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61427" y="4021499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61427" y="4800106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2220752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709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pos="1867">
          <p15:clr>
            <a:srgbClr val="FBAE40"/>
          </p15:clr>
        </p15:guide>
        <p15:guide id="4" pos="2139">
          <p15:clr>
            <a:srgbClr val="FBAE40"/>
          </p15:clr>
        </p15:guide>
        <p15:guide id="5" pos="5541">
          <p15:clr>
            <a:srgbClr val="FBAE40"/>
          </p15:clr>
        </p15:guide>
        <p15:guide id="6" pos="581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9687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51"/>
            <a:ext cx="5400674" cy="3203574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D1D5E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27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E3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B0B6CA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92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EC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18407-C05B-3E49-D08A-DA46BF61A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58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14B6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9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335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6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932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30833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549275"/>
            <a:ext cx="6911974" cy="554355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503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275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7" y="522871"/>
            <a:ext cx="5616000" cy="5616000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E9480F-8CC0-657B-3D54-DA7FFE5B7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>
          <p15:clr>
            <a:srgbClr val="FBAE40"/>
          </p15:clr>
        </p15:guide>
        <p15:guide id="3" pos="697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164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B0B6CA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3ECA22-F68E-51BA-156B-F872C9CC0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1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31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5DE86DF-CF93-A7FC-6145-A391844E3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01647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367162-CBD1-E1B1-07F4-285BA149B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5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D5EC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712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orient="horz" pos="1979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339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461E4B-09E2-28EA-5609-52464326F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07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9E1B1-544D-27C5-59A5-BEF53B33E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9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2B0F68-B1F2-6838-C650-D3B67E9A3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5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0694FB-AD1D-E3CB-98E3-1C9B55503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B1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47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image" Target="../media/image16.emf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oleObject" Target="../embeddings/oleObject2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image" Target="../media/image20.emf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oleObject" Target="../embeddings/oleObject3.bin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201F6A8-B726-F5F9-2DD4-DC3A45010F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081377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0">
                <a:solidFill>
                  <a:srgbClr val="808080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436F2C-DC07-4B7C-A55E-92AA8DB18AF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03" y="0"/>
            <a:ext cx="816855" cy="79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24FC87-CC4B-4BB8-A062-BEDAAFAC9D9D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  <p15:guide id="9" orient="horz" pos="4201" userDrawn="1">
          <p15:clr>
            <a:srgbClr val="F26B43"/>
          </p15:clr>
        </p15:guide>
        <p15:guide id="10" orient="horz" pos="142" userDrawn="1">
          <p15:clr>
            <a:srgbClr val="F26B43"/>
          </p15:clr>
        </p15:guide>
        <p15:guide id="14" pos="3704" userDrawn="1">
          <p15:clr>
            <a:srgbClr val="F26B43"/>
          </p15:clr>
        </p15:guide>
        <p15:guide id="15" pos="3976" userDrawn="1">
          <p15:clr>
            <a:srgbClr val="F26B43"/>
          </p15:clr>
        </p15:guide>
        <p15:guide id="24" pos="3840" userDrawn="1">
          <p15:clr>
            <a:srgbClr val="F26B43"/>
          </p15:clr>
        </p15:guide>
        <p15:guide id="25" pos="69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AD84687-1144-CEA4-BAF1-8984B3DD3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336901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Grafik 7">
            <a:extLst>
              <a:ext uri="{FF2B5EF4-FFF2-40B4-BE49-F238E27FC236}">
                <a16:creationId xmlns:a16="http://schemas.microsoft.com/office/drawing/2014/main" id="{0B9EF779-F41D-4A46-A808-47C554D245E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654"/>
            <a:ext cx="990000" cy="2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9" r:id="rId4"/>
    <p:sldLayoutId id="2147483658" r:id="rId5"/>
    <p:sldLayoutId id="2147483659" r:id="rId6"/>
    <p:sldLayoutId id="2147483650" r:id="rId7"/>
    <p:sldLayoutId id="2147483651" r:id="rId8"/>
    <p:sldLayoutId id="2147483662" r:id="rId9"/>
    <p:sldLayoutId id="2147483663" r:id="rId10"/>
    <p:sldLayoutId id="2147483664" r:id="rId11"/>
    <p:sldLayoutId id="2147483652" r:id="rId12"/>
    <p:sldLayoutId id="2147483653" r:id="rId13"/>
    <p:sldLayoutId id="2147483671" r:id="rId14"/>
    <p:sldLayoutId id="2147483657" r:id="rId15"/>
    <p:sldLayoutId id="2147483670" r:id="rId16"/>
    <p:sldLayoutId id="2147483672" r:id="rId17"/>
    <p:sldLayoutId id="2147483674" r:id="rId18"/>
    <p:sldLayoutId id="2147483673" r:id="rId19"/>
    <p:sldLayoutId id="2147483675" r:id="rId20"/>
    <p:sldLayoutId id="2147483676" r:id="rId21"/>
    <p:sldLayoutId id="2147483677" r:id="rId22"/>
    <p:sldLayoutId id="2147483654" r:id="rId23"/>
    <p:sldLayoutId id="2147483655" r:id="rId24"/>
    <p:sldLayoutId id="2147483665" r:id="rId25"/>
    <p:sldLayoutId id="2147483666" r:id="rId26"/>
    <p:sldLayoutId id="2147483667" r:id="rId27"/>
    <p:sldLayoutId id="214748366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  <p15:guide id="9" orient="horz" pos="4201" userDrawn="1">
          <p15:clr>
            <a:srgbClr val="F26B43"/>
          </p15:clr>
        </p15:guide>
        <p15:guide id="10" orient="horz" pos="142" userDrawn="1">
          <p15:clr>
            <a:srgbClr val="F26B43"/>
          </p15:clr>
        </p15:guide>
        <p15:guide id="14" pos="3704" userDrawn="1">
          <p15:clr>
            <a:srgbClr val="F26B43"/>
          </p15:clr>
        </p15:guide>
        <p15:guide id="15" pos="3976" userDrawn="1">
          <p15:clr>
            <a:srgbClr val="F26B43"/>
          </p15:clr>
        </p15:guide>
        <p15:guide id="24" pos="3840" userDrawn="1">
          <p15:clr>
            <a:srgbClr val="F26B43"/>
          </p15:clr>
        </p15:guide>
        <p15:guide id="25" pos="69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4D660-F2B0-4093-43E3-22FC011AB7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64808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E8CCAB-8857-F3C2-9483-67066A73332A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5" y="6380161"/>
            <a:ext cx="990000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845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838">
          <p15:clr>
            <a:srgbClr val="F26B43"/>
          </p15:clr>
        </p15:guide>
        <p15:guide id="9" orient="horz" pos="4201">
          <p15:clr>
            <a:srgbClr val="F26B43"/>
          </p15:clr>
        </p15:guide>
        <p15:guide id="10" orient="horz" pos="142">
          <p15:clr>
            <a:srgbClr val="F26B43"/>
          </p15:clr>
        </p15:guide>
        <p15:guide id="14" pos="3704">
          <p15:clr>
            <a:srgbClr val="F26B43"/>
          </p15:clr>
        </p15:guide>
        <p15:guide id="15" pos="3976">
          <p15:clr>
            <a:srgbClr val="F26B43"/>
          </p15:clr>
        </p15:guide>
        <p15:guide id="24" pos="3840">
          <p15:clr>
            <a:srgbClr val="F26B43"/>
          </p15:clr>
        </p15:guide>
        <p15:guide id="25" pos="69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11E05BA-8A0C-0C4A-6570-EAF79DEBA8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042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515" y="2223874"/>
            <a:ext cx="6985686" cy="667607"/>
          </a:xfrm>
        </p:spPr>
        <p:txBody>
          <a:bodyPr vert="horz"/>
          <a:lstStyle/>
          <a:p>
            <a:pPr algn="ctr"/>
            <a:r>
              <a:rPr lang="en-US" sz="2800" dirty="0"/>
              <a:t>DevOps overview and status for DAT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DAT</a:t>
            </a:r>
          </a:p>
          <a:p>
            <a:r>
              <a:rPr lang="en-US" dirty="0"/>
              <a:t>Date: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0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B700FF4-FE38-FB7E-1615-AF27F6E26A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1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51" y="567032"/>
            <a:ext cx="9288463" cy="1585441"/>
          </a:xfrm>
        </p:spPr>
        <p:txBody>
          <a:bodyPr vert="horz"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6" y="2714275"/>
            <a:ext cx="9288462" cy="24811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Tasks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Tasks pending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Roadmap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Tentative effort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9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8B96CE83-A268-276C-0F01-4693F2974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293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600199"/>
            <a:ext cx="9288463" cy="581891"/>
          </a:xfrm>
        </p:spPr>
        <p:txBody>
          <a:bodyPr vert="horz"/>
          <a:lstStyle/>
          <a:p>
            <a:r>
              <a:rPr lang="en-US" sz="2800" b="0" dirty="0">
                <a:latin typeface="+mn-lt"/>
                <a:cs typeface="Segoe UI" panose="020B0502040204020203" pitchFamily="34" charset="0"/>
              </a:rPr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6" y="2597540"/>
            <a:ext cx="11283084" cy="29985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Automate infrastructure provisioning on AWS through Terraform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Implement CICD pipelines to automate code deployments to respective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Upload and maintain terraform scripts, pipeline templates and other supporting scripts in GitLab.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Identify tools to improve code quality, automatic deployments and enhance the CICD pipeline templates as per industry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Restricted – </a:t>
            </a:r>
            <a:r>
              <a:rPr lang="en-US" dirty="0" err="1"/>
              <a:t>Beschränkter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4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4183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5"/>
            <a:ext cx="9288463" cy="1416909"/>
          </a:xfrm>
        </p:spPr>
        <p:txBody>
          <a:bodyPr vert="horz"/>
          <a:lstStyle/>
          <a:p>
            <a:r>
              <a:rPr lang="en-IN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Tasks </a:t>
            </a:r>
            <a:r>
              <a:rPr lang="en-IN" sz="28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completed</a:t>
            </a:r>
            <a:r>
              <a:rPr lang="en-IN" sz="24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4" y="2092411"/>
            <a:ext cx="9288462" cy="399535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 below resources on AWS through terraform scripts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s3 bucket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Lambda functions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RDS, Redshift cluster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Dynamo DB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IAM policies and roles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Athena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Glue Database</a:t>
            </a: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23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870133"/>
            <a:ext cx="9288463" cy="823495"/>
          </a:xfrm>
        </p:spPr>
        <p:txBody>
          <a:bodyPr vert="horz"/>
          <a:lstStyle/>
          <a:p>
            <a:r>
              <a:rPr lang="en-IN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Tasks </a:t>
            </a:r>
            <a:r>
              <a:rPr lang="en-IN" sz="28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completed</a:t>
            </a:r>
            <a:r>
              <a:rPr lang="en-IN" sz="24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2281881"/>
            <a:ext cx="9288462" cy="399535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Implemented CICD pipelines to deploy,</a:t>
            </a:r>
            <a:endParaRPr lang="en-IN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Python code to Aws lambda function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SQL files to redshift cluster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Terraform code to create resources on AWS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5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6"/>
            <a:ext cx="9288463" cy="930876"/>
          </a:xfrm>
        </p:spPr>
        <p:txBody>
          <a:bodyPr vert="horz"/>
          <a:lstStyle/>
          <a:p>
            <a:r>
              <a:rPr lang="en-IN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Tasks Pending</a:t>
            </a:r>
            <a:r>
              <a:rPr lang="en-IN" sz="24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2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4" y="2124054"/>
            <a:ext cx="11233151" cy="399535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create below resources on AWS through terraform scripts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EC2 instances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Glue database and Athena connection</a:t>
            </a: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Glue job provisioning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 pipelines to,</a:t>
            </a:r>
            <a:endParaRPr lang="en-IN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destroy terraform resources created on AWS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Resource provisioning and Pipeline setup to deploy code to prod environment.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To create technical user for DevOps in AWS.</a:t>
            </a:r>
          </a:p>
          <a:p>
            <a:pPr lvl="1" algn="l"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62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6"/>
            <a:ext cx="9288463" cy="1288286"/>
          </a:xfrm>
        </p:spPr>
        <p:txBody>
          <a:bodyPr vert="horz"/>
          <a:lstStyle/>
          <a:p>
            <a:r>
              <a:rPr lang="en-IN" sz="24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</a:t>
            </a:r>
            <a:r>
              <a:rPr lang="en-IN" sz="2400" kern="1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Roadmap</a:t>
            </a:r>
            <a:r>
              <a:rPr lang="en-IN" sz="24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4" y="2281881"/>
            <a:ext cx="11233151" cy="3995351"/>
          </a:xfrm>
        </p:spPr>
        <p:txBody>
          <a:bodyPr/>
          <a:lstStyle/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create reusable pipeline templates(global templates) in GitLab</a:t>
            </a: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restructure GitLab repo structure to eliminate pipeline complexity and maintenance overhead.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Enhancements to python, SQL CICD pipelines as per future requirements.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Enhancements to terraform templates as </a:t>
            </a:r>
            <a:r>
              <a:rPr lang="en-US" sz="2400" kern="10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per need in Dev.</a:t>
            </a:r>
            <a:endParaRPr lang="en-US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POC on SonarQube for code analysis.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5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1579606"/>
            <a:ext cx="9288463" cy="1288286"/>
          </a:xfrm>
        </p:spPr>
        <p:txBody>
          <a:bodyPr vert="horz"/>
          <a:lstStyle/>
          <a:p>
            <a:r>
              <a:rPr lang="en-IN" sz="2400" kern="1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Tentative Effort</a:t>
            </a:r>
            <a:r>
              <a:rPr lang="en-IN" sz="24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48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64D2-FAA7-F979-5F43-4991A948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698" y="2636836"/>
            <a:ext cx="4580238" cy="502509"/>
          </a:xfrm>
        </p:spPr>
        <p:txBody>
          <a:bodyPr/>
          <a:lstStyle/>
          <a:p>
            <a:pPr algn="ctr"/>
            <a:r>
              <a:rPr lang="en-IN" sz="3600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47972-5704-5562-4B7B-6DD970E5E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Abhishek Reddy Gangireddy</a:t>
            </a:r>
          </a:p>
          <a:p>
            <a:r>
              <a:rPr lang="en-IN" dirty="0"/>
              <a:t>Project: DAT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C5FFB-EE99-A81C-470C-31A7ADFE5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84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2 2-in-1 16:9">
  <a:themeElements>
    <a:clrScheme name="O2 2022 v1">
      <a:dk1>
        <a:srgbClr val="0019A5"/>
      </a:dk1>
      <a:lt1>
        <a:srgbClr val="FFFFFF"/>
      </a:lt1>
      <a:dk2>
        <a:srgbClr val="0019A5"/>
      </a:dk2>
      <a:lt2>
        <a:srgbClr val="E6E6E6"/>
      </a:lt2>
      <a:accent1>
        <a:srgbClr val="0090D0"/>
      </a:accent1>
      <a:accent2>
        <a:srgbClr val="41B6E6"/>
      </a:accent2>
      <a:accent3>
        <a:srgbClr val="B1E4E3"/>
      </a:accent3>
      <a:accent4>
        <a:srgbClr val="74CF9A"/>
      </a:accent4>
      <a:accent5>
        <a:srgbClr val="FFC548"/>
      </a:accent5>
      <a:accent6>
        <a:srgbClr val="F65D7C"/>
      </a:accent6>
      <a:hlink>
        <a:srgbClr val="0090D0"/>
      </a:hlink>
      <a:folHlink>
        <a:srgbClr val="0090D0"/>
      </a:folHlink>
    </a:clrScheme>
    <a:fontScheme name="O2 On Air">
      <a:majorFont>
        <a:latin typeface="On Air"/>
        <a:ea typeface=""/>
        <a:cs typeface=""/>
      </a:majorFont>
      <a:minorFont>
        <a:latin typeface="On A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alaxy Blue">
      <a:srgbClr val="000066"/>
    </a:custClr>
    <a:custClr name="Galaxy Blue 90%">
      <a:srgbClr val="1A1A75"/>
    </a:custClr>
    <a:custClr name="Galaxy Blue 80%">
      <a:srgbClr val="333385"/>
    </a:custClr>
    <a:custClr name="Galaxy Blue 70%">
      <a:srgbClr val="4D4D94"/>
    </a:custClr>
    <a:custClr name="Galaxy Blue 60%">
      <a:srgbClr val="6666A3"/>
    </a:custClr>
    <a:custClr name="Galaxy Blue 50%">
      <a:srgbClr val="8080B3"/>
    </a:custClr>
    <a:custClr>
      <a:srgbClr val="FFFFFF"/>
    </a:custClr>
    <a:custClr name="Pantone 135">
      <a:srgbClr val="FFC548"/>
    </a:custClr>
    <a:custClr>
      <a:srgbClr val="FFFFFF"/>
    </a:custClr>
    <a:custClr>
      <a:srgbClr val="FFFFFF"/>
    </a:custClr>
    <a:custClr name="Primary Blue">
      <a:srgbClr val="0019A5"/>
    </a:custClr>
    <a:custClr name="Primary Blue 90%">
      <a:srgbClr val="1A30AE"/>
    </a:custClr>
    <a:custClr name="Primary Blue 80%">
      <a:srgbClr val="3347B7"/>
    </a:custClr>
    <a:custClr name="Primary Blue 70%">
      <a:srgbClr val="4D5EC0"/>
    </a:custClr>
    <a:custClr name="Primary Blue 60%">
      <a:srgbClr val="6675C9"/>
    </a:custClr>
    <a:custClr name="Primary Blue 50%">
      <a:srgbClr val="808CD2"/>
    </a:custClr>
    <a:custClr>
      <a:srgbClr val="FFFFFF"/>
    </a:custClr>
    <a:custClr name="Pantone 709">
      <a:srgbClr val="F65D7C"/>
    </a:custClr>
    <a:custClr>
      <a:srgbClr val="FFFFFF"/>
    </a:custClr>
    <a:custClr>
      <a:srgbClr val="FFFFFF"/>
    </a:custClr>
    <a:custClr name="Sky Blue">
      <a:srgbClr val="0090D0"/>
    </a:custClr>
    <a:custClr name="Sky Blue 90%">
      <a:srgbClr val="1A9BD5"/>
    </a:custClr>
    <a:custClr name="Sky Blue 80%">
      <a:srgbClr val="33A6DA"/>
    </a:custClr>
    <a:custClr name="Sky Blue 70%">
      <a:srgbClr val="4EB1DE"/>
    </a:custClr>
    <a:custClr name="Sky Blue 60%">
      <a:srgbClr val="66BCE3"/>
    </a:custClr>
    <a:custClr name="Sky Blue 50%">
      <a:srgbClr val="80C7E8"/>
    </a:custClr>
    <a:custClr>
      <a:srgbClr val="FFFFFF"/>
    </a:custClr>
    <a:custClr name="Pantone 346">
      <a:srgbClr val="74CF9A"/>
    </a:custClr>
    <a:custClr>
      <a:srgbClr val="FFFFFF"/>
    </a:custClr>
    <a:custClr>
      <a:srgbClr val="FFFFFF"/>
    </a:custClr>
    <a:custClr name="Icy Blue">
      <a:srgbClr val="41B6E6"/>
    </a:custClr>
    <a:custClr name="Icy Blue 90%">
      <a:srgbClr val="54BDE9"/>
    </a:custClr>
    <a:custClr name="Icy Blue 80%">
      <a:srgbClr val="67C5EB"/>
    </a:custClr>
    <a:custClr name="Icy Blue 70%">
      <a:srgbClr val="7ACCED"/>
    </a:custClr>
    <a:custClr name="Icy Blue 60%">
      <a:srgbClr val="8DD3F0"/>
    </a:custClr>
    <a:custClr name="Icy Blue 50%">
      <a:srgbClr val="A0DBF3"/>
    </a:custClr>
    <a:custClr>
      <a:srgbClr val="FFFFFF"/>
    </a:custClr>
    <a:custClr name="Pantone 2587">
      <a:srgbClr val="824CAB"/>
    </a:custClr>
    <a:custClr>
      <a:srgbClr val="FFFFFF"/>
    </a:custClr>
    <a:custClr>
      <a:srgbClr val="FFFFFF"/>
    </a:custClr>
    <a:custClr name="Misty Blue">
      <a:srgbClr val="B1E4E3"/>
    </a:custClr>
    <a:custClr name="Misty Blue 90%">
      <a:srgbClr val="B9E7E6"/>
    </a:custClr>
    <a:custClr name="Misty Blue 80%">
      <a:srgbClr val="C1E9E9"/>
    </a:custClr>
    <a:custClr name="Misty Blue 70%">
      <a:srgbClr val="C8ECEB"/>
    </a:custClr>
    <a:custClr name="Misty Blue 60%">
      <a:srgbClr val="D0EFEE"/>
    </a:custClr>
    <a:custClr name="Misty Blue 50%">
      <a:srgbClr val="D8F1F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71752258-FEB2-4B87-8D89-833188CB9695}"/>
    </a:ext>
  </a:extLst>
</a:theme>
</file>

<file path=ppt/theme/theme2.xml><?xml version="1.0" encoding="utf-8"?>
<a:theme xmlns:a="http://schemas.openxmlformats.org/drawingml/2006/main" name="Telefónica O2 2-in-1 16:9">
  <a:themeElements>
    <a:clrScheme name="TEF v3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0066FF"/>
      </a:accent1>
      <a:accent2>
        <a:srgbClr val="66A3FF"/>
      </a:accent2>
      <a:accent3>
        <a:srgbClr val="99C2FF"/>
      </a:accent3>
      <a:accent4>
        <a:srgbClr val="CCE0FF"/>
      </a:accent4>
      <a:accent5>
        <a:srgbClr val="EAC344"/>
      </a:accent5>
      <a:accent6>
        <a:srgbClr val="E66C64"/>
      </a:accent6>
      <a:hlink>
        <a:srgbClr val="59C2C9"/>
      </a:hlink>
      <a:folHlink>
        <a:srgbClr val="C366EF"/>
      </a:folHlink>
    </a:clrScheme>
    <a:fontScheme name="TEF Telefonica Sans">
      <a:majorFont>
        <a:latin typeface="Telefonica Sans"/>
        <a:ea typeface=""/>
        <a:cs typeface=""/>
      </a:majorFont>
      <a:minorFont>
        <a:latin typeface="Telefoni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rey 0">
      <a:srgbClr val="FFFFFF"/>
    </a:custClr>
    <a:custClr name="Grey 1">
      <a:srgbClr val="F2F4FF"/>
    </a:custClr>
    <a:custClr name="Grey 2">
      <a:srgbClr val="D1D5E4"/>
    </a:custClr>
    <a:custClr name="Grey 3">
      <a:srgbClr val="B0B6CA"/>
    </a:custClr>
    <a:custClr name="Grey 4">
      <a:srgbClr val="8F97AF"/>
    </a:custClr>
    <a:custClr name="Grey 5">
      <a:srgbClr val="6E7894"/>
    </a:custClr>
    <a:custClr name="Grey 6">
      <a:srgbClr val="58617A"/>
    </a:custClr>
    <a:custClr name="Grey 7">
      <a:srgbClr val="414B61"/>
    </a:custClr>
    <a:custClr name="Grey 8">
      <a:srgbClr val="2B3447"/>
    </a:custClr>
    <a:custClr name="Grey 9">
      <a:srgbClr val="031A34"/>
    </a:custClr>
    <a:custClr name="Brown light">
      <a:srgbClr val="E6E4E5"/>
    </a:custClr>
    <a:custClr name="Green light">
      <a:srgbClr val="E6E9E6"/>
    </a:custClr>
    <a:custClr name="Navy light">
      <a:srgbClr val="E3E5EA"/>
    </a:custClr>
    <a:custClr name="Purple light">
      <a:srgbClr val="ECE7EE"/>
    </a:custClr>
    <a:custClr name="Coral light">
      <a:srgbClr val="E3A19A"/>
    </a:custClr>
    <a:custClr name="Turquoise light">
      <a:srgbClr val="67E0E5"/>
    </a:custClr>
    <a:custClr name="Ambar light">
      <a:srgbClr val="F5E98A"/>
    </a:custClr>
    <a:custClr name="Orchid light">
      <a:srgbClr val="E7C2F8"/>
    </a:custClr>
    <a:custClr>
      <a:srgbClr val="FFFFFF"/>
    </a:custClr>
    <a:custClr>
      <a:srgbClr val="FFFFFF"/>
    </a:custClr>
    <a:custClr name="Brown">
      <a:srgbClr val="807477"/>
    </a:custClr>
    <a:custClr name="Green">
      <a:srgbClr val="7C877C"/>
    </a:custClr>
    <a:custClr name="Navy">
      <a:srgbClr val="6E7894"/>
    </a:custClr>
    <a:custClr name="Purple">
      <a:srgbClr val="9D84A3"/>
    </a:custClr>
    <a:custClr name="Coral">
      <a:srgbClr val="E66C64"/>
    </a:custClr>
    <a:custClr name="Turquoise">
      <a:srgbClr val="59C2C9"/>
    </a:custClr>
    <a:custClr name="Ambar">
      <a:srgbClr val="EAC344"/>
    </a:custClr>
    <a:custClr name="Orchid">
      <a:srgbClr val="C466EF"/>
    </a:custClr>
    <a:custClr>
      <a:srgbClr val="FFFFFF"/>
    </a:custClr>
    <a:custClr>
      <a:srgbClr val="FFFFFF"/>
    </a:custClr>
    <a:custClr name="Brown dark">
      <a:srgbClr val="524C4E"/>
    </a:custClr>
    <a:custClr name="Green dark">
      <a:srgbClr val="535753"/>
    </a:custClr>
    <a:custClr name="Navy dark">
      <a:srgbClr val="414B61"/>
    </a:custClr>
    <a:custClr name="Purple dark">
      <a:srgbClr val="64566A"/>
    </a:custClr>
    <a:custClr name="Coral dark">
      <a:srgbClr val="912C31"/>
    </a:custClr>
    <a:custClr name="Turquoise dark">
      <a:srgbClr val="3E8A8A"/>
    </a:custClr>
    <a:custClr name="Ambar dark">
      <a:srgbClr val="AD842D"/>
    </a:custClr>
    <a:custClr name="Orchid dark">
      <a:srgbClr val="8A1A93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B5BEE942-AD76-41B7-9F1B-4E39E67E433F}"/>
    </a:ext>
  </a:extLst>
</a:theme>
</file>

<file path=ppt/theme/theme3.xml><?xml version="1.0" encoding="utf-8"?>
<a:theme xmlns:a="http://schemas.openxmlformats.org/drawingml/2006/main" name="Telefónica 16:9">
  <a:themeElements>
    <a:clrScheme name="TEF v3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0066FF"/>
      </a:accent1>
      <a:accent2>
        <a:srgbClr val="66A3FF"/>
      </a:accent2>
      <a:accent3>
        <a:srgbClr val="99C2FF"/>
      </a:accent3>
      <a:accent4>
        <a:srgbClr val="CCE0FF"/>
      </a:accent4>
      <a:accent5>
        <a:srgbClr val="EAC344"/>
      </a:accent5>
      <a:accent6>
        <a:srgbClr val="E66C64"/>
      </a:accent6>
      <a:hlink>
        <a:srgbClr val="59C2C9"/>
      </a:hlink>
      <a:folHlink>
        <a:srgbClr val="C366EF"/>
      </a:folHlink>
    </a:clrScheme>
    <a:fontScheme name="TEF Telefonica Sans">
      <a:majorFont>
        <a:latin typeface="Telefonica Sans"/>
        <a:ea typeface=""/>
        <a:cs typeface=""/>
      </a:majorFont>
      <a:minorFont>
        <a:latin typeface="Telefoni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rey 0">
      <a:srgbClr val="FFFFFF"/>
    </a:custClr>
    <a:custClr name="Grey 1">
      <a:srgbClr val="F2F4FF"/>
    </a:custClr>
    <a:custClr name="Grey 2">
      <a:srgbClr val="D1D5E4"/>
    </a:custClr>
    <a:custClr name="Grey 3">
      <a:srgbClr val="B0B6CA"/>
    </a:custClr>
    <a:custClr name="Grey 4">
      <a:srgbClr val="8F97AF"/>
    </a:custClr>
    <a:custClr name="Grey 5">
      <a:srgbClr val="6E7894"/>
    </a:custClr>
    <a:custClr name="Grey 6">
      <a:srgbClr val="58617A"/>
    </a:custClr>
    <a:custClr name="Grey 7">
      <a:srgbClr val="414B61"/>
    </a:custClr>
    <a:custClr name="Grey 8">
      <a:srgbClr val="2B3447"/>
    </a:custClr>
    <a:custClr name="Grey 9">
      <a:srgbClr val="031A34"/>
    </a:custClr>
    <a:custClr name="Brown light">
      <a:srgbClr val="E6E4E5"/>
    </a:custClr>
    <a:custClr name="Green light">
      <a:srgbClr val="E6E9E6"/>
    </a:custClr>
    <a:custClr name="Navy light">
      <a:srgbClr val="E3E5EA"/>
    </a:custClr>
    <a:custClr name="Purple light">
      <a:srgbClr val="ECE7EE"/>
    </a:custClr>
    <a:custClr name="Coral light">
      <a:srgbClr val="E3A19A"/>
    </a:custClr>
    <a:custClr name="Turquoise light">
      <a:srgbClr val="67E0E5"/>
    </a:custClr>
    <a:custClr name="Ambar light">
      <a:srgbClr val="F5E98A"/>
    </a:custClr>
    <a:custClr name="Orchid light">
      <a:srgbClr val="E7C2F8"/>
    </a:custClr>
    <a:custClr>
      <a:srgbClr val="FFFFFF"/>
    </a:custClr>
    <a:custClr>
      <a:srgbClr val="FFFFFF"/>
    </a:custClr>
    <a:custClr name="Brown">
      <a:srgbClr val="807477"/>
    </a:custClr>
    <a:custClr name="Green">
      <a:srgbClr val="7C877C"/>
    </a:custClr>
    <a:custClr name="Navy">
      <a:srgbClr val="6E7894"/>
    </a:custClr>
    <a:custClr name="Purple">
      <a:srgbClr val="9D84A3"/>
    </a:custClr>
    <a:custClr name="Coral">
      <a:srgbClr val="E66C64"/>
    </a:custClr>
    <a:custClr name="Turquoise">
      <a:srgbClr val="59C2C9"/>
    </a:custClr>
    <a:custClr name="Ambar">
      <a:srgbClr val="EAC344"/>
    </a:custClr>
    <a:custClr name="Orchid">
      <a:srgbClr val="C466EF"/>
    </a:custClr>
    <a:custClr>
      <a:srgbClr val="FFFFFF"/>
    </a:custClr>
    <a:custClr>
      <a:srgbClr val="FFFFFF"/>
    </a:custClr>
    <a:custClr name="Brown dark">
      <a:srgbClr val="524C4E"/>
    </a:custClr>
    <a:custClr name="Green dark">
      <a:srgbClr val="535753"/>
    </a:custClr>
    <a:custClr name="Navy dark">
      <a:srgbClr val="414B61"/>
    </a:custClr>
    <a:custClr name="Purple dark">
      <a:srgbClr val="64566A"/>
    </a:custClr>
    <a:custClr name="Coral dark">
      <a:srgbClr val="912C31"/>
    </a:custClr>
    <a:custClr name="Turquoise dark">
      <a:srgbClr val="3E8A8A"/>
    </a:custClr>
    <a:custClr name="Ambar dark">
      <a:srgbClr val="AD842D"/>
    </a:custClr>
    <a:custClr name="Orchid dark">
      <a:srgbClr val="8A1A93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862D8E10-A81C-4B16-A9C3-6D9482AC97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TEF-o2_3-in-1_O2_16-to-9_Template_internal_2022-11-11 - Copy (2)</Template>
  <TotalTime>0</TotalTime>
  <Words>296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On Air</vt:lpstr>
      <vt:lpstr>Segoe UI</vt:lpstr>
      <vt:lpstr>Symbol</vt:lpstr>
      <vt:lpstr>Telefonica Sans</vt:lpstr>
      <vt:lpstr>Wingdings</vt:lpstr>
      <vt:lpstr>O2 2-in-1 16:9</vt:lpstr>
      <vt:lpstr>Telefónica O2 2-in-1 16:9</vt:lpstr>
      <vt:lpstr>Telefónica 16:9</vt:lpstr>
      <vt:lpstr>think-cell Folie</vt:lpstr>
      <vt:lpstr>DevOps overview and status for DAT</vt:lpstr>
      <vt:lpstr>Agenda</vt:lpstr>
      <vt:lpstr>Scope</vt:lpstr>
      <vt:lpstr>Tasks completed:  </vt:lpstr>
      <vt:lpstr>Tasks completed:  </vt:lpstr>
      <vt:lpstr>Tasks Pending:  </vt:lpstr>
      <vt:lpstr>Future Roadmap:  </vt:lpstr>
      <vt:lpstr>Tentative Effort: 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Design for DAT</dc:title>
  <dc:creator>Srinivas Muggulla</dc:creator>
  <cp:lastModifiedBy>Abhishekreddy Gangireddy (External)</cp:lastModifiedBy>
  <cp:revision>60</cp:revision>
  <dcterms:created xsi:type="dcterms:W3CDTF">2023-06-30T07:39:00Z</dcterms:created>
  <dcterms:modified xsi:type="dcterms:W3CDTF">2023-09-07T12:33:07Z</dcterms:modified>
</cp:coreProperties>
</file>