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FF9-9C3C-A701-1D19-6DF8EEB3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B754-B98E-C24C-6E70-BDFEF1FF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F0DA-030F-6B5F-266B-E2F29A19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A991-F9D8-E82A-BD77-6C219E8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882A-8EE5-36CF-1A79-8E3D31F4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1D18-78CC-87B2-6E00-E8897636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C78BF-8B04-E21A-CF91-FAB3CF4B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FDAD-097F-7892-BD0D-10DA348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8209-0F19-82A4-66D6-05AE53C5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EEC-3AA6-7483-1082-3C75AEE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9B644-2422-444F-E174-5067BA8B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2CEB9-BD77-E0D3-7376-1D8ED94C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E8A9-546F-816E-E306-BC59DC54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165D-D01C-7B1B-DFAE-24512E3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7E72-B999-032C-A84D-1EF3107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AB91-D4F5-8D98-8092-891CF6C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262B-6CF7-2F95-4F5C-902FC0CC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6812-3494-63F8-FFA2-135140E1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9715-6D2D-71A7-B66E-C9F555C5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F198-483C-DFE4-1A5B-429FEA9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E649-4251-B73A-1A29-6425B1A4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CFDA3-1B49-2422-9BF2-30E43A5D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69D2-85DA-95EB-DF18-2540389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AD58-1BC1-4DED-9F7F-0962CA40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EC52-F36B-BD5C-59BF-DB073D8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043E-1F8F-8D4B-944F-27DC54A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8C61-B9B0-2016-809E-FCD9C422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3327-D3F6-1CC0-C788-9A8255A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8BC6-8DB0-8828-8B5E-920D6C14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FAA8-AC5A-32B5-1A6B-18F141E3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8093-C653-5116-6D25-26E6ACD9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59D3-2FC1-9B23-0346-EEFEDFBC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D2DF-2E6B-F1EA-8A84-BBB3F7B5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B16D-2540-9AE8-70F1-7957B24D2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56C9B-B5F3-98C7-7C0B-A79D533D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4B316-A504-4941-6E9C-4ED6DEB2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C0DE8-6E50-5575-1022-69BBD90A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95A49-A291-31AA-6A90-58DA47AE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2391-6700-3028-BB3C-3ABEC3F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4D7E-0859-950D-6E08-A8ECEFE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6FDB2-8DEB-29DB-FE4D-4A22086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812C-EF92-B0EC-BFC5-9FFEC58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4DAC-330E-AF9A-5AE0-9975677C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48CF3-3C66-6C9B-9853-47FA75A0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3B0E-3DB1-A30B-A269-81EA9DD5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4204-676B-3918-9C37-EFCCD23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1A4C-D729-E34D-64CF-529BFEA3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84FB-0D2A-B3A3-70BE-71C8CBC5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F820-B54A-884E-979D-B734B3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8E5A-CFFE-1D6F-6C18-E6B7EF2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FD66-2980-324F-8E28-FB10E1B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53F7A-29C7-7CEF-449F-3155B4E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8ED-1725-7523-EB05-26BA18D2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CDE1D-0D7F-756B-13EA-DE928237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415C-505C-53D6-FC5B-B3CFAA57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7DC5-14F7-42EB-80B5-532B5971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42A9-F244-0FA5-D59F-81DCA2D9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2998-5493-77F7-D703-33E982DC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B7E6-A2F7-F08F-0EA6-E0CCFAE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2DB0-4555-005A-66EE-F3F269FA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527F-A211-9AF0-0B9A-A227FCF4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4DB9-1AAC-48CD-BA27-3DFA3E2C8DE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DBE3-31D5-926D-FA99-9A0F14A6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313B-4B5A-9ED9-41A6-A5F8E8F95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62AA-5BCA-7CBB-D7C8-B03E6FD2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257148" cy="4685122"/>
          </a:xfrm>
        </p:spPr>
        <p:txBody>
          <a:bodyPr/>
          <a:lstStyle/>
          <a:p>
            <a:pPr algn="ctr"/>
            <a:r>
              <a:rPr lang="en-IN" b="1" dirty="0"/>
              <a:t>ML-OPS CI/CD Design</a:t>
            </a:r>
          </a:p>
        </p:txBody>
      </p:sp>
    </p:spTree>
    <p:extLst>
      <p:ext uri="{BB962C8B-B14F-4D97-AF65-F5344CB8AC3E}">
        <p14:creationId xmlns:p14="http://schemas.microsoft.com/office/powerpoint/2010/main" val="404843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66B0-C4C8-BEBF-B830-06DDD56C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pPr algn="ctr"/>
            <a:r>
              <a:rPr lang="en-IN" b="1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8B367-CBA5-F48C-1E07-E199A0DD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78" y="962629"/>
            <a:ext cx="7893804" cy="56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9FA6-15BE-81FA-4E3E-BC2F7BBE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245097"/>
            <a:ext cx="4611769" cy="1812303"/>
          </a:xfrm>
        </p:spPr>
        <p:txBody>
          <a:bodyPr/>
          <a:lstStyle/>
          <a:p>
            <a:pPr algn="ctr"/>
            <a:r>
              <a:rPr lang="en-IN" b="1" dirty="0"/>
              <a:t>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8656-1697-FE85-774D-24721CC5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256" y="2057400"/>
            <a:ext cx="4611769" cy="4343400"/>
          </a:xfrm>
        </p:spPr>
        <p:txBody>
          <a:bodyPr/>
          <a:lstStyle/>
          <a:p>
            <a:r>
              <a:rPr lang="en-IN" dirty="0"/>
              <a:t>1)Developers will clone the repo from remote to local repo</a:t>
            </a:r>
          </a:p>
          <a:p>
            <a:r>
              <a:rPr lang="en-IN" dirty="0"/>
              <a:t>2)They will  create the feature branch from master branch</a:t>
            </a:r>
          </a:p>
          <a:p>
            <a:r>
              <a:rPr lang="en-IN" dirty="0"/>
              <a:t>3)They will make the necessary changes and do the commit</a:t>
            </a:r>
          </a:p>
          <a:p>
            <a:r>
              <a:rPr lang="en-IN" dirty="0"/>
              <a:t>4)They will push the code into remote repo and raise the merge request</a:t>
            </a:r>
          </a:p>
          <a:p>
            <a:r>
              <a:rPr lang="en-IN" dirty="0"/>
              <a:t>5)In merge request we can track all the changes from all branches.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62E0D696-DA04-4C70-A4FB-0A0A691F98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5" b="7975"/>
          <a:stretch>
            <a:fillRect/>
          </a:stretch>
        </p:blipFill>
        <p:spPr>
          <a:xfrm>
            <a:off x="4902200" y="0"/>
            <a:ext cx="7041561" cy="6624465"/>
          </a:xfrm>
        </p:spPr>
      </p:pic>
    </p:spTree>
    <p:extLst>
      <p:ext uri="{BB962C8B-B14F-4D97-AF65-F5344CB8AC3E}">
        <p14:creationId xmlns:p14="http://schemas.microsoft.com/office/powerpoint/2010/main" val="203860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A11-1C43-35DF-180F-91B4F109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7200"/>
            <a:ext cx="3892550" cy="1541282"/>
          </a:xfrm>
        </p:spPr>
        <p:txBody>
          <a:bodyPr/>
          <a:lstStyle/>
          <a:p>
            <a:pPr algn="ctr"/>
            <a:r>
              <a:rPr lang="en-IN" b="1" dirty="0"/>
              <a:t>Repo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693B-F9CB-2E13-60CA-D58B24FA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998483"/>
            <a:ext cx="4062952" cy="4859518"/>
          </a:xfrm>
        </p:spPr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gitlab-ci.yaml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 err="1"/>
              <a:t>Dockerfile</a:t>
            </a:r>
            <a:r>
              <a:rPr lang="en-IN" dirty="0"/>
              <a:t>: </a:t>
            </a:r>
            <a:r>
              <a:rPr lang="en-US" dirty="0"/>
              <a:t>A file that defines the environment for a Docker container, used to package and run the use case’s code.</a:t>
            </a:r>
          </a:p>
          <a:p>
            <a:r>
              <a:rPr lang="en-US" dirty="0"/>
              <a:t>requirements.txt: A list of the Python packages required to run the pipeline.</a:t>
            </a:r>
          </a:p>
          <a:p>
            <a:pPr rtl="0"/>
            <a:r>
              <a:rPr lang="en-US" dirty="0" err="1"/>
              <a:t>src</a:t>
            </a:r>
            <a:r>
              <a:rPr lang="en-US" dirty="0"/>
              <a:t>: Folder containing source code for training and prediction.</a:t>
            </a:r>
          </a:p>
          <a:p>
            <a:pPr rtl="0"/>
            <a:r>
              <a:rPr lang="en-US" dirty="0"/>
              <a:t>configure:  Folder containing configuration files for the use case, including files for development and testing environments.</a:t>
            </a:r>
          </a:p>
          <a:p>
            <a:pPr rtl="0"/>
            <a:r>
              <a:rPr lang="en-US" dirty="0"/>
              <a:t>utility: Folder containing utility.</a:t>
            </a:r>
          </a:p>
          <a:p>
            <a:r>
              <a:rPr lang="en-US" dirty="0"/>
              <a:t>test: Folder containing test files, including test cases for the main scripts.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C33755-0F01-7027-20D1-E762C21EE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" b="2803"/>
          <a:stretch>
            <a:fillRect/>
          </a:stretch>
        </p:blipFill>
        <p:spPr>
          <a:xfrm>
            <a:off x="3892550" y="0"/>
            <a:ext cx="8299450" cy="6858000"/>
          </a:xfrm>
        </p:spPr>
      </p:pic>
    </p:spTree>
    <p:extLst>
      <p:ext uri="{BB962C8B-B14F-4D97-AF65-F5344CB8AC3E}">
        <p14:creationId xmlns:p14="http://schemas.microsoft.com/office/powerpoint/2010/main" val="388287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4D64-05D0-90B0-FF7C-4F99B0A9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Branching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970148-A895-E083-E53E-B5B7ADA57B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r="10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9AC5-9647-86D6-7606-B468AF7F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1)Currently we are using feature branch  master branch.</a:t>
            </a:r>
          </a:p>
          <a:p>
            <a:r>
              <a:rPr lang="en-IN" dirty="0"/>
              <a:t>2)Once code is pushed to remote repo developers will do the merge request against master branch from feature branch.</a:t>
            </a:r>
          </a:p>
          <a:p>
            <a:r>
              <a:rPr lang="en-IN" dirty="0"/>
              <a:t>3)In merge request we have to add assignee and reviewer to review the code.</a:t>
            </a:r>
          </a:p>
        </p:txBody>
      </p:sp>
    </p:spTree>
    <p:extLst>
      <p:ext uri="{BB962C8B-B14F-4D97-AF65-F5344CB8AC3E}">
        <p14:creationId xmlns:p14="http://schemas.microsoft.com/office/powerpoint/2010/main" val="291960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43E-8DF3-EF61-53BD-8B94C077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79109"/>
            <a:ext cx="3582186" cy="1583704"/>
          </a:xfrm>
        </p:spPr>
        <p:txBody>
          <a:bodyPr/>
          <a:lstStyle/>
          <a:p>
            <a:pPr algn="ctr"/>
            <a:r>
              <a:rPr lang="en-IN" b="1" dirty="0"/>
              <a:t>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574A-C39B-9399-86DE-531FB662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48" y="1875934"/>
            <a:ext cx="3582186" cy="46238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1)Here we are using a gitlab-dedeicated runner which is hosted on gcp </a:t>
            </a:r>
            <a:r>
              <a:rPr lang="en-IN" dirty="0" err="1"/>
              <a:t>vm</a:t>
            </a:r>
            <a:r>
              <a:rPr lang="en-IN" dirty="0"/>
              <a:t> in order to trigger the pipeline.</a:t>
            </a:r>
          </a:p>
          <a:p>
            <a:r>
              <a:rPr lang="en-IN" dirty="0"/>
              <a:t>2)The Pipeline triggering as scheduler in specific  time interval.</a:t>
            </a:r>
          </a:p>
          <a:p>
            <a:r>
              <a:rPr lang="en-IN" dirty="0"/>
              <a:t>3)Once the pipeline is triggered we have a three stages build, test and deploy</a:t>
            </a:r>
          </a:p>
          <a:p>
            <a:r>
              <a:rPr lang="en-IN" dirty="0"/>
              <a:t>4)It will build docker image from the code.</a:t>
            </a:r>
          </a:p>
          <a:p>
            <a:r>
              <a:rPr lang="en-IN" dirty="0"/>
              <a:t>5)Here docker is using the python-3.9 as base image</a:t>
            </a:r>
          </a:p>
          <a:p>
            <a:r>
              <a:rPr lang="en-IN" dirty="0"/>
              <a:t>6)The base image is getting from docker hub opensource.</a:t>
            </a:r>
          </a:p>
          <a:p>
            <a:r>
              <a:rPr lang="en-IN" dirty="0"/>
              <a:t>7)Then it is executing the test and deploy stage into the gcp.</a:t>
            </a:r>
          </a:p>
          <a:p>
            <a:r>
              <a:rPr lang="en-IN" dirty="0"/>
              <a:t>8)It is authenticating as service account from </a:t>
            </a:r>
            <a:r>
              <a:rPr lang="en-IN" dirty="0" err="1"/>
              <a:t>gitlab</a:t>
            </a:r>
            <a:r>
              <a:rPr lang="en-IN" dirty="0"/>
              <a:t> ci/cd pipeline.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109D175-1930-41BC-237C-63046002BA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081"/>
          <a:stretch>
            <a:fillRect/>
          </a:stretch>
        </p:blipFill>
        <p:spPr>
          <a:xfrm>
            <a:off x="3705225" y="0"/>
            <a:ext cx="8486775" cy="6786563"/>
          </a:xfrm>
        </p:spPr>
      </p:pic>
    </p:spTree>
    <p:extLst>
      <p:ext uri="{BB962C8B-B14F-4D97-AF65-F5344CB8AC3E}">
        <p14:creationId xmlns:p14="http://schemas.microsoft.com/office/powerpoint/2010/main" val="353280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D44B-893F-C8B6-8EA2-AC236BF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9A1B7-5023-D3D2-13C6-C2C61A8CD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89056"/>
            <a:ext cx="4772025" cy="4868944"/>
          </a:xfrm>
        </p:spPr>
        <p:txBody>
          <a:bodyPr/>
          <a:lstStyle/>
          <a:p>
            <a:r>
              <a:rPr lang="en-IN" dirty="0"/>
              <a:t>1)Execute the tests on the respected env on the test stage in gcp.</a:t>
            </a:r>
          </a:p>
          <a:p>
            <a:r>
              <a:rPr lang="en-IN" dirty="0"/>
              <a:t>2)Execute the deployment on the respected env on the deploy stage in gcp/</a:t>
            </a:r>
          </a:p>
          <a:p>
            <a:r>
              <a:rPr lang="en-IN" dirty="0"/>
              <a:t>3)Here we are using the service account key as variable in </a:t>
            </a:r>
            <a:r>
              <a:rPr lang="en-IN" dirty="0" err="1"/>
              <a:t>gitlab-ci.yaml</a:t>
            </a:r>
            <a:r>
              <a:rPr lang="en-IN" dirty="0"/>
              <a:t> file to authenticate from </a:t>
            </a:r>
            <a:r>
              <a:rPr lang="en-IN" dirty="0" err="1"/>
              <a:t>gitlab</a:t>
            </a:r>
            <a:r>
              <a:rPr lang="en-IN" dirty="0"/>
              <a:t> ci/cd pipeline to gcp environment.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0C17D50-4623-E3C7-DD56-BE7D8726FB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0" r="18520"/>
          <a:stretch>
            <a:fillRect/>
          </a:stretch>
        </p:blipFill>
        <p:spPr>
          <a:xfrm>
            <a:off x="5183188" y="0"/>
            <a:ext cx="7008812" cy="6858000"/>
          </a:xfrm>
        </p:spPr>
      </p:pic>
    </p:spTree>
    <p:extLst>
      <p:ext uri="{BB962C8B-B14F-4D97-AF65-F5344CB8AC3E}">
        <p14:creationId xmlns:p14="http://schemas.microsoft.com/office/powerpoint/2010/main" val="2740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C1C5-3F3F-C5C5-DBEB-CDA4863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0767"/>
            <a:ext cx="2666983" cy="499622"/>
          </a:xfrm>
        </p:spPr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4786-026D-5F9F-9FF6-3692C4DB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035" y="1527143"/>
            <a:ext cx="3516199" cy="5180044"/>
          </a:xfrm>
        </p:spPr>
        <p:txBody>
          <a:bodyPr>
            <a:normAutofit/>
          </a:bodyPr>
          <a:lstStyle/>
          <a:p>
            <a:r>
              <a:rPr lang="en-IN" dirty="0"/>
              <a:t>1)When test cases are executed it will refresh the </a:t>
            </a:r>
            <a:r>
              <a:rPr lang="en-IN" dirty="0" err="1"/>
              <a:t>yaml</a:t>
            </a:r>
            <a:r>
              <a:rPr lang="en-IN" dirty="0"/>
              <a:t> file with the code changes and generate the </a:t>
            </a:r>
            <a:r>
              <a:rPr lang="en-IN" dirty="0" err="1"/>
              <a:t>yaml</a:t>
            </a:r>
            <a:r>
              <a:rPr lang="en-IN" dirty="0"/>
              <a:t> file in gcp storage bucket</a:t>
            </a:r>
          </a:p>
          <a:p>
            <a:r>
              <a:rPr lang="en-IN" dirty="0"/>
              <a:t>2)Then it is execute the data pipeline jobs in vertex ai.</a:t>
            </a:r>
          </a:p>
          <a:p>
            <a:r>
              <a:rPr lang="en-IN" dirty="0"/>
              <a:t>3)Once the test are completed will execute the deployment on the env.</a:t>
            </a:r>
          </a:p>
          <a:p>
            <a:r>
              <a:rPr lang="en-IN" dirty="0"/>
              <a:t>4)It will deploy the test and deployments in </a:t>
            </a:r>
            <a:r>
              <a:rPr lang="en-IN" dirty="0" err="1"/>
              <a:t>dev,test</a:t>
            </a:r>
            <a:r>
              <a:rPr lang="en-IN" dirty="0"/>
              <a:t> and prod environment by adding the</a:t>
            </a:r>
          </a:p>
          <a:p>
            <a:r>
              <a:rPr lang="en-IN" dirty="0"/>
              <a:t>--env </a:t>
            </a:r>
            <a:r>
              <a:rPr lang="en-IN" dirty="0" err="1"/>
              <a:t>test,dev,prod</a:t>
            </a:r>
            <a:r>
              <a:rPr lang="en-IN" dirty="0"/>
              <a:t> flag at end of the docker run command at test and prod stage.</a:t>
            </a:r>
          </a:p>
          <a:p>
            <a:r>
              <a:rPr lang="en-IN" dirty="0"/>
              <a:t>5)The logic we have defined inside the </a:t>
            </a:r>
            <a:r>
              <a:rPr lang="en-IN" dirty="0" err="1"/>
              <a:t>src</a:t>
            </a:r>
            <a:r>
              <a:rPr lang="en-IN" dirty="0"/>
              <a:t>/trn.py, src/pred.py.</a:t>
            </a:r>
          </a:p>
          <a:p>
            <a:r>
              <a:rPr lang="en-IN" dirty="0"/>
              <a:t>6)</a:t>
            </a:r>
            <a:r>
              <a:rPr lang="en-IN" dirty="0" err="1"/>
              <a:t>Yaml</a:t>
            </a:r>
            <a:r>
              <a:rPr lang="en-IN" dirty="0"/>
              <a:t> will be refreshed from respected config files before uploading into storage bucket.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205751-6F94-7BB1-D5CD-2DCB00A573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5" r="11145"/>
          <a:stretch>
            <a:fillRect/>
          </a:stretch>
        </p:blipFill>
        <p:spPr>
          <a:xfrm>
            <a:off x="4090988" y="150813"/>
            <a:ext cx="8101012" cy="6707187"/>
          </a:xfrm>
        </p:spPr>
      </p:pic>
    </p:spTree>
    <p:extLst>
      <p:ext uri="{BB962C8B-B14F-4D97-AF65-F5344CB8AC3E}">
        <p14:creationId xmlns:p14="http://schemas.microsoft.com/office/powerpoint/2010/main" val="2102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111E-1169-29EC-F405-7BBB9D9F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403C-752A-36D5-DBD3-29229E1E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Regarding docker image push and pull, we have to use nexus repository so the nexus repo integration is </a:t>
            </a:r>
            <a:r>
              <a:rPr lang="en-IN" sz="2000" dirty="0" err="1"/>
              <a:t>inprogress</a:t>
            </a:r>
            <a:r>
              <a:rPr lang="en-IN" sz="2000" dirty="0"/>
              <a:t>.</a:t>
            </a:r>
          </a:p>
          <a:p>
            <a:r>
              <a:rPr lang="en-IN" sz="2000" dirty="0"/>
              <a:t>Regarding the credentials calling from secrets manger into python files is </a:t>
            </a:r>
            <a:r>
              <a:rPr lang="en-IN" sz="2000" dirty="0" err="1"/>
              <a:t>inprogress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14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ML-OPS CI/CD Design</vt:lpstr>
      <vt:lpstr>Overview</vt:lpstr>
      <vt:lpstr>Repository</vt:lpstr>
      <vt:lpstr>Repo Structure</vt:lpstr>
      <vt:lpstr>Branching</vt:lpstr>
      <vt:lpstr>CI</vt:lpstr>
      <vt:lpstr>CD</vt:lpstr>
      <vt:lpstr>PowerPoint Presentation</vt:lpstr>
      <vt:lpstr>Pending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ML-OPS CI/CD Design</dc:title>
  <dc:creator>Srinivas Muggulla</dc:creator>
  <cp:lastModifiedBy>Dinesh Buchupalli (External)</cp:lastModifiedBy>
  <cp:revision>10</cp:revision>
  <dcterms:created xsi:type="dcterms:W3CDTF">2024-10-09T12:32:34Z</dcterms:created>
  <dcterms:modified xsi:type="dcterms:W3CDTF">2024-10-11T11:00:20Z</dcterms:modified>
</cp:coreProperties>
</file>