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098B-31B6-4CF4-8A5A-A02270DBA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11AA0-46D6-4AD8-AB8F-710D2D1C1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553C-5F08-4EE5-8391-091E6173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EF5D-3D22-4CC3-9E30-27BBB5EC6E86}" type="datetimeFigureOut">
              <a:rPr lang="en-IN" smtClean="0"/>
              <a:t>26-09-2017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E779-4CF6-4EB4-B3BD-73A452A5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4E7AA-7A57-4522-829A-CCD33364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7A2-E899-4198-8CA0-FC6AB3A38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36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1A20-22E6-4A9E-8916-C92C839C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256BE-1256-4E5E-BE7E-26BE9E778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8F195-9D30-4BD1-92CC-AD0A9C88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EF5D-3D22-4CC3-9E30-27BBB5EC6E86}" type="datetimeFigureOut">
              <a:rPr lang="en-IN" smtClean="0"/>
              <a:t>26-09-2017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D7D8-1880-45C4-B7C9-63F65D9E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14D9-27EC-48B3-B538-CFFC4A11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7A2-E899-4198-8CA0-FC6AB3A38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65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8AB1A-56AB-412E-BE56-E11435C03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A83A5-B586-4E87-9238-8EEE0BE66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91F37-9E32-4540-8A0E-0A75308E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EF5D-3D22-4CC3-9E30-27BBB5EC6E86}" type="datetimeFigureOut">
              <a:rPr lang="en-IN" smtClean="0"/>
              <a:t>26-09-2017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70A13-C70A-49CC-894F-CD7A64A1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2751B-7DF6-4F0A-B20B-E3181380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7A2-E899-4198-8CA0-FC6AB3A38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06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4BB2-0A51-4922-B590-A9A2C1C6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E6C8-B8EE-45E7-A699-58BFF441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673B-5DBF-4704-9FA0-6C58AE27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EF5D-3D22-4CC3-9E30-27BBB5EC6E86}" type="datetimeFigureOut">
              <a:rPr lang="en-IN" smtClean="0"/>
              <a:t>26-09-2017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72732-564E-438A-B72F-7C8EC7C7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65230-6F6C-4BF7-BCB2-FAED4634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7A2-E899-4198-8CA0-FC6AB3A38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19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69E7-8A2D-451F-83FC-172BD6DE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E199-288F-4914-AE8B-CFCAE572C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8647-430A-4947-9FC2-B817AD21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EF5D-3D22-4CC3-9E30-27BBB5EC6E86}" type="datetimeFigureOut">
              <a:rPr lang="en-IN" smtClean="0"/>
              <a:t>26-09-2017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3093-5876-4277-8617-F4E9BCEA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37AF6-0EF3-4699-BF56-91130D0E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7A2-E899-4198-8CA0-FC6AB3A38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36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C4EC-5FB3-4CE0-B018-78DAECA8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7D6A4-344D-452B-8947-806C8AF0C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71859-58EA-488F-A09E-FF197D18B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464D7-A980-4C10-975B-FD672E59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EF5D-3D22-4CC3-9E30-27BBB5EC6E86}" type="datetimeFigureOut">
              <a:rPr lang="en-IN" smtClean="0"/>
              <a:t>26-09-2017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3CE9D-FA6B-42A2-AD71-295FA3A8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91F51-BD74-4224-B2B8-3D46739D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7A2-E899-4198-8CA0-FC6AB3A38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43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9C83-9A6B-4D14-ACB8-A780B21A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03005-5711-4799-B2D6-4E1A07C0D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C8717-B760-4692-BDC3-67DF412EE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5697C-AC78-4729-A320-B91EB006C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34E69-B545-4698-8C39-4C359941B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DAB3C-71C3-43BF-89D0-CBD297E6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EF5D-3D22-4CC3-9E30-27BBB5EC6E86}" type="datetimeFigureOut">
              <a:rPr lang="en-IN" smtClean="0"/>
              <a:t>26-09-2017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4CABF-3C60-48CF-B872-4D5042BA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70E27-0273-47D6-981A-9DAB1E2B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7A2-E899-4198-8CA0-FC6AB3A38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7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2D26-4829-4BF5-B55B-14CF67B7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33955-7787-4711-9EF3-B89AB7B2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EF5D-3D22-4CC3-9E30-27BBB5EC6E86}" type="datetimeFigureOut">
              <a:rPr lang="en-IN" smtClean="0"/>
              <a:t>26-09-2017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80720-2918-494A-B2D7-AE710BCA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E02FB-CD39-4456-B3ED-BCA41F5B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7A2-E899-4198-8CA0-FC6AB3A38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84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DA44E-60BA-48DD-8A70-719CCF46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EF5D-3D22-4CC3-9E30-27BBB5EC6E86}" type="datetimeFigureOut">
              <a:rPr lang="en-IN" smtClean="0"/>
              <a:t>26-09-2017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BB6ED-3D5A-43D2-ACF8-95CC8BA5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AE675-4C03-440B-A1E0-FEC2ED59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7A2-E899-4198-8CA0-FC6AB3A38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80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516C-5A2D-4FD1-BD04-7A9934B2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63FDE-8845-459B-9DC9-AEDD93A2F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996FE-89B3-4A9C-B42B-CDB5E2FB0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A8562-1E6D-4B1E-9E75-569764FE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EF5D-3D22-4CC3-9E30-27BBB5EC6E86}" type="datetimeFigureOut">
              <a:rPr lang="en-IN" smtClean="0"/>
              <a:t>26-09-2017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20BD5-FBDD-4AAA-9DFF-04ED163C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E997A-38A3-4CA3-84EF-C1FD4699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7A2-E899-4198-8CA0-FC6AB3A38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63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F358-4FC5-4A07-84BB-F4A9C144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68536-89B7-4E8D-8FC7-C6D508C94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3D766-421C-47CC-BD15-D59C64434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C7871-1BF4-43EE-BEA2-BCA313DE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EF5D-3D22-4CC3-9E30-27BBB5EC6E86}" type="datetimeFigureOut">
              <a:rPr lang="en-IN" smtClean="0"/>
              <a:t>26-09-2017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B637-9397-4EA9-83E4-8A4C6085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156A4-5378-4C72-A183-34559A2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27A2-E899-4198-8CA0-FC6AB3A38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0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E1A76-7B86-48EE-A5FE-CCC59997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66170-B62C-4037-B9FF-330888C2A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7D6F2-DC7A-41ED-8BD2-1A277DDD1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EF5D-3D22-4CC3-9E30-27BBB5EC6E86}" type="datetimeFigureOut">
              <a:rPr lang="en-IN" smtClean="0"/>
              <a:t>26-09-2017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25742-703E-47A1-BB15-10D6D7E45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118C2-6FA5-4379-B8B6-9D7125B2D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A27A2-E899-4198-8CA0-FC6AB3A38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44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2C6AFD-4B95-4110-86CF-BDAE783F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0" y="424072"/>
            <a:ext cx="11251095" cy="6056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12A891-E153-46F9-BACE-1D94AE09FE4B}"/>
              </a:ext>
            </a:extLst>
          </p:cNvPr>
          <p:cNvSpPr txBox="1"/>
          <p:nvPr/>
        </p:nvSpPr>
        <p:spPr>
          <a:xfrm>
            <a:off x="3909392" y="848139"/>
            <a:ext cx="4041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MARKET – BASKET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1129A-8CE3-4894-97AD-DE6A54B275CE}"/>
              </a:ext>
            </a:extLst>
          </p:cNvPr>
          <p:cNvSpPr txBox="1"/>
          <p:nvPr/>
        </p:nvSpPr>
        <p:spPr>
          <a:xfrm>
            <a:off x="5214729" y="4558748"/>
            <a:ext cx="19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MENTOR </a:t>
            </a:r>
            <a:r>
              <a:rPr lang="en-IN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D0378-F2E3-4868-A38C-64D0CAA6FFB6}"/>
              </a:ext>
            </a:extLst>
          </p:cNvPr>
          <p:cNvSpPr txBox="1"/>
          <p:nvPr/>
        </p:nvSpPr>
        <p:spPr>
          <a:xfrm>
            <a:off x="4943060" y="4928080"/>
            <a:ext cx="249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DR. P. JANARDHANAN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2E791-1BE7-4C9C-8323-5744FC69CB36}"/>
              </a:ext>
            </a:extLst>
          </p:cNvPr>
          <p:cNvSpPr txBox="1"/>
          <p:nvPr/>
        </p:nvSpPr>
        <p:spPr>
          <a:xfrm>
            <a:off x="5287615" y="5579345"/>
            <a:ext cx="189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TEAM MEMBERS </a:t>
            </a:r>
            <a:r>
              <a:rPr lang="en-IN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DB0BEA-0A1A-48D0-AFEE-C7F75AE08420}"/>
              </a:ext>
            </a:extLst>
          </p:cNvPr>
          <p:cNvSpPr txBox="1"/>
          <p:nvPr/>
        </p:nvSpPr>
        <p:spPr>
          <a:xfrm>
            <a:off x="4333462" y="5948677"/>
            <a:ext cx="404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1. M Abishaik  2. G Arvind  3. H Arvind</a:t>
            </a:r>
          </a:p>
        </p:txBody>
      </p:sp>
    </p:spTree>
    <p:extLst>
      <p:ext uri="{BB962C8B-B14F-4D97-AF65-F5344CB8AC3E}">
        <p14:creationId xmlns:p14="http://schemas.microsoft.com/office/powerpoint/2010/main" val="313661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F47A-4F76-4DDC-A347-D4FEB414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384313"/>
            <a:ext cx="11688417" cy="621527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500" b="1" u="sng" dirty="0"/>
              <a:t>Example (SUPPORT):</a:t>
            </a:r>
          </a:p>
          <a:p>
            <a:pPr>
              <a:buFontTx/>
              <a:buNone/>
            </a:pPr>
            <a:r>
              <a:rPr lang="en-US" altLang="en-US" sz="2000" dirty="0"/>
              <a:t>Database with transactions ( customer_# : item_a1, item_a2, … )</a:t>
            </a:r>
          </a:p>
          <a:p>
            <a:pPr>
              <a:buFontTx/>
              <a:buNone/>
            </a:pPr>
            <a:r>
              <a:rPr lang="en-US" altLang="en-US" sz="2000" dirty="0"/>
              <a:t>	1:   1, 3, 5.</a:t>
            </a:r>
          </a:p>
          <a:p>
            <a:pPr>
              <a:buFontTx/>
              <a:buNone/>
            </a:pPr>
            <a:r>
              <a:rPr lang="en-US" altLang="en-US" sz="2000" dirty="0"/>
              <a:t>   2:   1, 8, 14, 17, 12.</a:t>
            </a:r>
          </a:p>
          <a:p>
            <a:pPr>
              <a:buFontTx/>
              <a:buNone/>
            </a:pPr>
            <a:r>
              <a:rPr lang="en-US" altLang="en-US" sz="2000" dirty="0"/>
              <a:t>   3:   4, 6, 8, 12, 9, 104.</a:t>
            </a:r>
          </a:p>
          <a:p>
            <a:pPr>
              <a:buFontTx/>
              <a:buNone/>
            </a:pPr>
            <a:r>
              <a:rPr lang="en-US" altLang="en-US" sz="2000" dirty="0"/>
              <a:t>   4:   2, 1, 8.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support  {8,12} = 2 (,or 50% ~ 2 of 4 customers).</a:t>
            </a:r>
          </a:p>
          <a:p>
            <a:pPr>
              <a:buFontTx/>
              <a:buNone/>
            </a:pPr>
            <a:r>
              <a:rPr lang="en-US" altLang="en-US" sz="2000" dirty="0"/>
              <a:t>support {1, 5} = 1 (,or 25% ~ 1 of 4 customers ).</a:t>
            </a:r>
          </a:p>
          <a:p>
            <a:pPr>
              <a:buFontTx/>
              <a:buNone/>
            </a:pPr>
            <a:r>
              <a:rPr lang="en-US" altLang="en-US" sz="2000" dirty="0"/>
              <a:t>support {1}  = 3 (,or 75% ~ 3 of 4 customers).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	An itemset is called</a:t>
            </a:r>
            <a:r>
              <a:rPr lang="en-US" altLang="en-US" sz="2000" b="1" dirty="0"/>
              <a:t> frequent </a:t>
            </a:r>
            <a:r>
              <a:rPr lang="en-US" altLang="en-US" sz="2000" dirty="0"/>
              <a:t>if its </a:t>
            </a:r>
            <a:r>
              <a:rPr lang="en-US" altLang="en-US" sz="2000" b="1" dirty="0"/>
              <a:t>support</a:t>
            </a:r>
            <a:r>
              <a:rPr lang="en-US" altLang="en-US" sz="2000" dirty="0"/>
              <a:t> is </a:t>
            </a:r>
            <a:r>
              <a:rPr lang="en-US" altLang="en-US" sz="2000" b="1" dirty="0"/>
              <a:t>equal or greater</a:t>
            </a:r>
            <a:r>
              <a:rPr lang="en-US" altLang="en-US" sz="2000" dirty="0"/>
              <a:t> than an agreed upon minimal value – </a:t>
            </a:r>
            <a:r>
              <a:rPr lang="en-US" altLang="en-US" sz="2000" b="1" dirty="0"/>
              <a:t>the support threshold.</a:t>
            </a:r>
          </a:p>
          <a:p>
            <a:pPr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u="sng" dirty="0"/>
              <a:t>add to previous example</a:t>
            </a:r>
            <a:r>
              <a:rPr lang="en-US" altLang="en-US" sz="2000" dirty="0"/>
              <a:t>: </a:t>
            </a:r>
          </a:p>
          <a:p>
            <a:pPr>
              <a:buFontTx/>
              <a:buNone/>
            </a:pPr>
            <a:r>
              <a:rPr lang="en-US" altLang="en-US" sz="2000" dirty="0"/>
              <a:t>		if threshold is assumed 50%, then itemsets {8,12} and {1} called </a:t>
            </a:r>
            <a:r>
              <a:rPr lang="en-US" altLang="en-US" sz="2000" b="1" dirty="0"/>
              <a:t>frequent.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68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22045-B285-4739-A763-3A431A751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7" y="265043"/>
            <a:ext cx="11330609" cy="63477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500" b="1" u="sng" dirty="0"/>
              <a:t>EXAMPLE (CONFIDENCE):</a:t>
            </a:r>
            <a:r>
              <a:rPr lang="en-US" altLang="en-US" sz="22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/>
              <a:t> Database with transactions ( customer_# : item_a1, item_a2, …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/>
              <a:t>	1:   3, 5, 8.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/>
              <a:t>   2:   2, 6, 8.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/>
              <a:t>   3:   1, 4, 7, 10.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/>
              <a:t>   4:   3, 8, 10.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/>
              <a:t>   5:   2, 5, 8.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/>
              <a:t>   6:   1, 5, 6.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/>
              <a:t>   7:   4, 5, 6, 8.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/>
              <a:t>   8:   2, 3, 4.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/>
              <a:t>   9:   1, 5, 7, 8.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/>
              <a:t>  10:   3, 8, 9, 10.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/>
              <a:t>	</a:t>
            </a:r>
            <a:r>
              <a:rPr lang="en-US" altLang="en-US" sz="2200" b="1" dirty="0">
                <a:solidFill>
                  <a:srgbClr val="FF0000"/>
                </a:solidFill>
              </a:rPr>
              <a:t>Conf ( {5}  =&gt;  {8} ) 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/>
              <a:t>	supp({5}) = 5	  ,  supp({8}) = 7  ,  supp({5,8}) = 4,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200" dirty="0"/>
              <a:t>	</a:t>
            </a:r>
            <a:r>
              <a:rPr lang="en-US" altLang="en-US" sz="2200" i="1" u="sng" dirty="0"/>
              <a:t>then</a:t>
            </a:r>
            <a:r>
              <a:rPr lang="en-US" altLang="en-US" sz="2200" dirty="0"/>
              <a:t> </a:t>
            </a:r>
            <a:r>
              <a:rPr lang="en-US" altLang="en-US" sz="2200" b="1" dirty="0"/>
              <a:t>conf( {5}  =&gt;  {8} ) = 4/5 = 0.8 or 80%.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98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25F9-EE9F-49EC-B751-D1610304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 fontScale="62500" lnSpcReduction="20000"/>
          </a:bodyPr>
          <a:lstStyle/>
          <a:p>
            <a:pPr lvl="1">
              <a:buFontTx/>
              <a:buNone/>
            </a:pPr>
            <a:endParaRPr lang="en-US" altLang="en-US" sz="3200" b="1" u="sng" dirty="0"/>
          </a:p>
          <a:p>
            <a:pPr lvl="1">
              <a:buFontTx/>
              <a:buNone/>
            </a:pPr>
            <a:r>
              <a:rPr lang="en-US" altLang="en-US" sz="3200" b="1" u="sng" dirty="0"/>
              <a:t>COMPARISON:</a:t>
            </a:r>
          </a:p>
          <a:p>
            <a:pPr lvl="1">
              <a:buFontTx/>
              <a:buNone/>
            </a:pPr>
            <a:endParaRPr lang="en-US" altLang="en-US" sz="2000" b="1" u="sng" dirty="0"/>
          </a:p>
          <a:p>
            <a:pPr lvl="1">
              <a:buFontTx/>
              <a:buNone/>
            </a:pPr>
            <a:r>
              <a:rPr lang="en-US" altLang="en-US" sz="2900" b="1" dirty="0">
                <a:solidFill>
                  <a:srgbClr val="009900"/>
                </a:solidFill>
              </a:rPr>
              <a:t>Conf ( {5}  =&gt;  {8} ) ? 80% Done.  </a:t>
            </a:r>
          </a:p>
          <a:p>
            <a:pPr lvl="1">
              <a:buFontTx/>
              <a:buNone/>
            </a:pPr>
            <a:r>
              <a:rPr lang="en-US" altLang="en-US" sz="2900" b="1" dirty="0">
                <a:solidFill>
                  <a:srgbClr val="009900"/>
                </a:solidFill>
              </a:rPr>
              <a:t>Conf ( {8}  =&gt;  {5} ) ? 57% Done.</a:t>
            </a:r>
          </a:p>
          <a:p>
            <a:pPr lvl="1">
              <a:buFontTx/>
              <a:buNone/>
            </a:pPr>
            <a:endParaRPr lang="en-US" altLang="en-US" sz="2900" b="1" dirty="0">
              <a:solidFill>
                <a:srgbClr val="009900"/>
              </a:solidFill>
            </a:endParaRPr>
          </a:p>
          <a:p>
            <a:pPr lvl="1">
              <a:buFontTx/>
              <a:buNone/>
            </a:pPr>
            <a:r>
              <a:rPr lang="en-US" altLang="en-US" sz="2900" b="1" dirty="0"/>
              <a:t>Rule ( {5}  =&gt;  {8} ) more meaningful then</a:t>
            </a:r>
          </a:p>
          <a:p>
            <a:pPr lvl="1">
              <a:buFontTx/>
              <a:buNone/>
            </a:pPr>
            <a:r>
              <a:rPr lang="en-US" altLang="en-US" sz="2900" b="1" dirty="0"/>
              <a:t>				Rule ( {8}  =&gt;  {5} ) .</a:t>
            </a:r>
            <a:endParaRPr lang="en-US" altLang="en-US" sz="2900" dirty="0"/>
          </a:p>
          <a:p>
            <a:pPr lvl="1">
              <a:buFontTx/>
              <a:buNone/>
            </a:pPr>
            <a:endParaRPr lang="en-US" altLang="en-US" sz="2000" b="1" dirty="0"/>
          </a:p>
          <a:p>
            <a:pPr lvl="1" algn="ctr">
              <a:buFontTx/>
              <a:buNone/>
            </a:pPr>
            <a:r>
              <a:rPr lang="en-US" altLang="en-US" sz="4000" b="1" u="sng" dirty="0"/>
              <a:t>APRIORI ALGORITHM  </a:t>
            </a:r>
          </a:p>
          <a:p>
            <a:pPr lvl="1">
              <a:buFontTx/>
              <a:buNone/>
            </a:pPr>
            <a:r>
              <a:rPr lang="en-US" altLang="en-US" sz="2000" b="1" dirty="0"/>
              <a:t>	</a:t>
            </a:r>
          </a:p>
          <a:p>
            <a:pPr lvl="1">
              <a:buFontTx/>
              <a:buNone/>
            </a:pPr>
            <a:r>
              <a:rPr lang="en-US" altLang="en-US" sz="2000" b="1" dirty="0"/>
              <a:t>	</a:t>
            </a:r>
            <a:r>
              <a:rPr lang="en-US" altLang="en-US" sz="3200" b="1" dirty="0"/>
              <a:t>Apriori algorithm</a:t>
            </a:r>
            <a:r>
              <a:rPr lang="en-US" altLang="en-US" sz="3200" dirty="0"/>
              <a:t> is an efficient algorithm to find association rules (or, actually, </a:t>
            </a:r>
            <a:r>
              <a:rPr lang="en-US" altLang="en-US" sz="3200" b="1" dirty="0"/>
              <a:t>frequent itemsets</a:t>
            </a:r>
            <a:r>
              <a:rPr lang="en-US" altLang="en-US" sz="3200" dirty="0"/>
              <a:t>). The apriori technique is used for “generating large itemsets.” Out of all candidate (k)-itemsets, generate all candidate (k+1)-itemsets.</a:t>
            </a:r>
          </a:p>
          <a:p>
            <a:pPr lvl="1">
              <a:buFontTx/>
              <a:buNone/>
            </a:pPr>
            <a:endParaRPr lang="en-US" altLang="en-US" sz="2900" dirty="0"/>
          </a:p>
          <a:p>
            <a:pPr>
              <a:buFontTx/>
              <a:buNone/>
            </a:pPr>
            <a:r>
              <a:rPr lang="en-US" altLang="en-US" sz="2000" dirty="0"/>
              <a:t>	  </a:t>
            </a:r>
            <a:r>
              <a:rPr lang="en-US" altLang="en-US" sz="3500" b="1" u="sng" dirty="0"/>
              <a:t>Example</a:t>
            </a:r>
            <a:r>
              <a:rPr lang="en-US" altLang="en-US" sz="2900" dirty="0"/>
              <a:t>: </a:t>
            </a:r>
            <a:r>
              <a:rPr lang="en-US" altLang="en-US" sz="3200" dirty="0"/>
              <a:t>with k=3(&amp; k-itemsets lexicographically ordered).</a:t>
            </a:r>
          </a:p>
          <a:p>
            <a:pPr>
              <a:buFontTx/>
              <a:buNone/>
            </a:pPr>
            <a:r>
              <a:rPr lang="en-US" altLang="en-US" sz="3200" dirty="0"/>
              <a:t>		        {3,4,5}, {3,4,7}, {3,5,6}, {3,5,7}, {3,5,8}, {4,5,6}, {4,5,7</a:t>
            </a:r>
            <a:r>
              <a:rPr lang="en-US" altLang="en-US" sz="2900" dirty="0"/>
              <a:t>}.</a:t>
            </a:r>
          </a:p>
          <a:p>
            <a:pPr lvl="1">
              <a:buFontTx/>
              <a:buNone/>
            </a:pPr>
            <a:endParaRPr lang="en-US" altLang="en-US" sz="2900" dirty="0"/>
          </a:p>
          <a:p>
            <a:pPr>
              <a:buFontTx/>
              <a:buNone/>
            </a:pPr>
            <a:r>
              <a:rPr lang="en-US" altLang="en-US" sz="2900" dirty="0"/>
              <a:t>		</a:t>
            </a:r>
            <a:r>
              <a:rPr lang="en-US" altLang="en-US" sz="3200" dirty="0"/>
              <a:t>        generate all possible (k+1)-itemsets, for each sets where we have,</a:t>
            </a:r>
          </a:p>
          <a:p>
            <a:pPr>
              <a:buFontTx/>
              <a:buNone/>
            </a:pPr>
            <a:r>
              <a:rPr lang="en-US" altLang="en-US" sz="3200" dirty="0"/>
              <a:t>		        {a1,a2,..a(k-1),X} and {a1,a2,..a(k-1),Y}, results in candidate {a_1,a_2,...a_(k-1),X,Y}.</a:t>
            </a:r>
          </a:p>
          <a:p>
            <a:pPr lvl="1">
              <a:buFontTx/>
              <a:buNone/>
            </a:pPr>
            <a:endParaRPr lang="en-US" altLang="en-US" sz="3200" dirty="0"/>
          </a:p>
          <a:p>
            <a:pPr>
              <a:buFontTx/>
              <a:buNone/>
            </a:pPr>
            <a:r>
              <a:rPr lang="en-US" altLang="en-US" sz="2500" dirty="0"/>
              <a:t>		</a:t>
            </a:r>
          </a:p>
          <a:p>
            <a:pPr>
              <a:buFontTx/>
              <a:buNone/>
            </a:pPr>
            <a:r>
              <a:rPr lang="en-US" altLang="en-US" sz="2000" dirty="0"/>
              <a:t>	</a:t>
            </a:r>
            <a:endParaRPr lang="en-US" altLang="en-US" dirty="0"/>
          </a:p>
          <a:p>
            <a:pPr lvl="1">
              <a:buFontTx/>
              <a:buNone/>
            </a:pPr>
            <a:endParaRPr lang="en-US" altLang="en-US" sz="2000" dirty="0"/>
          </a:p>
          <a:p>
            <a:pPr lvl="1">
              <a:buFontTx/>
              <a:buNone/>
            </a:pPr>
            <a:endParaRPr lang="en-US" altLang="en-US" sz="2000" dirty="0"/>
          </a:p>
          <a:p>
            <a:pPr lvl="1">
              <a:buFontTx/>
              <a:buNone/>
            </a:pPr>
            <a:r>
              <a:rPr lang="en-US" altLang="en-US" sz="2000" dirty="0"/>
              <a:t>	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13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C164-AAE3-4FD3-9F32-0A9AC4F5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291548"/>
            <a:ext cx="11489635" cy="633453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000" b="1" dirty="0"/>
              <a:t>{3,4,5,7}, {3,5,6,7}, {3,5,6,8}, {3,5,7,8}, {4,5,6,7}.</a:t>
            </a:r>
          </a:p>
          <a:p>
            <a:pPr marL="0" indent="0" algn="ctr">
              <a:buNone/>
            </a:pPr>
            <a:endParaRPr lang="en-US" alt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/>
              <a:t>Out of the above transactions, </a:t>
            </a:r>
            <a:r>
              <a:rPr lang="en-US" altLang="en-US" sz="2000" i="1" dirty="0"/>
              <a:t>{3,4,5,7},</a:t>
            </a:r>
            <a:r>
              <a:rPr lang="en-US" altLang="en-US" sz="2000" dirty="0"/>
              <a:t> {3,5,6,7}, </a:t>
            </a:r>
            <a:r>
              <a:rPr lang="en-US" altLang="en-US" sz="2000" u="sng" dirty="0"/>
              <a:t>{3,5,6,8}</a:t>
            </a:r>
            <a:r>
              <a:rPr lang="en-US" altLang="en-US" sz="2000" dirty="0"/>
              <a:t>, {3,5,7,8}, {4,5,6,7}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/>
              <a:t> Delete (prune) all itemset candidates with non-frequent subsets. Like; </a:t>
            </a:r>
            <a:r>
              <a:rPr lang="en-US" altLang="en-US" sz="2000" u="sng" dirty="0"/>
              <a:t>{3,5,6,8}</a:t>
            </a:r>
            <a:r>
              <a:rPr lang="en-US" altLang="en-US" sz="2000" dirty="0"/>
              <a:t> self never frequent since subset {5,6,8} is not frequent.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/>
              <a:t> Actually, here, only one remaining candidate </a:t>
            </a:r>
            <a:r>
              <a:rPr lang="en-US" altLang="en-US" sz="2000" i="1" dirty="0"/>
              <a:t>{3,4,5,7}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i="1" dirty="0"/>
              <a:t>  Last; after pruning, determine the support of the remaining itemsets, and check if they make the threshold.</a:t>
            </a:r>
          </a:p>
          <a:p>
            <a:pPr marL="0" indent="0">
              <a:buNone/>
            </a:pPr>
            <a:endParaRPr lang="en-US" altLang="en-US" sz="2000" i="1" dirty="0"/>
          </a:p>
          <a:p>
            <a:pPr marL="0" indent="0">
              <a:buNone/>
            </a:pPr>
            <a:r>
              <a:rPr lang="en-US" altLang="en-US" sz="2500" b="1" u="sng" dirty="0"/>
              <a:t>REFERENCES: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US" altLang="en-US" sz="2000" dirty="0"/>
              <a:t>http://www.anderson.ucla.edu/faculty/jason.frand/teacher/technologies/palace/datamining.htm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/>
              <a:t>Textbook: DATABASE Systems Concepts (Silberschatz et al.)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					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0381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D7AF22-FC1E-4B17-9C00-E07CFB6CB50D}"/>
              </a:ext>
            </a:extLst>
          </p:cNvPr>
          <p:cNvSpPr txBox="1"/>
          <p:nvPr/>
        </p:nvSpPr>
        <p:spPr>
          <a:xfrm>
            <a:off x="3087757" y="2292626"/>
            <a:ext cx="5989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6801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88DC-50C0-4DC9-A09D-E2A469D0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958"/>
            <a:ext cx="10515600" cy="565704"/>
          </a:xfrm>
        </p:spPr>
        <p:txBody>
          <a:bodyPr>
            <a:normAutofit/>
          </a:bodyPr>
          <a:lstStyle/>
          <a:p>
            <a:pPr algn="ctr"/>
            <a:r>
              <a:rPr lang="en-IN" sz="3000" b="1" u="sng" dirty="0">
                <a:latin typeface="Bell MT" panose="02020503060305020303" pitchFamily="18" charset="0"/>
              </a:rPr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1F22-426E-4281-9239-6E688E72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1136510"/>
            <a:ext cx="11926956" cy="57214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Transaction marketing has become the most important source of profit for various organizations representing one of the largest and most dynamic datasets of user purchased products.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When these transactions are processed in large volumes, they could unravel potential information.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The information could be about the frequent itemset brought by  the customer or any relationship between the products or other exploratory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With this massive amount of information hidden, there has to be an automatic tool that can discover the patterns based on user-transactions.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The proposed system would help in the following tasks :-</a:t>
            </a:r>
          </a:p>
          <a:p>
            <a:pPr marL="0" indent="0">
              <a:buNone/>
            </a:pPr>
            <a:r>
              <a:rPr lang="en-IN" sz="2000" dirty="0"/>
              <a:t>					1. Improving marketing strategies.</a:t>
            </a:r>
          </a:p>
          <a:p>
            <a:pPr marL="0" indent="0">
              <a:buNone/>
            </a:pPr>
            <a:r>
              <a:rPr lang="en-IN" sz="2000" dirty="0"/>
              <a:t>					2. Determining the placement of goods.</a:t>
            </a:r>
          </a:p>
          <a:p>
            <a:pPr marL="0" indent="0">
              <a:buNone/>
            </a:pPr>
            <a:r>
              <a:rPr lang="en-IN" sz="2000" dirty="0"/>
              <a:t>					3. Designing sales promotions for targeted customers.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This approach uses the K-Apriori algorithm to mine frequent itemsets from the market-basket database after which the association rules are generated.</a:t>
            </a:r>
          </a:p>
          <a:p>
            <a:pPr marL="0" indent="0">
              <a:buNone/>
            </a:pPr>
            <a:r>
              <a:rPr lang="en-IN" sz="2000" b="1" dirty="0"/>
              <a:t>     </a:t>
            </a:r>
            <a:r>
              <a:rPr lang="en-IN" sz="2000" b="1" u="sng" dirty="0"/>
              <a:t>KEYWORDS</a:t>
            </a:r>
            <a:r>
              <a:rPr lang="en-IN" sz="2000" dirty="0"/>
              <a:t>:	</a:t>
            </a:r>
          </a:p>
          <a:p>
            <a:pPr marL="0" indent="0">
              <a:buNone/>
            </a:pPr>
            <a:r>
              <a:rPr lang="en-IN" sz="2000" dirty="0"/>
              <a:t>	Transaction marketing , datasets , itemset , K-Apriori algorithm , association rules.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81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BFEE-9A51-4284-99C7-D7CF06C65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24" y="3207025"/>
            <a:ext cx="10515600" cy="22145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Collecting the retail customer datsets and standardizing the datasets. (Completed)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Carrying out data quality analysis. (Current)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Identifying product purchase behaviour with respect to customer segments.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Identifying low demand products which are either not purchased or purchased in low volumes.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Discovering combinations of fast moving products that can go with low demand products as a combo offer. Recommending the combos by ranking.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BED9D-B339-41B6-B943-E46901E5AA6B}"/>
              </a:ext>
            </a:extLst>
          </p:cNvPr>
          <p:cNvSpPr txBox="1"/>
          <p:nvPr/>
        </p:nvSpPr>
        <p:spPr>
          <a:xfrm>
            <a:off x="4586908" y="503581"/>
            <a:ext cx="3018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u="sng" dirty="0"/>
              <a:t>PROPOSED SYSTEM </a:t>
            </a:r>
            <a:r>
              <a:rPr lang="en-IN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28C32-EC7D-494A-B591-36D1945D1D30}"/>
              </a:ext>
            </a:extLst>
          </p:cNvPr>
          <p:cNvSpPr txBox="1"/>
          <p:nvPr/>
        </p:nvSpPr>
        <p:spPr>
          <a:xfrm>
            <a:off x="1126435" y="1133553"/>
            <a:ext cx="10774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proposed system is to analyse the buying pattern of customers and help the sales team to plan offers and combos to increase the bottom-line of the company to upsell or cross sell the products which are slow moving due to brand competition.</a:t>
            </a:r>
            <a:r>
              <a:rPr lang="en-IN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72BD7-2973-4C61-9B56-12DCDA375F4E}"/>
              </a:ext>
            </a:extLst>
          </p:cNvPr>
          <p:cNvSpPr txBox="1"/>
          <p:nvPr/>
        </p:nvSpPr>
        <p:spPr>
          <a:xfrm>
            <a:off x="4725226" y="2383001"/>
            <a:ext cx="27415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u="sng" dirty="0"/>
              <a:t>MODULES</a:t>
            </a:r>
            <a:r>
              <a:rPr lang="en-IN" dirty="0"/>
              <a:t>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EE014-AFA7-418E-9FB5-9DF2E73ADFB2}"/>
              </a:ext>
            </a:extLst>
          </p:cNvPr>
          <p:cNvSpPr txBox="1"/>
          <p:nvPr/>
        </p:nvSpPr>
        <p:spPr>
          <a:xfrm>
            <a:off x="5168345" y="5530031"/>
            <a:ext cx="1855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u="sng" dirty="0"/>
              <a:t>PLATFORM</a:t>
            </a:r>
            <a:r>
              <a:rPr lang="en-IN" dirty="0"/>
              <a:t>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38E8B2-8F47-4B4A-B328-F3B76377778E}"/>
              </a:ext>
            </a:extLst>
          </p:cNvPr>
          <p:cNvSpPr txBox="1"/>
          <p:nvPr/>
        </p:nvSpPr>
        <p:spPr>
          <a:xfrm>
            <a:off x="5075578" y="6129593"/>
            <a:ext cx="204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 Language.</a:t>
            </a:r>
          </a:p>
        </p:txBody>
      </p:sp>
    </p:spTree>
    <p:extLst>
      <p:ext uri="{BB962C8B-B14F-4D97-AF65-F5344CB8AC3E}">
        <p14:creationId xmlns:p14="http://schemas.microsoft.com/office/powerpoint/2010/main" val="144052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3A35-A6DF-4E4E-9E4D-7F4D3296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IN" sz="2500" b="1" u="sng" dirty="0">
                <a:latin typeface="Calibri (Body)"/>
              </a:rPr>
              <a:t>SAMPLE DATASET: </a:t>
            </a:r>
            <a:r>
              <a:rPr lang="en-IN" sz="2500" dirty="0">
                <a:latin typeface="Calibri (Body)"/>
              </a:rPr>
              <a:t>(RAW/UNCLEAN DATAS)(MODULE-1 IMPLEMENTATION)</a:t>
            </a:r>
            <a:endParaRPr lang="en-IN" sz="2500" b="1" u="sng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054F1-6070-4398-B962-C6312FFF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8" y="993914"/>
            <a:ext cx="10406781" cy="528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3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16EC82-00D4-4D42-81C3-82EED6878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52" y="861391"/>
            <a:ext cx="4820323" cy="1719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FE8F3-94C8-46F4-96FB-1DA75171FA68}"/>
              </a:ext>
            </a:extLst>
          </p:cNvPr>
          <p:cNvSpPr txBox="1"/>
          <p:nvPr/>
        </p:nvSpPr>
        <p:spPr>
          <a:xfrm>
            <a:off x="3750365" y="278295"/>
            <a:ext cx="300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UNCLEAN ANALYSIS RESULTS</a:t>
            </a:r>
            <a:r>
              <a:rPr lang="en-IN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D2516-0FF5-4889-B1B2-7AE24E5397F2}"/>
              </a:ext>
            </a:extLst>
          </p:cNvPr>
          <p:cNvSpPr txBox="1"/>
          <p:nvPr/>
        </p:nvSpPr>
        <p:spPr>
          <a:xfrm>
            <a:off x="251792" y="2994991"/>
            <a:ext cx="117414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Hence, the analysis of unclean data(data stored as retrieved) gives us misleading information. For instance,</a:t>
            </a:r>
          </a:p>
          <a:p>
            <a:r>
              <a:rPr lang="en-IN" sz="2000" dirty="0"/>
              <a:t>     the summary of minimum quantities gives us a negative value which is a wrong analysis.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Only after the removal of ambiguous values(cleaning the data) can the data analysis begin. </a:t>
            </a:r>
          </a:p>
          <a:p>
            <a:r>
              <a:rPr lang="en-IN" sz="2000" dirty="0"/>
              <a:t>				</a:t>
            </a:r>
            <a:r>
              <a:rPr lang="en-IN" sz="2000" b="1" u="sng" dirty="0"/>
              <a:t>CLEAN ANALYSIS RESULTS: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7303E-8D4B-4147-AC61-34F10BE55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52" y="4730928"/>
            <a:ext cx="5239481" cy="185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5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F5AA-35DA-4F74-9546-09B28949C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/>
          </a:bodyPr>
          <a:lstStyle/>
          <a:p>
            <a:pPr algn="ctr"/>
            <a:r>
              <a:rPr lang="en-IN" sz="2500" b="1" u="sng" dirty="0">
                <a:latin typeface="Calibri(Body)"/>
              </a:rPr>
              <a:t>UNAMBIGUOUS TABLE: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717CA-CC0D-4670-A0EF-EFBFFF653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19" y="1033670"/>
            <a:ext cx="11145805" cy="498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9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8288-EC33-497D-84D3-39D42A37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325369"/>
            <a:ext cx="10956235" cy="456510"/>
          </a:xfrm>
        </p:spPr>
        <p:txBody>
          <a:bodyPr>
            <a:normAutofit/>
          </a:bodyPr>
          <a:lstStyle/>
          <a:p>
            <a:r>
              <a:rPr lang="en-IN" sz="2500" b="1" u="sng" dirty="0">
                <a:latin typeface="Calibri(Body)"/>
              </a:rPr>
              <a:t>DATA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F222-9635-4D60-96F1-0C2065876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993913"/>
            <a:ext cx="11569147" cy="56719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As we can see, the removal of unavailable values(NA) produces a valid result.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The summary of the analyses,i.e, the minimum quantity being 1 and maximum quantity being a finite positive integer is valid.</a:t>
            </a:r>
          </a:p>
          <a:p>
            <a:pPr marL="0" indent="0">
              <a:buNone/>
            </a:pPr>
            <a:r>
              <a:rPr lang="en-IN" sz="2500" b="1" u="sng" dirty="0"/>
              <a:t>COMPACT REPRESENTATION:</a:t>
            </a:r>
          </a:p>
          <a:p>
            <a:pPr marL="0" indent="0">
              <a:buNone/>
            </a:pPr>
            <a:endParaRPr lang="en-IN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4C5C3-5028-43E8-A4D0-08048844D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66" y="2701335"/>
            <a:ext cx="5010849" cy="1586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64DEB-D158-49D0-A389-7122E04FC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64" y="4499386"/>
            <a:ext cx="7506748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2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54DBB-E796-4D0F-B885-AAE64E6A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574"/>
            <a:ext cx="10515600" cy="61622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The main purpose of data analysis is to reveal the hidden information in an efficient and understandable way.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Given a large dataset, it is impractical to calculate the mean, median or other mathematical analysis and provide a summary.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The summary() and str() applied on an unambiguous dataset provides us a clean and compact result.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dirty="0" err="1"/>
              <a:t>Hence,the</a:t>
            </a:r>
            <a:r>
              <a:rPr lang="en-IN" sz="2000" dirty="0"/>
              <a:t> dataset is ready for </a:t>
            </a:r>
            <a:r>
              <a:rPr lang="en-IN" sz="2000"/>
              <a:t>further analysis.</a:t>
            </a:r>
            <a:endParaRPr lang="en-IN" sz="2000" dirty="0"/>
          </a:p>
          <a:p>
            <a:pPr marL="0" indent="0">
              <a:buNone/>
            </a:pPr>
            <a:endParaRPr lang="en-IN" sz="2500" b="1" u="sng" dirty="0"/>
          </a:p>
          <a:p>
            <a:pPr marL="0" indent="0">
              <a:buNone/>
            </a:pPr>
            <a:r>
              <a:rPr lang="en-IN" sz="2500" b="1" u="sng" dirty="0"/>
              <a:t>MODULE 1 COMMANDS:</a:t>
            </a:r>
          </a:p>
          <a:p>
            <a:pPr marL="457200" indent="-457200">
              <a:buAutoNum type="arabicPeriod"/>
            </a:pPr>
            <a:r>
              <a:rPr lang="en-IN" sz="2000" dirty="0"/>
              <a:t>DATASET IMPORT:  var_name &lt;- read.csv/xls(“filepath”,header = TRUE, sep = “,”).</a:t>
            </a:r>
          </a:p>
          <a:p>
            <a:pPr marL="457200" indent="-457200">
              <a:buAutoNum type="arabicPeriod"/>
            </a:pPr>
            <a:r>
              <a:rPr lang="en-IN" sz="2000" dirty="0"/>
              <a:t>REMOVE NA: var_name &lt;- na.rm = true.</a:t>
            </a:r>
          </a:p>
          <a:p>
            <a:pPr marL="457200" indent="-457200">
              <a:buAutoNum type="arabicPeriod"/>
            </a:pPr>
            <a:r>
              <a:rPr lang="en-IN" sz="2000" dirty="0"/>
              <a:t>SUMMARY OF A FIELD/DATASET: summary(TABLE_NAME$FIELD_NAME).</a:t>
            </a:r>
          </a:p>
          <a:p>
            <a:pPr marL="457200" indent="-457200">
              <a:buAutoNum type="arabicPeriod"/>
            </a:pPr>
            <a:r>
              <a:rPr lang="en-IN" sz="2000" dirty="0"/>
              <a:t>COMPACT REPRESENTATION : str(TABLE_NAME).</a:t>
            </a:r>
          </a:p>
          <a:p>
            <a:pPr marL="457200" indent="-457200">
              <a:buAutoNum type="arabicPeriod"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324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4FBF-A744-4C1D-802D-C8116650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5" y="272359"/>
            <a:ext cx="10515600" cy="734805"/>
          </a:xfrm>
        </p:spPr>
        <p:txBody>
          <a:bodyPr>
            <a:normAutofit/>
          </a:bodyPr>
          <a:lstStyle/>
          <a:p>
            <a:r>
              <a:rPr lang="en-IN" sz="2500" b="1" u="sng" dirty="0">
                <a:latin typeface="Calibri(Body)"/>
              </a:rPr>
              <a:t>TECHNICAL KEYWORDS RELATED TO MARKET-BASKET</a:t>
            </a:r>
            <a:r>
              <a:rPr lang="en-IN" sz="2500" dirty="0">
                <a:latin typeface="Calibri(Body)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12EEA-0D82-447C-A129-267590894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5" y="1007164"/>
            <a:ext cx="11261034" cy="5317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Consider the association rule Y =&gt; Z, where Y and Z are two products. Y is the antecedent and Z is the consequent.</a:t>
            </a:r>
          </a:p>
          <a:p>
            <a:pPr marL="0" indent="0">
              <a:buNone/>
            </a:pPr>
            <a:r>
              <a:rPr lang="en-IN" sz="2200" b="1" u="sng" dirty="0"/>
              <a:t>SUPPORT: </a:t>
            </a:r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000" dirty="0"/>
              <a:t>% of all baskets that contain both Y and Z. </a:t>
            </a:r>
          </a:p>
          <a:p>
            <a:pPr marL="0" indent="0">
              <a:buNone/>
            </a:pPr>
            <a:r>
              <a:rPr lang="en-IN" sz="2000" dirty="0"/>
              <a:t>	Support = P(Y^Z).</a:t>
            </a:r>
          </a:p>
          <a:p>
            <a:pPr marL="0" indent="0">
              <a:buNone/>
            </a:pPr>
            <a:r>
              <a:rPr lang="en-IN" sz="2200" b="1" u="sng" dirty="0"/>
              <a:t>CONFIDENCE:</a:t>
            </a:r>
          </a:p>
          <a:p>
            <a:pPr marL="0" indent="0">
              <a:buNone/>
            </a:pPr>
            <a:r>
              <a:rPr lang="en-IN" sz="2200" dirty="0"/>
              <a:t>	% of times the statements are found to be true. It is a conditional probability.</a:t>
            </a:r>
          </a:p>
          <a:p>
            <a:pPr marL="0" indent="0">
              <a:buNone/>
            </a:pPr>
            <a:r>
              <a:rPr lang="en-US" altLang="en-US" sz="2000" b="1" dirty="0"/>
              <a:t>	Confidence(Y=&gt;Z)</a:t>
            </a:r>
            <a:r>
              <a:rPr lang="en-US" altLang="en-US" sz="2000" dirty="0"/>
              <a:t> equals </a:t>
            </a:r>
            <a:r>
              <a:rPr lang="en-US" altLang="en-US" sz="2000" b="1" dirty="0"/>
              <a:t>support(Y,Z) / support(Y)</a:t>
            </a:r>
            <a:r>
              <a:rPr lang="en-US" altLang="en-US" sz="2000" dirty="0"/>
              <a:t> </a:t>
            </a:r>
            <a:endParaRPr lang="en-IN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/>
              <a:t> </a:t>
            </a:r>
            <a:r>
              <a:rPr lang="en-IN" sz="2000" dirty="0"/>
              <a:t>Association-rule discovery is the process of finding strong product associations with a minimum support and/or confidence and an interest of at least 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The standard for determining associations is achieved by </a:t>
            </a:r>
            <a:r>
              <a:rPr lang="en-IN" sz="2200" b="1" u="sng" dirty="0"/>
              <a:t>K-Apriori algorithm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2178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772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Bell MT</vt:lpstr>
      <vt:lpstr>Calibri</vt:lpstr>
      <vt:lpstr>Calibri (Body)</vt:lpstr>
      <vt:lpstr>Calibri Light</vt:lpstr>
      <vt:lpstr>Calibri(Body)</vt:lpstr>
      <vt:lpstr>Wingdings</vt:lpstr>
      <vt:lpstr>Office Theme</vt:lpstr>
      <vt:lpstr>PowerPoint Presentation</vt:lpstr>
      <vt:lpstr>ABSTRACT:</vt:lpstr>
      <vt:lpstr>PowerPoint Presentation</vt:lpstr>
      <vt:lpstr>SAMPLE DATASET: (RAW/UNCLEAN DATAS)(MODULE-1 IMPLEMENTATION)</vt:lpstr>
      <vt:lpstr>PowerPoint Presentation</vt:lpstr>
      <vt:lpstr>UNAMBIGUOUS TABLE:</vt:lpstr>
      <vt:lpstr>DATA ANALYSIS:</vt:lpstr>
      <vt:lpstr>PowerPoint Presentation</vt:lpstr>
      <vt:lpstr>TECHNICAL KEYWORDS RELATED TO MARKET-BASKET: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Abishaik Mohan</dc:creator>
  <cp:lastModifiedBy>Abishaik Mohan</cp:lastModifiedBy>
  <cp:revision>28</cp:revision>
  <dcterms:created xsi:type="dcterms:W3CDTF">2017-09-24T09:52:47Z</dcterms:created>
  <dcterms:modified xsi:type="dcterms:W3CDTF">2017-09-26T17:35:41Z</dcterms:modified>
</cp:coreProperties>
</file>