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2" r:id="rId8"/>
    <p:sldId id="263" r:id="rId9"/>
    <p:sldId id="267" r:id="rId10"/>
    <p:sldId id="265"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680" y="-3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Sridharan\Desktop\CPV\GRAPH.xlsx" TargetMode="External" /></Relationships>
</file>

<file path=ppt/charts/_rels/chart2.xml.rels><?xml version="1.0" encoding="UTF-8" standalone="yes"?>
<Relationships xmlns="http://schemas.openxmlformats.org/package/2006/relationships"><Relationship Id="rId1" Type="http://schemas.openxmlformats.org/officeDocument/2006/relationships/oleObject" Target="file:///C:\Users\Sridharan\Desktop\CPV\GRAPH.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9458661363339695E-2"/>
          <c:y val="3.7708702001982751E-2"/>
          <c:w val="0.79773921189431218"/>
          <c:h val="0.80518463229054649"/>
        </c:manualLayout>
      </c:layout>
      <c:barChart>
        <c:barDir val="col"/>
        <c:grouping val="clustered"/>
        <c:varyColors val="0"/>
        <c:ser>
          <c:idx val="1"/>
          <c:order val="1"/>
          <c:tx>
            <c:v>C-PVM-PE</c:v>
          </c:tx>
          <c:spPr>
            <a:solidFill>
              <a:schemeClr val="bg1">
                <a:lumMod val="75000"/>
              </a:schemeClr>
            </a:solidFill>
          </c:spPr>
          <c:invertIfNegative val="0"/>
          <c:val>
            <c:numRef>
              <c:f>Sheet1!$H$7:$H$13</c:f>
              <c:numCache>
                <c:formatCode>General</c:formatCode>
                <c:ptCount val="7"/>
                <c:pt idx="0">
                  <c:v>0</c:v>
                </c:pt>
                <c:pt idx="1">
                  <c:v>8.9499999999999993</c:v>
                </c:pt>
                <c:pt idx="2">
                  <c:v>8.3189999999999991</c:v>
                </c:pt>
                <c:pt idx="3">
                  <c:v>7.6109999999999998</c:v>
                </c:pt>
                <c:pt idx="4">
                  <c:v>7.5249999999999995</c:v>
                </c:pt>
                <c:pt idx="5">
                  <c:v>0</c:v>
                </c:pt>
                <c:pt idx="6">
                  <c:v>0</c:v>
                </c:pt>
              </c:numCache>
            </c:numRef>
          </c:val>
          <c:extLst>
            <c:ext xmlns:c16="http://schemas.microsoft.com/office/drawing/2014/chart" uri="{C3380CC4-5D6E-409C-BE32-E72D297353CC}">
              <c16:uniqueId val="{00000000-9264-C74C-BD80-8AFD5D69F860}"/>
            </c:ext>
          </c:extLst>
        </c:ser>
        <c:ser>
          <c:idx val="2"/>
          <c:order val="2"/>
          <c:tx>
            <c:v>NC-PVM-PE</c:v>
          </c:tx>
          <c:spPr>
            <a:solidFill>
              <a:srgbClr val="ED89EF"/>
            </a:solidFill>
          </c:spPr>
          <c:invertIfNegative val="0"/>
          <c:val>
            <c:numRef>
              <c:f>Sheet1!$I$7:$I$13</c:f>
              <c:numCache>
                <c:formatCode>General</c:formatCode>
                <c:ptCount val="7"/>
                <c:pt idx="0">
                  <c:v>0</c:v>
                </c:pt>
                <c:pt idx="1">
                  <c:v>9.85</c:v>
                </c:pt>
                <c:pt idx="2">
                  <c:v>9.65</c:v>
                </c:pt>
                <c:pt idx="3">
                  <c:v>9.6</c:v>
                </c:pt>
                <c:pt idx="4">
                  <c:v>9.5500000000000007</c:v>
                </c:pt>
                <c:pt idx="5">
                  <c:v>0</c:v>
                </c:pt>
                <c:pt idx="6">
                  <c:v>0</c:v>
                </c:pt>
              </c:numCache>
            </c:numRef>
          </c:val>
          <c:extLst>
            <c:ext xmlns:c16="http://schemas.microsoft.com/office/drawing/2014/chart" uri="{C3380CC4-5D6E-409C-BE32-E72D297353CC}">
              <c16:uniqueId val="{00000001-9264-C74C-BD80-8AFD5D69F860}"/>
            </c:ext>
          </c:extLst>
        </c:ser>
        <c:dLbls>
          <c:showLegendKey val="0"/>
          <c:showVal val="0"/>
          <c:showCatName val="0"/>
          <c:showSerName val="0"/>
          <c:showPercent val="0"/>
          <c:showBubbleSize val="0"/>
        </c:dLbls>
        <c:gapWidth val="300"/>
        <c:axId val="176118784"/>
        <c:axId val="39625856"/>
      </c:barChart>
      <c:lineChart>
        <c:grouping val="standard"/>
        <c:varyColors val="0"/>
        <c:ser>
          <c:idx val="0"/>
          <c:order val="0"/>
          <c:tx>
            <c:v>G</c:v>
          </c:tx>
          <c:spPr>
            <a:ln w="63500">
              <a:solidFill>
                <a:srgbClr val="FF0000"/>
              </a:solidFill>
            </a:ln>
          </c:spPr>
          <c:val>
            <c:numRef>
              <c:f>Sheet1!$E$7:$E$13</c:f>
              <c:numCache>
                <c:formatCode>General</c:formatCode>
                <c:ptCount val="7"/>
                <c:pt idx="0">
                  <c:v>745.21</c:v>
                </c:pt>
                <c:pt idx="1">
                  <c:v>894.41</c:v>
                </c:pt>
                <c:pt idx="2">
                  <c:v>994.72</c:v>
                </c:pt>
                <c:pt idx="3">
                  <c:v>978.42</c:v>
                </c:pt>
                <c:pt idx="4">
                  <c:v>897.89</c:v>
                </c:pt>
                <c:pt idx="5">
                  <c:v>706.41</c:v>
                </c:pt>
                <c:pt idx="6">
                  <c:v>469.36</c:v>
                </c:pt>
              </c:numCache>
            </c:numRef>
          </c:val>
          <c:smooth val="0"/>
          <c:extLst>
            <c:ext xmlns:c16="http://schemas.microsoft.com/office/drawing/2014/chart" uri="{C3380CC4-5D6E-409C-BE32-E72D297353CC}">
              <c16:uniqueId val="{00000002-9264-C74C-BD80-8AFD5D69F860}"/>
            </c:ext>
          </c:extLst>
        </c:ser>
        <c:dLbls>
          <c:showLegendKey val="0"/>
          <c:showVal val="0"/>
          <c:showCatName val="0"/>
          <c:showSerName val="0"/>
          <c:showPercent val="0"/>
          <c:showBubbleSize val="0"/>
        </c:dLbls>
        <c:marker val="1"/>
        <c:smooth val="0"/>
        <c:axId val="39641856"/>
        <c:axId val="39627776"/>
      </c:lineChart>
      <c:catAx>
        <c:axId val="176118784"/>
        <c:scaling>
          <c:orientation val="minMax"/>
        </c:scaling>
        <c:delete val="0"/>
        <c:axPos val="b"/>
        <c:title>
          <c:tx>
            <c:rich>
              <a:bodyPr/>
              <a:lstStyle/>
              <a:p>
                <a:pPr>
                  <a:defRPr/>
                </a:pPr>
                <a:r>
                  <a:rPr lang="en-US" sz="1200" b="1" dirty="0">
                    <a:latin typeface="Bookman Old Style" pitchFamily="18" charset="0"/>
                  </a:rPr>
                  <a:t>Number of Experiment</a:t>
                </a:r>
              </a:p>
            </c:rich>
          </c:tx>
          <c:overlay val="0"/>
        </c:title>
        <c:numFmt formatCode="#,##0" sourceLinked="0"/>
        <c:majorTickMark val="none"/>
        <c:minorTickMark val="none"/>
        <c:tickLblPos val="nextTo"/>
        <c:txPr>
          <a:bodyPr/>
          <a:lstStyle/>
          <a:p>
            <a:pPr>
              <a:defRPr sz="1000" b="1">
                <a:latin typeface="Bookman Old Style" pitchFamily="18" charset="0"/>
              </a:defRPr>
            </a:pPr>
            <a:endParaRPr lang="en-US"/>
          </a:p>
        </c:txPr>
        <c:crossAx val="39625856"/>
        <c:crosses val="autoZero"/>
        <c:auto val="1"/>
        <c:lblAlgn val="ctr"/>
        <c:lblOffset val="100"/>
        <c:noMultiLvlLbl val="0"/>
      </c:catAx>
      <c:valAx>
        <c:axId val="39625856"/>
        <c:scaling>
          <c:orientation val="minMax"/>
        </c:scaling>
        <c:delete val="0"/>
        <c:axPos val="l"/>
        <c:title>
          <c:tx>
            <c:rich>
              <a:bodyPr/>
              <a:lstStyle/>
              <a:p>
                <a:pPr>
                  <a:defRPr/>
                </a:pPr>
                <a:r>
                  <a:rPr lang="en-US" sz="1200" dirty="0">
                    <a:latin typeface="Bookman Old Style" pitchFamily="18" charset="0"/>
                  </a:rPr>
                  <a:t>Electrical Power Output (Watt)</a:t>
                </a:r>
              </a:p>
            </c:rich>
          </c:tx>
          <c:overlay val="0"/>
        </c:title>
        <c:numFmt formatCode="General" sourceLinked="1"/>
        <c:majorTickMark val="out"/>
        <c:minorTickMark val="none"/>
        <c:tickLblPos val="nextTo"/>
        <c:txPr>
          <a:bodyPr/>
          <a:lstStyle/>
          <a:p>
            <a:pPr>
              <a:defRPr b="1" baseline="0">
                <a:latin typeface="Bookman Old Style" pitchFamily="18" charset="0"/>
              </a:defRPr>
            </a:pPr>
            <a:endParaRPr lang="en-US"/>
          </a:p>
        </c:txPr>
        <c:crossAx val="176118784"/>
        <c:crosses val="autoZero"/>
        <c:crossBetween val="between"/>
      </c:valAx>
      <c:valAx>
        <c:axId val="39627776"/>
        <c:scaling>
          <c:orientation val="minMax"/>
        </c:scaling>
        <c:delete val="0"/>
        <c:axPos val="r"/>
        <c:numFmt formatCode="General" sourceLinked="1"/>
        <c:majorTickMark val="out"/>
        <c:minorTickMark val="none"/>
        <c:tickLblPos val="nextTo"/>
        <c:txPr>
          <a:bodyPr/>
          <a:lstStyle/>
          <a:p>
            <a:pPr>
              <a:defRPr b="1" baseline="0">
                <a:latin typeface="Bookman Old Style" pitchFamily="18" charset="0"/>
              </a:defRPr>
            </a:pPr>
            <a:endParaRPr lang="en-US"/>
          </a:p>
        </c:txPr>
        <c:crossAx val="39641856"/>
        <c:crosses val="max"/>
        <c:crossBetween val="between"/>
      </c:valAx>
      <c:catAx>
        <c:axId val="39641856"/>
        <c:scaling>
          <c:orientation val="minMax"/>
        </c:scaling>
        <c:delete val="1"/>
        <c:axPos val="b"/>
        <c:numFmt formatCode="General" sourceLinked="1"/>
        <c:majorTickMark val="out"/>
        <c:minorTickMark val="none"/>
        <c:tickLblPos val="nextTo"/>
        <c:crossAx val="39627776"/>
        <c:crosses val="autoZero"/>
        <c:auto val="1"/>
        <c:lblAlgn val="ctr"/>
        <c:lblOffset val="100"/>
        <c:noMultiLvlLbl val="0"/>
      </c:catAx>
    </c:plotArea>
    <c:legend>
      <c:legendPos val="r"/>
      <c:layout>
        <c:manualLayout>
          <c:xMode val="edge"/>
          <c:yMode val="edge"/>
          <c:x val="0.54921552517526318"/>
          <c:y val="4.7855140733030745E-2"/>
          <c:w val="0.29175333386717622"/>
          <c:h val="0.13437155449268609"/>
        </c:manualLayout>
      </c:layout>
      <c:overlay val="0"/>
      <c:txPr>
        <a:bodyPr/>
        <a:lstStyle/>
        <a:p>
          <a:pPr>
            <a:defRPr b="1" baseline="0">
              <a:latin typeface="Bookman Old Style" pitchFamily="18" charset="0"/>
            </a:defRPr>
          </a:pPr>
          <a:endParaRPr lang="en-US"/>
        </a:p>
      </c:txPr>
    </c:legend>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654012184529065"/>
          <c:y val="4.1699604450852093E-2"/>
          <c:w val="0.76148670849249012"/>
          <c:h val="0.83833057170023384"/>
        </c:manualLayout>
      </c:layout>
      <c:barChart>
        <c:barDir val="col"/>
        <c:grouping val="clustered"/>
        <c:varyColors val="0"/>
        <c:ser>
          <c:idx val="1"/>
          <c:order val="1"/>
          <c:tx>
            <c:v>C-PVM-Tm</c:v>
          </c:tx>
          <c:spPr>
            <a:solidFill>
              <a:schemeClr val="bg1">
                <a:lumMod val="75000"/>
              </a:schemeClr>
            </a:solidFill>
          </c:spPr>
          <c:invertIfNegative val="0"/>
          <c:val>
            <c:numRef>
              <c:f>Sheet1!$F$7:$F$13</c:f>
              <c:numCache>
                <c:formatCode>General</c:formatCode>
                <c:ptCount val="7"/>
                <c:pt idx="0">
                  <c:v>49</c:v>
                </c:pt>
                <c:pt idx="1">
                  <c:v>53</c:v>
                </c:pt>
                <c:pt idx="2">
                  <c:v>62</c:v>
                </c:pt>
                <c:pt idx="3">
                  <c:v>56</c:v>
                </c:pt>
                <c:pt idx="4">
                  <c:v>54</c:v>
                </c:pt>
                <c:pt idx="5">
                  <c:v>48</c:v>
                </c:pt>
                <c:pt idx="6">
                  <c:v>43</c:v>
                </c:pt>
              </c:numCache>
            </c:numRef>
          </c:val>
          <c:extLst>
            <c:ext xmlns:c16="http://schemas.microsoft.com/office/drawing/2014/chart" uri="{C3380CC4-5D6E-409C-BE32-E72D297353CC}">
              <c16:uniqueId val="{00000000-7ED3-394E-A64F-9789525B7BF0}"/>
            </c:ext>
          </c:extLst>
        </c:ser>
        <c:ser>
          <c:idx val="2"/>
          <c:order val="2"/>
          <c:tx>
            <c:v>NC-PVM-Tm</c:v>
          </c:tx>
          <c:spPr>
            <a:solidFill>
              <a:srgbClr val="ED89EF"/>
            </a:solidFill>
          </c:spPr>
          <c:invertIfNegative val="0"/>
          <c:val>
            <c:numRef>
              <c:f>Sheet1!$G$7:$G$13</c:f>
              <c:numCache>
                <c:formatCode>General</c:formatCode>
                <c:ptCount val="7"/>
                <c:pt idx="0">
                  <c:v>30</c:v>
                </c:pt>
                <c:pt idx="1">
                  <c:v>34</c:v>
                </c:pt>
                <c:pt idx="2">
                  <c:v>37</c:v>
                </c:pt>
                <c:pt idx="3">
                  <c:v>36</c:v>
                </c:pt>
                <c:pt idx="4">
                  <c:v>35</c:v>
                </c:pt>
                <c:pt idx="5">
                  <c:v>28</c:v>
                </c:pt>
                <c:pt idx="6">
                  <c:v>25</c:v>
                </c:pt>
              </c:numCache>
            </c:numRef>
          </c:val>
          <c:extLst>
            <c:ext xmlns:c16="http://schemas.microsoft.com/office/drawing/2014/chart" uri="{C3380CC4-5D6E-409C-BE32-E72D297353CC}">
              <c16:uniqueId val="{00000001-7ED3-394E-A64F-9789525B7BF0}"/>
            </c:ext>
          </c:extLst>
        </c:ser>
        <c:dLbls>
          <c:showLegendKey val="0"/>
          <c:showVal val="0"/>
          <c:showCatName val="0"/>
          <c:showSerName val="0"/>
          <c:showPercent val="0"/>
          <c:showBubbleSize val="0"/>
        </c:dLbls>
        <c:gapWidth val="300"/>
        <c:overlap val="7"/>
        <c:axId val="39664640"/>
        <c:axId val="39666816"/>
      </c:barChart>
      <c:lineChart>
        <c:grouping val="standard"/>
        <c:varyColors val="0"/>
        <c:ser>
          <c:idx val="0"/>
          <c:order val="0"/>
          <c:tx>
            <c:v>G</c:v>
          </c:tx>
          <c:spPr>
            <a:ln w="63500">
              <a:solidFill>
                <a:srgbClr val="FF0000"/>
              </a:solidFill>
            </a:ln>
          </c:spPr>
          <c:cat>
            <c:numLit>
              <c:formatCode>General</c:formatCode>
              <c:ptCount val="7"/>
              <c:pt idx="0">
                <c:v>10</c:v>
              </c:pt>
              <c:pt idx="1">
                <c:v>11</c:v>
              </c:pt>
              <c:pt idx="2">
                <c:v>12</c:v>
              </c:pt>
              <c:pt idx="3">
                <c:v>13</c:v>
              </c:pt>
              <c:pt idx="4">
                <c:v>14</c:v>
              </c:pt>
              <c:pt idx="5">
                <c:v>15</c:v>
              </c:pt>
              <c:pt idx="6">
                <c:v>16</c:v>
              </c:pt>
            </c:numLit>
          </c:cat>
          <c:val>
            <c:numRef>
              <c:f>Sheet1!$E$7:$E$13</c:f>
              <c:numCache>
                <c:formatCode>General</c:formatCode>
                <c:ptCount val="7"/>
                <c:pt idx="0">
                  <c:v>745.21</c:v>
                </c:pt>
                <c:pt idx="1">
                  <c:v>894.41</c:v>
                </c:pt>
                <c:pt idx="2">
                  <c:v>994.72</c:v>
                </c:pt>
                <c:pt idx="3">
                  <c:v>978.42</c:v>
                </c:pt>
                <c:pt idx="4">
                  <c:v>897.89</c:v>
                </c:pt>
                <c:pt idx="5">
                  <c:v>706.41</c:v>
                </c:pt>
                <c:pt idx="6">
                  <c:v>469.36</c:v>
                </c:pt>
              </c:numCache>
            </c:numRef>
          </c:val>
          <c:smooth val="0"/>
          <c:extLst>
            <c:ext xmlns:c16="http://schemas.microsoft.com/office/drawing/2014/chart" uri="{C3380CC4-5D6E-409C-BE32-E72D297353CC}">
              <c16:uniqueId val="{00000002-7ED3-394E-A64F-9789525B7BF0}"/>
            </c:ext>
          </c:extLst>
        </c:ser>
        <c:dLbls>
          <c:showLegendKey val="0"/>
          <c:showVal val="0"/>
          <c:showCatName val="0"/>
          <c:showSerName val="0"/>
          <c:showPercent val="0"/>
          <c:showBubbleSize val="0"/>
        </c:dLbls>
        <c:marker val="1"/>
        <c:smooth val="0"/>
        <c:axId val="39678720"/>
        <c:axId val="39668736"/>
      </c:lineChart>
      <c:catAx>
        <c:axId val="39664640"/>
        <c:scaling>
          <c:orientation val="minMax"/>
        </c:scaling>
        <c:delete val="0"/>
        <c:axPos val="b"/>
        <c:title>
          <c:tx>
            <c:rich>
              <a:bodyPr/>
              <a:lstStyle/>
              <a:p>
                <a:pPr>
                  <a:defRPr/>
                </a:pPr>
                <a:r>
                  <a:rPr lang="en-US" sz="1200" dirty="0">
                    <a:latin typeface="Bookman Old Style" pitchFamily="18" charset="0"/>
                  </a:rPr>
                  <a:t>Number of Experiment</a:t>
                </a:r>
              </a:p>
            </c:rich>
          </c:tx>
          <c:overlay val="0"/>
        </c:title>
        <c:majorTickMark val="none"/>
        <c:minorTickMark val="none"/>
        <c:tickLblPos val="nextTo"/>
        <c:txPr>
          <a:bodyPr/>
          <a:lstStyle/>
          <a:p>
            <a:pPr>
              <a:defRPr b="1" baseline="0">
                <a:latin typeface="Book Antiqua" pitchFamily="18" charset="0"/>
              </a:defRPr>
            </a:pPr>
            <a:endParaRPr lang="en-US"/>
          </a:p>
        </c:txPr>
        <c:crossAx val="39666816"/>
        <c:crosses val="autoZero"/>
        <c:auto val="1"/>
        <c:lblAlgn val="ctr"/>
        <c:lblOffset val="100"/>
        <c:noMultiLvlLbl val="0"/>
      </c:catAx>
      <c:valAx>
        <c:axId val="39666816"/>
        <c:scaling>
          <c:orientation val="minMax"/>
        </c:scaling>
        <c:delete val="0"/>
        <c:axPos val="l"/>
        <c:title>
          <c:tx>
            <c:rich>
              <a:bodyPr/>
              <a:lstStyle/>
              <a:p>
                <a:pPr>
                  <a:defRPr/>
                </a:pPr>
                <a:r>
                  <a:rPr lang="en-US" sz="1200" b="1" dirty="0">
                    <a:effectLst/>
                    <a:latin typeface="Bookman Old Style" pitchFamily="18" charset="0"/>
                  </a:rPr>
                  <a:t>Module Temperature (°C)</a:t>
                </a:r>
                <a:endParaRPr lang="en-US" sz="1200" dirty="0">
                  <a:effectLst/>
                  <a:latin typeface="Bookman Old Style" pitchFamily="18" charset="0"/>
                </a:endParaRPr>
              </a:p>
            </c:rich>
          </c:tx>
          <c:overlay val="0"/>
        </c:title>
        <c:numFmt formatCode="General" sourceLinked="1"/>
        <c:majorTickMark val="out"/>
        <c:minorTickMark val="none"/>
        <c:tickLblPos val="nextTo"/>
        <c:txPr>
          <a:bodyPr/>
          <a:lstStyle/>
          <a:p>
            <a:pPr>
              <a:defRPr b="1">
                <a:latin typeface="Bookman Old Style" pitchFamily="18" charset="0"/>
              </a:defRPr>
            </a:pPr>
            <a:endParaRPr lang="en-US"/>
          </a:p>
        </c:txPr>
        <c:crossAx val="39664640"/>
        <c:crosses val="autoZero"/>
        <c:crossBetween val="between"/>
      </c:valAx>
      <c:valAx>
        <c:axId val="39668736"/>
        <c:scaling>
          <c:orientation val="minMax"/>
        </c:scaling>
        <c:delete val="0"/>
        <c:axPos val="r"/>
        <c:numFmt formatCode="General" sourceLinked="1"/>
        <c:majorTickMark val="out"/>
        <c:minorTickMark val="none"/>
        <c:tickLblPos val="nextTo"/>
        <c:txPr>
          <a:bodyPr/>
          <a:lstStyle/>
          <a:p>
            <a:pPr>
              <a:defRPr b="1" baseline="0">
                <a:latin typeface="Bookman Old Style" pitchFamily="18" charset="0"/>
              </a:defRPr>
            </a:pPr>
            <a:endParaRPr lang="en-US"/>
          </a:p>
        </c:txPr>
        <c:crossAx val="39678720"/>
        <c:crosses val="max"/>
        <c:crossBetween val="between"/>
      </c:valAx>
      <c:catAx>
        <c:axId val="39678720"/>
        <c:scaling>
          <c:orientation val="minMax"/>
        </c:scaling>
        <c:delete val="1"/>
        <c:axPos val="b"/>
        <c:numFmt formatCode="General" sourceLinked="1"/>
        <c:majorTickMark val="out"/>
        <c:minorTickMark val="none"/>
        <c:tickLblPos val="nextTo"/>
        <c:crossAx val="39668736"/>
        <c:crosses val="autoZero"/>
        <c:auto val="1"/>
        <c:lblAlgn val="ctr"/>
        <c:lblOffset val="100"/>
        <c:noMultiLvlLbl val="0"/>
      </c:catAx>
      <c:spPr>
        <a:noFill/>
        <a:ln w="25400">
          <a:noFill/>
        </a:ln>
      </c:spPr>
    </c:plotArea>
    <c:legend>
      <c:legendPos val="r"/>
      <c:layout>
        <c:manualLayout>
          <c:xMode val="edge"/>
          <c:yMode val="edge"/>
          <c:x val="0.61469295689307801"/>
          <c:y val="6.7968888377888753E-2"/>
          <c:w val="0.26298861484005687"/>
          <c:h val="7.2896759672145067E-2"/>
        </c:manualLayout>
      </c:layout>
      <c:overlay val="0"/>
      <c:txPr>
        <a:bodyPr/>
        <a:lstStyle/>
        <a:p>
          <a:pPr>
            <a:defRPr b="1" baseline="0">
              <a:latin typeface="Bookman Old Style" pitchFamily="18" charset="0"/>
            </a:defRPr>
          </a:pPr>
          <a:endParaRPr lang="en-US"/>
        </a:p>
      </c:txPr>
    </c:legend>
    <c:plotVisOnly val="1"/>
    <c:dispBlanksAs val="gap"/>
    <c:showDLblsOverMax val="0"/>
  </c:chart>
  <c:spPr>
    <a:ln>
      <a:noFill/>
    </a:ln>
  </c:sp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2A7D5D1-B46F-4214-8C03-7531CA66B2A3}"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2432D-822F-4E2D-9DCD-2A437CCEFD54}" type="slidenum">
              <a:rPr lang="en-US" smtClean="0"/>
              <a:t>‹#›</a:t>
            </a:fld>
            <a:endParaRPr lang="en-US"/>
          </a:p>
        </p:txBody>
      </p:sp>
    </p:spTree>
    <p:extLst>
      <p:ext uri="{BB962C8B-B14F-4D97-AF65-F5344CB8AC3E}">
        <p14:creationId xmlns:p14="http://schemas.microsoft.com/office/powerpoint/2010/main" val="186805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A7D5D1-B46F-4214-8C03-7531CA66B2A3}"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2432D-822F-4E2D-9DCD-2A437CCEFD54}" type="slidenum">
              <a:rPr lang="en-US" smtClean="0"/>
              <a:t>‹#›</a:t>
            </a:fld>
            <a:endParaRPr lang="en-US"/>
          </a:p>
        </p:txBody>
      </p:sp>
    </p:spTree>
    <p:extLst>
      <p:ext uri="{BB962C8B-B14F-4D97-AF65-F5344CB8AC3E}">
        <p14:creationId xmlns:p14="http://schemas.microsoft.com/office/powerpoint/2010/main" val="302438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A7D5D1-B46F-4214-8C03-7531CA66B2A3}"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2432D-822F-4E2D-9DCD-2A437CCEFD54}" type="slidenum">
              <a:rPr lang="en-US" smtClean="0"/>
              <a:t>‹#›</a:t>
            </a:fld>
            <a:endParaRPr lang="en-US"/>
          </a:p>
        </p:txBody>
      </p:sp>
    </p:spTree>
    <p:extLst>
      <p:ext uri="{BB962C8B-B14F-4D97-AF65-F5344CB8AC3E}">
        <p14:creationId xmlns:p14="http://schemas.microsoft.com/office/powerpoint/2010/main" val="3630486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A7D5D1-B46F-4214-8C03-7531CA66B2A3}"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2432D-822F-4E2D-9DCD-2A437CCEFD54}" type="slidenum">
              <a:rPr lang="en-US" smtClean="0"/>
              <a:t>‹#›</a:t>
            </a:fld>
            <a:endParaRPr lang="en-US"/>
          </a:p>
        </p:txBody>
      </p:sp>
    </p:spTree>
    <p:extLst>
      <p:ext uri="{BB962C8B-B14F-4D97-AF65-F5344CB8AC3E}">
        <p14:creationId xmlns:p14="http://schemas.microsoft.com/office/powerpoint/2010/main" val="262083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A7D5D1-B46F-4214-8C03-7531CA66B2A3}"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2432D-822F-4E2D-9DCD-2A437CCEFD54}" type="slidenum">
              <a:rPr lang="en-US" smtClean="0"/>
              <a:t>‹#›</a:t>
            </a:fld>
            <a:endParaRPr lang="en-US"/>
          </a:p>
        </p:txBody>
      </p:sp>
    </p:spTree>
    <p:extLst>
      <p:ext uri="{BB962C8B-B14F-4D97-AF65-F5344CB8AC3E}">
        <p14:creationId xmlns:p14="http://schemas.microsoft.com/office/powerpoint/2010/main" val="3920212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A7D5D1-B46F-4214-8C03-7531CA66B2A3}" type="datetimeFigureOut">
              <a:rPr lang="en-US" smtClean="0"/>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2432D-822F-4E2D-9DCD-2A437CCEFD54}" type="slidenum">
              <a:rPr lang="en-US" smtClean="0"/>
              <a:t>‹#›</a:t>
            </a:fld>
            <a:endParaRPr lang="en-US"/>
          </a:p>
        </p:txBody>
      </p:sp>
    </p:spTree>
    <p:extLst>
      <p:ext uri="{BB962C8B-B14F-4D97-AF65-F5344CB8AC3E}">
        <p14:creationId xmlns:p14="http://schemas.microsoft.com/office/powerpoint/2010/main" val="2569145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A7D5D1-B46F-4214-8C03-7531CA66B2A3}" type="datetimeFigureOut">
              <a:rPr lang="en-US" smtClean="0"/>
              <a:t>7/14/2023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E2432D-822F-4E2D-9DCD-2A437CCEFD54}" type="slidenum">
              <a:rPr lang="en-US" smtClean="0"/>
              <a:t>‹#›</a:t>
            </a:fld>
            <a:endParaRPr lang="en-US"/>
          </a:p>
        </p:txBody>
      </p:sp>
    </p:spTree>
    <p:extLst>
      <p:ext uri="{BB962C8B-B14F-4D97-AF65-F5344CB8AC3E}">
        <p14:creationId xmlns:p14="http://schemas.microsoft.com/office/powerpoint/2010/main" val="88080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A7D5D1-B46F-4214-8C03-7531CA66B2A3}" type="datetimeFigureOut">
              <a:rPr lang="en-US" smtClean="0"/>
              <a:t>7/14/2023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E2432D-822F-4E2D-9DCD-2A437CCEFD54}" type="slidenum">
              <a:rPr lang="en-US" smtClean="0"/>
              <a:t>‹#›</a:t>
            </a:fld>
            <a:endParaRPr lang="en-US"/>
          </a:p>
        </p:txBody>
      </p:sp>
    </p:spTree>
    <p:extLst>
      <p:ext uri="{BB962C8B-B14F-4D97-AF65-F5344CB8AC3E}">
        <p14:creationId xmlns:p14="http://schemas.microsoft.com/office/powerpoint/2010/main" val="3071354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A7D5D1-B46F-4214-8C03-7531CA66B2A3}" type="datetimeFigureOut">
              <a:rPr lang="en-US" smtClean="0"/>
              <a:t>7/14/2023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E2432D-822F-4E2D-9DCD-2A437CCEFD54}" type="slidenum">
              <a:rPr lang="en-US" smtClean="0"/>
              <a:t>‹#›</a:t>
            </a:fld>
            <a:endParaRPr lang="en-US"/>
          </a:p>
        </p:txBody>
      </p:sp>
    </p:spTree>
    <p:extLst>
      <p:ext uri="{BB962C8B-B14F-4D97-AF65-F5344CB8AC3E}">
        <p14:creationId xmlns:p14="http://schemas.microsoft.com/office/powerpoint/2010/main" val="130103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A7D5D1-B46F-4214-8C03-7531CA66B2A3}" type="datetimeFigureOut">
              <a:rPr lang="en-US" smtClean="0"/>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2432D-822F-4E2D-9DCD-2A437CCEFD54}" type="slidenum">
              <a:rPr lang="en-US" smtClean="0"/>
              <a:t>‹#›</a:t>
            </a:fld>
            <a:endParaRPr lang="en-US"/>
          </a:p>
        </p:txBody>
      </p:sp>
    </p:spTree>
    <p:extLst>
      <p:ext uri="{BB962C8B-B14F-4D97-AF65-F5344CB8AC3E}">
        <p14:creationId xmlns:p14="http://schemas.microsoft.com/office/powerpoint/2010/main" val="3892936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A7D5D1-B46F-4214-8C03-7531CA66B2A3}" type="datetimeFigureOut">
              <a:rPr lang="en-US" smtClean="0"/>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2432D-822F-4E2D-9DCD-2A437CCEFD54}" type="slidenum">
              <a:rPr lang="en-US" smtClean="0"/>
              <a:t>‹#›</a:t>
            </a:fld>
            <a:endParaRPr lang="en-US"/>
          </a:p>
        </p:txBody>
      </p:sp>
    </p:spTree>
    <p:extLst>
      <p:ext uri="{BB962C8B-B14F-4D97-AF65-F5344CB8AC3E}">
        <p14:creationId xmlns:p14="http://schemas.microsoft.com/office/powerpoint/2010/main" val="4279608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A7D5D1-B46F-4214-8C03-7531CA66B2A3}" type="datetimeFigureOut">
              <a:rPr lang="en-US" smtClean="0"/>
              <a:t>7/14/2023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2432D-822F-4E2D-9DCD-2A437CCEFD54}" type="slidenum">
              <a:rPr lang="en-US" smtClean="0"/>
              <a:t>‹#›</a:t>
            </a:fld>
            <a:endParaRPr lang="en-US"/>
          </a:p>
        </p:txBody>
      </p:sp>
    </p:spTree>
    <p:extLst>
      <p:ext uri="{BB962C8B-B14F-4D97-AF65-F5344CB8AC3E}">
        <p14:creationId xmlns:p14="http://schemas.microsoft.com/office/powerpoint/2010/main" val="3801999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png" /><Relationship Id="rId1" Type="http://schemas.openxmlformats.org/officeDocument/2006/relationships/slideLayout" Target="../slideLayouts/slideLayout2.xml" /><Relationship Id="rId5" Type="http://schemas.openxmlformats.org/officeDocument/2006/relationships/image" Target="../media/image5.jpeg" /><Relationship Id="rId4" Type="http://schemas.openxmlformats.org/officeDocument/2006/relationships/image" Target="../media/image4.jpeg"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 Id="rId5" Type="http://schemas.openxmlformats.org/officeDocument/2006/relationships/hyperlink" Target="https://www.youtube.com/watch?v=cjt6cJ2mp8w" TargetMode="External" /><Relationship Id="rId4" Type="http://schemas.openxmlformats.org/officeDocument/2006/relationships/image" Target="../media/image8.jpeg" /></Relationships>
</file>

<file path=ppt/slides/_rels/slide6.xml.rels><?xml version="1.0" encoding="UTF-8" standalone="yes"?>
<Relationships xmlns="http://schemas.openxmlformats.org/package/2006/relationships"><Relationship Id="rId2" Type="http://schemas.openxmlformats.org/officeDocument/2006/relationships/image" Target="../media/image60.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28600" y="381000"/>
            <a:ext cx="8915400" cy="1470025"/>
          </a:xfrm>
        </p:spPr>
        <p:txBody>
          <a:bodyPr>
            <a:noAutofit/>
          </a:bodyPr>
          <a:lstStyle/>
          <a:p>
            <a:r>
              <a:rPr lang="en-US" sz="3200" b="1" dirty="0">
                <a:solidFill>
                  <a:srgbClr val="FF0000"/>
                </a:solidFill>
                <a:latin typeface="Bookman Old Style" pitchFamily="18" charset="0"/>
              </a:rPr>
              <a:t> AUTOMATIC SOLAR PV COOLING  SYSTEM </a:t>
            </a:r>
            <a:br>
              <a:rPr lang="en-US" sz="3200" b="1" dirty="0">
                <a:solidFill>
                  <a:srgbClr val="FF0000"/>
                </a:solidFill>
                <a:latin typeface="Bookman Old Style" pitchFamily="18" charset="0"/>
              </a:rPr>
            </a:br>
            <a:r>
              <a:rPr lang="en-US" sz="2800" b="1" i="1" dirty="0">
                <a:solidFill>
                  <a:srgbClr val="92D050"/>
                </a:solidFill>
                <a:latin typeface="Bookman Old Style" pitchFamily="18" charset="0"/>
              </a:rPr>
              <a:t>(A GREEN ENERGY SOLUTION)</a:t>
            </a:r>
          </a:p>
        </p:txBody>
      </p:sp>
      <p:sp>
        <p:nvSpPr>
          <p:cNvPr id="10" name="TextBox 9">
            <a:extLst>
              <a:ext uri="{FF2B5EF4-FFF2-40B4-BE49-F238E27FC236}">
                <a16:creationId xmlns:a16="http://schemas.microsoft.com/office/drawing/2014/main" id="{92ACD9D5-80DA-E3AF-F7D2-D337A1F8F8FD}"/>
              </a:ext>
            </a:extLst>
          </p:cNvPr>
          <p:cNvSpPr txBox="1"/>
          <p:nvPr/>
        </p:nvSpPr>
        <p:spPr>
          <a:xfrm>
            <a:off x="4716780" y="4800600"/>
            <a:ext cx="5105400" cy="1754326"/>
          </a:xfrm>
          <a:prstGeom prst="rect">
            <a:avLst/>
          </a:prstGeom>
          <a:noFill/>
        </p:spPr>
        <p:txBody>
          <a:bodyPr wrap="square" rtlCol="0">
            <a:spAutoFit/>
          </a:bodyPr>
          <a:lstStyle/>
          <a:p>
            <a:r>
              <a:rPr lang="en-US" dirty="0"/>
              <a:t>Done by</a:t>
            </a:r>
            <a:r>
              <a:rPr lang="en-US" sz="1800" kern="1200" dirty="0">
                <a:solidFill>
                  <a:schemeClr val="tx1"/>
                </a:solidFill>
                <a:latin typeface="+mn-lt"/>
                <a:ea typeface="+mn-ea"/>
                <a:cs typeface="+mn-cs"/>
              </a:rPr>
              <a:t> </a:t>
            </a:r>
          </a:p>
          <a:p>
            <a:endParaRPr lang="en-US" dirty="0"/>
          </a:p>
          <a:p>
            <a:r>
              <a:rPr lang="en-US" sz="1800" kern="1200" dirty="0">
                <a:solidFill>
                  <a:schemeClr val="tx1"/>
                </a:solidFill>
                <a:latin typeface="+mn-lt"/>
                <a:ea typeface="+mn-ea"/>
                <a:cs typeface="+mn-cs"/>
              </a:rPr>
              <a:t>MUGHESH KUMAR N R -(RA211126050025)</a:t>
            </a:r>
          </a:p>
          <a:p>
            <a:r>
              <a:rPr lang="en-US" dirty="0"/>
              <a:t>YOGA VIGNESH V - (RA211126050003)</a:t>
            </a:r>
          </a:p>
          <a:p>
            <a:r>
              <a:rPr lang="en-US" sz="1800" kern="1200" dirty="0">
                <a:solidFill>
                  <a:schemeClr val="tx1"/>
                </a:solidFill>
                <a:latin typeface="+mn-lt"/>
                <a:ea typeface="+mn-ea"/>
                <a:cs typeface="+mn-cs"/>
              </a:rPr>
              <a:t>PARKAVI S- (RA211126050042)</a:t>
            </a:r>
          </a:p>
          <a:p>
            <a:r>
              <a:rPr lang="en-US" dirty="0"/>
              <a:t>HEPHZIBAH DINEEP – (RA211126050033)</a:t>
            </a:r>
            <a:endParaRPr lang="en-US" sz="1800" kern="1200" dirty="0">
              <a:solidFill>
                <a:schemeClr val="tx1"/>
              </a:solidFill>
              <a:latin typeface="+mn-lt"/>
              <a:ea typeface="+mn-ea"/>
              <a:cs typeface="+mn-cs"/>
            </a:endParaRPr>
          </a:p>
        </p:txBody>
      </p:sp>
    </p:spTree>
    <p:extLst>
      <p:ext uri="{BB962C8B-B14F-4D97-AF65-F5344CB8AC3E}">
        <p14:creationId xmlns:p14="http://schemas.microsoft.com/office/powerpoint/2010/main" val="3188782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11162"/>
          </a:xfrm>
        </p:spPr>
        <p:txBody>
          <a:bodyPr>
            <a:normAutofit fontScale="90000"/>
          </a:bodyPr>
          <a:lstStyle/>
          <a:p>
            <a:r>
              <a:rPr lang="en-US" sz="3000" b="1" dirty="0">
                <a:solidFill>
                  <a:srgbClr val="FF0000"/>
                </a:solidFill>
                <a:latin typeface="Bookman Old Style" pitchFamily="18" charset="0"/>
              </a:rPr>
              <a:t>REFERENCES</a:t>
            </a:r>
          </a:p>
        </p:txBody>
      </p:sp>
      <p:sp>
        <p:nvSpPr>
          <p:cNvPr id="6" name="Rectangle 5"/>
          <p:cNvSpPr/>
          <p:nvPr/>
        </p:nvSpPr>
        <p:spPr>
          <a:xfrm>
            <a:off x="27709" y="838200"/>
            <a:ext cx="9067800" cy="5863144"/>
          </a:xfrm>
          <a:prstGeom prst="rect">
            <a:avLst/>
          </a:prstGeom>
        </p:spPr>
        <p:txBody>
          <a:bodyPr wrap="square">
            <a:spAutoFit/>
          </a:bodyPr>
          <a:lstStyle/>
          <a:p>
            <a:pPr marL="342900" indent="-342900" algn="just">
              <a:lnSpc>
                <a:spcPct val="150000"/>
              </a:lnSpc>
              <a:buFont typeface="+mj-lt"/>
              <a:buAutoNum type="arabicPeriod"/>
            </a:pPr>
            <a:r>
              <a:rPr lang="en-US" sz="1400" dirty="0">
                <a:latin typeface="Bookman Old Style" pitchFamily="18" charset="0"/>
              </a:rPr>
              <a:t>Jonas, L., Godoy, M., and Alberto, F., 2020, “Feasibility of Water-Cooled Photovoltaic Panels under the e </a:t>
            </a:r>
            <a:r>
              <a:rPr lang="en-US" sz="1400" dirty="0" err="1">
                <a:latin typeface="Bookman Old Style" pitchFamily="18" charset="0"/>
              </a:rPr>
              <a:t>Ffi</a:t>
            </a:r>
            <a:r>
              <a:rPr lang="en-US" sz="1400" dirty="0">
                <a:latin typeface="Bookman Old Style" pitchFamily="18" charset="0"/>
              </a:rPr>
              <a:t> </a:t>
            </a:r>
            <a:r>
              <a:rPr lang="en-US" sz="1400" dirty="0" err="1">
                <a:latin typeface="Bookman Old Style" pitchFamily="18" charset="0"/>
              </a:rPr>
              <a:t>Ciency</a:t>
            </a:r>
            <a:r>
              <a:rPr lang="en-US" sz="1400" dirty="0">
                <a:latin typeface="Bookman Old Style" pitchFamily="18" charset="0"/>
              </a:rPr>
              <a:t> and Durability Aspects,” Sol. Energy, </a:t>
            </a:r>
            <a:r>
              <a:rPr lang="en-US" sz="1400" b="1" dirty="0">
                <a:latin typeface="Bookman Old Style" pitchFamily="18" charset="0"/>
              </a:rPr>
              <a:t>207</a:t>
            </a:r>
            <a:r>
              <a:rPr lang="en-US" sz="1400" dirty="0">
                <a:latin typeface="Bookman Old Style" pitchFamily="18" charset="0"/>
              </a:rPr>
              <a:t>(November 2019), pp. 103–109.</a:t>
            </a:r>
          </a:p>
          <a:p>
            <a:pPr marL="342900" indent="-342900" algn="just">
              <a:lnSpc>
                <a:spcPct val="150000"/>
              </a:lnSpc>
              <a:buFont typeface="+mj-lt"/>
              <a:buAutoNum type="arabicPeriod"/>
            </a:pPr>
            <a:r>
              <a:rPr lang="en-US" sz="1400" dirty="0" err="1">
                <a:latin typeface="Bookman Old Style" pitchFamily="18" charset="0"/>
              </a:rPr>
              <a:t>Talebnejad</a:t>
            </a:r>
            <a:r>
              <a:rPr lang="en-US" sz="1400" dirty="0">
                <a:latin typeface="Bookman Old Style" pitchFamily="18" charset="0"/>
              </a:rPr>
              <a:t>, R., </a:t>
            </a:r>
            <a:r>
              <a:rPr lang="en-US" sz="1400" dirty="0" err="1">
                <a:latin typeface="Bookman Old Style" pitchFamily="18" charset="0"/>
              </a:rPr>
              <a:t>Kamfiroozi</a:t>
            </a:r>
            <a:r>
              <a:rPr lang="en-US" sz="1400" dirty="0">
                <a:latin typeface="Bookman Old Style" pitchFamily="18" charset="0"/>
              </a:rPr>
              <a:t>, S., </a:t>
            </a:r>
            <a:r>
              <a:rPr lang="en-US" sz="1400" dirty="0" err="1">
                <a:latin typeface="Bookman Old Style" pitchFamily="18" charset="0"/>
              </a:rPr>
              <a:t>Ebadi</a:t>
            </a:r>
            <a:r>
              <a:rPr lang="en-US" sz="1400" dirty="0">
                <a:latin typeface="Bookman Old Style" pitchFamily="18" charset="0"/>
              </a:rPr>
              <a:t>, H., </a:t>
            </a:r>
            <a:r>
              <a:rPr lang="en-US" sz="1400" dirty="0" err="1">
                <a:latin typeface="Bookman Old Style" pitchFamily="18" charset="0"/>
              </a:rPr>
              <a:t>Hossein</a:t>
            </a:r>
            <a:r>
              <a:rPr lang="en-US" sz="1400" dirty="0">
                <a:latin typeface="Bookman Old Style" pitchFamily="18" charset="0"/>
              </a:rPr>
              <a:t>, S., Reza, A., </a:t>
            </a:r>
            <a:r>
              <a:rPr lang="en-US" sz="1400" dirty="0" err="1">
                <a:latin typeface="Bookman Old Style" pitchFamily="18" charset="0"/>
              </a:rPr>
              <a:t>Ghobadian</a:t>
            </a:r>
            <a:r>
              <a:rPr lang="en-US" sz="1400" dirty="0">
                <a:latin typeface="Bookman Old Style" pitchFamily="18" charset="0"/>
              </a:rPr>
              <a:t>, B., and </a:t>
            </a:r>
            <a:r>
              <a:rPr lang="en-US" sz="1400" dirty="0" err="1">
                <a:latin typeface="Bookman Old Style" pitchFamily="18" charset="0"/>
              </a:rPr>
              <a:t>Savoldi</a:t>
            </a:r>
            <a:r>
              <a:rPr lang="en-US" sz="1400" dirty="0">
                <a:latin typeface="Bookman Old Style" pitchFamily="18" charset="0"/>
              </a:rPr>
              <a:t>, L., 2022, “A New Cooling Method for Photovoltaic Panels Using Brine from Reverse Osmosis Units to Increase Efficiency and Improve Productivity,” Energy Convers. </a:t>
            </a:r>
            <a:r>
              <a:rPr lang="en-US" sz="1400" dirty="0" err="1">
                <a:latin typeface="Bookman Old Style" pitchFamily="18" charset="0"/>
              </a:rPr>
              <a:t>Manag</a:t>
            </a:r>
            <a:r>
              <a:rPr lang="en-US" sz="1400" dirty="0">
                <a:latin typeface="Bookman Old Style" pitchFamily="18" charset="0"/>
              </a:rPr>
              <a:t>., </a:t>
            </a:r>
            <a:r>
              <a:rPr lang="en-US" sz="1400" b="1" dirty="0">
                <a:latin typeface="Bookman Old Style" pitchFamily="18" charset="0"/>
              </a:rPr>
              <a:t>251</a:t>
            </a:r>
            <a:r>
              <a:rPr lang="en-US" sz="1400" dirty="0">
                <a:latin typeface="Bookman Old Style" pitchFamily="18" charset="0"/>
              </a:rPr>
              <a:t>(November 2021), p. 115031.</a:t>
            </a:r>
          </a:p>
          <a:p>
            <a:pPr marL="342900" indent="-342900" algn="just">
              <a:lnSpc>
                <a:spcPct val="150000"/>
              </a:lnSpc>
              <a:buFont typeface="+mj-lt"/>
              <a:buAutoNum type="arabicPeriod"/>
            </a:pPr>
            <a:r>
              <a:rPr lang="en-US" sz="1400" dirty="0" err="1">
                <a:latin typeface="Bookman Old Style" pitchFamily="18" charset="0"/>
              </a:rPr>
              <a:t>Fakouriyan</a:t>
            </a:r>
            <a:r>
              <a:rPr lang="en-US" sz="1400" dirty="0">
                <a:latin typeface="Bookman Old Style" pitchFamily="18" charset="0"/>
              </a:rPr>
              <a:t>, S., </a:t>
            </a:r>
            <a:r>
              <a:rPr lang="en-US" sz="1400" dirty="0" err="1">
                <a:latin typeface="Bookman Old Style" pitchFamily="18" charset="0"/>
              </a:rPr>
              <a:t>Saboohi</a:t>
            </a:r>
            <a:r>
              <a:rPr lang="en-US" sz="1400" dirty="0">
                <a:latin typeface="Bookman Old Style" pitchFamily="18" charset="0"/>
              </a:rPr>
              <a:t>, Y., and </a:t>
            </a:r>
            <a:r>
              <a:rPr lang="en-US" sz="1400" dirty="0" err="1">
                <a:latin typeface="Bookman Old Style" pitchFamily="18" charset="0"/>
              </a:rPr>
              <a:t>Fathi</a:t>
            </a:r>
            <a:r>
              <a:rPr lang="en-US" sz="1400" dirty="0">
                <a:latin typeface="Bookman Old Style" pitchFamily="18" charset="0"/>
              </a:rPr>
              <a:t>, A., 2018, “Experimental Analysis of a Cooling System Effect on Photovoltaic Panels’ Efficiency and Its Preheating Water Production,” Renew. Energy.</a:t>
            </a:r>
          </a:p>
          <a:p>
            <a:pPr marL="342900" indent="-342900" algn="just">
              <a:lnSpc>
                <a:spcPct val="150000"/>
              </a:lnSpc>
              <a:buFont typeface="+mj-lt"/>
              <a:buAutoNum type="arabicPeriod"/>
            </a:pPr>
            <a:r>
              <a:rPr lang="en-US" sz="1400" dirty="0" err="1">
                <a:latin typeface="Bookman Old Style" pitchFamily="18" charset="0"/>
              </a:rPr>
              <a:t>Hadipour</a:t>
            </a:r>
            <a:r>
              <a:rPr lang="en-US" sz="1400" dirty="0">
                <a:latin typeface="Bookman Old Style" pitchFamily="18" charset="0"/>
              </a:rPr>
              <a:t>, A., </a:t>
            </a:r>
            <a:r>
              <a:rPr lang="en-US" sz="1400" dirty="0" err="1">
                <a:latin typeface="Bookman Old Style" pitchFamily="18" charset="0"/>
              </a:rPr>
              <a:t>Rajabi</a:t>
            </a:r>
            <a:r>
              <a:rPr lang="en-US" sz="1400" dirty="0">
                <a:latin typeface="Bookman Old Style" pitchFamily="18" charset="0"/>
              </a:rPr>
              <a:t>, M., and </a:t>
            </a:r>
            <a:r>
              <a:rPr lang="en-US" sz="1400" dirty="0" err="1">
                <a:latin typeface="Bookman Old Style" pitchFamily="18" charset="0"/>
              </a:rPr>
              <a:t>Rashidi</a:t>
            </a:r>
            <a:r>
              <a:rPr lang="en-US" sz="1400" dirty="0">
                <a:latin typeface="Bookman Old Style" pitchFamily="18" charset="0"/>
              </a:rPr>
              <a:t>, S., 2021, “An </a:t>
            </a:r>
            <a:r>
              <a:rPr lang="en-US" sz="1400" dirty="0" err="1">
                <a:latin typeface="Bookman Old Style" pitchFamily="18" charset="0"/>
              </a:rPr>
              <a:t>Ef</a:t>
            </a:r>
            <a:r>
              <a:rPr lang="en-US" sz="1400" dirty="0">
                <a:latin typeface="Bookman Old Style" pitchFamily="18" charset="0"/>
              </a:rPr>
              <a:t> Fi </a:t>
            </a:r>
            <a:r>
              <a:rPr lang="en-US" sz="1400" dirty="0" err="1">
                <a:latin typeface="Bookman Old Style" pitchFamily="18" charset="0"/>
              </a:rPr>
              <a:t>Cient</a:t>
            </a:r>
            <a:r>
              <a:rPr lang="en-US" sz="1400" dirty="0">
                <a:latin typeface="Bookman Old Style" pitchFamily="18" charset="0"/>
              </a:rPr>
              <a:t> Pulsed- Spray Water Cooling System for Photovoltaic Panels : Experimental Study and Cost Analysis,” Renew. Energy, </a:t>
            </a:r>
            <a:r>
              <a:rPr lang="en-US" sz="1400" b="1" dirty="0">
                <a:latin typeface="Bookman Old Style" pitchFamily="18" charset="0"/>
              </a:rPr>
              <a:t>164</a:t>
            </a:r>
            <a:r>
              <a:rPr lang="en-US" sz="1400" dirty="0">
                <a:latin typeface="Bookman Old Style" pitchFamily="18" charset="0"/>
              </a:rPr>
              <a:t>, pp. 867–875.</a:t>
            </a:r>
          </a:p>
          <a:p>
            <a:pPr marL="342900" indent="-342900" algn="just">
              <a:lnSpc>
                <a:spcPct val="150000"/>
              </a:lnSpc>
              <a:buFont typeface="+mj-lt"/>
              <a:buAutoNum type="arabicPeriod"/>
            </a:pPr>
            <a:r>
              <a:rPr lang="en-US" sz="1400" dirty="0" err="1">
                <a:latin typeface="Bookman Old Style" pitchFamily="18" charset="0"/>
              </a:rPr>
              <a:t>Universiti</a:t>
            </a:r>
            <a:r>
              <a:rPr lang="en-US" sz="1400" dirty="0">
                <a:latin typeface="Bookman Old Style" pitchFamily="18" charset="0"/>
              </a:rPr>
              <a:t>, P., Abdul, J., and Tan, M., 2019, “Science Direct Investigating the Performance Improvement of and a Photovoltaic System in a Tropical Climate Using Water Cooling Method Assessing the Feasibility of Using the Heat Demand-Outdoor District Heat Demand Forecast,” Energy </a:t>
            </a:r>
            <a:r>
              <a:rPr lang="en-US" sz="1400" dirty="0" err="1">
                <a:latin typeface="Bookman Old Style" pitchFamily="18" charset="0"/>
              </a:rPr>
              <a:t>Procedia</a:t>
            </a:r>
            <a:r>
              <a:rPr lang="en-US" sz="1400" dirty="0">
                <a:latin typeface="Bookman Old Style" pitchFamily="18" charset="0"/>
              </a:rPr>
              <a:t>, </a:t>
            </a:r>
            <a:r>
              <a:rPr lang="en-US" sz="1400" b="1" dirty="0">
                <a:latin typeface="Bookman Old Style" pitchFamily="18" charset="0"/>
              </a:rPr>
              <a:t>159</a:t>
            </a:r>
            <a:r>
              <a:rPr lang="en-US" sz="1400" dirty="0">
                <a:latin typeface="Bookman Old Style" pitchFamily="18" charset="0"/>
              </a:rPr>
              <a:t>, pp. 78–83.</a:t>
            </a:r>
          </a:p>
          <a:p>
            <a:pPr marL="342900" indent="-342900" algn="just">
              <a:lnSpc>
                <a:spcPct val="150000"/>
              </a:lnSpc>
              <a:buFont typeface="+mj-lt"/>
              <a:buAutoNum type="arabicPeriod"/>
            </a:pPr>
            <a:r>
              <a:rPr lang="en-US" sz="1400" dirty="0" err="1">
                <a:latin typeface="Bookman Old Style" pitchFamily="18" charset="0"/>
              </a:rPr>
              <a:t>Bahaidarah</a:t>
            </a:r>
            <a:r>
              <a:rPr lang="en-US" sz="1400" dirty="0">
                <a:latin typeface="Bookman Old Style" pitchFamily="18" charset="0"/>
              </a:rPr>
              <a:t>, H. M. S., 2016, “Experimental Performance Evaluation and Modeling of Jet Impingement Cooling for Thermal Management of </a:t>
            </a:r>
            <a:r>
              <a:rPr lang="en-US" sz="1400" dirty="0" err="1">
                <a:latin typeface="Bookman Old Style" pitchFamily="18" charset="0"/>
              </a:rPr>
              <a:t>Photovoltaics</a:t>
            </a:r>
            <a:r>
              <a:rPr lang="en-US" sz="1400" dirty="0">
                <a:latin typeface="Bookman Old Style" pitchFamily="18" charset="0"/>
              </a:rPr>
              <a:t>,” Sol. Energy, </a:t>
            </a:r>
            <a:r>
              <a:rPr lang="en-US" sz="1400" b="1" dirty="0">
                <a:latin typeface="Bookman Old Style" pitchFamily="18" charset="0"/>
              </a:rPr>
              <a:t>135</a:t>
            </a:r>
            <a:r>
              <a:rPr lang="en-US" sz="1400" dirty="0">
                <a:latin typeface="Bookman Old Style" pitchFamily="18" charset="0"/>
              </a:rPr>
              <a:t>, pp. 605–617.</a:t>
            </a:r>
          </a:p>
          <a:p>
            <a:pPr marL="342900" indent="-342900">
              <a:buFont typeface="+mj-lt"/>
              <a:buAutoNum type="arabicPeriod"/>
            </a:pPr>
            <a:endParaRPr lang="en-US" dirty="0"/>
          </a:p>
        </p:txBody>
      </p:sp>
    </p:spTree>
    <p:extLst>
      <p:ext uri="{BB962C8B-B14F-4D97-AF65-F5344CB8AC3E}">
        <p14:creationId xmlns:p14="http://schemas.microsoft.com/office/powerpoint/2010/main" val="2065779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2819400"/>
            <a:ext cx="8229600" cy="411162"/>
          </a:xfrm>
        </p:spPr>
        <p:txBody>
          <a:bodyPr>
            <a:normAutofit fontScale="90000"/>
          </a:bodyPr>
          <a:lstStyle/>
          <a:p>
            <a:r>
              <a:rPr lang="en-US" sz="3000" b="1" dirty="0">
                <a:solidFill>
                  <a:srgbClr val="FF0000"/>
                </a:solidFill>
                <a:latin typeface="Bookman Old Style" pitchFamily="18" charset="0"/>
              </a:rPr>
              <a:t>THANK YOU</a:t>
            </a:r>
          </a:p>
        </p:txBody>
      </p:sp>
    </p:spTree>
    <p:extLst>
      <p:ext uri="{BB962C8B-B14F-4D97-AF65-F5344CB8AC3E}">
        <p14:creationId xmlns:p14="http://schemas.microsoft.com/office/powerpoint/2010/main" val="2234630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411162"/>
          </a:xfrm>
        </p:spPr>
        <p:txBody>
          <a:bodyPr>
            <a:normAutofit fontScale="90000"/>
          </a:bodyPr>
          <a:lstStyle/>
          <a:p>
            <a:r>
              <a:rPr lang="en-US" sz="3000" b="1" dirty="0">
                <a:solidFill>
                  <a:srgbClr val="FF0000"/>
                </a:solidFill>
                <a:latin typeface="Bookman Old Style" pitchFamily="18" charset="0"/>
              </a:rPr>
              <a:t>GREEN ENERGY</a:t>
            </a:r>
          </a:p>
        </p:txBody>
      </p:sp>
      <p:sp>
        <p:nvSpPr>
          <p:cNvPr id="3" name="Content Placeholder 2"/>
          <p:cNvSpPr>
            <a:spLocks noGrp="1"/>
          </p:cNvSpPr>
          <p:nvPr>
            <p:ph idx="1"/>
          </p:nvPr>
        </p:nvSpPr>
        <p:spPr>
          <a:xfrm>
            <a:off x="304800" y="533401"/>
            <a:ext cx="8763000" cy="4267200"/>
          </a:xfrm>
        </p:spPr>
        <p:txBody>
          <a:bodyPr>
            <a:normAutofit fontScale="25000" lnSpcReduction="20000"/>
          </a:bodyPr>
          <a:lstStyle/>
          <a:p>
            <a:pPr marL="0" indent="0">
              <a:lnSpc>
                <a:spcPct val="170000"/>
              </a:lnSpc>
              <a:buNone/>
            </a:pPr>
            <a:r>
              <a:rPr lang="en-US" sz="4900" dirty="0">
                <a:latin typeface="Bookman Old Style" pitchFamily="18" charset="0"/>
              </a:rPr>
              <a:t>	</a:t>
            </a:r>
            <a:r>
              <a:rPr lang="en-US" sz="5600" dirty="0">
                <a:latin typeface="Bookman Old Style" pitchFamily="18" charset="0"/>
              </a:rPr>
              <a:t>Any energy generated or obtained from the natural </a:t>
            </a:r>
            <a:br>
              <a:rPr lang="en-US" sz="5600" dirty="0">
                <a:latin typeface="Bookman Old Style" pitchFamily="18" charset="0"/>
              </a:rPr>
            </a:br>
            <a:r>
              <a:rPr lang="en-US" sz="5600" dirty="0">
                <a:latin typeface="Bookman Old Style" pitchFamily="18" charset="0"/>
              </a:rPr>
              <a:t>resources, such as sunlight, wind or water etc. constitutes the </a:t>
            </a:r>
            <a:br>
              <a:rPr lang="en-US" sz="5600" dirty="0">
                <a:latin typeface="Bookman Old Style" pitchFamily="18" charset="0"/>
              </a:rPr>
            </a:br>
            <a:r>
              <a:rPr lang="en-US" sz="5600" dirty="0">
                <a:latin typeface="Bookman Old Style" pitchFamily="18" charset="0"/>
              </a:rPr>
              <a:t>term green energy.</a:t>
            </a:r>
          </a:p>
          <a:p>
            <a:pPr marL="0" indent="0">
              <a:lnSpc>
                <a:spcPct val="170000"/>
              </a:lnSpc>
              <a:buNone/>
            </a:pPr>
            <a:r>
              <a:rPr lang="en-US" sz="5600" dirty="0">
                <a:latin typeface="Bookman Old Style" pitchFamily="18" charset="0"/>
              </a:rPr>
              <a:t>Advantages:-</a:t>
            </a:r>
          </a:p>
          <a:p>
            <a:pPr>
              <a:lnSpc>
                <a:spcPct val="170000"/>
              </a:lnSpc>
              <a:buFont typeface="Wingdings" pitchFamily="2" charset="2"/>
              <a:buChar char="ü"/>
            </a:pPr>
            <a:r>
              <a:rPr lang="en-US" sz="5600" dirty="0">
                <a:latin typeface="Bookman Old Style" pitchFamily="18" charset="0"/>
              </a:rPr>
              <a:t>Clean energy; </a:t>
            </a:r>
          </a:p>
          <a:p>
            <a:pPr>
              <a:lnSpc>
                <a:spcPct val="170000"/>
              </a:lnSpc>
              <a:buFont typeface="Wingdings" pitchFamily="2" charset="2"/>
              <a:buChar char="ü"/>
            </a:pPr>
            <a:r>
              <a:rPr lang="en-US" sz="5600" dirty="0">
                <a:latin typeface="Bookman Old Style" pitchFamily="18" charset="0"/>
              </a:rPr>
              <a:t>Inexhaustible energy source; </a:t>
            </a:r>
          </a:p>
          <a:p>
            <a:pPr>
              <a:lnSpc>
                <a:spcPct val="170000"/>
              </a:lnSpc>
              <a:buFont typeface="Wingdings" pitchFamily="2" charset="2"/>
              <a:buChar char="ü"/>
            </a:pPr>
            <a:r>
              <a:rPr lang="en-US" sz="5600" dirty="0">
                <a:latin typeface="Bookman Old Style" pitchFamily="18" charset="0"/>
              </a:rPr>
              <a:t>No carbon emissions or greenhouse gases; </a:t>
            </a:r>
          </a:p>
          <a:p>
            <a:pPr>
              <a:lnSpc>
                <a:spcPct val="170000"/>
              </a:lnSpc>
              <a:buFont typeface="Wingdings" pitchFamily="2" charset="2"/>
              <a:buChar char="ü"/>
            </a:pPr>
            <a:r>
              <a:rPr lang="en-US" sz="5600" dirty="0">
                <a:latin typeface="Bookman Old Style" pitchFamily="18" charset="0"/>
              </a:rPr>
              <a:t>Energy independence; </a:t>
            </a:r>
          </a:p>
          <a:p>
            <a:pPr>
              <a:lnSpc>
                <a:spcPct val="170000"/>
              </a:lnSpc>
              <a:buFont typeface="Wingdings" pitchFamily="2" charset="2"/>
              <a:buChar char="ü"/>
            </a:pPr>
            <a:r>
              <a:rPr lang="en-US" sz="5600" dirty="0">
                <a:latin typeface="Bookman Old Style" pitchFamily="18" charset="0"/>
              </a:rPr>
              <a:t>Environmentally-friendly</a:t>
            </a:r>
          </a:p>
          <a:p>
            <a:pPr>
              <a:lnSpc>
                <a:spcPct val="170000"/>
              </a:lnSpc>
              <a:buFont typeface="Wingdings" pitchFamily="2" charset="2"/>
              <a:buChar char="ü"/>
            </a:pPr>
            <a:endParaRPr lang="en-US" sz="4900" dirty="0">
              <a:latin typeface="Bookman Old Style" pitchFamily="18" charset="0"/>
            </a:endParaRPr>
          </a:p>
          <a:p>
            <a:pPr marL="0" indent="0" algn="ctr">
              <a:lnSpc>
                <a:spcPct val="170000"/>
              </a:lnSpc>
              <a:buNone/>
            </a:pPr>
            <a:r>
              <a:rPr lang="en-US" sz="12000" b="1" dirty="0">
                <a:solidFill>
                  <a:srgbClr val="FF0000"/>
                </a:solidFill>
                <a:latin typeface="Bookman Old Style" pitchFamily="18" charset="0"/>
              </a:rPr>
              <a:t>GREEN ENERGY SOLUTION</a:t>
            </a:r>
          </a:p>
          <a:p>
            <a:pPr marL="0" indent="0" algn="ctr">
              <a:lnSpc>
                <a:spcPct val="170000"/>
              </a:lnSpc>
              <a:buNone/>
            </a:pPr>
            <a:endParaRPr lang="en-US" sz="12000" b="1" dirty="0">
              <a:solidFill>
                <a:srgbClr val="FF0000"/>
              </a:solidFill>
              <a:latin typeface="Bookman Old Style" pitchFamily="18" charset="0"/>
            </a:endParaRPr>
          </a:p>
        </p:txBody>
      </p:sp>
      <p:pic>
        <p:nvPicPr>
          <p:cNvPr id="1026" name="Picture 2" descr="Best Green Energy Choices for Your Home - Green Power Techn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219200"/>
            <a:ext cx="3425825" cy="256936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18655" y="4953000"/>
            <a:ext cx="8531225" cy="1154162"/>
          </a:xfrm>
          <a:prstGeom prst="rect">
            <a:avLst/>
          </a:prstGeom>
          <a:noFill/>
        </p:spPr>
        <p:txBody>
          <a:bodyPr wrap="square" rtlCol="0">
            <a:spAutoFit/>
          </a:bodyPr>
          <a:lstStyle/>
          <a:p>
            <a:pPr>
              <a:lnSpc>
                <a:spcPct val="150000"/>
              </a:lnSpc>
            </a:pPr>
            <a:r>
              <a:rPr lang="en-US" dirty="0"/>
              <a:t>  	</a:t>
            </a:r>
            <a:r>
              <a:rPr lang="en-US" sz="1400" dirty="0">
                <a:latin typeface="Bookman Old Style" pitchFamily="18" charset="0"/>
              </a:rPr>
              <a:t>A solution to harvest energy from the natural resources more effectively than the available methods. In this study, a novel solution or method to harvest more energy from the </a:t>
            </a:r>
            <a:r>
              <a:rPr lang="en-US" sz="1400" dirty="0">
                <a:solidFill>
                  <a:srgbClr val="FF0000"/>
                </a:solidFill>
                <a:latin typeface="Bookman Old Style" pitchFamily="18" charset="0"/>
              </a:rPr>
              <a:t>sun</a:t>
            </a:r>
            <a:r>
              <a:rPr lang="en-US" sz="1400" dirty="0">
                <a:latin typeface="Bookman Old Style" pitchFamily="18" charset="0"/>
              </a:rPr>
              <a:t> is proposed.</a:t>
            </a:r>
          </a:p>
        </p:txBody>
      </p:sp>
    </p:spTree>
    <p:extLst>
      <p:ext uri="{BB962C8B-B14F-4D97-AF65-F5344CB8AC3E}">
        <p14:creationId xmlns:p14="http://schemas.microsoft.com/office/powerpoint/2010/main" val="2185225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000" b="1" dirty="0">
                <a:solidFill>
                  <a:srgbClr val="FF0000"/>
                </a:solidFill>
                <a:latin typeface="Bookman Old Style" pitchFamily="18" charset="0"/>
              </a:rPr>
              <a:t>SOLAR ENERGY</a:t>
            </a:r>
          </a:p>
        </p:txBody>
      </p:sp>
      <p:sp>
        <p:nvSpPr>
          <p:cNvPr id="3" name="Content Placeholder 2"/>
          <p:cNvSpPr>
            <a:spLocks noGrp="1"/>
          </p:cNvSpPr>
          <p:nvPr>
            <p:ph idx="1"/>
          </p:nvPr>
        </p:nvSpPr>
        <p:spPr>
          <a:xfrm>
            <a:off x="228600" y="838200"/>
            <a:ext cx="8763000" cy="5287963"/>
          </a:xfrm>
        </p:spPr>
        <p:txBody>
          <a:bodyPr>
            <a:noAutofit/>
          </a:bodyPr>
          <a:lstStyle/>
          <a:p>
            <a:pPr algn="just"/>
            <a:r>
              <a:rPr lang="en-US" sz="1600" dirty="0">
                <a:solidFill>
                  <a:srgbClr val="7030A0"/>
                </a:solidFill>
                <a:latin typeface="Bookman Old Style" pitchFamily="18" charset="0"/>
              </a:rPr>
              <a:t>Energy obtained from the principle energy source sun is known as Solar energy [1].</a:t>
            </a:r>
          </a:p>
          <a:p>
            <a:pPr algn="just"/>
            <a:r>
              <a:rPr lang="en-US" sz="1600" dirty="0">
                <a:latin typeface="Bookman Old Style" pitchFamily="18" charset="0"/>
              </a:rPr>
              <a:t>In the past few decades, researchers proposed various means to convert energy from the sun in to effective mean (electrical or thermal form) through a medium called solar energy conversion device (SECD) [2].</a:t>
            </a:r>
          </a:p>
          <a:p>
            <a:pPr algn="just"/>
            <a:r>
              <a:rPr lang="en-US" sz="1600" dirty="0">
                <a:solidFill>
                  <a:srgbClr val="7030A0"/>
                </a:solidFill>
                <a:latin typeface="Bookman Old Style" pitchFamily="18" charset="0"/>
              </a:rPr>
              <a:t>Among the proposed SECD’s, photovoltaic module (PVM) is a device which converts energy from the sun in to electrical form via photovoltaic effect [3].</a:t>
            </a:r>
          </a:p>
          <a:p>
            <a:pPr algn="just"/>
            <a:r>
              <a:rPr lang="en-US" sz="1600" dirty="0">
                <a:latin typeface="Bookman Old Style" pitchFamily="18" charset="0"/>
              </a:rPr>
              <a:t>Various classification of PVM’s are proposed by the researchers in the past one decade. However the common research problem experienced from all the proposed category remains same [4].</a:t>
            </a:r>
          </a:p>
          <a:p>
            <a:pPr algn="just"/>
            <a:r>
              <a:rPr lang="en-US" sz="1600" dirty="0">
                <a:solidFill>
                  <a:srgbClr val="7030A0"/>
                </a:solidFill>
                <a:latin typeface="Bookman Old Style" pitchFamily="18" charset="0"/>
              </a:rPr>
              <a:t>The electrical performance delivered by the PVM is more sensitive to its operating temperature. In other words, the electrical performance delivered by the PVM is inversely proportional to its operating temperature [5].</a:t>
            </a:r>
          </a:p>
          <a:p>
            <a:pPr algn="just"/>
            <a:r>
              <a:rPr lang="en-US" sz="1600" dirty="0">
                <a:latin typeface="Bookman Old Style" pitchFamily="18" charset="0"/>
              </a:rPr>
              <a:t>In order to fix this, varieties of research works are attempted by the researchers. Such works are classified in to two types. They are (</a:t>
            </a:r>
            <a:r>
              <a:rPr lang="en-US" sz="1600" dirty="0" err="1">
                <a:latin typeface="Bookman Old Style" pitchFamily="18" charset="0"/>
              </a:rPr>
              <a:t>i</a:t>
            </a:r>
            <a:r>
              <a:rPr lang="en-US" sz="1600" dirty="0">
                <a:latin typeface="Bookman Old Style" pitchFamily="18" charset="0"/>
              </a:rPr>
              <a:t>) direct-contact cooling and (ii) indirect-contact cooling of PVM.</a:t>
            </a:r>
          </a:p>
          <a:p>
            <a:pPr algn="just"/>
            <a:r>
              <a:rPr lang="en-US" sz="1600" dirty="0">
                <a:solidFill>
                  <a:srgbClr val="7030A0"/>
                </a:solidFill>
                <a:latin typeface="Bookman Old Style" pitchFamily="18" charset="0"/>
              </a:rPr>
              <a:t>Among the two methods, direct-contact cooling is identified as effective than the second type. Even though, rigorous effects are made to reduce or control the operating temperature of PVM, still the need to harvest more energy exists [6].</a:t>
            </a:r>
          </a:p>
          <a:p>
            <a:pPr algn="just"/>
            <a:r>
              <a:rPr lang="en-US" sz="1600" dirty="0">
                <a:latin typeface="Bookman Old Style" pitchFamily="18" charset="0"/>
              </a:rPr>
              <a:t>Thus, in this study a novel and automatic direct-contact cooling method for PVM is proposed. The results of this proposed PVM with novel cooling and without cooling are compared under the same operating conditions (tilt angle, latitude, longitude etc.)</a:t>
            </a:r>
          </a:p>
          <a:p>
            <a:pPr algn="just"/>
            <a:endParaRPr lang="en-US" sz="1600" dirty="0">
              <a:latin typeface="Bookman Old Style" pitchFamily="18" charset="0"/>
            </a:endParaRPr>
          </a:p>
        </p:txBody>
      </p:sp>
    </p:spTree>
    <p:extLst>
      <p:ext uri="{BB962C8B-B14F-4D97-AF65-F5344CB8AC3E}">
        <p14:creationId xmlns:p14="http://schemas.microsoft.com/office/powerpoint/2010/main" val="1486089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11162"/>
          </a:xfrm>
        </p:spPr>
        <p:txBody>
          <a:bodyPr>
            <a:normAutofit fontScale="90000"/>
          </a:bodyPr>
          <a:lstStyle/>
          <a:p>
            <a:r>
              <a:rPr lang="en-US" sz="3000" b="1" dirty="0">
                <a:solidFill>
                  <a:srgbClr val="FF0000"/>
                </a:solidFill>
                <a:latin typeface="Bookman Old Style" pitchFamily="18" charset="0"/>
              </a:rPr>
              <a:t>SOLAR PHOTOVOLTAIC MODULE</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4512176"/>
            <a:ext cx="4572000" cy="187540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Buy Luminous 165W 12V Polycrystalline Solar PV Module Panel, LUM 12165  Online At Price ₹658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4563" y="838199"/>
            <a:ext cx="3117273" cy="311727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C:\Users\Sridharan\Desktop\Thesis images\PV-Schematic-2x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275879"/>
            <a:ext cx="4114800" cy="23480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asics of Solar PhotoVoltaic Panels &amp;gt; Vikram Sol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582" y="838200"/>
            <a:ext cx="3768436" cy="313424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937163" y="6438537"/>
            <a:ext cx="3588327" cy="276999"/>
          </a:xfrm>
          <a:prstGeom prst="rect">
            <a:avLst/>
          </a:prstGeom>
          <a:noFill/>
        </p:spPr>
        <p:txBody>
          <a:bodyPr wrap="square" rtlCol="0">
            <a:spAutoFit/>
          </a:bodyPr>
          <a:lstStyle/>
          <a:p>
            <a:r>
              <a:rPr lang="en-US" sz="1200" dirty="0">
                <a:solidFill>
                  <a:srgbClr val="FF0000"/>
                </a:solidFill>
                <a:latin typeface="Bookman Old Style" pitchFamily="18" charset="0"/>
              </a:rPr>
              <a:t>Figs. The PVM and its relevant theory</a:t>
            </a:r>
          </a:p>
        </p:txBody>
      </p:sp>
      <p:sp>
        <p:nvSpPr>
          <p:cNvPr id="2" name="TextBox 1"/>
          <p:cNvSpPr txBox="1"/>
          <p:nvPr/>
        </p:nvSpPr>
        <p:spPr>
          <a:xfrm>
            <a:off x="1143000" y="2396835"/>
            <a:ext cx="381000" cy="369332"/>
          </a:xfrm>
          <a:prstGeom prst="rect">
            <a:avLst/>
          </a:prstGeom>
          <a:noFill/>
        </p:spPr>
        <p:txBody>
          <a:bodyPr wrap="square" rtlCol="0">
            <a:spAutoFit/>
          </a:bodyPr>
          <a:lstStyle/>
          <a:p>
            <a:r>
              <a:rPr lang="en-US" b="1" dirty="0"/>
              <a:t>1</a:t>
            </a:r>
          </a:p>
        </p:txBody>
      </p:sp>
      <p:sp>
        <p:nvSpPr>
          <p:cNvPr id="9" name="TextBox 8"/>
          <p:cNvSpPr txBox="1"/>
          <p:nvPr/>
        </p:nvSpPr>
        <p:spPr>
          <a:xfrm>
            <a:off x="7010400" y="2433032"/>
            <a:ext cx="381000" cy="369332"/>
          </a:xfrm>
          <a:prstGeom prst="rect">
            <a:avLst/>
          </a:prstGeom>
          <a:noFill/>
        </p:spPr>
        <p:txBody>
          <a:bodyPr wrap="square" rtlCol="0">
            <a:spAutoFit/>
          </a:bodyPr>
          <a:lstStyle/>
          <a:p>
            <a:r>
              <a:rPr lang="en-US" b="1" dirty="0"/>
              <a:t>2</a:t>
            </a:r>
          </a:p>
        </p:txBody>
      </p:sp>
      <p:sp>
        <p:nvSpPr>
          <p:cNvPr id="10" name="TextBox 9"/>
          <p:cNvSpPr txBox="1"/>
          <p:nvPr/>
        </p:nvSpPr>
        <p:spPr>
          <a:xfrm>
            <a:off x="533400" y="6202918"/>
            <a:ext cx="381000" cy="369332"/>
          </a:xfrm>
          <a:prstGeom prst="rect">
            <a:avLst/>
          </a:prstGeom>
          <a:noFill/>
        </p:spPr>
        <p:txBody>
          <a:bodyPr wrap="square" rtlCol="0">
            <a:spAutoFit/>
          </a:bodyPr>
          <a:lstStyle/>
          <a:p>
            <a:r>
              <a:rPr lang="en-US" b="1" dirty="0"/>
              <a:t>3</a:t>
            </a:r>
          </a:p>
        </p:txBody>
      </p:sp>
      <p:sp>
        <p:nvSpPr>
          <p:cNvPr id="11" name="TextBox 10"/>
          <p:cNvSpPr txBox="1"/>
          <p:nvPr/>
        </p:nvSpPr>
        <p:spPr>
          <a:xfrm>
            <a:off x="7391400" y="5819730"/>
            <a:ext cx="381000" cy="369332"/>
          </a:xfrm>
          <a:prstGeom prst="rect">
            <a:avLst/>
          </a:prstGeom>
          <a:noFill/>
        </p:spPr>
        <p:txBody>
          <a:bodyPr wrap="square" rtlCol="0">
            <a:spAutoFit/>
          </a:bodyPr>
          <a:lstStyle/>
          <a:p>
            <a:r>
              <a:rPr lang="en-US" b="1" dirty="0"/>
              <a:t>4</a:t>
            </a:r>
          </a:p>
        </p:txBody>
      </p:sp>
    </p:spTree>
    <p:extLst>
      <p:ext uri="{BB962C8B-B14F-4D97-AF65-F5344CB8AC3E}">
        <p14:creationId xmlns:p14="http://schemas.microsoft.com/office/powerpoint/2010/main" val="540775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11162"/>
          </a:xfrm>
        </p:spPr>
        <p:txBody>
          <a:bodyPr>
            <a:normAutofit fontScale="90000"/>
          </a:bodyPr>
          <a:lstStyle/>
          <a:p>
            <a:r>
              <a:rPr lang="en-US" sz="3000" b="1" dirty="0">
                <a:solidFill>
                  <a:srgbClr val="FF0000"/>
                </a:solidFill>
                <a:latin typeface="Bookman Old Style" pitchFamily="18" charset="0"/>
              </a:rPr>
              <a:t>REAL TIME TEST RIG – INSTRUMENTS - SPECIFICATIONS</a:t>
            </a:r>
          </a:p>
        </p:txBody>
      </p:sp>
      <p:graphicFrame>
        <p:nvGraphicFramePr>
          <p:cNvPr id="2" name="Table 1"/>
          <p:cNvGraphicFramePr>
            <a:graphicFrameLocks noGrp="1"/>
          </p:cNvGraphicFramePr>
          <p:nvPr>
            <p:extLst>
              <p:ext uri="{D42A27DB-BD31-4B8C-83A1-F6EECF244321}">
                <p14:modId xmlns:p14="http://schemas.microsoft.com/office/powerpoint/2010/main" val="2122026262"/>
              </p:ext>
            </p:extLst>
          </p:nvPr>
        </p:nvGraphicFramePr>
        <p:xfrm>
          <a:off x="5562600" y="1447803"/>
          <a:ext cx="2895600" cy="2217418"/>
        </p:xfrm>
        <a:graphic>
          <a:graphicData uri="http://schemas.openxmlformats.org/drawingml/2006/table">
            <a:tbl>
              <a:tblPr firstRow="1" firstCol="1" bandRow="1">
                <a:tableStyleId>{9D7B26C5-4107-4FEC-AEDC-1716B250A1EF}</a:tableStyleId>
              </a:tblPr>
              <a:tblGrid>
                <a:gridCol w="2063261">
                  <a:extLst>
                    <a:ext uri="{9D8B030D-6E8A-4147-A177-3AD203B41FA5}">
                      <a16:colId xmlns:a16="http://schemas.microsoft.com/office/drawing/2014/main" val="20000"/>
                    </a:ext>
                  </a:extLst>
                </a:gridCol>
                <a:gridCol w="832339">
                  <a:extLst>
                    <a:ext uri="{9D8B030D-6E8A-4147-A177-3AD203B41FA5}">
                      <a16:colId xmlns:a16="http://schemas.microsoft.com/office/drawing/2014/main" val="20001"/>
                    </a:ext>
                  </a:extLst>
                </a:gridCol>
              </a:tblGrid>
              <a:tr h="316774">
                <a:tc>
                  <a:txBody>
                    <a:bodyPr/>
                    <a:lstStyle/>
                    <a:p>
                      <a:pPr marL="0" marR="0">
                        <a:lnSpc>
                          <a:spcPct val="115000"/>
                        </a:lnSpc>
                        <a:spcBef>
                          <a:spcPts val="0"/>
                        </a:spcBef>
                        <a:spcAft>
                          <a:spcPts val="0"/>
                        </a:spcAft>
                      </a:pPr>
                      <a:r>
                        <a:rPr lang="en-US" sz="1100" dirty="0">
                          <a:effectLst/>
                          <a:latin typeface="Bookman Old Style" pitchFamily="18" charset="0"/>
                        </a:rPr>
                        <a:t>Electrical Characteristics</a:t>
                      </a:r>
                      <a:endParaRPr lang="en-US" sz="1100" dirty="0">
                        <a:effectLst/>
                        <a:latin typeface="Bookman Old Style" pitchFamily="18" charset="0"/>
                        <a:ea typeface="Calibri"/>
                        <a:cs typeface="Latha"/>
                      </a:endParaRPr>
                    </a:p>
                  </a:txBody>
                  <a:tcPr marL="68580" marR="68580" marT="0" marB="0" anchor="b"/>
                </a:tc>
                <a:tc>
                  <a:txBody>
                    <a:bodyPr/>
                    <a:lstStyle/>
                    <a:p>
                      <a:pPr marL="0" marR="0">
                        <a:lnSpc>
                          <a:spcPct val="115000"/>
                        </a:lnSpc>
                        <a:spcBef>
                          <a:spcPts val="0"/>
                        </a:spcBef>
                        <a:spcAft>
                          <a:spcPts val="0"/>
                        </a:spcAft>
                      </a:pPr>
                      <a:r>
                        <a:rPr lang="en-US" sz="1100">
                          <a:effectLst/>
                          <a:latin typeface="Bookman Old Style" pitchFamily="18" charset="0"/>
                        </a:rPr>
                        <a:t>Ratings</a:t>
                      </a:r>
                      <a:endParaRPr lang="en-US" sz="1100">
                        <a:effectLst/>
                        <a:latin typeface="Bookman Old Style" pitchFamily="18" charset="0"/>
                        <a:ea typeface="Calibri"/>
                        <a:cs typeface="Latha"/>
                      </a:endParaRPr>
                    </a:p>
                  </a:txBody>
                  <a:tcPr marL="68580" marR="68580" marT="0" marB="0" anchor="b"/>
                </a:tc>
                <a:extLst>
                  <a:ext uri="{0D108BD9-81ED-4DB2-BD59-A6C34878D82A}">
                    <a16:rowId xmlns:a16="http://schemas.microsoft.com/office/drawing/2014/main" val="10000"/>
                  </a:ext>
                </a:extLst>
              </a:tr>
              <a:tr h="316774">
                <a:tc>
                  <a:txBody>
                    <a:bodyPr/>
                    <a:lstStyle/>
                    <a:p>
                      <a:pPr marL="0" marR="0">
                        <a:lnSpc>
                          <a:spcPct val="115000"/>
                        </a:lnSpc>
                        <a:spcBef>
                          <a:spcPts val="0"/>
                        </a:spcBef>
                        <a:spcAft>
                          <a:spcPts val="0"/>
                        </a:spcAft>
                      </a:pPr>
                      <a:r>
                        <a:rPr lang="en-US" sz="1100" b="0" dirty="0">
                          <a:effectLst/>
                          <a:latin typeface="Bookman Old Style" pitchFamily="18" charset="0"/>
                        </a:rPr>
                        <a:t>Maximum Power (</a:t>
                      </a:r>
                      <a:r>
                        <a:rPr lang="en-US" sz="1100" b="0" dirty="0" err="1">
                          <a:effectLst/>
                          <a:latin typeface="Bookman Old Style" pitchFamily="18" charset="0"/>
                        </a:rPr>
                        <a:t>P</a:t>
                      </a:r>
                      <a:r>
                        <a:rPr lang="en-US" sz="1100" b="0" baseline="-25000" dirty="0" err="1">
                          <a:effectLst/>
                          <a:latin typeface="Bookman Old Style" pitchFamily="18" charset="0"/>
                        </a:rPr>
                        <a:t>max</a:t>
                      </a:r>
                      <a:r>
                        <a:rPr lang="en-US" sz="1100" b="0" dirty="0">
                          <a:effectLst/>
                          <a:latin typeface="Bookman Old Style" pitchFamily="18" charset="0"/>
                        </a:rPr>
                        <a:t>)</a:t>
                      </a:r>
                      <a:endParaRPr lang="en-US" sz="1100" b="0" dirty="0">
                        <a:effectLst/>
                        <a:latin typeface="Bookman Old Style" pitchFamily="18" charset="0"/>
                        <a:ea typeface="Calibri"/>
                        <a:cs typeface="Latha"/>
                      </a:endParaRPr>
                    </a:p>
                  </a:txBody>
                  <a:tcPr marL="68580" marR="68580" marT="0" marB="0" anchor="b"/>
                </a:tc>
                <a:tc>
                  <a:txBody>
                    <a:bodyPr/>
                    <a:lstStyle/>
                    <a:p>
                      <a:pPr marL="0" marR="0">
                        <a:lnSpc>
                          <a:spcPct val="115000"/>
                        </a:lnSpc>
                        <a:spcBef>
                          <a:spcPts val="0"/>
                        </a:spcBef>
                        <a:spcAft>
                          <a:spcPts val="0"/>
                        </a:spcAft>
                      </a:pPr>
                      <a:r>
                        <a:rPr lang="en-US" sz="1100" b="0">
                          <a:effectLst/>
                          <a:latin typeface="Bookman Old Style" pitchFamily="18" charset="0"/>
                        </a:rPr>
                        <a:t>10W</a:t>
                      </a:r>
                      <a:endParaRPr lang="en-US" sz="1100" b="0">
                        <a:effectLst/>
                        <a:latin typeface="Bookman Old Style" pitchFamily="18" charset="0"/>
                        <a:ea typeface="Calibri"/>
                        <a:cs typeface="Latha"/>
                      </a:endParaRPr>
                    </a:p>
                  </a:txBody>
                  <a:tcPr marL="68580" marR="68580" marT="0" marB="0" anchor="b"/>
                </a:tc>
                <a:extLst>
                  <a:ext uri="{0D108BD9-81ED-4DB2-BD59-A6C34878D82A}">
                    <a16:rowId xmlns:a16="http://schemas.microsoft.com/office/drawing/2014/main" val="10001"/>
                  </a:ext>
                </a:extLst>
              </a:tr>
              <a:tr h="316774">
                <a:tc>
                  <a:txBody>
                    <a:bodyPr/>
                    <a:lstStyle/>
                    <a:p>
                      <a:pPr marL="0" marR="0">
                        <a:lnSpc>
                          <a:spcPct val="115000"/>
                        </a:lnSpc>
                        <a:spcBef>
                          <a:spcPts val="0"/>
                        </a:spcBef>
                        <a:spcAft>
                          <a:spcPts val="0"/>
                        </a:spcAft>
                      </a:pPr>
                      <a:r>
                        <a:rPr lang="en-US" sz="1100" b="0" dirty="0">
                          <a:effectLst/>
                          <a:latin typeface="Bookman Old Style" pitchFamily="18" charset="0"/>
                        </a:rPr>
                        <a:t>Max. Voltage (</a:t>
                      </a:r>
                      <a:r>
                        <a:rPr lang="en-US" sz="1100" b="0" dirty="0" err="1">
                          <a:effectLst/>
                          <a:latin typeface="Bookman Old Style" pitchFamily="18" charset="0"/>
                        </a:rPr>
                        <a:t>V</a:t>
                      </a:r>
                      <a:r>
                        <a:rPr lang="en-US" sz="1100" b="0" baseline="-25000" dirty="0" err="1">
                          <a:effectLst/>
                          <a:latin typeface="Bookman Old Style" pitchFamily="18" charset="0"/>
                        </a:rPr>
                        <a:t>max</a:t>
                      </a:r>
                      <a:r>
                        <a:rPr lang="en-US" sz="1100" b="0" dirty="0">
                          <a:effectLst/>
                          <a:latin typeface="Bookman Old Style" pitchFamily="18" charset="0"/>
                        </a:rPr>
                        <a:t>)</a:t>
                      </a:r>
                      <a:endParaRPr lang="en-US" sz="1100" b="0" dirty="0">
                        <a:effectLst/>
                        <a:latin typeface="Bookman Old Style" pitchFamily="18" charset="0"/>
                        <a:ea typeface="Calibri"/>
                        <a:cs typeface="Latha"/>
                      </a:endParaRPr>
                    </a:p>
                  </a:txBody>
                  <a:tcPr marL="68580" marR="68580" marT="0" marB="0" anchor="b"/>
                </a:tc>
                <a:tc>
                  <a:txBody>
                    <a:bodyPr/>
                    <a:lstStyle/>
                    <a:p>
                      <a:pPr marL="0" marR="0">
                        <a:lnSpc>
                          <a:spcPct val="115000"/>
                        </a:lnSpc>
                        <a:spcBef>
                          <a:spcPts val="0"/>
                        </a:spcBef>
                        <a:spcAft>
                          <a:spcPts val="0"/>
                        </a:spcAft>
                      </a:pPr>
                      <a:r>
                        <a:rPr lang="en-US" sz="1100" b="0">
                          <a:effectLst/>
                          <a:latin typeface="Bookman Old Style" pitchFamily="18" charset="0"/>
                        </a:rPr>
                        <a:t>16.8V</a:t>
                      </a:r>
                      <a:endParaRPr lang="en-US" sz="1100" b="0">
                        <a:effectLst/>
                        <a:latin typeface="Bookman Old Style" pitchFamily="18" charset="0"/>
                        <a:ea typeface="Calibri"/>
                        <a:cs typeface="Latha"/>
                      </a:endParaRPr>
                    </a:p>
                  </a:txBody>
                  <a:tcPr marL="68580" marR="68580" marT="0" marB="0" anchor="b"/>
                </a:tc>
                <a:extLst>
                  <a:ext uri="{0D108BD9-81ED-4DB2-BD59-A6C34878D82A}">
                    <a16:rowId xmlns:a16="http://schemas.microsoft.com/office/drawing/2014/main" val="10002"/>
                  </a:ext>
                </a:extLst>
              </a:tr>
              <a:tr h="316774">
                <a:tc>
                  <a:txBody>
                    <a:bodyPr/>
                    <a:lstStyle/>
                    <a:p>
                      <a:pPr marL="0" marR="0">
                        <a:lnSpc>
                          <a:spcPct val="115000"/>
                        </a:lnSpc>
                        <a:spcBef>
                          <a:spcPts val="0"/>
                        </a:spcBef>
                        <a:spcAft>
                          <a:spcPts val="0"/>
                        </a:spcAft>
                      </a:pPr>
                      <a:r>
                        <a:rPr lang="en-US" sz="1100" b="0" dirty="0">
                          <a:effectLst/>
                          <a:latin typeface="Bookman Old Style" pitchFamily="18" charset="0"/>
                        </a:rPr>
                        <a:t>Max. Current (I</a:t>
                      </a:r>
                      <a:r>
                        <a:rPr lang="en-US" sz="1100" b="0" baseline="-25000" dirty="0">
                          <a:effectLst/>
                          <a:latin typeface="Bookman Old Style" pitchFamily="18" charset="0"/>
                        </a:rPr>
                        <a:t>max</a:t>
                      </a:r>
                      <a:r>
                        <a:rPr lang="en-US" sz="1100" b="0" dirty="0">
                          <a:effectLst/>
                          <a:latin typeface="Bookman Old Style" pitchFamily="18" charset="0"/>
                        </a:rPr>
                        <a:t>)</a:t>
                      </a:r>
                      <a:endParaRPr lang="en-US" sz="1100" b="0" dirty="0">
                        <a:effectLst/>
                        <a:latin typeface="Bookman Old Style" pitchFamily="18" charset="0"/>
                        <a:ea typeface="Calibri"/>
                        <a:cs typeface="Latha"/>
                      </a:endParaRPr>
                    </a:p>
                  </a:txBody>
                  <a:tcPr marL="68580" marR="68580" marT="0" marB="0" anchor="b"/>
                </a:tc>
                <a:tc>
                  <a:txBody>
                    <a:bodyPr/>
                    <a:lstStyle/>
                    <a:p>
                      <a:pPr marL="0" marR="0">
                        <a:lnSpc>
                          <a:spcPct val="115000"/>
                        </a:lnSpc>
                        <a:spcBef>
                          <a:spcPts val="0"/>
                        </a:spcBef>
                        <a:spcAft>
                          <a:spcPts val="0"/>
                        </a:spcAft>
                      </a:pPr>
                      <a:r>
                        <a:rPr lang="en-US" sz="1100" b="0">
                          <a:effectLst/>
                          <a:latin typeface="Bookman Old Style" pitchFamily="18" charset="0"/>
                        </a:rPr>
                        <a:t>0.59A</a:t>
                      </a:r>
                      <a:endParaRPr lang="en-US" sz="1100" b="0">
                        <a:effectLst/>
                        <a:latin typeface="Bookman Old Style" pitchFamily="18" charset="0"/>
                        <a:ea typeface="Calibri"/>
                        <a:cs typeface="Latha"/>
                      </a:endParaRPr>
                    </a:p>
                  </a:txBody>
                  <a:tcPr marL="68580" marR="68580" marT="0" marB="0" anchor="b"/>
                </a:tc>
                <a:extLst>
                  <a:ext uri="{0D108BD9-81ED-4DB2-BD59-A6C34878D82A}">
                    <a16:rowId xmlns:a16="http://schemas.microsoft.com/office/drawing/2014/main" val="10003"/>
                  </a:ext>
                </a:extLst>
              </a:tr>
              <a:tr h="316774">
                <a:tc>
                  <a:txBody>
                    <a:bodyPr/>
                    <a:lstStyle/>
                    <a:p>
                      <a:pPr marL="0" marR="0">
                        <a:lnSpc>
                          <a:spcPct val="115000"/>
                        </a:lnSpc>
                        <a:spcBef>
                          <a:spcPts val="0"/>
                        </a:spcBef>
                        <a:spcAft>
                          <a:spcPts val="0"/>
                        </a:spcAft>
                      </a:pPr>
                      <a:r>
                        <a:rPr lang="en-US" sz="1100" b="0" dirty="0">
                          <a:effectLst/>
                          <a:latin typeface="Bookman Old Style" pitchFamily="18" charset="0"/>
                        </a:rPr>
                        <a:t>Short circuit current (</a:t>
                      </a:r>
                      <a:r>
                        <a:rPr lang="en-US" sz="1100" b="0" dirty="0" err="1">
                          <a:effectLst/>
                          <a:latin typeface="Bookman Old Style" pitchFamily="18" charset="0"/>
                        </a:rPr>
                        <a:t>I</a:t>
                      </a:r>
                      <a:r>
                        <a:rPr lang="en-US" sz="1100" b="0" baseline="-25000" dirty="0" err="1">
                          <a:effectLst/>
                          <a:latin typeface="Bookman Old Style" pitchFamily="18" charset="0"/>
                        </a:rPr>
                        <a:t>sc</a:t>
                      </a:r>
                      <a:r>
                        <a:rPr lang="en-US" sz="1100" b="0" dirty="0">
                          <a:effectLst/>
                          <a:latin typeface="Bookman Old Style" pitchFamily="18" charset="0"/>
                        </a:rPr>
                        <a:t>)</a:t>
                      </a:r>
                      <a:endParaRPr lang="en-US" sz="1100" b="0" dirty="0">
                        <a:effectLst/>
                        <a:latin typeface="Bookman Old Style" pitchFamily="18" charset="0"/>
                        <a:ea typeface="Calibri"/>
                        <a:cs typeface="Latha"/>
                      </a:endParaRPr>
                    </a:p>
                  </a:txBody>
                  <a:tcPr marL="68580" marR="68580" marT="0" marB="0" anchor="b"/>
                </a:tc>
                <a:tc>
                  <a:txBody>
                    <a:bodyPr/>
                    <a:lstStyle/>
                    <a:p>
                      <a:pPr marL="0" marR="0">
                        <a:lnSpc>
                          <a:spcPct val="115000"/>
                        </a:lnSpc>
                        <a:spcBef>
                          <a:spcPts val="0"/>
                        </a:spcBef>
                        <a:spcAft>
                          <a:spcPts val="0"/>
                        </a:spcAft>
                      </a:pPr>
                      <a:r>
                        <a:rPr lang="en-US" sz="1100" b="0" dirty="0">
                          <a:effectLst/>
                          <a:latin typeface="Bookman Old Style" pitchFamily="18" charset="0"/>
                        </a:rPr>
                        <a:t>0.65A</a:t>
                      </a:r>
                      <a:endParaRPr lang="en-US" sz="1100" b="0" dirty="0">
                        <a:effectLst/>
                        <a:latin typeface="Bookman Old Style" pitchFamily="18" charset="0"/>
                        <a:ea typeface="Calibri"/>
                        <a:cs typeface="Latha"/>
                      </a:endParaRPr>
                    </a:p>
                  </a:txBody>
                  <a:tcPr marL="68580" marR="68580" marT="0" marB="0" anchor="b"/>
                </a:tc>
                <a:extLst>
                  <a:ext uri="{0D108BD9-81ED-4DB2-BD59-A6C34878D82A}">
                    <a16:rowId xmlns:a16="http://schemas.microsoft.com/office/drawing/2014/main" val="10004"/>
                  </a:ext>
                </a:extLst>
              </a:tr>
              <a:tr h="316774">
                <a:tc>
                  <a:txBody>
                    <a:bodyPr/>
                    <a:lstStyle/>
                    <a:p>
                      <a:pPr marL="0" marR="0">
                        <a:lnSpc>
                          <a:spcPct val="115000"/>
                        </a:lnSpc>
                        <a:spcBef>
                          <a:spcPts val="0"/>
                        </a:spcBef>
                        <a:spcAft>
                          <a:spcPts val="0"/>
                        </a:spcAft>
                      </a:pPr>
                      <a:r>
                        <a:rPr lang="en-US" sz="1100" b="0" dirty="0">
                          <a:effectLst/>
                          <a:latin typeface="Bookman Old Style" pitchFamily="18" charset="0"/>
                        </a:rPr>
                        <a:t>Open circuit voltage (</a:t>
                      </a:r>
                      <a:r>
                        <a:rPr lang="en-US" sz="1100" b="0" dirty="0" err="1">
                          <a:effectLst/>
                          <a:latin typeface="Bookman Old Style" pitchFamily="18" charset="0"/>
                        </a:rPr>
                        <a:t>V</a:t>
                      </a:r>
                      <a:r>
                        <a:rPr lang="en-US" sz="1100" b="0" baseline="-25000" dirty="0" err="1">
                          <a:effectLst/>
                          <a:latin typeface="Bookman Old Style" pitchFamily="18" charset="0"/>
                        </a:rPr>
                        <a:t>oc</a:t>
                      </a:r>
                      <a:r>
                        <a:rPr lang="en-US" sz="1100" b="0" dirty="0">
                          <a:effectLst/>
                          <a:latin typeface="Bookman Old Style" pitchFamily="18" charset="0"/>
                        </a:rPr>
                        <a:t>)</a:t>
                      </a:r>
                      <a:endParaRPr lang="en-US" sz="1100" b="0" dirty="0">
                        <a:effectLst/>
                        <a:latin typeface="Bookman Old Style" pitchFamily="18" charset="0"/>
                        <a:ea typeface="Calibri"/>
                        <a:cs typeface="Latha"/>
                      </a:endParaRPr>
                    </a:p>
                  </a:txBody>
                  <a:tcPr marL="68580" marR="68580" marT="0" marB="0" anchor="b"/>
                </a:tc>
                <a:tc>
                  <a:txBody>
                    <a:bodyPr/>
                    <a:lstStyle/>
                    <a:p>
                      <a:pPr marL="0" marR="0">
                        <a:lnSpc>
                          <a:spcPct val="115000"/>
                        </a:lnSpc>
                        <a:spcBef>
                          <a:spcPts val="0"/>
                        </a:spcBef>
                        <a:spcAft>
                          <a:spcPts val="0"/>
                        </a:spcAft>
                      </a:pPr>
                      <a:r>
                        <a:rPr lang="en-US" sz="1100" b="0" dirty="0">
                          <a:effectLst/>
                          <a:latin typeface="Bookman Old Style" pitchFamily="18" charset="0"/>
                        </a:rPr>
                        <a:t>21V</a:t>
                      </a:r>
                      <a:endParaRPr lang="en-US" sz="1100" b="0" dirty="0">
                        <a:effectLst/>
                        <a:latin typeface="Bookman Old Style" pitchFamily="18" charset="0"/>
                        <a:ea typeface="Calibri"/>
                        <a:cs typeface="Latha"/>
                      </a:endParaRPr>
                    </a:p>
                  </a:txBody>
                  <a:tcPr marL="68580" marR="68580" marT="0" marB="0" anchor="b"/>
                </a:tc>
                <a:extLst>
                  <a:ext uri="{0D108BD9-81ED-4DB2-BD59-A6C34878D82A}">
                    <a16:rowId xmlns:a16="http://schemas.microsoft.com/office/drawing/2014/main" val="10005"/>
                  </a:ext>
                </a:extLst>
              </a:tr>
              <a:tr h="316774">
                <a:tc>
                  <a:txBody>
                    <a:bodyPr/>
                    <a:lstStyle/>
                    <a:p>
                      <a:pPr marL="0" marR="0">
                        <a:lnSpc>
                          <a:spcPct val="115000"/>
                        </a:lnSpc>
                        <a:spcBef>
                          <a:spcPts val="0"/>
                        </a:spcBef>
                        <a:spcAft>
                          <a:spcPts val="0"/>
                        </a:spcAft>
                      </a:pPr>
                      <a:r>
                        <a:rPr lang="en-US" sz="1100" b="0" dirty="0">
                          <a:effectLst/>
                          <a:latin typeface="Bookman Old Style" pitchFamily="18" charset="0"/>
                        </a:rPr>
                        <a:t>Area (m</a:t>
                      </a:r>
                      <a:r>
                        <a:rPr lang="en-US" sz="1100" b="0" baseline="30000" dirty="0">
                          <a:effectLst/>
                          <a:latin typeface="Bookman Old Style" pitchFamily="18" charset="0"/>
                        </a:rPr>
                        <a:t>2</a:t>
                      </a:r>
                      <a:r>
                        <a:rPr lang="en-US" sz="1100" b="0" dirty="0">
                          <a:effectLst/>
                          <a:latin typeface="Bookman Old Style" pitchFamily="18" charset="0"/>
                        </a:rPr>
                        <a:t>)</a:t>
                      </a:r>
                      <a:endParaRPr lang="en-US" sz="1100" b="0" dirty="0">
                        <a:effectLst/>
                        <a:latin typeface="Bookman Old Style" pitchFamily="18" charset="0"/>
                        <a:ea typeface="Calibri"/>
                        <a:cs typeface="Latha"/>
                      </a:endParaRPr>
                    </a:p>
                  </a:txBody>
                  <a:tcPr marL="68580" marR="68580" marT="0" marB="0" anchor="b"/>
                </a:tc>
                <a:tc>
                  <a:txBody>
                    <a:bodyPr/>
                    <a:lstStyle/>
                    <a:p>
                      <a:pPr marL="0" marR="0">
                        <a:lnSpc>
                          <a:spcPct val="115000"/>
                        </a:lnSpc>
                        <a:spcBef>
                          <a:spcPts val="0"/>
                        </a:spcBef>
                        <a:spcAft>
                          <a:spcPts val="0"/>
                        </a:spcAft>
                      </a:pPr>
                      <a:r>
                        <a:rPr lang="en-US" sz="1100" b="0" dirty="0">
                          <a:effectLst/>
                          <a:latin typeface="Bookman Old Style" pitchFamily="18" charset="0"/>
                        </a:rPr>
                        <a:t>0.062</a:t>
                      </a:r>
                      <a:endParaRPr lang="en-US" sz="1100" b="0" dirty="0">
                        <a:effectLst/>
                        <a:latin typeface="Bookman Old Style" pitchFamily="18" charset="0"/>
                        <a:ea typeface="Calibri"/>
                        <a:cs typeface="Latha"/>
                      </a:endParaRPr>
                    </a:p>
                  </a:txBody>
                  <a:tcPr marL="68580" marR="68580" marT="0" marB="0" anchor="b"/>
                </a:tc>
                <a:extLst>
                  <a:ext uri="{0D108BD9-81ED-4DB2-BD59-A6C34878D82A}">
                    <a16:rowId xmlns:a16="http://schemas.microsoft.com/office/drawing/2014/main" val="10006"/>
                  </a:ext>
                </a:extLst>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4114799"/>
            <a:ext cx="2795588" cy="2506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149436"/>
            <a:ext cx="2362199" cy="2362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999" y="990600"/>
            <a:ext cx="4038599" cy="2674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638800" y="5840012"/>
            <a:ext cx="3352800" cy="276999"/>
          </a:xfrm>
          <a:prstGeom prst="rect">
            <a:avLst/>
          </a:prstGeom>
        </p:spPr>
        <p:txBody>
          <a:bodyPr wrap="square">
            <a:spAutoFit/>
          </a:bodyPr>
          <a:lstStyle/>
          <a:p>
            <a:r>
              <a:rPr lang="en-US" sz="1200" dirty="0">
                <a:hlinkClick r:id="rId5"/>
              </a:rPr>
              <a:t>https://www.youtube.com/watch?v=cjt6cJ2mp8w</a:t>
            </a:r>
            <a:r>
              <a:rPr lang="en-US" sz="1200" dirty="0"/>
              <a:t> </a:t>
            </a:r>
          </a:p>
        </p:txBody>
      </p:sp>
      <p:sp>
        <p:nvSpPr>
          <p:cNvPr id="8" name="TextBox 7"/>
          <p:cNvSpPr txBox="1"/>
          <p:nvPr/>
        </p:nvSpPr>
        <p:spPr>
          <a:xfrm>
            <a:off x="2209798" y="3268176"/>
            <a:ext cx="381000" cy="369332"/>
          </a:xfrm>
          <a:prstGeom prst="rect">
            <a:avLst/>
          </a:prstGeom>
          <a:noFill/>
        </p:spPr>
        <p:txBody>
          <a:bodyPr wrap="square" rtlCol="0">
            <a:spAutoFit/>
          </a:bodyPr>
          <a:lstStyle/>
          <a:p>
            <a:r>
              <a:rPr lang="en-US" b="1" dirty="0"/>
              <a:t>1</a:t>
            </a:r>
          </a:p>
        </p:txBody>
      </p:sp>
      <p:sp>
        <p:nvSpPr>
          <p:cNvPr id="9" name="TextBox 8"/>
          <p:cNvSpPr txBox="1"/>
          <p:nvPr/>
        </p:nvSpPr>
        <p:spPr>
          <a:xfrm>
            <a:off x="2209798" y="4961203"/>
            <a:ext cx="381000" cy="369332"/>
          </a:xfrm>
          <a:prstGeom prst="rect">
            <a:avLst/>
          </a:prstGeom>
          <a:noFill/>
        </p:spPr>
        <p:txBody>
          <a:bodyPr wrap="square" rtlCol="0">
            <a:spAutoFit/>
          </a:bodyPr>
          <a:lstStyle/>
          <a:p>
            <a:r>
              <a:rPr lang="en-US" b="1" dirty="0"/>
              <a:t>3</a:t>
            </a:r>
          </a:p>
        </p:txBody>
      </p:sp>
      <p:sp>
        <p:nvSpPr>
          <p:cNvPr id="10" name="TextBox 9"/>
          <p:cNvSpPr txBox="1"/>
          <p:nvPr/>
        </p:nvSpPr>
        <p:spPr>
          <a:xfrm>
            <a:off x="3581400" y="4149436"/>
            <a:ext cx="381000" cy="369332"/>
          </a:xfrm>
          <a:prstGeom prst="rect">
            <a:avLst/>
          </a:prstGeom>
          <a:noFill/>
        </p:spPr>
        <p:txBody>
          <a:bodyPr wrap="square" rtlCol="0">
            <a:spAutoFit/>
          </a:bodyPr>
          <a:lstStyle/>
          <a:p>
            <a:r>
              <a:rPr lang="en-US" b="1" dirty="0"/>
              <a:t>4</a:t>
            </a:r>
          </a:p>
        </p:txBody>
      </p:sp>
      <p:sp>
        <p:nvSpPr>
          <p:cNvPr id="11" name="TextBox 10"/>
          <p:cNvSpPr txBox="1"/>
          <p:nvPr/>
        </p:nvSpPr>
        <p:spPr>
          <a:xfrm>
            <a:off x="6934200" y="1004453"/>
            <a:ext cx="381000" cy="369332"/>
          </a:xfrm>
          <a:prstGeom prst="rect">
            <a:avLst/>
          </a:prstGeom>
          <a:noFill/>
        </p:spPr>
        <p:txBody>
          <a:bodyPr wrap="square" rtlCol="0">
            <a:spAutoFit/>
          </a:bodyPr>
          <a:lstStyle/>
          <a:p>
            <a:r>
              <a:rPr lang="en-US" b="1" dirty="0"/>
              <a:t>2</a:t>
            </a:r>
          </a:p>
        </p:txBody>
      </p:sp>
      <p:sp>
        <p:nvSpPr>
          <p:cNvPr id="12" name="TextBox 11"/>
          <p:cNvSpPr txBox="1"/>
          <p:nvPr/>
        </p:nvSpPr>
        <p:spPr>
          <a:xfrm>
            <a:off x="7124700" y="5288970"/>
            <a:ext cx="381000" cy="369332"/>
          </a:xfrm>
          <a:prstGeom prst="rect">
            <a:avLst/>
          </a:prstGeom>
          <a:noFill/>
        </p:spPr>
        <p:txBody>
          <a:bodyPr wrap="square" rtlCol="0">
            <a:spAutoFit/>
          </a:bodyPr>
          <a:lstStyle/>
          <a:p>
            <a:r>
              <a:rPr lang="en-US" b="1" dirty="0"/>
              <a:t>5</a:t>
            </a:r>
          </a:p>
        </p:txBody>
      </p:sp>
    </p:spTree>
    <p:extLst>
      <p:ext uri="{BB962C8B-B14F-4D97-AF65-F5344CB8AC3E}">
        <p14:creationId xmlns:p14="http://schemas.microsoft.com/office/powerpoint/2010/main" val="3678367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11162"/>
          </a:xfrm>
        </p:spPr>
        <p:txBody>
          <a:bodyPr>
            <a:normAutofit fontScale="90000"/>
          </a:bodyPr>
          <a:lstStyle/>
          <a:p>
            <a:r>
              <a:rPr lang="en-US" sz="3000" b="1" dirty="0">
                <a:solidFill>
                  <a:srgbClr val="FF0000"/>
                </a:solidFill>
                <a:latin typeface="Bookman Old Style" pitchFamily="18" charset="0"/>
              </a:rPr>
              <a:t>PERFORMANCE ANALYSIS OF PV MODULE</a:t>
            </a:r>
          </a:p>
        </p:txBody>
      </p:sp>
      <mc:AlternateContent xmlns:mc="http://schemas.openxmlformats.org/markup-compatibility/2006" xmlns:a14="http://schemas.microsoft.com/office/drawing/2010/main">
        <mc:Choice Requires="a14">
          <p:sp>
            <p:nvSpPr>
              <p:cNvPr id="8" name="Rectangle 7"/>
              <p:cNvSpPr/>
              <p:nvPr/>
            </p:nvSpPr>
            <p:spPr>
              <a:xfrm>
                <a:off x="304800" y="1066800"/>
                <a:ext cx="8610600" cy="4577150"/>
              </a:xfrm>
              <a:prstGeom prst="rect">
                <a:avLst/>
              </a:prstGeom>
            </p:spPr>
            <p:txBody>
              <a:bodyPr wrap="square">
                <a:spAutoFit/>
              </a:bodyPr>
              <a:lstStyle/>
              <a:p>
                <a:pPr>
                  <a:lnSpc>
                    <a:spcPct val="150000"/>
                  </a:lnSpc>
                </a:pPr>
                <a:r>
                  <a:rPr lang="en-US" b="1" dirty="0">
                    <a:solidFill>
                      <a:srgbClr val="FF0000"/>
                    </a:solidFill>
                    <a:latin typeface="Bookman Old Style" pitchFamily="18" charset="0"/>
                  </a:rPr>
                  <a:t>Electrical Power Output (P</a:t>
                </a:r>
                <a:r>
                  <a:rPr lang="en-US" b="1" baseline="-25000" dirty="0">
                    <a:solidFill>
                      <a:srgbClr val="FF0000"/>
                    </a:solidFill>
                    <a:latin typeface="Bookman Old Style" pitchFamily="18" charset="0"/>
                  </a:rPr>
                  <a:t>E</a:t>
                </a:r>
                <a:r>
                  <a:rPr lang="en-US" b="1" dirty="0">
                    <a:solidFill>
                      <a:srgbClr val="FF0000"/>
                    </a:solidFill>
                    <a:latin typeface="Bookman Old Style" pitchFamily="18" charset="0"/>
                  </a:rPr>
                  <a:t>)</a:t>
                </a:r>
                <a:endParaRPr lang="en-US" dirty="0">
                  <a:solidFill>
                    <a:srgbClr val="FF0000"/>
                  </a:solidFill>
                  <a:latin typeface="Bookman Old Style" pitchFamily="18" charset="0"/>
                </a:endParaRPr>
              </a:p>
              <a:p>
                <a:pPr>
                  <a:lnSpc>
                    <a:spcPct val="150000"/>
                  </a:lnSpc>
                </a:pPr>
                <a:r>
                  <a:rPr lang="en-US" dirty="0">
                    <a:latin typeface="Bookman Old Style" pitchFamily="18" charset="0"/>
                  </a:rPr>
                  <a:t>Power output of PV module is calculated using product of open circuit voltage and short circuit current. 	</a:t>
                </a:r>
                <a14:m>
                  <m:oMath xmlns:m="http://schemas.openxmlformats.org/officeDocument/2006/math">
                    <m:r>
                      <a:rPr lang="en-US" i="1">
                        <a:latin typeface="Cambria Math"/>
                      </a:rPr>
                      <m:t> </m:t>
                    </m:r>
                  </m:oMath>
                </a14:m>
                <a:r>
                  <a:rPr lang="en-US" dirty="0">
                    <a:latin typeface="Bookman Old Style" pitchFamily="18" charset="0"/>
                  </a:rPr>
                  <a:t>         </a:t>
                </a:r>
              </a:p>
              <a:p>
                <a:pPr>
                  <a:lnSpc>
                    <a:spcPct val="150000"/>
                  </a:lnSpc>
                </a:pPr>
                <a:r>
                  <a:rPr lang="en-US" dirty="0">
                    <a:latin typeface="Bookman Old Style" pitchFamily="18" charset="0"/>
                  </a:rPr>
                  <a:t>                                               </a:t>
                </a:r>
                <a14:m>
                  <m:oMath xmlns:m="http://schemas.openxmlformats.org/officeDocument/2006/math">
                    <m:sSub>
                      <m:sSubPr>
                        <m:ctrlPr>
                          <a:rPr lang="en-US" i="1">
                            <a:latin typeface="Cambria Math" panose="02040503050406030204" pitchFamily="18" charset="0"/>
                          </a:rPr>
                        </m:ctrlPr>
                      </m:sSubPr>
                      <m:e>
                        <m:eqArr>
                          <m:eqArrPr>
                            <m:ctrlPr>
                              <a:rPr lang="en-US" i="1">
                                <a:latin typeface="Cambria Math" panose="02040503050406030204" pitchFamily="18" charset="0"/>
                              </a:rPr>
                            </m:ctrlPr>
                          </m:eqArrPr>
                          <m:e>
                            <m:r>
                              <a:rPr lang="en-US" i="1">
                                <a:latin typeface="Cambria Math"/>
                              </a:rPr>
                              <m:t>   </m:t>
                            </m:r>
                          </m:e>
                          <m:e>
                            <m:r>
                              <a:rPr lang="en-US" i="1">
                                <a:latin typeface="Cambria Math"/>
                              </a:rPr>
                              <m:t>𝑃</m:t>
                            </m:r>
                          </m:e>
                        </m:eqArr>
                      </m:e>
                      <m:sub>
                        <m:r>
                          <a:rPr lang="en-US" i="1">
                            <a:latin typeface="Cambria Math"/>
                          </a:rPr>
                          <m:t>𝐸</m:t>
                        </m:r>
                      </m:sub>
                    </m:sSub>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𝑂𝐶</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𝑆𝐶</m:t>
                        </m:r>
                      </m:sub>
                    </m:sSub>
                  </m:oMath>
                </a14:m>
                <a:r>
                  <a:rPr lang="en-US" dirty="0">
                    <a:latin typeface="Bookman Old Style" pitchFamily="18" charset="0"/>
                  </a:rPr>
                  <a:t>                                      (1) </a:t>
                </a:r>
                <a:br>
                  <a:rPr lang="en-US" dirty="0">
                    <a:latin typeface="Bookman Old Style" pitchFamily="18" charset="0"/>
                  </a:rPr>
                </a:br>
                <a:r>
                  <a:rPr lang="en-US" b="1" dirty="0">
                    <a:solidFill>
                      <a:srgbClr val="FF0000"/>
                    </a:solidFill>
                    <a:latin typeface="Bookman Old Style" pitchFamily="18" charset="0"/>
                  </a:rPr>
                  <a:t>Electrical Efficiency (</a:t>
                </a:r>
                <a:r>
                  <a:rPr lang="en-US" dirty="0" err="1">
                    <a:solidFill>
                      <a:srgbClr val="FF0000"/>
                    </a:solidFill>
                    <a:latin typeface="Bookman Old Style" pitchFamily="18" charset="0"/>
                  </a:rPr>
                  <a:t>η</a:t>
                </a:r>
                <a:r>
                  <a:rPr lang="en-US" baseline="-25000" dirty="0" err="1">
                    <a:solidFill>
                      <a:srgbClr val="FF0000"/>
                    </a:solidFill>
                    <a:latin typeface="Bookman Old Style" pitchFamily="18" charset="0"/>
                  </a:rPr>
                  <a:t>E</a:t>
                </a:r>
                <a:r>
                  <a:rPr lang="en-US" b="1" dirty="0">
                    <a:solidFill>
                      <a:srgbClr val="FF0000"/>
                    </a:solidFill>
                    <a:latin typeface="Bookman Old Style" pitchFamily="18" charset="0"/>
                  </a:rPr>
                  <a:t>)</a:t>
                </a:r>
                <a:endParaRPr lang="en-US" dirty="0">
                  <a:solidFill>
                    <a:srgbClr val="FF0000"/>
                  </a:solidFill>
                  <a:latin typeface="Bookman Old Style" pitchFamily="18" charset="0"/>
                </a:endParaRPr>
              </a:p>
              <a:p>
                <a:pPr fontAlgn="base">
                  <a:lnSpc>
                    <a:spcPct val="150000"/>
                  </a:lnSpc>
                </a:pPr>
                <a:r>
                  <a:rPr lang="en-US" dirty="0">
                    <a:latin typeface="Bookman Old Style" pitchFamily="18" charset="0"/>
                  </a:rPr>
                  <a:t>Efficiency of a PV module is calculated using an equation which gives relationship between electrical power output (P</a:t>
                </a:r>
                <a:r>
                  <a:rPr lang="en-US" baseline="-25000" dirty="0">
                    <a:latin typeface="Bookman Old Style" pitchFamily="18" charset="0"/>
                  </a:rPr>
                  <a:t>E</a:t>
                </a:r>
                <a:r>
                  <a:rPr lang="en-US" dirty="0">
                    <a:latin typeface="Bookman Old Style" pitchFamily="18" charset="0"/>
                  </a:rPr>
                  <a:t>), Irradiance (G) and Area of PV Module (Am)</a:t>
                </a:r>
              </a:p>
              <a:p>
                <a:pPr>
                  <a:lnSpc>
                    <a:spcPct val="150000"/>
                  </a:lnSpc>
                </a:pPr>
                <a:r>
                  <a:rPr lang="en-US" dirty="0">
                    <a:latin typeface="Bookman Old Style" pitchFamily="18" charset="0"/>
                  </a:rPr>
                  <a: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a:rPr>
                          <m:t>η</m:t>
                        </m:r>
                      </m:e>
                      <m:sub>
                        <m:r>
                          <a:rPr lang="en-US" i="1">
                            <a:latin typeface="Cambria Math"/>
                          </a:rPr>
                          <m:t>𝐸</m:t>
                        </m:r>
                      </m:sub>
                    </m:sSub>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m:rPr>
                                <m:sty m:val="p"/>
                              </m:rPr>
                              <a:rPr lang="en-US">
                                <a:latin typeface="Cambria Math"/>
                              </a:rPr>
                              <m:t>P</m:t>
                            </m:r>
                          </m:e>
                          <m:sub>
                            <m:r>
                              <m:rPr>
                                <m:sty m:val="p"/>
                              </m:rPr>
                              <a:rPr lang="en-US">
                                <a:latin typeface="Cambria Math"/>
                              </a:rPr>
                              <m:t>E</m:t>
                            </m:r>
                          </m:sub>
                        </m:sSub>
                      </m:num>
                      <m:den>
                        <m:r>
                          <a:rPr lang="en-US" i="1">
                            <a:latin typeface="Cambria Math"/>
                          </a:rPr>
                          <m:t>𝐺</m:t>
                        </m:r>
                        <m:r>
                          <a:rPr lang="en-US" i="1">
                            <a:latin typeface="Cambria Math"/>
                          </a:rPr>
                          <m:t>∗</m:t>
                        </m:r>
                        <m:sSub>
                          <m:sSubPr>
                            <m:ctrlPr>
                              <a:rPr lang="en-US" i="1">
                                <a:latin typeface="Cambria Math" panose="02040503050406030204" pitchFamily="18" charset="0"/>
                              </a:rPr>
                            </m:ctrlPr>
                          </m:sSubPr>
                          <m:e>
                            <m:r>
                              <a:rPr lang="en-US" i="1">
                                <a:latin typeface="Cambria Math"/>
                              </a:rPr>
                              <m:t>𝐴</m:t>
                            </m:r>
                          </m:e>
                          <m:sub>
                            <m:r>
                              <a:rPr lang="en-US" i="1">
                                <a:latin typeface="Cambria Math"/>
                              </a:rPr>
                              <m:t>𝑃𝑉</m:t>
                            </m:r>
                          </m:sub>
                        </m:sSub>
                      </m:den>
                    </m:f>
                  </m:oMath>
                </a14:m>
                <a:r>
                  <a:rPr lang="en-US" dirty="0">
                    <a:latin typeface="Bookman Old Style" pitchFamily="18" charset="0"/>
                  </a:rPr>
                  <a:t>                                     (2)</a:t>
                </a:r>
              </a:p>
              <a:p>
                <a:pPr fontAlgn="base">
                  <a:lnSpc>
                    <a:spcPct val="150000"/>
                  </a:lnSpc>
                </a:pPr>
                <a:r>
                  <a:rPr lang="en-US" b="1" dirty="0">
                    <a:latin typeface="Bookman Old Style" pitchFamily="18" charset="0"/>
                  </a:rPr>
                  <a:t> </a:t>
                </a:r>
                <a:endParaRPr lang="en-US" dirty="0">
                  <a:latin typeface="Bookman Old Style"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304800" y="1066800"/>
                <a:ext cx="8610600" cy="4577150"/>
              </a:xfrm>
              <a:prstGeom prst="rect">
                <a:avLst/>
              </a:prstGeom>
              <a:blipFill rotWithShape="1">
                <a:blip r:embed="rId2"/>
                <a:stretch>
                  <a:fillRect l="-566"/>
                </a:stretch>
              </a:blipFill>
            </p:spPr>
            <p:txBody>
              <a:bodyPr/>
              <a:lstStyle/>
              <a:p>
                <a:r>
                  <a:rPr lang="en-US">
                    <a:noFill/>
                  </a:rPr>
                  <a:t> </a:t>
                </a:r>
              </a:p>
            </p:txBody>
          </p:sp>
        </mc:Fallback>
      </mc:AlternateContent>
    </p:spTree>
    <p:extLst>
      <p:ext uri="{BB962C8B-B14F-4D97-AF65-F5344CB8AC3E}">
        <p14:creationId xmlns:p14="http://schemas.microsoft.com/office/powerpoint/2010/main" val="154906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6317"/>
            <a:ext cx="7848600" cy="646331"/>
          </a:xfrm>
          <a:prstGeom prst="rect">
            <a:avLst/>
          </a:prstGeom>
        </p:spPr>
        <p:txBody>
          <a:bodyPr wrap="square">
            <a:spAutoFit/>
          </a:bodyPr>
          <a:lstStyle/>
          <a:p>
            <a:r>
              <a:rPr lang="en-US" b="1" dirty="0">
                <a:solidFill>
                  <a:srgbClr val="FF0000"/>
                </a:solidFill>
                <a:latin typeface="Bookman Old Style" pitchFamily="18" charset="0"/>
              </a:rPr>
              <a:t>Table 1 The measured electrical parameters of stand-alone solar PVM (Without Cooling)</a:t>
            </a:r>
          </a:p>
        </p:txBody>
      </p:sp>
      <p:sp>
        <p:nvSpPr>
          <p:cNvPr id="5" name="Rectangle 4"/>
          <p:cNvSpPr/>
          <p:nvPr/>
        </p:nvSpPr>
        <p:spPr>
          <a:xfrm>
            <a:off x="685800" y="3290500"/>
            <a:ext cx="8077200" cy="923330"/>
          </a:xfrm>
          <a:prstGeom prst="rect">
            <a:avLst/>
          </a:prstGeom>
        </p:spPr>
        <p:txBody>
          <a:bodyPr wrap="square">
            <a:spAutoFit/>
          </a:bodyPr>
          <a:lstStyle/>
          <a:p>
            <a:r>
              <a:rPr lang="en-US" b="1" dirty="0">
                <a:solidFill>
                  <a:srgbClr val="FF0000"/>
                </a:solidFill>
                <a:latin typeface="Bookman Old Style" pitchFamily="18" charset="0"/>
              </a:rPr>
              <a:t>Table 2 The measured electrical parameters of stand-alone solar PVM (With Cooling)</a:t>
            </a:r>
          </a:p>
          <a:p>
            <a:endParaRPr lang="en-US" b="1" dirty="0">
              <a:solidFill>
                <a:srgbClr val="FF0000"/>
              </a:solidFill>
              <a:latin typeface="Bookman Old Style"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751097654"/>
              </p:ext>
            </p:extLst>
          </p:nvPr>
        </p:nvGraphicFramePr>
        <p:xfrm>
          <a:off x="1524000" y="838200"/>
          <a:ext cx="6789420" cy="2133600"/>
        </p:xfrm>
        <a:graphic>
          <a:graphicData uri="http://schemas.openxmlformats.org/drawingml/2006/table">
            <a:tbl>
              <a:tblPr firstRow="1" firstCol="1" bandRow="1">
                <a:tableStyleId>{9D7B26C5-4107-4FEC-AEDC-1716B250A1EF}</a:tableStyleId>
              </a:tblPr>
              <a:tblGrid>
                <a:gridCol w="754380">
                  <a:extLst>
                    <a:ext uri="{9D8B030D-6E8A-4147-A177-3AD203B41FA5}">
                      <a16:colId xmlns:a16="http://schemas.microsoft.com/office/drawing/2014/main" val="20000"/>
                    </a:ext>
                  </a:extLst>
                </a:gridCol>
                <a:gridCol w="754380">
                  <a:extLst>
                    <a:ext uri="{9D8B030D-6E8A-4147-A177-3AD203B41FA5}">
                      <a16:colId xmlns:a16="http://schemas.microsoft.com/office/drawing/2014/main" val="20001"/>
                    </a:ext>
                  </a:extLst>
                </a:gridCol>
                <a:gridCol w="754380">
                  <a:extLst>
                    <a:ext uri="{9D8B030D-6E8A-4147-A177-3AD203B41FA5}">
                      <a16:colId xmlns:a16="http://schemas.microsoft.com/office/drawing/2014/main" val="20002"/>
                    </a:ext>
                  </a:extLst>
                </a:gridCol>
                <a:gridCol w="754380">
                  <a:extLst>
                    <a:ext uri="{9D8B030D-6E8A-4147-A177-3AD203B41FA5}">
                      <a16:colId xmlns:a16="http://schemas.microsoft.com/office/drawing/2014/main" val="20003"/>
                    </a:ext>
                  </a:extLst>
                </a:gridCol>
                <a:gridCol w="754380">
                  <a:extLst>
                    <a:ext uri="{9D8B030D-6E8A-4147-A177-3AD203B41FA5}">
                      <a16:colId xmlns:a16="http://schemas.microsoft.com/office/drawing/2014/main" val="20004"/>
                    </a:ext>
                  </a:extLst>
                </a:gridCol>
                <a:gridCol w="754380">
                  <a:extLst>
                    <a:ext uri="{9D8B030D-6E8A-4147-A177-3AD203B41FA5}">
                      <a16:colId xmlns:a16="http://schemas.microsoft.com/office/drawing/2014/main" val="20005"/>
                    </a:ext>
                  </a:extLst>
                </a:gridCol>
                <a:gridCol w="754380">
                  <a:extLst>
                    <a:ext uri="{9D8B030D-6E8A-4147-A177-3AD203B41FA5}">
                      <a16:colId xmlns:a16="http://schemas.microsoft.com/office/drawing/2014/main" val="20006"/>
                    </a:ext>
                  </a:extLst>
                </a:gridCol>
                <a:gridCol w="754380">
                  <a:extLst>
                    <a:ext uri="{9D8B030D-6E8A-4147-A177-3AD203B41FA5}">
                      <a16:colId xmlns:a16="http://schemas.microsoft.com/office/drawing/2014/main" val="20007"/>
                    </a:ext>
                  </a:extLst>
                </a:gridCol>
                <a:gridCol w="754380">
                  <a:extLst>
                    <a:ext uri="{9D8B030D-6E8A-4147-A177-3AD203B41FA5}">
                      <a16:colId xmlns:a16="http://schemas.microsoft.com/office/drawing/2014/main" val="20008"/>
                    </a:ext>
                  </a:extLst>
                </a:gridCol>
              </a:tblGrid>
              <a:tr h="304800">
                <a:tc>
                  <a:txBody>
                    <a:bodyPr/>
                    <a:lstStyle/>
                    <a:p>
                      <a:pPr algn="ctr" fontAlgn="b"/>
                      <a:r>
                        <a:rPr lang="en-US" sz="1200" u="none" strike="noStrike" dirty="0">
                          <a:effectLst/>
                          <a:latin typeface="Bookman Old Style" pitchFamily="18" charset="0"/>
                        </a:rPr>
                        <a:t>Exp. No</a:t>
                      </a:r>
                      <a:endParaRPr lang="en-US" sz="1200" b="0" i="0" u="none" strike="noStrike" dirty="0">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dirty="0">
                          <a:effectLst/>
                          <a:latin typeface="Bookman Old Style" pitchFamily="18" charset="0"/>
                        </a:rPr>
                        <a:t>t</a:t>
                      </a:r>
                      <a:endParaRPr lang="en-US" sz="1200" b="0" i="0" u="none" strike="noStrike" dirty="0">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G</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U</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ISC</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VOC</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Tm</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dirty="0">
                          <a:effectLst/>
                          <a:latin typeface="Bookman Old Style" pitchFamily="18" charset="0"/>
                        </a:rPr>
                        <a:t>PE</a:t>
                      </a:r>
                      <a:endParaRPr lang="en-US" sz="1200" b="0" i="0" u="none" strike="noStrike" dirty="0">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EE</a:t>
                      </a:r>
                      <a:endParaRPr lang="en-US" sz="1200" b="0" i="0" u="none" strike="noStrike">
                        <a:solidFill>
                          <a:srgbClr val="000000"/>
                        </a:solidFill>
                        <a:effectLst/>
                        <a:latin typeface="Bookman Old Style" pitchFamily="18" charset="0"/>
                      </a:endParaRPr>
                    </a:p>
                  </a:txBody>
                  <a:tcPr marL="9525" marR="9525" marT="9525" marB="0" anchor="b"/>
                </a:tc>
                <a:extLst>
                  <a:ext uri="{0D108BD9-81ED-4DB2-BD59-A6C34878D82A}">
                    <a16:rowId xmlns:a16="http://schemas.microsoft.com/office/drawing/2014/main" val="10000"/>
                  </a:ext>
                </a:extLst>
              </a:tr>
              <a:tr h="304800">
                <a:tc>
                  <a:txBody>
                    <a:bodyPr/>
                    <a:lstStyle/>
                    <a:p>
                      <a:pPr algn="ctr" fontAlgn="b"/>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dirty="0">
                          <a:effectLst/>
                          <a:latin typeface="Bookman Old Style" pitchFamily="18" charset="0"/>
                        </a:rPr>
                        <a:t>Hours</a:t>
                      </a:r>
                      <a:endParaRPr lang="en-US" sz="1200" b="0" i="0" u="none" strike="noStrike" dirty="0">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dirty="0">
                          <a:effectLst/>
                          <a:latin typeface="Bookman Old Style" pitchFamily="18" charset="0"/>
                        </a:rPr>
                        <a:t>W/m2</a:t>
                      </a:r>
                      <a:endParaRPr lang="en-US" sz="1200" b="0" i="0" u="none" strike="noStrike" dirty="0">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m/s</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Ampere </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Voltage </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°C </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Watts </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 </a:t>
                      </a:r>
                      <a:endParaRPr lang="en-US" sz="1200" b="0" i="0" u="none" strike="noStrike">
                        <a:solidFill>
                          <a:srgbClr val="000000"/>
                        </a:solidFill>
                        <a:effectLst/>
                        <a:latin typeface="Bookman Old Style" pitchFamily="18" charset="0"/>
                      </a:endParaRPr>
                    </a:p>
                  </a:txBody>
                  <a:tcPr marL="9525" marR="9525" marT="9525" marB="0" anchor="b"/>
                </a:tc>
                <a:extLst>
                  <a:ext uri="{0D108BD9-81ED-4DB2-BD59-A6C34878D82A}">
                    <a16:rowId xmlns:a16="http://schemas.microsoft.com/office/drawing/2014/main" val="10001"/>
                  </a:ext>
                </a:extLst>
              </a:tr>
              <a:tr h="304800">
                <a:tc>
                  <a:txBody>
                    <a:bodyPr/>
                    <a:lstStyle/>
                    <a:p>
                      <a:pPr algn="ctr" fontAlgn="b"/>
                      <a:r>
                        <a:rPr lang="en-US" sz="1200" u="none" strike="noStrike">
                          <a:effectLst/>
                          <a:latin typeface="Bookman Old Style" pitchFamily="18" charset="0"/>
                        </a:rPr>
                        <a:t>2</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11</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894.41</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dirty="0">
                          <a:effectLst/>
                          <a:latin typeface="Bookman Old Style" pitchFamily="18" charset="0"/>
                        </a:rPr>
                        <a:t>1.045</a:t>
                      </a:r>
                      <a:endParaRPr lang="en-US" sz="1200" b="0" i="0" u="none" strike="noStrike" dirty="0">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dirty="0">
                          <a:effectLst/>
                          <a:latin typeface="Bookman Old Style" pitchFamily="18" charset="0"/>
                        </a:rPr>
                        <a:t>0.5</a:t>
                      </a:r>
                      <a:endParaRPr lang="en-US" sz="1200" b="0" i="0" u="none" strike="noStrike" dirty="0">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17.9</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dirty="0">
                          <a:effectLst/>
                          <a:latin typeface="Bookman Old Style" pitchFamily="18" charset="0"/>
                        </a:rPr>
                        <a:t>53</a:t>
                      </a:r>
                      <a:endParaRPr lang="en-US" sz="1200" b="0" i="0" u="none" strike="noStrike" dirty="0">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8.95</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11.91</a:t>
                      </a:r>
                      <a:endParaRPr lang="en-US" sz="1200" b="0" i="0" u="none" strike="noStrike">
                        <a:solidFill>
                          <a:srgbClr val="000000"/>
                        </a:solidFill>
                        <a:effectLst/>
                        <a:latin typeface="Bookman Old Style" pitchFamily="18" charset="0"/>
                      </a:endParaRPr>
                    </a:p>
                  </a:txBody>
                  <a:tcPr marL="9525" marR="9525" marT="9525" marB="0" anchor="b"/>
                </a:tc>
                <a:extLst>
                  <a:ext uri="{0D108BD9-81ED-4DB2-BD59-A6C34878D82A}">
                    <a16:rowId xmlns:a16="http://schemas.microsoft.com/office/drawing/2014/main" val="10002"/>
                  </a:ext>
                </a:extLst>
              </a:tr>
              <a:tr h="304800">
                <a:tc>
                  <a:txBody>
                    <a:bodyPr/>
                    <a:lstStyle/>
                    <a:p>
                      <a:pPr algn="ctr" fontAlgn="b"/>
                      <a:r>
                        <a:rPr lang="en-US" sz="1200" u="none" strike="noStrike">
                          <a:effectLst/>
                          <a:latin typeface="Bookman Old Style" pitchFamily="18" charset="0"/>
                        </a:rPr>
                        <a:t>3</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12</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994.72</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1.705</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0.47</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dirty="0">
                          <a:effectLst/>
                          <a:latin typeface="Bookman Old Style" pitchFamily="18" charset="0"/>
                        </a:rPr>
                        <a:t>17.7</a:t>
                      </a:r>
                      <a:endParaRPr lang="en-US" sz="1200" b="0" i="0" u="none" strike="noStrike" dirty="0">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dirty="0">
                          <a:effectLst/>
                          <a:latin typeface="Bookman Old Style" pitchFamily="18" charset="0"/>
                        </a:rPr>
                        <a:t>62</a:t>
                      </a:r>
                      <a:endParaRPr lang="en-US" sz="1200" b="0" i="0" u="none" strike="noStrike" dirty="0">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8.319</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9.96</a:t>
                      </a:r>
                      <a:endParaRPr lang="en-US" sz="1200" b="0" i="0" u="none" strike="noStrike">
                        <a:solidFill>
                          <a:srgbClr val="000000"/>
                        </a:solidFill>
                        <a:effectLst/>
                        <a:latin typeface="Bookman Old Style" pitchFamily="18" charset="0"/>
                      </a:endParaRPr>
                    </a:p>
                  </a:txBody>
                  <a:tcPr marL="9525" marR="9525" marT="9525" marB="0" anchor="b"/>
                </a:tc>
                <a:extLst>
                  <a:ext uri="{0D108BD9-81ED-4DB2-BD59-A6C34878D82A}">
                    <a16:rowId xmlns:a16="http://schemas.microsoft.com/office/drawing/2014/main" val="10003"/>
                  </a:ext>
                </a:extLst>
              </a:tr>
              <a:tr h="304800">
                <a:tc>
                  <a:txBody>
                    <a:bodyPr/>
                    <a:lstStyle/>
                    <a:p>
                      <a:pPr algn="ctr" fontAlgn="b"/>
                      <a:r>
                        <a:rPr lang="en-US" sz="1200" u="none" strike="noStrike">
                          <a:effectLst/>
                          <a:latin typeface="Bookman Old Style" pitchFamily="18" charset="0"/>
                        </a:rPr>
                        <a:t>4</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13</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978.42</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2.26</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0.43</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17.7</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dirty="0">
                          <a:effectLst/>
                          <a:latin typeface="Bookman Old Style" pitchFamily="18" charset="0"/>
                        </a:rPr>
                        <a:t>56</a:t>
                      </a:r>
                      <a:endParaRPr lang="en-US" sz="1200" b="0" i="0" u="none" strike="noStrike" dirty="0">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7.611</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9.26</a:t>
                      </a:r>
                      <a:endParaRPr lang="en-US" sz="1200" b="0" i="0" u="none" strike="noStrike">
                        <a:solidFill>
                          <a:srgbClr val="000000"/>
                        </a:solidFill>
                        <a:effectLst/>
                        <a:latin typeface="Bookman Old Style" pitchFamily="18" charset="0"/>
                      </a:endParaRPr>
                    </a:p>
                  </a:txBody>
                  <a:tcPr marL="9525" marR="9525" marT="9525" marB="0" anchor="b"/>
                </a:tc>
                <a:extLst>
                  <a:ext uri="{0D108BD9-81ED-4DB2-BD59-A6C34878D82A}">
                    <a16:rowId xmlns:a16="http://schemas.microsoft.com/office/drawing/2014/main" val="10004"/>
                  </a:ext>
                </a:extLst>
              </a:tr>
              <a:tr h="304800">
                <a:tc>
                  <a:txBody>
                    <a:bodyPr/>
                    <a:lstStyle/>
                    <a:p>
                      <a:pPr algn="ctr" fontAlgn="b"/>
                      <a:r>
                        <a:rPr lang="en-US" sz="1200" u="none" strike="noStrike">
                          <a:effectLst/>
                          <a:latin typeface="Bookman Old Style" pitchFamily="18" charset="0"/>
                        </a:rPr>
                        <a:t>5</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14</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897.89</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0.735</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0.43</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17.5</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dirty="0">
                          <a:effectLst/>
                          <a:latin typeface="Bookman Old Style" pitchFamily="18" charset="0"/>
                        </a:rPr>
                        <a:t>54</a:t>
                      </a:r>
                      <a:endParaRPr lang="en-US" sz="1200" b="0" i="0" u="none" strike="noStrike" dirty="0">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dirty="0">
                          <a:effectLst/>
                          <a:latin typeface="Bookman Old Style" pitchFamily="18" charset="0"/>
                        </a:rPr>
                        <a:t>7.525</a:t>
                      </a:r>
                      <a:endParaRPr lang="en-US" sz="1200" b="0" i="0" u="none" strike="noStrike" dirty="0">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dirty="0">
                          <a:effectLst/>
                          <a:latin typeface="Bookman Old Style" pitchFamily="18" charset="0"/>
                        </a:rPr>
                        <a:t>9.98</a:t>
                      </a:r>
                      <a:endParaRPr lang="en-US" sz="1200" b="0" i="0" u="none" strike="noStrike" dirty="0">
                        <a:solidFill>
                          <a:srgbClr val="000000"/>
                        </a:solidFill>
                        <a:effectLst/>
                        <a:latin typeface="Bookman Old Style" pitchFamily="18" charset="0"/>
                      </a:endParaRPr>
                    </a:p>
                  </a:txBody>
                  <a:tcPr marL="9525" marR="9525" marT="9525" marB="0" anchor="b"/>
                </a:tc>
                <a:extLst>
                  <a:ext uri="{0D108BD9-81ED-4DB2-BD59-A6C34878D82A}">
                    <a16:rowId xmlns:a16="http://schemas.microsoft.com/office/drawing/2014/main" val="10005"/>
                  </a:ext>
                </a:extLst>
              </a:tr>
              <a:tr h="304800">
                <a:tc>
                  <a:txBody>
                    <a:bodyPr/>
                    <a:lstStyle/>
                    <a:p>
                      <a:pPr algn="ctr" fontAlgn="b"/>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b="0" i="0" u="none" strike="noStrike" dirty="0">
                          <a:solidFill>
                            <a:srgbClr val="000000"/>
                          </a:solidFill>
                          <a:effectLst/>
                          <a:latin typeface="Bookman Old Style" pitchFamily="18" charset="0"/>
                        </a:rPr>
                        <a:t>56.25</a:t>
                      </a:r>
                    </a:p>
                  </a:txBody>
                  <a:tcPr marL="9525" marR="9525" marT="9525" marB="0" anchor="b"/>
                </a:tc>
                <a:tc>
                  <a:txBody>
                    <a:bodyPr/>
                    <a:lstStyle/>
                    <a:p>
                      <a:pPr algn="ctr" fontAlgn="b"/>
                      <a:r>
                        <a:rPr lang="en-US" sz="1200" u="none" strike="noStrike" dirty="0">
                          <a:effectLst/>
                          <a:latin typeface="Bookman Old Style" pitchFamily="18" charset="0"/>
                        </a:rPr>
                        <a:t>8.10</a:t>
                      </a:r>
                      <a:endParaRPr lang="en-US" sz="1200" b="0" i="0" u="none" strike="noStrike" dirty="0">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dirty="0">
                          <a:effectLst/>
                          <a:latin typeface="Bookman Old Style" pitchFamily="18" charset="0"/>
                        </a:rPr>
                        <a:t>10.28</a:t>
                      </a:r>
                      <a:endParaRPr lang="en-US" sz="1200" b="0" i="0" u="none" strike="noStrike" dirty="0">
                        <a:solidFill>
                          <a:srgbClr val="000000"/>
                        </a:solidFill>
                        <a:effectLst/>
                        <a:latin typeface="Bookman Old Style" pitchFamily="18" charset="0"/>
                      </a:endParaRPr>
                    </a:p>
                  </a:txBody>
                  <a:tcPr marL="9525" marR="9525" marT="9525" marB="0" anchor="b"/>
                </a:tc>
                <a:extLst>
                  <a:ext uri="{0D108BD9-81ED-4DB2-BD59-A6C34878D82A}">
                    <a16:rowId xmlns:a16="http://schemas.microsoft.com/office/drawing/2014/main" val="1000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20539471"/>
              </p:ext>
            </p:extLst>
          </p:nvPr>
        </p:nvGraphicFramePr>
        <p:xfrm>
          <a:off x="1524000" y="4213830"/>
          <a:ext cx="6851763" cy="2034571"/>
        </p:xfrm>
        <a:graphic>
          <a:graphicData uri="http://schemas.openxmlformats.org/drawingml/2006/table">
            <a:tbl>
              <a:tblPr firstRow="1" firstCol="1" bandRow="1">
                <a:tableStyleId>{9D7B26C5-4107-4FEC-AEDC-1716B250A1EF}</a:tableStyleId>
              </a:tblPr>
              <a:tblGrid>
                <a:gridCol w="761307">
                  <a:extLst>
                    <a:ext uri="{9D8B030D-6E8A-4147-A177-3AD203B41FA5}">
                      <a16:colId xmlns:a16="http://schemas.microsoft.com/office/drawing/2014/main" val="20000"/>
                    </a:ext>
                  </a:extLst>
                </a:gridCol>
                <a:gridCol w="761307">
                  <a:extLst>
                    <a:ext uri="{9D8B030D-6E8A-4147-A177-3AD203B41FA5}">
                      <a16:colId xmlns:a16="http://schemas.microsoft.com/office/drawing/2014/main" val="20001"/>
                    </a:ext>
                  </a:extLst>
                </a:gridCol>
                <a:gridCol w="761307">
                  <a:extLst>
                    <a:ext uri="{9D8B030D-6E8A-4147-A177-3AD203B41FA5}">
                      <a16:colId xmlns:a16="http://schemas.microsoft.com/office/drawing/2014/main" val="20002"/>
                    </a:ext>
                  </a:extLst>
                </a:gridCol>
                <a:gridCol w="761307">
                  <a:extLst>
                    <a:ext uri="{9D8B030D-6E8A-4147-A177-3AD203B41FA5}">
                      <a16:colId xmlns:a16="http://schemas.microsoft.com/office/drawing/2014/main" val="20003"/>
                    </a:ext>
                  </a:extLst>
                </a:gridCol>
                <a:gridCol w="761307">
                  <a:extLst>
                    <a:ext uri="{9D8B030D-6E8A-4147-A177-3AD203B41FA5}">
                      <a16:colId xmlns:a16="http://schemas.microsoft.com/office/drawing/2014/main" val="20004"/>
                    </a:ext>
                  </a:extLst>
                </a:gridCol>
                <a:gridCol w="761307">
                  <a:extLst>
                    <a:ext uri="{9D8B030D-6E8A-4147-A177-3AD203B41FA5}">
                      <a16:colId xmlns:a16="http://schemas.microsoft.com/office/drawing/2014/main" val="20005"/>
                    </a:ext>
                  </a:extLst>
                </a:gridCol>
                <a:gridCol w="761307">
                  <a:extLst>
                    <a:ext uri="{9D8B030D-6E8A-4147-A177-3AD203B41FA5}">
                      <a16:colId xmlns:a16="http://schemas.microsoft.com/office/drawing/2014/main" val="20006"/>
                    </a:ext>
                  </a:extLst>
                </a:gridCol>
                <a:gridCol w="761307">
                  <a:extLst>
                    <a:ext uri="{9D8B030D-6E8A-4147-A177-3AD203B41FA5}">
                      <a16:colId xmlns:a16="http://schemas.microsoft.com/office/drawing/2014/main" val="20007"/>
                    </a:ext>
                  </a:extLst>
                </a:gridCol>
                <a:gridCol w="761307">
                  <a:extLst>
                    <a:ext uri="{9D8B030D-6E8A-4147-A177-3AD203B41FA5}">
                      <a16:colId xmlns:a16="http://schemas.microsoft.com/office/drawing/2014/main" val="20008"/>
                    </a:ext>
                  </a:extLst>
                </a:gridCol>
              </a:tblGrid>
              <a:tr h="290653">
                <a:tc>
                  <a:txBody>
                    <a:bodyPr/>
                    <a:lstStyle/>
                    <a:p>
                      <a:pPr algn="ctr" fontAlgn="b"/>
                      <a:r>
                        <a:rPr lang="en-US" sz="1200" u="none" strike="noStrike" dirty="0">
                          <a:effectLst/>
                          <a:latin typeface="Bookman Old Style" pitchFamily="18" charset="0"/>
                        </a:rPr>
                        <a:t>Exp. No</a:t>
                      </a:r>
                      <a:endParaRPr lang="en-US" sz="1200" b="0" i="0" u="none" strike="noStrike" dirty="0">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t</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G</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U</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ISC</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VOC</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Tm</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dirty="0">
                          <a:effectLst/>
                          <a:latin typeface="Bookman Old Style" pitchFamily="18" charset="0"/>
                        </a:rPr>
                        <a:t>PE</a:t>
                      </a:r>
                      <a:endParaRPr lang="en-US" sz="1200" b="0" i="0" u="none" strike="noStrike" dirty="0">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EE</a:t>
                      </a:r>
                      <a:endParaRPr lang="en-US" sz="1200" b="0" i="0" u="none" strike="noStrike">
                        <a:solidFill>
                          <a:srgbClr val="000000"/>
                        </a:solidFill>
                        <a:effectLst/>
                        <a:latin typeface="Bookman Old Style" pitchFamily="18" charset="0"/>
                      </a:endParaRPr>
                    </a:p>
                  </a:txBody>
                  <a:tcPr marL="9525" marR="9525" marT="9525" marB="0" anchor="b"/>
                </a:tc>
                <a:extLst>
                  <a:ext uri="{0D108BD9-81ED-4DB2-BD59-A6C34878D82A}">
                    <a16:rowId xmlns:a16="http://schemas.microsoft.com/office/drawing/2014/main" val="10000"/>
                  </a:ext>
                </a:extLst>
              </a:tr>
              <a:tr h="290653">
                <a:tc>
                  <a:txBody>
                    <a:bodyPr/>
                    <a:lstStyle/>
                    <a:p>
                      <a:pPr algn="ctr" fontAlgn="b"/>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Hours</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W/m2</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m/s</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Ampere </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Voltage </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°C </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Watts </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 </a:t>
                      </a:r>
                      <a:endParaRPr lang="en-US" sz="1200" b="0" i="0" u="none" strike="noStrike">
                        <a:solidFill>
                          <a:srgbClr val="000000"/>
                        </a:solidFill>
                        <a:effectLst/>
                        <a:latin typeface="Bookman Old Style" pitchFamily="18" charset="0"/>
                      </a:endParaRPr>
                    </a:p>
                  </a:txBody>
                  <a:tcPr marL="9525" marR="9525" marT="9525" marB="0" anchor="b"/>
                </a:tc>
                <a:extLst>
                  <a:ext uri="{0D108BD9-81ED-4DB2-BD59-A6C34878D82A}">
                    <a16:rowId xmlns:a16="http://schemas.microsoft.com/office/drawing/2014/main" val="10001"/>
                  </a:ext>
                </a:extLst>
              </a:tr>
              <a:tr h="290653">
                <a:tc>
                  <a:txBody>
                    <a:bodyPr/>
                    <a:lstStyle/>
                    <a:p>
                      <a:pPr algn="ctr" fontAlgn="b"/>
                      <a:r>
                        <a:rPr lang="en-US" sz="1200" u="none" strike="noStrike">
                          <a:effectLst/>
                          <a:latin typeface="Bookman Old Style" pitchFamily="18" charset="0"/>
                        </a:rPr>
                        <a:t>2</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11</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894.41</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1.045</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0.5</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19.7</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dirty="0">
                          <a:effectLst/>
                          <a:latin typeface="Bookman Old Style" pitchFamily="18" charset="0"/>
                        </a:rPr>
                        <a:t>34</a:t>
                      </a:r>
                      <a:endParaRPr lang="en-US" sz="1200" b="0" i="0" u="none" strike="noStrike" dirty="0">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9.85</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13.11</a:t>
                      </a:r>
                      <a:endParaRPr lang="en-US" sz="1200" b="0" i="0" u="none" strike="noStrike">
                        <a:solidFill>
                          <a:srgbClr val="000000"/>
                        </a:solidFill>
                        <a:effectLst/>
                        <a:latin typeface="Bookman Old Style" pitchFamily="18" charset="0"/>
                      </a:endParaRPr>
                    </a:p>
                  </a:txBody>
                  <a:tcPr marL="9525" marR="9525" marT="9525" marB="0" anchor="b"/>
                </a:tc>
                <a:extLst>
                  <a:ext uri="{0D108BD9-81ED-4DB2-BD59-A6C34878D82A}">
                    <a16:rowId xmlns:a16="http://schemas.microsoft.com/office/drawing/2014/main" val="10002"/>
                  </a:ext>
                </a:extLst>
              </a:tr>
              <a:tr h="290653">
                <a:tc>
                  <a:txBody>
                    <a:bodyPr/>
                    <a:lstStyle/>
                    <a:p>
                      <a:pPr algn="ctr" fontAlgn="b"/>
                      <a:r>
                        <a:rPr lang="en-US" sz="1200" u="none" strike="noStrike">
                          <a:effectLst/>
                          <a:latin typeface="Bookman Old Style" pitchFamily="18" charset="0"/>
                        </a:rPr>
                        <a:t>3</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12</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994.72</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1.705</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0.5</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19.3</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b="0" i="0" u="none" strike="noStrike" dirty="0">
                          <a:solidFill>
                            <a:schemeClr val="tx1"/>
                          </a:solidFill>
                          <a:effectLst/>
                          <a:latin typeface="Bookman Old Style" pitchFamily="18" charset="0"/>
                        </a:rPr>
                        <a:t>37</a:t>
                      </a:r>
                      <a:endParaRPr lang="en-US" sz="1200" b="0" i="0" u="none" strike="noStrike" dirty="0">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9.65</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11.55</a:t>
                      </a:r>
                      <a:endParaRPr lang="en-US" sz="1200" b="0" i="0" u="none" strike="noStrike">
                        <a:solidFill>
                          <a:srgbClr val="000000"/>
                        </a:solidFill>
                        <a:effectLst/>
                        <a:latin typeface="Bookman Old Style" pitchFamily="18" charset="0"/>
                      </a:endParaRPr>
                    </a:p>
                  </a:txBody>
                  <a:tcPr marL="9525" marR="9525" marT="9525" marB="0" anchor="b"/>
                </a:tc>
                <a:extLst>
                  <a:ext uri="{0D108BD9-81ED-4DB2-BD59-A6C34878D82A}">
                    <a16:rowId xmlns:a16="http://schemas.microsoft.com/office/drawing/2014/main" val="10003"/>
                  </a:ext>
                </a:extLst>
              </a:tr>
              <a:tr h="290653">
                <a:tc>
                  <a:txBody>
                    <a:bodyPr/>
                    <a:lstStyle/>
                    <a:p>
                      <a:pPr algn="ctr" fontAlgn="b"/>
                      <a:r>
                        <a:rPr lang="en-US" sz="1200" u="none" strike="noStrike">
                          <a:effectLst/>
                          <a:latin typeface="Bookman Old Style" pitchFamily="18" charset="0"/>
                        </a:rPr>
                        <a:t>4</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13</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978.42</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2.26</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0.5</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19.2</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b="0" i="0" u="none" strike="noStrike" dirty="0">
                          <a:solidFill>
                            <a:schemeClr val="tx1"/>
                          </a:solidFill>
                          <a:effectLst/>
                          <a:latin typeface="Bookman Old Style" pitchFamily="18" charset="0"/>
                        </a:rPr>
                        <a:t>36</a:t>
                      </a:r>
                      <a:endParaRPr lang="en-US" sz="1200" b="0" i="0" u="none" strike="noStrike" dirty="0">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9.6</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11.68</a:t>
                      </a:r>
                      <a:endParaRPr lang="en-US" sz="1200" b="0" i="0" u="none" strike="noStrike">
                        <a:solidFill>
                          <a:srgbClr val="000000"/>
                        </a:solidFill>
                        <a:effectLst/>
                        <a:latin typeface="Bookman Old Style" pitchFamily="18" charset="0"/>
                      </a:endParaRPr>
                    </a:p>
                  </a:txBody>
                  <a:tcPr marL="9525" marR="9525" marT="9525" marB="0" anchor="b"/>
                </a:tc>
                <a:extLst>
                  <a:ext uri="{0D108BD9-81ED-4DB2-BD59-A6C34878D82A}">
                    <a16:rowId xmlns:a16="http://schemas.microsoft.com/office/drawing/2014/main" val="10004"/>
                  </a:ext>
                </a:extLst>
              </a:tr>
              <a:tr h="290653">
                <a:tc>
                  <a:txBody>
                    <a:bodyPr/>
                    <a:lstStyle/>
                    <a:p>
                      <a:pPr algn="ctr" fontAlgn="b"/>
                      <a:r>
                        <a:rPr lang="en-US" sz="1200" u="none" strike="noStrike">
                          <a:effectLst/>
                          <a:latin typeface="Bookman Old Style" pitchFamily="18" charset="0"/>
                        </a:rPr>
                        <a:t>5</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14</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897.89</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0.735</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0.5</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19.1</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b="0" i="0" u="none" strike="noStrike" dirty="0">
                          <a:solidFill>
                            <a:schemeClr val="tx1"/>
                          </a:solidFill>
                          <a:effectLst/>
                          <a:latin typeface="Bookman Old Style" pitchFamily="18" charset="0"/>
                        </a:rPr>
                        <a:t>35</a:t>
                      </a:r>
                      <a:endParaRPr lang="en-US" sz="1200" b="0" i="0" u="none" strike="noStrike" dirty="0">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9.55</a:t>
                      </a:r>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a:effectLst/>
                          <a:latin typeface="Bookman Old Style" pitchFamily="18" charset="0"/>
                        </a:rPr>
                        <a:t>12.66</a:t>
                      </a:r>
                      <a:endParaRPr lang="en-US" sz="1200" b="0" i="0" u="none" strike="noStrike">
                        <a:solidFill>
                          <a:srgbClr val="000000"/>
                        </a:solidFill>
                        <a:effectLst/>
                        <a:latin typeface="Bookman Old Style" pitchFamily="18" charset="0"/>
                      </a:endParaRPr>
                    </a:p>
                  </a:txBody>
                  <a:tcPr marL="9525" marR="9525" marT="9525" marB="0" anchor="b"/>
                </a:tc>
                <a:extLst>
                  <a:ext uri="{0D108BD9-81ED-4DB2-BD59-A6C34878D82A}">
                    <a16:rowId xmlns:a16="http://schemas.microsoft.com/office/drawing/2014/main" val="10005"/>
                  </a:ext>
                </a:extLst>
              </a:tr>
              <a:tr h="290653">
                <a:tc>
                  <a:txBody>
                    <a:bodyPr/>
                    <a:lstStyle/>
                    <a:p>
                      <a:pPr algn="ctr" fontAlgn="b"/>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endParaRPr lang="en-US" sz="1200" b="0" i="0" u="none" strike="noStrike">
                        <a:solidFill>
                          <a:srgbClr val="000000"/>
                        </a:solidFill>
                        <a:effectLst/>
                        <a:latin typeface="Bookman Old Style" pitchFamily="18" charset="0"/>
                      </a:endParaRPr>
                    </a:p>
                  </a:txBody>
                  <a:tcPr marL="9525" marR="9525" marT="9525" marB="0" anchor="b"/>
                </a:tc>
                <a:tc>
                  <a:txBody>
                    <a:bodyPr/>
                    <a:lstStyle/>
                    <a:p>
                      <a:pPr algn="ctr" fontAlgn="b"/>
                      <a:r>
                        <a:rPr lang="en-US" sz="1200" b="0" i="0" u="none" strike="noStrike" dirty="0">
                          <a:solidFill>
                            <a:srgbClr val="000000"/>
                          </a:solidFill>
                          <a:effectLst/>
                          <a:latin typeface="Bookman Old Style" pitchFamily="18" charset="0"/>
                        </a:rPr>
                        <a:t>35.50</a:t>
                      </a:r>
                    </a:p>
                  </a:txBody>
                  <a:tcPr marL="9525" marR="9525" marT="9525" marB="0" anchor="b"/>
                </a:tc>
                <a:tc>
                  <a:txBody>
                    <a:bodyPr/>
                    <a:lstStyle/>
                    <a:p>
                      <a:pPr algn="ctr" fontAlgn="b"/>
                      <a:r>
                        <a:rPr lang="en-US" sz="1200" u="none" strike="noStrike" dirty="0">
                          <a:effectLst/>
                          <a:latin typeface="Bookman Old Style" pitchFamily="18" charset="0"/>
                        </a:rPr>
                        <a:t>9.66</a:t>
                      </a:r>
                      <a:endParaRPr lang="en-US" sz="1200" b="0" i="0" u="none" strike="noStrike" dirty="0">
                        <a:solidFill>
                          <a:srgbClr val="000000"/>
                        </a:solidFill>
                        <a:effectLst/>
                        <a:latin typeface="Bookman Old Style" pitchFamily="18" charset="0"/>
                      </a:endParaRPr>
                    </a:p>
                  </a:txBody>
                  <a:tcPr marL="9525" marR="9525" marT="9525" marB="0" anchor="b"/>
                </a:tc>
                <a:tc>
                  <a:txBody>
                    <a:bodyPr/>
                    <a:lstStyle/>
                    <a:p>
                      <a:pPr algn="ctr" fontAlgn="b"/>
                      <a:r>
                        <a:rPr lang="en-US" sz="1200" u="none" strike="noStrike" dirty="0">
                          <a:effectLst/>
                          <a:latin typeface="Bookman Old Style" pitchFamily="18" charset="0"/>
                        </a:rPr>
                        <a:t>12.25</a:t>
                      </a:r>
                      <a:endParaRPr lang="en-US" sz="1200" b="0" i="0" u="none" strike="noStrike" dirty="0">
                        <a:solidFill>
                          <a:srgbClr val="000000"/>
                        </a:solidFill>
                        <a:effectLst/>
                        <a:latin typeface="Bookman Old Style" pitchFamily="18" charset="0"/>
                      </a:endParaRPr>
                    </a:p>
                  </a:txBody>
                  <a:tcPr marL="9525" marR="9525" marT="9525" marB="0" anchor="b"/>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06796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a:graphicFrameLocks/>
          </p:cNvGraphicFramePr>
          <p:nvPr>
            <p:extLst>
              <p:ext uri="{D42A27DB-BD31-4B8C-83A1-F6EECF244321}">
                <p14:modId xmlns:p14="http://schemas.microsoft.com/office/powerpoint/2010/main" val="3201401008"/>
              </p:ext>
            </p:extLst>
          </p:nvPr>
        </p:nvGraphicFramePr>
        <p:xfrm>
          <a:off x="4267200" y="3048000"/>
          <a:ext cx="4558145" cy="341514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rot="5400000">
            <a:off x="3695698" y="1423601"/>
            <a:ext cx="2514600" cy="276999"/>
          </a:xfrm>
          <a:prstGeom prst="rect">
            <a:avLst/>
          </a:prstGeom>
          <a:noFill/>
        </p:spPr>
        <p:txBody>
          <a:bodyPr wrap="square" rtlCol="0">
            <a:spAutoFit/>
          </a:bodyPr>
          <a:lstStyle/>
          <a:p>
            <a:r>
              <a:rPr lang="en-US" sz="1200" b="1" dirty="0">
                <a:latin typeface="Bookman Old Style" pitchFamily="18" charset="0"/>
              </a:rPr>
              <a:t>Solar Irradiance (W/m</a:t>
            </a:r>
            <a:r>
              <a:rPr lang="en-US" sz="1200" b="1" baseline="30000" dirty="0">
                <a:latin typeface="Bookman Old Style" pitchFamily="18" charset="0"/>
              </a:rPr>
              <a:t>2</a:t>
            </a:r>
            <a:r>
              <a:rPr lang="en-US" sz="1200" b="1" dirty="0">
                <a:latin typeface="Bookman Old Style" pitchFamily="18" charset="0"/>
              </a:rPr>
              <a:t>)</a:t>
            </a:r>
          </a:p>
        </p:txBody>
      </p:sp>
      <p:sp>
        <p:nvSpPr>
          <p:cNvPr id="8" name="TextBox 7"/>
          <p:cNvSpPr txBox="1"/>
          <p:nvPr/>
        </p:nvSpPr>
        <p:spPr>
          <a:xfrm rot="5400000">
            <a:off x="7713564" y="4471600"/>
            <a:ext cx="2514600" cy="276999"/>
          </a:xfrm>
          <a:prstGeom prst="rect">
            <a:avLst/>
          </a:prstGeom>
          <a:noFill/>
        </p:spPr>
        <p:txBody>
          <a:bodyPr wrap="square" rtlCol="0">
            <a:spAutoFit/>
          </a:bodyPr>
          <a:lstStyle/>
          <a:p>
            <a:r>
              <a:rPr lang="en-US" sz="1200" b="1" dirty="0">
                <a:latin typeface="Bookman Old Style" pitchFamily="18" charset="0"/>
              </a:rPr>
              <a:t>Solar Irradiance (W/m</a:t>
            </a:r>
            <a:r>
              <a:rPr lang="en-US" sz="1200" b="1" baseline="30000" dirty="0">
                <a:latin typeface="Bookman Old Style" pitchFamily="18" charset="0"/>
              </a:rPr>
              <a:t>2</a:t>
            </a:r>
            <a:r>
              <a:rPr lang="en-US" sz="1200" b="1" dirty="0">
                <a:latin typeface="Bookman Old Style" pitchFamily="18" charset="0"/>
              </a:rPr>
              <a:t>)</a:t>
            </a:r>
          </a:p>
        </p:txBody>
      </p:sp>
      <p:sp>
        <p:nvSpPr>
          <p:cNvPr id="9" name="TextBox 8"/>
          <p:cNvSpPr txBox="1"/>
          <p:nvPr/>
        </p:nvSpPr>
        <p:spPr>
          <a:xfrm>
            <a:off x="304800" y="3352799"/>
            <a:ext cx="3657600" cy="646331"/>
          </a:xfrm>
          <a:prstGeom prst="rect">
            <a:avLst/>
          </a:prstGeom>
          <a:noFill/>
        </p:spPr>
        <p:txBody>
          <a:bodyPr wrap="square" rtlCol="0">
            <a:spAutoFit/>
          </a:bodyPr>
          <a:lstStyle/>
          <a:p>
            <a:r>
              <a:rPr lang="en-US" sz="1200" dirty="0">
                <a:solidFill>
                  <a:srgbClr val="FF0000"/>
                </a:solidFill>
                <a:latin typeface="Bookman Old Style" pitchFamily="18" charset="0"/>
              </a:rPr>
              <a:t>Fig. Variations in the module temperature of conventional and novel PVM with respect to the irradiance.</a:t>
            </a:r>
          </a:p>
        </p:txBody>
      </p:sp>
      <p:sp>
        <p:nvSpPr>
          <p:cNvPr id="10" name="Rectangle 9"/>
          <p:cNvSpPr/>
          <p:nvPr/>
        </p:nvSpPr>
        <p:spPr>
          <a:xfrm>
            <a:off x="4274218" y="6396335"/>
            <a:ext cx="4869781" cy="461665"/>
          </a:xfrm>
          <a:prstGeom prst="rect">
            <a:avLst/>
          </a:prstGeom>
        </p:spPr>
        <p:txBody>
          <a:bodyPr wrap="square">
            <a:spAutoFit/>
          </a:bodyPr>
          <a:lstStyle/>
          <a:p>
            <a:r>
              <a:rPr lang="en-US" sz="1200" dirty="0">
                <a:solidFill>
                  <a:srgbClr val="FF0000"/>
                </a:solidFill>
                <a:latin typeface="Bookman Old Style" pitchFamily="18" charset="0"/>
              </a:rPr>
              <a:t>Fig. Variations in the electrical power output of conventional and novel PVM with respect to the irradiance.</a:t>
            </a:r>
          </a:p>
        </p:txBody>
      </p:sp>
      <p:sp>
        <p:nvSpPr>
          <p:cNvPr id="11" name="Title 1"/>
          <p:cNvSpPr>
            <a:spLocks noGrp="1"/>
          </p:cNvSpPr>
          <p:nvPr>
            <p:ph type="title"/>
          </p:nvPr>
        </p:nvSpPr>
        <p:spPr>
          <a:xfrm>
            <a:off x="-27709" y="4876800"/>
            <a:ext cx="3872302" cy="411162"/>
          </a:xfrm>
        </p:spPr>
        <p:txBody>
          <a:bodyPr>
            <a:normAutofit fontScale="90000"/>
          </a:bodyPr>
          <a:lstStyle/>
          <a:p>
            <a:r>
              <a:rPr lang="en-US" sz="3000" b="1" dirty="0">
                <a:solidFill>
                  <a:srgbClr val="FF0000"/>
                </a:solidFill>
                <a:latin typeface="Bookman Old Style" pitchFamily="18" charset="0"/>
              </a:rPr>
              <a:t>RESULTS &amp; DISCUSSION</a:t>
            </a:r>
          </a:p>
        </p:txBody>
      </p:sp>
      <p:sp>
        <p:nvSpPr>
          <p:cNvPr id="12" name="Rectangle 11"/>
          <p:cNvSpPr/>
          <p:nvPr/>
        </p:nvSpPr>
        <p:spPr>
          <a:xfrm>
            <a:off x="5257800" y="160202"/>
            <a:ext cx="3851563" cy="2862322"/>
          </a:xfrm>
          <a:prstGeom prst="rect">
            <a:avLst/>
          </a:prstGeom>
        </p:spPr>
        <p:txBody>
          <a:bodyPr wrap="square">
            <a:spAutoFit/>
          </a:bodyPr>
          <a:lstStyle/>
          <a:p>
            <a:pPr marL="342900" indent="-342900" algn="just">
              <a:lnSpc>
                <a:spcPct val="150000"/>
              </a:lnSpc>
              <a:buFont typeface="Wingdings" pitchFamily="2" charset="2"/>
              <a:buChar char="ü"/>
            </a:pPr>
            <a:r>
              <a:rPr lang="en-US" sz="1000" dirty="0">
                <a:latin typeface="Bookman Old Style" pitchFamily="18" charset="0"/>
              </a:rPr>
              <a:t>The operating temperature of the PVM with automated cooling system is 36.80% lower than the conventional one.</a:t>
            </a:r>
          </a:p>
          <a:p>
            <a:pPr marL="342900" indent="-342900" algn="just">
              <a:lnSpc>
                <a:spcPct val="150000"/>
              </a:lnSpc>
              <a:buFont typeface="Wingdings" pitchFamily="2" charset="2"/>
              <a:buChar char="ü"/>
            </a:pPr>
            <a:r>
              <a:rPr lang="en-US" sz="1000" dirty="0">
                <a:solidFill>
                  <a:srgbClr val="00B0F0"/>
                </a:solidFill>
                <a:latin typeface="Bookman Old Style" pitchFamily="18" charset="0"/>
              </a:rPr>
              <a:t>The electrical power output delivered by the PVM with automated cooling system is 16.10% higher than the conventional one.</a:t>
            </a:r>
          </a:p>
          <a:p>
            <a:pPr marL="342900" indent="-342900" algn="just">
              <a:lnSpc>
                <a:spcPct val="150000"/>
              </a:lnSpc>
              <a:buFont typeface="Wingdings" pitchFamily="2" charset="2"/>
              <a:buChar char="ü"/>
            </a:pPr>
            <a:r>
              <a:rPr lang="en-US" sz="1000" dirty="0">
                <a:latin typeface="Bookman Old Style" pitchFamily="18" charset="0"/>
              </a:rPr>
              <a:t>The electrical efficiency delivered by the PVM with automated cooling system is 16.08% higher than the conventional one.</a:t>
            </a:r>
          </a:p>
          <a:p>
            <a:pPr marL="342900" indent="-342900" algn="just">
              <a:lnSpc>
                <a:spcPct val="150000"/>
              </a:lnSpc>
              <a:buFont typeface="Wingdings" pitchFamily="2" charset="2"/>
              <a:buChar char="ü"/>
            </a:pPr>
            <a:r>
              <a:rPr lang="en-US" sz="1000" dirty="0">
                <a:solidFill>
                  <a:srgbClr val="00B0F0"/>
                </a:solidFill>
                <a:latin typeface="Bookman Old Style" pitchFamily="18" charset="0"/>
              </a:rPr>
              <a:t>Simultaneous cooling and removal of dust particles of the PVM is attained. It may leads to higher return on investment and the life of the PVM.</a:t>
            </a:r>
          </a:p>
        </p:txBody>
      </p:sp>
      <p:graphicFrame>
        <p:nvGraphicFramePr>
          <p:cNvPr id="13" name="Chart 12"/>
          <p:cNvGraphicFramePr>
            <a:graphicFrameLocks/>
          </p:cNvGraphicFramePr>
          <p:nvPr>
            <p:extLst>
              <p:ext uri="{D42A27DB-BD31-4B8C-83A1-F6EECF244321}">
                <p14:modId xmlns:p14="http://schemas.microsoft.com/office/powerpoint/2010/main" val="2933206870"/>
              </p:ext>
            </p:extLst>
          </p:nvPr>
        </p:nvGraphicFramePr>
        <p:xfrm>
          <a:off x="152401" y="0"/>
          <a:ext cx="4419600" cy="32004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6163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11162"/>
          </a:xfrm>
        </p:spPr>
        <p:txBody>
          <a:bodyPr>
            <a:normAutofit fontScale="90000"/>
          </a:bodyPr>
          <a:lstStyle/>
          <a:p>
            <a:r>
              <a:rPr lang="en-US" sz="3000" b="1" dirty="0">
                <a:solidFill>
                  <a:srgbClr val="FF0000"/>
                </a:solidFill>
                <a:latin typeface="Bookman Old Style" pitchFamily="18" charset="0"/>
              </a:rPr>
              <a:t>APPLICATIONS</a:t>
            </a:r>
          </a:p>
        </p:txBody>
      </p:sp>
      <p:sp>
        <p:nvSpPr>
          <p:cNvPr id="3" name="Rectangle 2"/>
          <p:cNvSpPr/>
          <p:nvPr/>
        </p:nvSpPr>
        <p:spPr>
          <a:xfrm>
            <a:off x="27709" y="838200"/>
            <a:ext cx="9067800" cy="923330"/>
          </a:xfrm>
          <a:prstGeom prst="rect">
            <a:avLst/>
          </a:prstGeom>
        </p:spPr>
        <p:txBody>
          <a:bodyPr wrap="square">
            <a:spAutoFit/>
          </a:bodyPr>
          <a:lstStyle/>
          <a:p>
            <a:pPr marL="342900" indent="-342900" algn="just">
              <a:lnSpc>
                <a:spcPct val="150000"/>
              </a:lnSpc>
              <a:buFont typeface="Wingdings" pitchFamily="2" charset="2"/>
              <a:buChar char="ü"/>
            </a:pPr>
            <a:r>
              <a:rPr lang="en-US" dirty="0">
                <a:latin typeface="Bookman Old Style" pitchFamily="18" charset="0"/>
              </a:rPr>
              <a:t>Flexible to all the situations where PVM is used for power generation.</a:t>
            </a:r>
          </a:p>
          <a:p>
            <a:pPr algn="just">
              <a:lnSpc>
                <a:spcPct val="150000"/>
              </a:lnSpc>
            </a:pPr>
            <a:r>
              <a:rPr lang="en-US" dirty="0">
                <a:latin typeface="Bookman Old Style" pitchFamily="18" charset="0"/>
              </a:rPr>
              <a:t>       (Ex. Domestic, Industrial, E-Vehicles, Street lights etc.)</a:t>
            </a:r>
          </a:p>
        </p:txBody>
      </p:sp>
      <p:sp>
        <p:nvSpPr>
          <p:cNvPr id="5" name="Title 1"/>
          <p:cNvSpPr txBox="1">
            <a:spLocks/>
          </p:cNvSpPr>
          <p:nvPr/>
        </p:nvSpPr>
        <p:spPr>
          <a:xfrm>
            <a:off x="304800" y="4541838"/>
            <a:ext cx="8229600" cy="411162"/>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b="1" dirty="0">
                <a:solidFill>
                  <a:srgbClr val="FF0000"/>
                </a:solidFill>
                <a:latin typeface="Bookman Old Style" pitchFamily="18" charset="0"/>
              </a:rPr>
              <a:t>FUTURE WORK</a:t>
            </a:r>
          </a:p>
        </p:txBody>
      </p:sp>
      <p:sp>
        <p:nvSpPr>
          <p:cNvPr id="6" name="Rectangle 5"/>
          <p:cNvSpPr/>
          <p:nvPr/>
        </p:nvSpPr>
        <p:spPr>
          <a:xfrm>
            <a:off x="110836" y="4953000"/>
            <a:ext cx="8963891" cy="1291764"/>
          </a:xfrm>
          <a:prstGeom prst="rect">
            <a:avLst/>
          </a:prstGeom>
        </p:spPr>
        <p:txBody>
          <a:bodyPr wrap="square">
            <a:spAutoFit/>
          </a:bodyPr>
          <a:lstStyle/>
          <a:p>
            <a:pPr marL="342900" indent="-342900" algn="just">
              <a:lnSpc>
                <a:spcPct val="150000"/>
              </a:lnSpc>
              <a:buFont typeface="Wingdings" pitchFamily="2" charset="2"/>
              <a:buChar char="ü"/>
            </a:pPr>
            <a:r>
              <a:rPr lang="en-US" dirty="0">
                <a:latin typeface="Bookman Old Style" pitchFamily="18" charset="0"/>
              </a:rPr>
              <a:t>It involves the design of </a:t>
            </a:r>
            <a:r>
              <a:rPr lang="en-US" dirty="0" err="1">
                <a:latin typeface="Bookman Old Style" pitchFamily="18" charset="0"/>
              </a:rPr>
              <a:t>IoT</a:t>
            </a:r>
            <a:r>
              <a:rPr lang="en-US" dirty="0">
                <a:latin typeface="Bookman Old Style" pitchFamily="18" charset="0"/>
              </a:rPr>
              <a:t> controlled cooling system with the capacity to actuate based on the variations in the temperature of the PV module using Raspberry-Pi board.</a:t>
            </a:r>
          </a:p>
        </p:txBody>
      </p:sp>
      <p:sp>
        <p:nvSpPr>
          <p:cNvPr id="7" name="Title 1"/>
          <p:cNvSpPr txBox="1">
            <a:spLocks/>
          </p:cNvSpPr>
          <p:nvPr/>
        </p:nvSpPr>
        <p:spPr>
          <a:xfrm>
            <a:off x="706582" y="2304625"/>
            <a:ext cx="8229600" cy="411162"/>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b="1" dirty="0">
                <a:solidFill>
                  <a:srgbClr val="FF0000"/>
                </a:solidFill>
                <a:latin typeface="Bookman Old Style" pitchFamily="18" charset="0"/>
              </a:rPr>
              <a:t>CONTRIBUTIONS TO THE SOCIETY</a:t>
            </a:r>
          </a:p>
        </p:txBody>
      </p:sp>
      <p:sp>
        <p:nvSpPr>
          <p:cNvPr id="2" name="Rectangle 1"/>
          <p:cNvSpPr/>
          <p:nvPr/>
        </p:nvSpPr>
        <p:spPr>
          <a:xfrm>
            <a:off x="200890" y="2743200"/>
            <a:ext cx="8929255" cy="1754326"/>
          </a:xfrm>
          <a:prstGeom prst="rect">
            <a:avLst/>
          </a:prstGeom>
        </p:spPr>
        <p:txBody>
          <a:bodyPr wrap="square">
            <a:spAutoFit/>
          </a:bodyPr>
          <a:lstStyle/>
          <a:p>
            <a:pPr marL="342900" indent="-342900" algn="just">
              <a:lnSpc>
                <a:spcPct val="150000"/>
              </a:lnSpc>
              <a:buFont typeface="Wingdings" pitchFamily="2" charset="2"/>
              <a:buChar char="ü"/>
            </a:pPr>
            <a:r>
              <a:rPr lang="en-US" dirty="0">
                <a:latin typeface="Bookman Old Style" pitchFamily="18" charset="0"/>
              </a:rPr>
              <a:t>A novel, automated, simple and flexible approach to reduce the operating temperature of the PVM. </a:t>
            </a:r>
          </a:p>
          <a:p>
            <a:pPr marL="342900" indent="-342900" algn="just">
              <a:lnSpc>
                <a:spcPct val="150000"/>
              </a:lnSpc>
              <a:buFont typeface="Wingdings" pitchFamily="2" charset="2"/>
              <a:buChar char="ü"/>
            </a:pPr>
            <a:r>
              <a:rPr lang="en-US" dirty="0">
                <a:latin typeface="Bookman Old Style" pitchFamily="18" charset="0"/>
              </a:rPr>
              <a:t>Power loss due to the accumulation dust particles will be reduced significantly.</a:t>
            </a:r>
          </a:p>
        </p:txBody>
      </p:sp>
    </p:spTree>
    <p:extLst>
      <p:ext uri="{BB962C8B-B14F-4D97-AF65-F5344CB8AC3E}">
        <p14:creationId xmlns:p14="http://schemas.microsoft.com/office/powerpoint/2010/main" val="2116138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649</TotalTime>
  <Words>1279</Words>
  <Application>Microsoft Office PowerPoint</Application>
  <PresentationFormat>On-screen Show (4:3)</PresentationFormat>
  <Paragraphs>205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AUTOMATIC SOLAR PV COOLING  SYSTEM  (A GREEN ENERGY SOLUTION)</vt:lpstr>
      <vt:lpstr>GREEN ENERGY</vt:lpstr>
      <vt:lpstr>SOLAR ENERGY</vt:lpstr>
      <vt:lpstr>SOLAR PHOTOVOLTAIC MODULE</vt:lpstr>
      <vt:lpstr>REAL TIME TEST RIG – INSTRUMENTS - SPECIFICATIONS</vt:lpstr>
      <vt:lpstr>PERFORMANCE ANALYSIS OF PV MODULE</vt:lpstr>
      <vt:lpstr>PowerPoint Presentation</vt:lpstr>
      <vt:lpstr>RESULTS &amp; DISCUSSION</vt:lpstr>
      <vt:lpstr>APPLICATIONS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IMPROVEMENT STUDY ON SOLAR PV MODULE USING A NOVEL COOLING  SYSTEM (A GREEN ENERGY SOLUTION)</dc:title>
  <dc:creator>Sridharan M</dc:creator>
  <cp:lastModifiedBy>Mughesh Kumar N R</cp:lastModifiedBy>
  <cp:revision>59</cp:revision>
  <dcterms:created xsi:type="dcterms:W3CDTF">2022-02-21T10:12:48Z</dcterms:created>
  <dcterms:modified xsi:type="dcterms:W3CDTF">2023-07-14T12:17:52Z</dcterms:modified>
</cp:coreProperties>
</file>