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95970" autoAdjust="0"/>
  </p:normalViewPr>
  <p:slideViewPr>
    <p:cSldViewPr snapToGrid="0">
      <p:cViewPr>
        <p:scale>
          <a:sx n="94" d="100"/>
          <a:sy n="94" d="100"/>
        </p:scale>
        <p:origin x="427"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ughesh03/Mental_Fitness_Tracker_IBM.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2064737"/>
            <a:ext cx="10993549" cy="675019"/>
          </a:xfrm>
        </p:spPr>
        <p:txBody>
          <a:bodyPr>
            <a:normAutofit/>
          </a:bodyPr>
          <a:lstStyle/>
          <a:p>
            <a:r>
              <a:rPr lang="en-US" b="1" dirty="0">
                <a:solidFill>
                  <a:schemeClr val="tx1"/>
                </a:solidFill>
                <a:latin typeface="Cambria" panose="02040503050406030204" pitchFamily="18" charset="0"/>
                <a:ea typeface="Cambria" panose="02040503050406030204" pitchFamily="18" charset="0"/>
                <a:cs typeface="Arial" panose="020B0604020202020204" pitchFamily="34" charset="0"/>
              </a:rPr>
              <a:t>Mughesh Kumar N 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BB7236CA-2BDB-3DED-D452-62CA122063C1}"/>
              </a:ext>
            </a:extLst>
          </p:cNvPr>
          <p:cNvSpPr txBox="1"/>
          <p:nvPr/>
        </p:nvSpPr>
        <p:spPr>
          <a:xfrm>
            <a:off x="581190" y="2715879"/>
            <a:ext cx="5900633" cy="3046988"/>
          </a:xfrm>
          <a:prstGeom prst="rect">
            <a:avLst/>
          </a:prstGeom>
          <a:noFill/>
        </p:spPr>
        <p:txBody>
          <a:bodyPr wrap="square" rtlCol="0">
            <a:spAutoFit/>
          </a:bodyPr>
          <a:lstStyle/>
          <a:p>
            <a:r>
              <a:rPr lang="en-US" sz="2400" b="1" dirty="0" err="1"/>
              <a:t>SkillsBuild</a:t>
            </a:r>
            <a:r>
              <a:rPr lang="en-US" sz="2400" b="1" dirty="0"/>
              <a:t> Email ID: </a:t>
            </a:r>
            <a:r>
              <a:rPr lang="en-US" sz="2400" dirty="0"/>
              <a:t>mugheshkumar3@gmail.com</a:t>
            </a:r>
          </a:p>
          <a:p>
            <a:r>
              <a:rPr lang="en-US" sz="2400" b="1" dirty="0"/>
              <a:t>College Name: </a:t>
            </a:r>
            <a:r>
              <a:rPr lang="en-US" sz="2400" dirty="0"/>
              <a:t>SRM Institute of Science and Technology.</a:t>
            </a:r>
          </a:p>
          <a:p>
            <a:r>
              <a:rPr lang="en-US" sz="2400" b="1" dirty="0"/>
              <a:t>College State: </a:t>
            </a:r>
            <a:r>
              <a:rPr lang="en-US" sz="2400" dirty="0"/>
              <a:t>Tamil Nadu</a:t>
            </a:r>
          </a:p>
          <a:p>
            <a:r>
              <a:rPr lang="en-US" sz="2400" b="1" dirty="0"/>
              <a:t>Internship Domain and Start and End Date: </a:t>
            </a:r>
            <a:r>
              <a:rPr lang="en-US" sz="2400" dirty="0"/>
              <a:t>Artificial Intelligence/ 12</a:t>
            </a:r>
            <a:r>
              <a:rPr lang="en-US" sz="2400" baseline="30000" dirty="0"/>
              <a:t>th</a:t>
            </a:r>
            <a:r>
              <a:rPr lang="en-US" sz="2400" dirty="0"/>
              <a:t> June 2023 – 24</a:t>
            </a:r>
            <a:r>
              <a:rPr lang="en-US" sz="2400" baseline="30000" dirty="0"/>
              <a:t>th</a:t>
            </a:r>
            <a:r>
              <a:rPr lang="en-US" sz="2400" dirty="0"/>
              <a:t> July 2023</a:t>
            </a:r>
            <a:endParaRPr lang="en-IN" sz="2400" dirty="0"/>
          </a:p>
        </p:txBody>
      </p:sp>
      <p:pic>
        <p:nvPicPr>
          <p:cNvPr id="7" name="Picture 6">
            <a:extLst>
              <a:ext uri="{FF2B5EF4-FFF2-40B4-BE49-F238E27FC236}">
                <a16:creationId xmlns:a16="http://schemas.microsoft.com/office/drawing/2014/main" id="{80A20BAC-B39D-D947-51CE-AF7FF26BA052}"/>
              </a:ext>
            </a:extLst>
          </p:cNvPr>
          <p:cNvPicPr>
            <a:picLocks noChangeAspect="1"/>
          </p:cNvPicPr>
          <p:nvPr/>
        </p:nvPicPr>
        <p:blipFill>
          <a:blip r:embed="rId2"/>
          <a:stretch>
            <a:fillRect/>
          </a:stretch>
        </p:blipFill>
        <p:spPr>
          <a:xfrm>
            <a:off x="1943934" y="605612"/>
            <a:ext cx="7949873" cy="853514"/>
          </a:xfrm>
          <a:prstGeom prst="rect">
            <a:avLst/>
          </a:prstGeom>
        </p:spPr>
      </p:pic>
      <p:pic>
        <p:nvPicPr>
          <p:cNvPr id="9" name="Picture 8">
            <a:extLst>
              <a:ext uri="{FF2B5EF4-FFF2-40B4-BE49-F238E27FC236}">
                <a16:creationId xmlns:a16="http://schemas.microsoft.com/office/drawing/2014/main" id="{CF604B84-6F8A-DB20-459C-C53636647C54}"/>
              </a:ext>
            </a:extLst>
          </p:cNvPr>
          <p:cNvPicPr>
            <a:picLocks noChangeAspect="1"/>
          </p:cNvPicPr>
          <p:nvPr/>
        </p:nvPicPr>
        <p:blipFill>
          <a:blip r:embed="rId3"/>
          <a:stretch>
            <a:fillRect/>
          </a:stretch>
        </p:blipFill>
        <p:spPr>
          <a:xfrm>
            <a:off x="7491001" y="1468117"/>
            <a:ext cx="3691821" cy="493268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chemeClr val="tx1"/>
                </a:solidFill>
              </a:rPr>
              <a:t>links</a:t>
            </a:r>
            <a:endParaRPr lang="en-US" dirty="0">
              <a:solidFill>
                <a:schemeClr val="tx1"/>
              </a:solidFill>
            </a:endParaRPr>
          </a:p>
        </p:txBody>
      </p:sp>
      <p:sp>
        <p:nvSpPr>
          <p:cNvPr id="4" name="TextBox 3">
            <a:extLst>
              <a:ext uri="{FF2B5EF4-FFF2-40B4-BE49-F238E27FC236}">
                <a16:creationId xmlns:a16="http://schemas.microsoft.com/office/drawing/2014/main" id="{12206D3E-E1E8-1C78-24EF-AC0B81122F8B}"/>
              </a:ext>
            </a:extLst>
          </p:cNvPr>
          <p:cNvSpPr txBox="1"/>
          <p:nvPr/>
        </p:nvSpPr>
        <p:spPr>
          <a:xfrm>
            <a:off x="760472" y="1682532"/>
            <a:ext cx="10278835" cy="523220"/>
          </a:xfrm>
          <a:prstGeom prst="rect">
            <a:avLst/>
          </a:prstGeom>
          <a:noFill/>
        </p:spPr>
        <p:txBody>
          <a:bodyPr wrap="square" rtlCol="0">
            <a:spAutoFit/>
          </a:bodyPr>
          <a:lstStyle/>
          <a:p>
            <a:r>
              <a:rPr lang="en-US" sz="2800" dirty="0">
                <a:hlinkClick r:id="rId2">
                  <a:extLst>
                    <a:ext uri="{A12FA001-AC4F-418D-AE19-62706E023703}">
                      <ahyp:hlinkClr xmlns:ahyp="http://schemas.microsoft.com/office/drawing/2018/hyperlinkcolor" val="tx"/>
                    </a:ext>
                  </a:extLst>
                </a:hlinkClick>
              </a:rPr>
              <a:t>https://github.com/mughesh03/Mental_Fitness_Tracker_IBM.git</a:t>
            </a:r>
            <a:endParaRPr lang="en-IN" sz="2800"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590572" y="1377387"/>
            <a:ext cx="6020235" cy="4597963"/>
          </a:xfrm>
        </p:spPr>
        <p:txBody>
          <a:bodyPr>
            <a:normAutofit fontScale="92500" lnSpcReduction="10000"/>
          </a:bodyPr>
          <a:lstStyle/>
          <a:p>
            <a:r>
              <a:rPr lang="en-US" sz="2800" b="0" i="0" dirty="0">
                <a:solidFill>
                  <a:schemeClr val="tx1"/>
                </a:solidFill>
                <a:effectLst/>
                <a:latin typeface="Söhne"/>
              </a:rPr>
              <a:t>In today's fast-paced and stressful world, mental health has become a significant concern. Many individuals struggle with managing their mental well-being due to various factors such as increased work pressure, social isolation, and limited access to mental health resources. This has led to a rising demand for innovative solutions that can effectively monitor and improve an individual's mental fitness.</a:t>
            </a:r>
            <a:endParaRPr lang="en-US" sz="2800" dirty="0">
              <a:solidFill>
                <a:schemeClr val="tx1"/>
              </a:solidFill>
              <a:latin typeface="Times New Roman" pitchFamily="18" charset="0"/>
              <a:cs typeface="Times New Roman" pitchFamily="18" charset="0"/>
            </a:endParaRPr>
          </a:p>
        </p:txBody>
      </p:sp>
      <p:sp>
        <p:nvSpPr>
          <p:cNvPr id="4" name="TextBox 3"/>
          <p:cNvSpPr txBox="1"/>
          <p:nvPr/>
        </p:nvSpPr>
        <p:spPr>
          <a:xfrm>
            <a:off x="774780" y="721590"/>
            <a:ext cx="4552950" cy="523220"/>
          </a:xfrm>
          <a:prstGeom prst="rect">
            <a:avLst/>
          </a:prstGeom>
          <a:noFill/>
        </p:spPr>
        <p:txBody>
          <a:bodyPr wrap="square" rtlCol="0">
            <a:spAutoFit/>
          </a:bodyPr>
          <a:lstStyle/>
          <a:p>
            <a:r>
              <a:rPr lang="en-US" sz="2800" dirty="0">
                <a:latin typeface="+mj-lt"/>
                <a:cs typeface="Times New Roman" pitchFamily="18" charset="0"/>
              </a:rPr>
              <a:t>PROBLEM  STATEMENT</a:t>
            </a:r>
            <a:endParaRPr lang="en-IN" sz="2800" dirty="0">
              <a:latin typeface="+mj-lt"/>
              <a:cs typeface="Times New Roman" pitchFamily="18" charset="0"/>
            </a:endParaRPr>
          </a:p>
        </p:txBody>
      </p:sp>
      <p:pic>
        <p:nvPicPr>
          <p:cNvPr id="8" name="Picture 7">
            <a:extLst>
              <a:ext uri="{FF2B5EF4-FFF2-40B4-BE49-F238E27FC236}">
                <a16:creationId xmlns:a16="http://schemas.microsoft.com/office/drawing/2014/main" id="{8835D811-F243-E7DA-8AB0-57B4215C8CCA}"/>
              </a:ext>
            </a:extLst>
          </p:cNvPr>
          <p:cNvPicPr>
            <a:picLocks noChangeAspect="1"/>
          </p:cNvPicPr>
          <p:nvPr/>
        </p:nvPicPr>
        <p:blipFill>
          <a:blip r:embed="rId2"/>
          <a:stretch>
            <a:fillRect/>
          </a:stretch>
        </p:blipFill>
        <p:spPr>
          <a:xfrm>
            <a:off x="677635" y="1780244"/>
            <a:ext cx="4073979" cy="3967414"/>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88522" y="650070"/>
            <a:ext cx="11029616" cy="634720"/>
          </a:xfrm>
        </p:spPr>
        <p:txBody>
          <a:bodyPr anchor="ctr"/>
          <a:lstStyle/>
          <a:p>
            <a:r>
              <a:rPr lang="en-US" dirty="0">
                <a:solidFill>
                  <a:schemeClr val="tx1"/>
                </a:solidFill>
                <a:cs typeface="Times New Roman" pitchFamily="18"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05000"/>
            <a:ext cx="6236297" cy="4070350"/>
          </a:xfrm>
        </p:spPr>
        <p:txBody>
          <a:bodyPr>
            <a:noAutofit/>
          </a:bodyPr>
          <a:lstStyle/>
          <a:p>
            <a:r>
              <a:rPr lang="en-US" sz="2400" dirty="0">
                <a:latin typeface="Times New Roman" pitchFamily="18" charset="0"/>
                <a:cs typeface="Times New Roman" pitchFamily="18" charset="0"/>
              </a:rPr>
              <a:t>The project "Mental Health Fitness Tracker" aims to analyze and predict the mental fitness levels of individuals across different countries, taking into account various mental disorders. By employing regression techniques, this innovative initiative offers valuable insights into mental health and utilizes available data to make accurate predictions. Furthermore, the project encompasses a user-friendly platform where individuals can effectively monitor and track their own mental health and fitness levels.</a:t>
            </a:r>
          </a:p>
        </p:txBody>
      </p:sp>
      <p:pic>
        <p:nvPicPr>
          <p:cNvPr id="5" name="Picture 4">
            <a:extLst>
              <a:ext uri="{FF2B5EF4-FFF2-40B4-BE49-F238E27FC236}">
                <a16:creationId xmlns:a16="http://schemas.microsoft.com/office/drawing/2014/main" id="{3803C9D3-EDE9-4A97-D6EC-5D5F991116BE}"/>
              </a:ext>
            </a:extLst>
          </p:cNvPr>
          <p:cNvPicPr>
            <a:picLocks noChangeAspect="1"/>
          </p:cNvPicPr>
          <p:nvPr/>
        </p:nvPicPr>
        <p:blipFill>
          <a:blip r:embed="rId2"/>
          <a:stretch>
            <a:fillRect/>
          </a:stretch>
        </p:blipFill>
        <p:spPr>
          <a:xfrm>
            <a:off x="6984128" y="1556512"/>
            <a:ext cx="4707129" cy="4664723"/>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14350" y="609558"/>
            <a:ext cx="11029616" cy="605783"/>
          </a:xfrm>
        </p:spPr>
        <p:txBody>
          <a:bodyPr anchor="ctr"/>
          <a:lstStyle/>
          <a:p>
            <a:r>
              <a:rPr lang="en-US" dirty="0">
                <a:solidFill>
                  <a:schemeClr val="tx1"/>
                </a:solidFill>
              </a:rPr>
              <a:t>PROJECT  OVERVIEW</a:t>
            </a:r>
          </a:p>
        </p:txBody>
      </p:sp>
      <p:sp>
        <p:nvSpPr>
          <p:cNvPr id="4" name="TextBox 3"/>
          <p:cNvSpPr txBox="1"/>
          <p:nvPr/>
        </p:nvSpPr>
        <p:spPr>
          <a:xfrm>
            <a:off x="5185458" y="609558"/>
            <a:ext cx="6891277" cy="6924973"/>
          </a:xfrm>
          <a:prstGeom prst="rect">
            <a:avLst/>
          </a:prstGeom>
          <a:noFill/>
        </p:spPr>
        <p:txBody>
          <a:bodyPr wrap="square" rtlCol="0">
            <a:spAutoFit/>
          </a:bodyPr>
          <a:lstStyle/>
          <a:p>
            <a:pPr marL="285750" indent="-285750">
              <a:buClr>
                <a:schemeClr val="accent1"/>
              </a:buClr>
              <a:buFont typeface="Wingdings" pitchFamily="2" charset="2"/>
              <a:buChar char="§"/>
            </a:pPr>
            <a:r>
              <a:rPr lang="en-US" sz="2400" dirty="0">
                <a:solidFill>
                  <a:schemeClr val="tx1">
                    <a:lumMod val="75000"/>
                    <a:lumOff val="25000"/>
                  </a:schemeClr>
                </a:solidFill>
                <a:latin typeface="Times New Roman" pitchFamily="18" charset="0"/>
                <a:cs typeface="Times New Roman" pitchFamily="18" charset="0"/>
              </a:rPr>
              <a:t>The Mental Health Fitness Tracker empowers individuals to actively monitor and manage their mental well-being.</a:t>
            </a:r>
          </a:p>
          <a:p>
            <a:pPr marL="285750" indent="-285750">
              <a:buClr>
                <a:schemeClr val="accent1"/>
              </a:buClr>
              <a:buFont typeface="Wingdings" pitchFamily="2" charset="2"/>
              <a:buChar char="§"/>
            </a:pPr>
            <a:endParaRPr lang="en-US" sz="2400" dirty="0">
              <a:solidFill>
                <a:schemeClr val="tx1">
                  <a:lumMod val="75000"/>
                  <a:lumOff val="25000"/>
                </a:schemeClr>
              </a:solidFill>
              <a:latin typeface="Times New Roman" pitchFamily="18" charset="0"/>
              <a:cs typeface="Times New Roman" pitchFamily="18" charset="0"/>
            </a:endParaRPr>
          </a:p>
          <a:p>
            <a:pPr marL="285750" indent="-285750">
              <a:buClr>
                <a:schemeClr val="accent1"/>
              </a:buClr>
              <a:buFont typeface="Wingdings" pitchFamily="2" charset="2"/>
              <a:buChar char="§"/>
            </a:pPr>
            <a:r>
              <a:rPr lang="en-US" sz="2400" dirty="0">
                <a:solidFill>
                  <a:schemeClr val="tx1">
                    <a:lumMod val="75000"/>
                    <a:lumOff val="25000"/>
                  </a:schemeClr>
                </a:solidFill>
                <a:latin typeface="Times New Roman" pitchFamily="18" charset="0"/>
                <a:cs typeface="Times New Roman" pitchFamily="18" charset="0"/>
              </a:rPr>
              <a:t>Through data analysis and anomaly detection, the tracker can identify potential mental health concerns at an early stage. This enables timely intervention, facilitating preventive measures and reducing the risk of more severe mental health issues.</a:t>
            </a:r>
          </a:p>
          <a:p>
            <a:pPr marL="285750" indent="-285750">
              <a:buClr>
                <a:schemeClr val="accent1"/>
              </a:buClr>
              <a:buFont typeface="Wingdings" pitchFamily="2" charset="2"/>
              <a:buChar char="§"/>
            </a:pPr>
            <a:endParaRPr lang="en-US" sz="2400" dirty="0">
              <a:solidFill>
                <a:schemeClr val="tx1">
                  <a:lumMod val="75000"/>
                  <a:lumOff val="25000"/>
                </a:schemeClr>
              </a:solidFill>
              <a:latin typeface="Times New Roman" pitchFamily="18" charset="0"/>
              <a:cs typeface="Times New Roman" pitchFamily="18" charset="0"/>
            </a:endParaRPr>
          </a:p>
          <a:p>
            <a:pPr marL="285750" indent="-285750">
              <a:buClr>
                <a:schemeClr val="accent1"/>
              </a:buClr>
              <a:buFont typeface="Wingdings" pitchFamily="2" charset="2"/>
              <a:buChar char="§"/>
            </a:pPr>
            <a:r>
              <a:rPr lang="en-US" sz="2400" dirty="0">
                <a:solidFill>
                  <a:schemeClr val="tx1">
                    <a:lumMod val="75000"/>
                    <a:lumOff val="25000"/>
                  </a:schemeClr>
                </a:solidFill>
                <a:latin typeface="Times New Roman" pitchFamily="18" charset="0"/>
                <a:cs typeface="Times New Roman" pitchFamily="18" charset="0"/>
              </a:rPr>
              <a:t>By leveraging EDA and machine learning techniques, you can gain insights into the factors affecting mental fitness and develop models that can provide accurate predictions and valuable recommendations</a:t>
            </a:r>
            <a:r>
              <a:rPr lang="en-US" sz="2400" dirty="0">
                <a:latin typeface="Times New Roman" pitchFamily="18" charset="0"/>
                <a:cs typeface="Times New Roman" pitchFamily="18" charset="0"/>
              </a:rPr>
              <a:t>.</a:t>
            </a:r>
            <a:endParaRPr lang="en-US" sz="2400" dirty="0">
              <a:solidFill>
                <a:schemeClr val="tx1">
                  <a:lumMod val="75000"/>
                  <a:lumOff val="25000"/>
                </a:schemeClr>
              </a:solidFill>
              <a:latin typeface="Times New Roman" pitchFamily="18" charset="0"/>
              <a:cs typeface="Times New Roman" pitchFamily="18" charset="0"/>
            </a:endParaRPr>
          </a:p>
          <a:p>
            <a:pPr marL="285750" indent="-285750">
              <a:buClr>
                <a:schemeClr val="accent1"/>
              </a:buClr>
              <a:buFont typeface="Wingdings" pitchFamily="2" charset="2"/>
              <a:buChar char="§"/>
            </a:pPr>
            <a:endParaRPr lang="en-US" sz="2800" dirty="0">
              <a:solidFill>
                <a:schemeClr val="tx1">
                  <a:lumMod val="75000"/>
                  <a:lumOff val="25000"/>
                </a:schemeClr>
              </a:solidFill>
            </a:endParaRPr>
          </a:p>
          <a:p>
            <a:pPr marL="285750" indent="-285750">
              <a:buClr>
                <a:schemeClr val="accent1"/>
              </a:buClr>
              <a:buFont typeface="Wingdings" pitchFamily="2" charset="2"/>
              <a:buChar char="§"/>
            </a:pPr>
            <a:endParaRPr lang="en-US" sz="2800" dirty="0">
              <a:solidFill>
                <a:schemeClr val="tx1">
                  <a:lumMod val="75000"/>
                  <a:lumOff val="25000"/>
                </a:schemeClr>
              </a:solidFill>
            </a:endParaRPr>
          </a:p>
          <a:p>
            <a:pPr marL="285750" indent="-285750">
              <a:buClr>
                <a:schemeClr val="accent1"/>
              </a:buClr>
              <a:buFont typeface="Wingdings" pitchFamily="2" charset="2"/>
              <a:buChar char="§"/>
            </a:pPr>
            <a:endParaRPr lang="en-IN" sz="2800" dirty="0">
              <a:solidFill>
                <a:schemeClr val="tx1">
                  <a:lumMod val="75000"/>
                  <a:lumOff val="25000"/>
                </a:schemeClr>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0699E35B-7680-3CAB-4CE8-1EA35A6A47BF}"/>
              </a:ext>
            </a:extLst>
          </p:cNvPr>
          <p:cNvPicPr>
            <a:picLocks noChangeAspect="1"/>
          </p:cNvPicPr>
          <p:nvPr/>
        </p:nvPicPr>
        <p:blipFill>
          <a:blip r:embed="rId2"/>
          <a:stretch>
            <a:fillRect/>
          </a:stretch>
        </p:blipFill>
        <p:spPr>
          <a:xfrm>
            <a:off x="441257" y="1543964"/>
            <a:ext cx="3635055" cy="4031329"/>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solidFill>
                  <a:schemeClr val="tx1"/>
                </a:solidFill>
              </a:rPr>
              <a:t>WHO ARE THE END USERS of this project?</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57194" y="1597307"/>
            <a:ext cx="6765837" cy="4757194"/>
          </a:xfrm>
        </p:spPr>
        <p:txBody>
          <a:bodyPr>
            <a:normAutofit lnSpcReduction="10000"/>
          </a:bodyPr>
          <a:lstStyle/>
          <a:p>
            <a:r>
              <a:rPr lang="en-US" sz="2800" dirty="0">
                <a:latin typeface="Times New Roman" pitchFamily="18" charset="0"/>
                <a:cs typeface="Times New Roman" pitchFamily="18" charset="0"/>
              </a:rPr>
              <a:t>The end users of the Mental Health Fitness Tracker project can include individuals who are seeking to monitor, improve, and maintain their mental well-being.</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Some end users: Individuals with Mental Health Concerns, </a:t>
            </a:r>
            <a:r>
              <a:rPr lang="en-IN" sz="2800" dirty="0">
                <a:latin typeface="Times New Roman" pitchFamily="18" charset="0"/>
                <a:cs typeface="Times New Roman" pitchFamily="18" charset="0"/>
              </a:rPr>
              <a:t>Mental Health Professionals, Healthcare Providers and Organizations, Researchers and Policy Makers, and soon.</a:t>
            </a:r>
            <a:endParaRPr lang="en-US" sz="28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91A6E65C-E56F-C255-8EA0-96E72B82F767}"/>
              </a:ext>
            </a:extLst>
          </p:cNvPr>
          <p:cNvPicPr>
            <a:picLocks noChangeAspect="1"/>
          </p:cNvPicPr>
          <p:nvPr/>
        </p:nvPicPr>
        <p:blipFill>
          <a:blip r:embed="rId2"/>
          <a:stretch>
            <a:fillRect/>
          </a:stretch>
        </p:blipFill>
        <p:spPr>
          <a:xfrm>
            <a:off x="581193" y="1890875"/>
            <a:ext cx="3737714" cy="4069053"/>
          </a:xfrm>
          <a:prstGeom prst="rect">
            <a:avLst/>
          </a:prstGeom>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62141" y="493812"/>
            <a:ext cx="11029616" cy="1188720"/>
          </a:xfrm>
        </p:spPr>
        <p:txBody>
          <a:bodyPr anchor="ctr"/>
          <a:lstStyle/>
          <a:p>
            <a:br>
              <a:rPr lang="en-US" sz="2800" dirty="0"/>
            </a:br>
            <a:r>
              <a:rPr lang="en-US" sz="2800" dirty="0">
                <a:solidFill>
                  <a:schemeClr val="tx1"/>
                </a:solidFill>
              </a:rPr>
              <a:t>YOUR SOLUTION AND ITS VALUE PROPOSITION</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38342" y="2360396"/>
            <a:ext cx="6283320" cy="3634486"/>
          </a:xfrm>
        </p:spPr>
        <p:txBody>
          <a:bodyPr>
            <a:noAutofit/>
          </a:bodyPr>
          <a:lstStyle/>
          <a:p>
            <a:r>
              <a:rPr lang="en-US" sz="2400" dirty="0">
                <a:latin typeface="Times New Roman" pitchFamily="18" charset="0"/>
                <a:cs typeface="Times New Roman" pitchFamily="18" charset="0"/>
              </a:rPr>
              <a:t>By combining EDA techniques and implementing machine learning algorithms, your solution context allowed you to gain insights into the dataset, explore correlations, select relevant features, and build a predictive model for mental fitness. </a:t>
            </a:r>
          </a:p>
          <a:p>
            <a:r>
              <a:rPr lang="en-US" sz="2400" dirty="0">
                <a:latin typeface="Times New Roman" pitchFamily="18" charset="0"/>
                <a:cs typeface="Times New Roman" pitchFamily="18" charset="0"/>
              </a:rPr>
              <a:t>Overall, our Mental Health Fitness Tracker aims to be a valuable tool in promoting mental well-being, supporting individuals in their mental health journey, and making a positive impact on their lives.</a:t>
            </a:r>
          </a:p>
        </p:txBody>
      </p:sp>
      <p:pic>
        <p:nvPicPr>
          <p:cNvPr id="5" name="Picture 4">
            <a:extLst>
              <a:ext uri="{FF2B5EF4-FFF2-40B4-BE49-F238E27FC236}">
                <a16:creationId xmlns:a16="http://schemas.microsoft.com/office/drawing/2014/main" id="{9BDE24BA-641A-07EF-AE65-4C8685B28534}"/>
              </a:ext>
            </a:extLst>
          </p:cNvPr>
          <p:cNvPicPr>
            <a:picLocks noChangeAspect="1"/>
          </p:cNvPicPr>
          <p:nvPr/>
        </p:nvPicPr>
        <p:blipFill>
          <a:blip r:embed="rId2"/>
          <a:stretch>
            <a:fillRect/>
          </a:stretch>
        </p:blipFill>
        <p:spPr>
          <a:xfrm>
            <a:off x="8084704" y="1862954"/>
            <a:ext cx="3468953" cy="4301082"/>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solidFill>
                  <a:schemeClr val="tx1"/>
                </a:solidFill>
              </a:rPr>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993266" y="2500132"/>
            <a:ext cx="7617540" cy="3704300"/>
          </a:xfrm>
        </p:spPr>
        <p:txBody>
          <a:bodyPr>
            <a:noAutofit/>
          </a:bodyPr>
          <a:lstStyle/>
          <a:p>
            <a:r>
              <a:rPr lang="en-US" sz="2400" dirty="0">
                <a:latin typeface="Times New Roman" pitchFamily="18" charset="0"/>
                <a:cs typeface="Times New Roman" pitchFamily="18" charset="0"/>
              </a:rPr>
              <a:t>In customizing the project, I made several modifications and enhancements to tailor it to my specific needs and objectives. Here are the key customizations I implemented:</a:t>
            </a:r>
          </a:p>
          <a:p>
            <a:pPr>
              <a:buClr>
                <a:schemeClr val="tx1"/>
              </a:buClr>
              <a:buFont typeface="Wingdings" pitchFamily="2" charset="2"/>
              <a:buChar char="Ø"/>
            </a:pPr>
            <a:r>
              <a:rPr lang="en-US" sz="2400" dirty="0">
                <a:latin typeface="Times New Roman" pitchFamily="18" charset="0"/>
                <a:cs typeface="Times New Roman" pitchFamily="18" charset="0"/>
              </a:rPr>
              <a:t>Data Preprocessing: I performed data preprocessing steps to handle missing values in the dataset with mean.</a:t>
            </a:r>
          </a:p>
          <a:p>
            <a:pPr>
              <a:buClrTx/>
              <a:buFont typeface="Wingdings" pitchFamily="2" charset="2"/>
              <a:buChar char="Ø"/>
            </a:pPr>
            <a:r>
              <a:rPr lang="en-US" sz="2400" dirty="0">
                <a:latin typeface="Times New Roman" pitchFamily="18" charset="0"/>
                <a:cs typeface="Times New Roman" pitchFamily="18" charset="0"/>
              </a:rPr>
              <a:t>Exploratory Data Analysis (EDA): I conducted extensive EDA using techniques such as confusion matrix, pie charts, histograms, and line plots.</a:t>
            </a:r>
          </a:p>
          <a:p>
            <a:pPr>
              <a:buClrTx/>
              <a:buFont typeface="Wingdings" pitchFamily="2" charset="2"/>
              <a:buChar char="Ø"/>
            </a:pPr>
            <a:r>
              <a:rPr lang="en-US" sz="2400" dirty="0">
                <a:latin typeface="Times New Roman" pitchFamily="18" charset="0"/>
                <a:cs typeface="Times New Roman" pitchFamily="18" charset="0"/>
              </a:rPr>
              <a:t>Data Transformation: To prepare the data for machine learning algorithms, I employed label encoding to convert categorical variables into numerical representations. </a:t>
            </a:r>
          </a:p>
          <a:p>
            <a:pPr marL="0" indent="0">
              <a:buClrTx/>
              <a:buNone/>
            </a:pPr>
            <a:r>
              <a:rPr lang="en-US" sz="2800"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EB48E9C8-22B3-D102-E286-BFB91D0C1F65}"/>
              </a:ext>
            </a:extLst>
          </p:cNvPr>
          <p:cNvPicPr>
            <a:picLocks noChangeAspect="1"/>
          </p:cNvPicPr>
          <p:nvPr/>
        </p:nvPicPr>
        <p:blipFill>
          <a:blip r:embed="rId2"/>
          <a:stretch>
            <a:fillRect/>
          </a:stretch>
        </p:blipFill>
        <p:spPr>
          <a:xfrm>
            <a:off x="473530" y="2329969"/>
            <a:ext cx="3251146" cy="2983700"/>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chemeClr val="tx1"/>
                </a:solidFill>
              </a:rPr>
              <a:t>MODELLING</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24041" y="1504950"/>
            <a:ext cx="11029615" cy="1123950"/>
          </a:xfrm>
        </p:spPr>
        <p:txBody>
          <a:bodyPr>
            <a:noAutofit/>
          </a:bodyPr>
          <a:lstStyle/>
          <a:p>
            <a:r>
              <a:rPr lang="en-US" sz="2400" dirty="0">
                <a:latin typeface="Times New Roman" pitchFamily="18" charset="0"/>
                <a:cs typeface="Times New Roman" pitchFamily="18" charset="0"/>
              </a:rPr>
              <a:t>Machine Learning Algorithms: I trained and compared the performance of three machine learning algorithms: logistic regression, and Random forest regression.</a:t>
            </a:r>
            <a:endParaRPr lang="en-US" sz="2400" dirty="0"/>
          </a:p>
        </p:txBody>
      </p:sp>
      <p:pic>
        <p:nvPicPr>
          <p:cNvPr id="5" name="Picture 4">
            <a:extLst>
              <a:ext uri="{FF2B5EF4-FFF2-40B4-BE49-F238E27FC236}">
                <a16:creationId xmlns:a16="http://schemas.microsoft.com/office/drawing/2014/main" id="{DB8CCB2A-EC9E-D58C-C2A8-D434C5FC57F8}"/>
              </a:ext>
            </a:extLst>
          </p:cNvPr>
          <p:cNvPicPr>
            <a:picLocks noChangeAspect="1"/>
          </p:cNvPicPr>
          <p:nvPr/>
        </p:nvPicPr>
        <p:blipFill>
          <a:blip r:embed="rId2"/>
          <a:stretch>
            <a:fillRect/>
          </a:stretch>
        </p:blipFill>
        <p:spPr>
          <a:xfrm>
            <a:off x="95252" y="2622913"/>
            <a:ext cx="3786010" cy="3906640"/>
          </a:xfrm>
          <a:prstGeom prst="rect">
            <a:avLst/>
          </a:prstGeom>
        </p:spPr>
      </p:pic>
      <p:pic>
        <p:nvPicPr>
          <p:cNvPr id="7" name="Picture 6">
            <a:extLst>
              <a:ext uri="{FF2B5EF4-FFF2-40B4-BE49-F238E27FC236}">
                <a16:creationId xmlns:a16="http://schemas.microsoft.com/office/drawing/2014/main" id="{5C08A0D1-4C36-78D1-A312-58095B68DADC}"/>
              </a:ext>
            </a:extLst>
          </p:cNvPr>
          <p:cNvPicPr>
            <a:picLocks noChangeAspect="1"/>
          </p:cNvPicPr>
          <p:nvPr/>
        </p:nvPicPr>
        <p:blipFill>
          <a:blip r:embed="rId3"/>
          <a:stretch>
            <a:fillRect/>
          </a:stretch>
        </p:blipFill>
        <p:spPr>
          <a:xfrm>
            <a:off x="3952874" y="2622913"/>
            <a:ext cx="3478073" cy="3906640"/>
          </a:xfrm>
          <a:prstGeom prst="rect">
            <a:avLst/>
          </a:prstGeom>
        </p:spPr>
      </p:pic>
      <p:pic>
        <p:nvPicPr>
          <p:cNvPr id="9" name="Picture 8">
            <a:extLst>
              <a:ext uri="{FF2B5EF4-FFF2-40B4-BE49-F238E27FC236}">
                <a16:creationId xmlns:a16="http://schemas.microsoft.com/office/drawing/2014/main" id="{59C2EA1F-988F-15D7-1DB1-72205925791C}"/>
              </a:ext>
            </a:extLst>
          </p:cNvPr>
          <p:cNvPicPr>
            <a:picLocks noChangeAspect="1"/>
          </p:cNvPicPr>
          <p:nvPr/>
        </p:nvPicPr>
        <p:blipFill>
          <a:blip r:embed="rId4"/>
          <a:stretch>
            <a:fillRect/>
          </a:stretch>
        </p:blipFill>
        <p:spPr>
          <a:xfrm>
            <a:off x="7502559" y="2622913"/>
            <a:ext cx="4479886" cy="3906640"/>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solidFill>
                  <a:schemeClr val="tx1"/>
                </a:solidFill>
              </a:rPr>
              <a:t>Results</a:t>
            </a:r>
            <a:br>
              <a:rPr lang="en-GB"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r>
              <a:rPr lang="en-US" sz="2800" dirty="0">
                <a:latin typeface="Times New Roman" pitchFamily="18" charset="0"/>
                <a:cs typeface="Times New Roman" pitchFamily="18" charset="0"/>
              </a:rPr>
              <a:t>The RMSE value of every model created suggests that the random forest model has a high level of precision and closely approximates the actual mental fitness values in the dataset.(Very Low)</a:t>
            </a:r>
          </a:p>
          <a:p>
            <a:r>
              <a:rPr lang="en-US" sz="2800" dirty="0">
                <a:latin typeface="Times New Roman" pitchFamily="18" charset="0"/>
                <a:cs typeface="Times New Roman" pitchFamily="18" charset="0"/>
              </a:rPr>
              <a:t>My project's results indicate that the random forest regression model delivers the highest accuracy in predicting mental fitness. These findings suggest that model may be the most suitable for project's objectives and can provide valuable insights into mental well-being based on the available data.</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373</TotalTime>
  <Words>654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Cambria</vt:lpstr>
      <vt:lpstr>Franklin Gothic Book</vt:lpstr>
      <vt:lpstr>Franklin Gothic Demi</vt:lpstr>
      <vt:lpstr>Söhne</vt:lpstr>
      <vt:lpstr>Times New Roman</vt:lpstr>
      <vt:lpstr>Wingdings</vt:lpstr>
      <vt:lpstr>Wingdings 2</vt:lpstr>
      <vt:lpstr>DividendVTI</vt:lpstr>
      <vt:lpstr>Mughesh Kumar N r</vt:lpstr>
      <vt:lpstr>PowerPoint Presentation</vt:lpstr>
      <vt:lpstr>AGENDA</vt:lpstr>
      <vt:lpstr>PROJECT  OVERVIEW</vt:lpstr>
      <vt:lpstr>WHO ARE THE END USERS of this project?</vt:lpstr>
      <vt:lpstr> YOUR SOLUTION AND ITS VALUE PROPOSITION</vt:lpstr>
      <vt:lpstr>How did you customize the project and make it your own</vt:lpstr>
      <vt:lpstr>MODELLING</vt:lpstr>
      <vt:lpstr>Results </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mughesh kumar</cp:lastModifiedBy>
  <cp:revision>17</cp:revision>
  <dcterms:created xsi:type="dcterms:W3CDTF">2021-05-26T16:50:10Z</dcterms:created>
  <dcterms:modified xsi:type="dcterms:W3CDTF">2023-07-11T16:03:11Z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