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4"/>
  </p:notesMasterIdLst>
  <p:sldIdLst>
    <p:sldId id="256" r:id="rId2"/>
    <p:sldId id="869" r:id="rId3"/>
    <p:sldId id="860" r:id="rId4"/>
    <p:sldId id="858" r:id="rId5"/>
    <p:sldId id="501" r:id="rId6"/>
    <p:sldId id="649" r:id="rId7"/>
    <p:sldId id="698" r:id="rId8"/>
    <p:sldId id="870" r:id="rId9"/>
    <p:sldId id="894" r:id="rId10"/>
    <p:sldId id="794" r:id="rId11"/>
    <p:sldId id="796" r:id="rId12"/>
    <p:sldId id="770" r:id="rId13"/>
    <p:sldId id="669" r:id="rId14"/>
    <p:sldId id="801" r:id="rId15"/>
    <p:sldId id="802" r:id="rId16"/>
    <p:sldId id="871" r:id="rId17"/>
    <p:sldId id="670" r:id="rId18"/>
    <p:sldId id="444" r:id="rId19"/>
    <p:sldId id="872" r:id="rId20"/>
    <p:sldId id="876" r:id="rId21"/>
    <p:sldId id="873" r:id="rId22"/>
    <p:sldId id="874" r:id="rId23"/>
    <p:sldId id="877" r:id="rId24"/>
    <p:sldId id="878" r:id="rId25"/>
    <p:sldId id="879" r:id="rId26"/>
    <p:sldId id="880" r:id="rId27"/>
    <p:sldId id="744" r:id="rId28"/>
    <p:sldId id="809" r:id="rId29"/>
    <p:sldId id="818" r:id="rId30"/>
    <p:sldId id="821" r:id="rId31"/>
    <p:sldId id="881" r:id="rId32"/>
    <p:sldId id="882" r:id="rId33"/>
    <p:sldId id="883" r:id="rId34"/>
    <p:sldId id="884" r:id="rId35"/>
    <p:sldId id="886" r:id="rId36"/>
    <p:sldId id="885" r:id="rId37"/>
    <p:sldId id="887" r:id="rId38"/>
    <p:sldId id="888" r:id="rId39"/>
    <p:sldId id="816" r:id="rId40"/>
    <p:sldId id="829" r:id="rId41"/>
    <p:sldId id="843" r:id="rId42"/>
    <p:sldId id="889" r:id="rId43"/>
    <p:sldId id="890" r:id="rId44"/>
    <p:sldId id="891" r:id="rId45"/>
    <p:sldId id="842" r:id="rId46"/>
    <p:sldId id="497" r:id="rId47"/>
    <p:sldId id="498" r:id="rId48"/>
    <p:sldId id="892" r:id="rId49"/>
    <p:sldId id="893" r:id="rId50"/>
    <p:sldId id="693" r:id="rId51"/>
    <p:sldId id="500" r:id="rId52"/>
    <p:sldId id="301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96D031C-BF59-4D92-BAC2-6EE24DFA1EE6}">
          <p14:sldIdLst>
            <p14:sldId id="256"/>
            <p14:sldId id="869"/>
            <p14:sldId id="860"/>
            <p14:sldId id="858"/>
            <p14:sldId id="501"/>
          </p14:sldIdLst>
        </p14:section>
        <p14:section name="pyval mp 1" id="{1EB7804B-5A3D-4F1A-9B85-2D71441CC4FF}">
          <p14:sldIdLst>
            <p14:sldId id="649"/>
            <p14:sldId id="698"/>
            <p14:sldId id="870"/>
            <p14:sldId id="894"/>
            <p14:sldId id="794"/>
            <p14:sldId id="796"/>
            <p14:sldId id="770"/>
          </p14:sldIdLst>
        </p14:section>
        <p14:section name="pyval mp 2" id="{8B260F02-877E-445C-9040-9A1916F50CB9}">
          <p14:sldIdLst>
            <p14:sldId id="669"/>
            <p14:sldId id="801"/>
            <p14:sldId id="802"/>
            <p14:sldId id="871"/>
            <p14:sldId id="670"/>
          </p14:sldIdLst>
        </p14:section>
        <p14:section name="pyval mp 3" id="{70A4C2AB-98FD-41A0-9C6A-A489011BCD6B}">
          <p14:sldIdLst>
            <p14:sldId id="444"/>
            <p14:sldId id="872"/>
            <p14:sldId id="876"/>
            <p14:sldId id="873"/>
            <p14:sldId id="874"/>
            <p14:sldId id="877"/>
            <p14:sldId id="878"/>
            <p14:sldId id="879"/>
            <p14:sldId id="880"/>
            <p14:sldId id="744"/>
          </p14:sldIdLst>
        </p14:section>
        <p14:section name="pyval mp4" id="{515DDAEC-E34F-4910-9141-90F6C8954881}">
          <p14:sldIdLst>
            <p14:sldId id="809"/>
            <p14:sldId id="818"/>
            <p14:sldId id="821"/>
            <p14:sldId id="881"/>
            <p14:sldId id="882"/>
            <p14:sldId id="883"/>
            <p14:sldId id="884"/>
            <p14:sldId id="886"/>
            <p14:sldId id="885"/>
            <p14:sldId id="887"/>
            <p14:sldId id="888"/>
            <p14:sldId id="816"/>
          </p14:sldIdLst>
        </p14:section>
        <p14:section name="pyval mp5" id="{A26A387B-1A8C-4BA1-9B89-BEC318FFFF4E}">
          <p14:sldIdLst>
            <p14:sldId id="829"/>
            <p14:sldId id="843"/>
            <p14:sldId id="889"/>
            <p14:sldId id="890"/>
            <p14:sldId id="891"/>
            <p14:sldId id="842"/>
          </p14:sldIdLst>
        </p14:section>
        <p14:section name="Conclusion et remise" id="{CCF8C0AA-604D-40FE-8CBE-13E5BAA094E8}">
          <p14:sldIdLst>
            <p14:sldId id="497"/>
            <p14:sldId id="498"/>
            <p14:sldId id="892"/>
            <p14:sldId id="893"/>
            <p14:sldId id="693"/>
            <p14:sldId id="5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05" d="100"/>
          <a:sy n="105" d="100"/>
        </p:scale>
        <p:origin x="132" y="3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41079-15D8-4705-9F01-AB9489EDC025}" type="datetimeFigureOut">
              <a:rPr lang="fr-CA" smtClean="0"/>
              <a:t>2020-12-09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B3A4B-2840-46DE-A43F-2DCE166FAD4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459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5AE-B683-4C90-9A92-A08F7FE9E1D9}" type="datetime1">
              <a:rPr lang="fr-FR" smtClean="0"/>
              <a:t>09/12/2020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992C-7236-468B-9220-7D0619ED1003}" type="datetime1">
              <a:rPr lang="fr-FR" smtClean="0"/>
              <a:t>09/12/2020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D951-B776-4A6F-95DB-FF489FEFD7E4}" type="datetime1">
              <a:rPr lang="fr-FR" smtClean="0"/>
              <a:t>09/12/2020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85A9-812E-4BAC-8363-F3238F299833}" type="datetime1">
              <a:rPr lang="fr-FR" smtClean="0"/>
              <a:t>09/12/2020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DB-7741-49BF-90D3-CA8EA3679258}" type="datetime1">
              <a:rPr lang="fr-FR" smtClean="0"/>
              <a:t>09/12/2020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12F9-7BF5-4248-92EE-E55411A41E57}" type="datetime1">
              <a:rPr lang="fr-FR" smtClean="0"/>
              <a:t>09/12/2020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0FC-E67F-496A-8FDB-C182B2BDEEC6}" type="datetime1">
              <a:rPr lang="fr-FR" smtClean="0"/>
              <a:t>09/12/2020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8667-A4AB-4C44-9673-C0DCBB095B29}" type="datetime1">
              <a:rPr lang="fr-FR" smtClean="0"/>
              <a:t>09/12/2020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44-2054-46C1-AA58-5BA960C1BFBC}" type="datetime1">
              <a:rPr lang="fr-FR" smtClean="0"/>
              <a:t>09/12/2020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123-4886-4C13-8B2F-1D9CE5835D04}" type="datetime1">
              <a:rPr lang="fr-FR" smtClean="0"/>
              <a:t>09/12/2020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D1C1-8F82-4A0F-BB81-BAB17747D57E}" type="datetime1">
              <a:rPr lang="fr-FR" smtClean="0"/>
              <a:t>09/12/2020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E6A2FA-5E07-45B1-9847-8FF9D67DF36F}" type="datetime1">
              <a:rPr lang="fr-FR" smtClean="0"/>
              <a:t>09/12/2020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95071" y="5805264"/>
            <a:ext cx="915387" cy="86223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2fkgi35tfH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en-us/sysinternals/downloads/process-explo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pypi.org/project/setproctit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30.png"/><Relationship Id="rId3" Type="http://schemas.openxmlformats.org/officeDocument/2006/relationships/slide" Target="slide11.xml"/><Relationship Id="rId7" Type="http://schemas.openxmlformats.org/officeDocument/2006/relationships/image" Target="../media/image410.png"/><Relationship Id="rId12" Type="http://schemas.openxmlformats.org/officeDocument/2006/relationships/slide" Target="slide24.xml"/><Relationship Id="rId2" Type="http://schemas.openxmlformats.org/officeDocument/2006/relationships/image" Target="../media/image56.png"/><Relationship Id="rId16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image" Target="../media/image59.png"/><Relationship Id="rId5" Type="http://schemas.openxmlformats.org/officeDocument/2006/relationships/image" Target="../media/image57.png"/><Relationship Id="rId15" Type="http://schemas.openxmlformats.org/officeDocument/2006/relationships/slide" Target="slide26.xml"/><Relationship Id="rId10" Type="http://schemas.openxmlformats.org/officeDocument/2006/relationships/image" Target="../media/image420.png"/><Relationship Id="rId4" Type="http://schemas.openxmlformats.org/officeDocument/2006/relationships/image" Target="../media/image400.png"/><Relationship Id="rId9" Type="http://schemas.openxmlformats.org/officeDocument/2006/relationships/slide" Target="slide22.xml"/><Relationship Id="rId1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480.png"/><Relationship Id="rId3" Type="http://schemas.openxmlformats.org/officeDocument/2006/relationships/slide" Target="slide32.xml"/><Relationship Id="rId7" Type="http://schemas.openxmlformats.org/officeDocument/2006/relationships/image" Target="../media/image460.png"/><Relationship Id="rId12" Type="http://schemas.openxmlformats.org/officeDocument/2006/relationships/slide" Target="slide42.xml"/><Relationship Id="rId2" Type="http://schemas.openxmlformats.org/officeDocument/2006/relationships/image" Target="../media/image61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11" Type="http://schemas.openxmlformats.org/officeDocument/2006/relationships/image" Target="../media/image64.png"/><Relationship Id="rId5" Type="http://schemas.openxmlformats.org/officeDocument/2006/relationships/image" Target="../media/image62.png"/><Relationship Id="rId15" Type="http://schemas.openxmlformats.org/officeDocument/2006/relationships/slide" Target="slide44.xml"/><Relationship Id="rId10" Type="http://schemas.openxmlformats.org/officeDocument/2006/relationships/image" Target="../media/image470.png"/><Relationship Id="rId4" Type="http://schemas.openxmlformats.org/officeDocument/2006/relationships/image" Target="../media/image450.png"/><Relationship Id="rId9" Type="http://schemas.openxmlformats.org/officeDocument/2006/relationships/slide" Target="slide38.xml"/><Relationship Id="rId1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0.png"/><Relationship Id="rId18" Type="http://schemas.openxmlformats.org/officeDocument/2006/relationships/slide" Target="slide28.xml"/><Relationship Id="rId3" Type="http://schemas.openxmlformats.org/officeDocument/2006/relationships/slide" Target="slide18.xml"/><Relationship Id="rId7" Type="http://schemas.openxmlformats.org/officeDocument/2006/relationships/image" Target="../media/image8.png"/><Relationship Id="rId12" Type="http://schemas.openxmlformats.org/officeDocument/2006/relationships/slide" Target="slide13.xml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slide" Target="slide46.xml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slide" Target="slide40.xml"/><Relationship Id="rId10" Type="http://schemas.openxmlformats.org/officeDocument/2006/relationships/image" Target="../media/image90.png"/><Relationship Id="rId19" Type="http://schemas.openxmlformats.org/officeDocument/2006/relationships/image" Target="../media/image120.png"/><Relationship Id="rId4" Type="http://schemas.openxmlformats.org/officeDocument/2006/relationships/image" Target="../media/image7.png"/><Relationship Id="rId9" Type="http://schemas.openxmlformats.org/officeDocument/2006/relationships/slide" Target="slide6.xml"/><Relationship Id="rId1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7546" y="3284984"/>
            <a:ext cx="9368974" cy="3168353"/>
          </a:xfrm>
        </p:spPr>
        <p:txBody>
          <a:bodyPr>
            <a:normAutofit/>
          </a:bodyPr>
          <a:lstStyle/>
          <a:p>
            <a:r>
              <a:rPr lang="fr-CA" dirty="0">
                <a:sym typeface="Wingdings" panose="05000000000000000000" pitchFamily="2" charset="2"/>
              </a:rPr>
              <a:t> </a:t>
            </a:r>
            <a:r>
              <a:rPr lang="fr-CA" dirty="0">
                <a:sym typeface="Wingdings" panose="05000000000000000000" pitchFamily="2" charset="2"/>
                <a:hlinkClick r:id="rId2"/>
              </a:rPr>
              <a:t>Vidéo</a:t>
            </a:r>
            <a:r>
              <a:rPr lang="fr-CA" dirty="0">
                <a:sym typeface="Wingdings" panose="05000000000000000000" pitchFamily="2" charset="2"/>
              </a:rPr>
              <a:t> (</a:t>
            </a:r>
            <a:r>
              <a:rPr lang="fr-CA" dirty="0">
                <a:solidFill>
                  <a:schemeClr val="accent5"/>
                </a:solidFill>
                <a:sym typeface="Wingdings" panose="05000000000000000000" pitchFamily="2" charset="2"/>
              </a:rPr>
              <a:t>53 min</a:t>
            </a:r>
            <a:r>
              <a:rPr lang="fr-CA" dirty="0">
                <a:sym typeface="Wingdings" panose="05000000000000000000" pitchFamily="2" charset="2"/>
              </a:rPr>
              <a:t>)		</a:t>
            </a:r>
            <a:r>
              <a:rPr lang="fr-CA" dirty="0">
                <a:solidFill>
                  <a:schemeClr val="accent6"/>
                </a:solidFill>
              </a:rPr>
              <a:t>~1h30</a:t>
            </a:r>
            <a:r>
              <a:rPr lang="fr-CA" dirty="0"/>
              <a:t>     		 par Frédéric Guérin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Python – </a:t>
            </a:r>
            <a:r>
              <a:rPr lang="fr-CA" dirty="0" err="1"/>
              <a:t>Pyval</a:t>
            </a:r>
            <a:r>
              <a:rPr lang="fr-CA" dirty="0"/>
              <a:t> MP</a:t>
            </a:r>
            <a:br>
              <a:rPr lang="fr-CA" dirty="0"/>
            </a:br>
            <a:r>
              <a:rPr lang="fr-CA" sz="2400" dirty="0"/>
              <a:t>(multiprocessus)</a:t>
            </a:r>
            <a:endParaRPr lang="fr-CA" dirty="0"/>
          </a:p>
        </p:txBody>
      </p:sp>
      <p:pic>
        <p:nvPicPr>
          <p:cNvPr id="2052" name="Picture 4" descr="Résultats de recherche d'images pour « python logo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17" y="4734181"/>
            <a:ext cx="6479431" cy="191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6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E745-35B6-4E69-B5F8-02E57CC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Fonctionnement </a:t>
            </a:r>
            <a:r>
              <a:rPr lang="fr-CA" dirty="0">
                <a:solidFill>
                  <a:srgbClr val="92D050"/>
                </a:solidFill>
              </a:rPr>
              <a:t>pyval_mp1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6AC23-6D94-41EC-B2B5-DEFAB5E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483133-2841-4029-B1D5-1279C14726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901080"/>
          </a:xfrm>
        </p:spPr>
        <p:txBody>
          <a:bodyPr/>
          <a:lstStyle/>
          <a:p>
            <a:r>
              <a:rPr lang="fr-CA" dirty="0"/>
              <a:t>Validez le bon fonctionnement du script comme ceci: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4498F21-02DB-4397-848E-DE3DD773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379042"/>
            <a:ext cx="7761442" cy="3426222"/>
          </a:xfrm>
          <a:prstGeom prst="rect">
            <a:avLst/>
          </a:prstGeom>
        </p:spPr>
      </p:pic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10D01EB1-2FC9-43B0-899E-6DCB7B452823}"/>
              </a:ext>
            </a:extLst>
          </p:cNvPr>
          <p:cNvSpPr/>
          <p:nvPr/>
        </p:nvSpPr>
        <p:spPr>
          <a:xfrm>
            <a:off x="9480376" y="4092153"/>
            <a:ext cx="1944216" cy="1944216"/>
          </a:xfrm>
          <a:prstGeom prst="wedgeRoundRectCallout">
            <a:avLst>
              <a:gd name="adj1" fmla="val -151527"/>
              <a:gd name="adj2" fmla="val -26137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Pyval</a:t>
            </a:r>
            <a:r>
              <a:rPr lang="fr-CA" dirty="0"/>
              <a:t> sec aurait donné une trace d’exécution ici…</a:t>
            </a:r>
          </a:p>
        </p:txBody>
      </p:sp>
    </p:spTree>
    <p:extLst>
      <p:ext uri="{BB962C8B-B14F-4D97-AF65-F5344CB8AC3E}">
        <p14:creationId xmlns:p14="http://schemas.microsoft.com/office/powerpoint/2010/main" val="127285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E745-35B6-4E69-B5F8-02E57CC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– Fonctionnement </a:t>
            </a:r>
            <a:r>
              <a:rPr lang="fr-CA" dirty="0">
                <a:solidFill>
                  <a:srgbClr val="92D050"/>
                </a:solidFill>
              </a:rPr>
              <a:t>pyval_mp1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6AC23-6D94-41EC-B2B5-DEFAB5E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5F773-716B-417B-96E1-41DE7284B399}"/>
              </a:ext>
            </a:extLst>
          </p:cNvPr>
          <p:cNvSpPr/>
          <p:nvPr/>
        </p:nvSpPr>
        <p:spPr>
          <a:xfrm>
            <a:off x="1487488" y="1700808"/>
            <a:ext cx="9577064" cy="45365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A" dirty="0"/>
              <a:t>Votre saisie comme à la diapo précédente.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1249C-CBEC-4AA9-B90D-F435710D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47" y="1916832"/>
            <a:ext cx="8182905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7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9F46F-6593-4BE1-B563-7ECA9ED5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Versionnez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1FC07E-A669-429D-9211-5B377488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pic>
        <p:nvPicPr>
          <p:cNvPr id="1026" name="Picture 2" descr="Basic Git commands explained - DEV">
            <a:extLst>
              <a:ext uri="{FF2B5EF4-FFF2-40B4-BE49-F238E27FC236}">
                <a16:creationId xmlns:a16="http://schemas.microsoft.com/office/drawing/2014/main" id="{BACDE717-507E-465F-A709-58519FC9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776273"/>
            <a:ext cx="952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5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97BCCBE4-C621-4AD3-A874-E9ABCB635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Faire quelque chose en attendant…</a:t>
            </a:r>
          </a:p>
          <a:p>
            <a:endParaRPr lang="fr-CA" dirty="0">
              <a:solidFill>
                <a:srgbClr val="00B050"/>
              </a:solidFill>
            </a:endParaRPr>
          </a:p>
          <a:p>
            <a:r>
              <a:rPr lang="fr-CA" dirty="0">
                <a:solidFill>
                  <a:schemeClr val="accent6"/>
                </a:solidFill>
              </a:rPr>
              <a:t>~10 min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5D0999-644A-4B3E-BAA1-FD67D25A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358AC09-8DA3-48B7-A63E-CCFCC0F4B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2 – </a:t>
            </a:r>
            <a:r>
              <a:rPr lang="fr-CA" dirty="0" err="1"/>
              <a:t>Pyval</a:t>
            </a:r>
            <a:r>
              <a:rPr lang="fr-CA" dirty="0"/>
              <a:t> MP #2</a:t>
            </a:r>
          </a:p>
        </p:txBody>
      </p:sp>
    </p:spTree>
    <p:extLst>
      <p:ext uri="{BB962C8B-B14F-4D97-AF65-F5344CB8AC3E}">
        <p14:creationId xmlns:p14="http://schemas.microsoft.com/office/powerpoint/2010/main" val="131759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C7949-ED55-4601-ACC8-139EAC9E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Script </a:t>
            </a:r>
            <a:r>
              <a:rPr lang="fr-CA" dirty="0">
                <a:solidFill>
                  <a:srgbClr val="92D050"/>
                </a:solidFill>
              </a:rPr>
              <a:t>pyval_mp2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758EB9F-4863-4ACD-8E5B-294187C0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B91E2F-2154-4588-80EE-1DEE8B9037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156720" cy="4429472"/>
          </a:xfrm>
        </p:spPr>
        <p:txBody>
          <a:bodyPr/>
          <a:lstStyle/>
          <a:p>
            <a:endParaRPr lang="fr-CA" dirty="0"/>
          </a:p>
          <a:p>
            <a:r>
              <a:rPr lang="fr-CA" dirty="0"/>
              <a:t>Ce script est quasi comme le précédent, sauf son bloc </a:t>
            </a:r>
            <a:r>
              <a:rPr lang="fr-CA" dirty="0" err="1">
                <a:solidFill>
                  <a:schemeClr val="accent6"/>
                </a:solidFill>
              </a:rPr>
              <a:t>try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Pendant qu’on attend, on en profite pour afficher un point à tous les dixièmes de seconde.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B5C31F-A627-4615-BF8A-B0C167FB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59" y="1268760"/>
            <a:ext cx="609527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6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80F11-8581-4BA1-BD98-8F7FA732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Fonctionnement </a:t>
            </a:r>
            <a:r>
              <a:rPr lang="fr-CA" dirty="0">
                <a:solidFill>
                  <a:srgbClr val="92D050"/>
                </a:solidFill>
              </a:rPr>
              <a:t>pyval_mp2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FF14B4-243D-46E7-9B3F-C6EAE9AB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46BE92-75DF-43EC-B592-238311E6E5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9701336" cy="1477144"/>
          </a:xfrm>
        </p:spPr>
        <p:txBody>
          <a:bodyPr/>
          <a:lstStyle/>
          <a:p>
            <a:r>
              <a:rPr lang="fr-CA" dirty="0"/>
              <a:t>Testez son bon fonctionnement.</a:t>
            </a:r>
          </a:p>
          <a:p>
            <a:r>
              <a:rPr lang="fr-CA" dirty="0"/>
              <a:t>Notez que le délai d’attente est de 5 secondes et que le message d’erreur s’affiche sur la ligne suivante, sauf l’interruption clavier.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FBC7FAC-15F7-4D5C-9701-AAD29923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140968"/>
            <a:ext cx="69437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2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E745-35B6-4E69-B5F8-02E57CC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2.1 – Fonctionnement </a:t>
            </a:r>
            <a:r>
              <a:rPr lang="fr-CA" dirty="0">
                <a:solidFill>
                  <a:srgbClr val="92D050"/>
                </a:solidFill>
              </a:rPr>
              <a:t>pyval_mp2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6AC23-6D94-41EC-B2B5-DEFAB5E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5F773-716B-417B-96E1-41DE7284B399}"/>
              </a:ext>
            </a:extLst>
          </p:cNvPr>
          <p:cNvSpPr/>
          <p:nvPr/>
        </p:nvSpPr>
        <p:spPr>
          <a:xfrm>
            <a:off x="1487488" y="1700808"/>
            <a:ext cx="9577064" cy="45365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A" dirty="0"/>
              <a:t>Votre saisie comme à la diapo précédente.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A5234-7521-42FC-B9D4-5468129C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963202"/>
            <a:ext cx="8767861" cy="42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6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9F46F-6593-4BE1-B563-7ECA9ED5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Versionnez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1FC07E-A669-429D-9211-5B377488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  <p:pic>
        <p:nvPicPr>
          <p:cNvPr id="1026" name="Picture 2" descr="Basic Git commands explained - DEV">
            <a:extLst>
              <a:ext uri="{FF2B5EF4-FFF2-40B4-BE49-F238E27FC236}">
                <a16:creationId xmlns:a16="http://schemas.microsoft.com/office/drawing/2014/main" id="{BACDE717-507E-465F-A709-58519FC9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776273"/>
            <a:ext cx="952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64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97BCCBE4-C621-4AD3-A874-E9ABCB635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Afficher les points dans un second processus</a:t>
            </a:r>
          </a:p>
          <a:p>
            <a:endParaRPr lang="fr-CA" dirty="0">
              <a:solidFill>
                <a:srgbClr val="00B050"/>
              </a:solidFill>
            </a:endParaRPr>
          </a:p>
          <a:p>
            <a:r>
              <a:rPr lang="fr-CA" dirty="0">
                <a:solidFill>
                  <a:schemeClr val="accent6"/>
                </a:solidFill>
              </a:rPr>
              <a:t>~20 min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5D0999-644A-4B3E-BAA1-FD67D25A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358AC09-8DA3-48B7-A63E-CCFCC0F4B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3 – </a:t>
            </a:r>
            <a:r>
              <a:rPr lang="fr-CA" dirty="0" err="1"/>
              <a:t>Pyval</a:t>
            </a:r>
            <a:r>
              <a:rPr lang="fr-CA" dirty="0"/>
              <a:t> </a:t>
            </a:r>
            <a:r>
              <a:rPr lang="fr-CA" dirty="0" err="1"/>
              <a:t>mp</a:t>
            </a:r>
            <a:r>
              <a:rPr lang="fr-CA" dirty="0"/>
              <a:t> #3</a:t>
            </a:r>
          </a:p>
        </p:txBody>
      </p:sp>
    </p:spTree>
    <p:extLst>
      <p:ext uri="{BB962C8B-B14F-4D97-AF65-F5344CB8AC3E}">
        <p14:creationId xmlns:p14="http://schemas.microsoft.com/office/powerpoint/2010/main" val="214405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C7949-ED55-4601-ACC8-139EAC9E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Script </a:t>
            </a:r>
            <a:r>
              <a:rPr lang="fr-CA" dirty="0">
                <a:solidFill>
                  <a:srgbClr val="92D050"/>
                </a:solidFill>
              </a:rPr>
              <a:t>pyval_mp3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758EB9F-4863-4ACD-8E5B-294187C0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B91E2F-2154-4588-80EE-1DEE8B9037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493424" cy="1477144"/>
          </a:xfrm>
        </p:spPr>
        <p:txBody>
          <a:bodyPr/>
          <a:lstStyle/>
          <a:p>
            <a:r>
              <a:rPr lang="fr-CA" dirty="0"/>
              <a:t>Ne serait-il pas plus simple de déléguer à un second processus l’affichage des points?</a:t>
            </a:r>
          </a:p>
          <a:p>
            <a:r>
              <a:rPr lang="fr-CA" dirty="0"/>
              <a:t>Définissez la fonction suivante: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B548F81-D90D-425D-8AC0-33439A36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867115"/>
            <a:ext cx="7704856" cy="28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C1330-08CE-4AEF-B4F4-4553A834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6A31E2-FE71-4FD6-BE04-98B37279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7B952B-36A8-43F5-B152-5165C29CA4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A" dirty="0"/>
              <a:t>Dans des exercices précédents, nous avons vu comment on pouvait:</a:t>
            </a:r>
          </a:p>
          <a:p>
            <a:pPr lvl="1"/>
            <a:r>
              <a:rPr lang="fr-CA" dirty="0"/>
              <a:t>Rendre </a:t>
            </a:r>
            <a:r>
              <a:rPr lang="fr-CA" dirty="0" err="1">
                <a:solidFill>
                  <a:schemeClr val="accent3"/>
                </a:solidFill>
              </a:rPr>
              <a:t>pyval</a:t>
            </a:r>
            <a:r>
              <a:rPr lang="fr-CA" dirty="0"/>
              <a:t> sécuritaire en contrôlant les GLOBALS et en assainissant le chaîne à évaluer. </a:t>
            </a:r>
          </a:p>
          <a:p>
            <a:pPr lvl="1"/>
            <a:r>
              <a:rPr lang="fr-CA" dirty="0"/>
              <a:t>Comment utiliser la modularité pour réutiliser du code.</a:t>
            </a:r>
          </a:p>
          <a:p>
            <a:pPr lvl="1"/>
            <a:r>
              <a:rPr lang="fr-CA" dirty="0"/>
              <a:t>Comment limiter la durée d’une fonction dans le temps avec un décorateur </a:t>
            </a:r>
            <a:r>
              <a:rPr lang="fr-CA" dirty="0">
                <a:solidFill>
                  <a:srgbClr val="FFC000"/>
                </a:solidFill>
              </a:rPr>
              <a:t>@timout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r>
              <a:rPr lang="fr-CA" dirty="0"/>
              <a:t>Dans le présent document, nous verrons comment on peut créer et contrôler nos propres processus. </a:t>
            </a:r>
          </a:p>
        </p:txBody>
      </p:sp>
    </p:spTree>
    <p:extLst>
      <p:ext uri="{BB962C8B-B14F-4D97-AF65-F5344CB8AC3E}">
        <p14:creationId xmlns:p14="http://schemas.microsoft.com/office/powerpoint/2010/main" val="436273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C7949-ED55-4601-ACC8-139EAC9E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Suite de </a:t>
            </a:r>
            <a:r>
              <a:rPr lang="fr-CA" dirty="0">
                <a:solidFill>
                  <a:srgbClr val="92D050"/>
                </a:solidFill>
              </a:rPr>
              <a:t>pyval_mp3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758EB9F-4863-4ACD-8E5B-294187C0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B91E2F-2154-4588-80EE-1DEE8B9037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2788568" cy="4645496"/>
          </a:xfrm>
        </p:spPr>
        <p:txBody>
          <a:bodyPr/>
          <a:lstStyle/>
          <a:p>
            <a:endParaRPr lang="fr-CA" dirty="0"/>
          </a:p>
          <a:p>
            <a:r>
              <a:rPr lang="fr-CA" dirty="0"/>
              <a:t>Modifiez ensuite la version précédente du script comme ceci:</a:t>
            </a:r>
          </a:p>
          <a:p>
            <a:endParaRPr lang="fr-CA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BEC21D-5A5D-47DE-9400-22BC58933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62" b="-11532"/>
          <a:stretch/>
        </p:blipFill>
        <p:spPr>
          <a:xfrm>
            <a:off x="6997080" y="854259"/>
            <a:ext cx="4585320" cy="31229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6E8DB74-74A1-4E1B-8AF9-3C1BC249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40" y="1803930"/>
            <a:ext cx="7284784" cy="4408228"/>
          </a:xfrm>
          <a:prstGeom prst="rect">
            <a:avLst/>
          </a:prstGeom>
        </p:spPr>
      </p:pic>
      <p:sp>
        <p:nvSpPr>
          <p:cNvPr id="17" name="Flèche : haut 16">
            <a:extLst>
              <a:ext uri="{FF2B5EF4-FFF2-40B4-BE49-F238E27FC236}">
                <a16:creationId xmlns:a16="http://schemas.microsoft.com/office/drawing/2014/main" id="{ACC9EDDF-11F9-4776-9B6C-473DDF4F840D}"/>
              </a:ext>
            </a:extLst>
          </p:cNvPr>
          <p:cNvSpPr/>
          <p:nvPr/>
        </p:nvSpPr>
        <p:spPr>
          <a:xfrm>
            <a:off x="10560496" y="1268760"/>
            <a:ext cx="288032" cy="1512168"/>
          </a:xfrm>
          <a:prstGeom prst="up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9889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80F11-8581-4BA1-BD98-8F7FA732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Fonctionnement </a:t>
            </a:r>
            <a:r>
              <a:rPr lang="fr-CA" dirty="0">
                <a:solidFill>
                  <a:srgbClr val="92D050"/>
                </a:solidFill>
              </a:rPr>
              <a:t>pyval_mp3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FF14B4-243D-46E7-9B3F-C6EAE9AB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46BE92-75DF-43EC-B592-238311E6E5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9701336" cy="1477144"/>
          </a:xfrm>
        </p:spPr>
        <p:txBody>
          <a:bodyPr/>
          <a:lstStyle/>
          <a:p>
            <a:r>
              <a:rPr lang="fr-CA" dirty="0"/>
              <a:t>Testez son bon fonctionnement.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7B3930-716C-4546-8E4A-1121244E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276872"/>
            <a:ext cx="7248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10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E745-35B6-4E69-B5F8-02E57CC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3.1 – Fonctionnement </a:t>
            </a:r>
            <a:r>
              <a:rPr lang="fr-CA" dirty="0">
                <a:solidFill>
                  <a:srgbClr val="92D050"/>
                </a:solidFill>
              </a:rPr>
              <a:t>pyval_mp3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6AC23-6D94-41EC-B2B5-DEFAB5E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5F773-716B-417B-96E1-41DE7284B399}"/>
              </a:ext>
            </a:extLst>
          </p:cNvPr>
          <p:cNvSpPr/>
          <p:nvPr/>
        </p:nvSpPr>
        <p:spPr>
          <a:xfrm>
            <a:off x="1487488" y="1700808"/>
            <a:ext cx="9577064" cy="45365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A" dirty="0"/>
              <a:t>Votre saisie comme à la diapo précédente.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54EDE-53A5-4400-A621-2CF5196E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30" y="2204864"/>
            <a:ext cx="7867139" cy="33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3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31DB7-BBAB-4B2D-BC36-6F8F06C4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Arborescence Windows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B16B19-AA4F-42B6-B59D-52E29D7F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174226-8BE8-46DF-A62E-FB44BFF61B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3061320"/>
          </a:xfrm>
        </p:spPr>
        <p:txBody>
          <a:bodyPr/>
          <a:lstStyle/>
          <a:p>
            <a:r>
              <a:rPr lang="fr-CA" dirty="0"/>
              <a:t>Augmentez le délai à 500 secondes, puis exécutez la commande suivante. Ensuite, ouvrez </a:t>
            </a:r>
            <a:r>
              <a:rPr lang="fr-CA" dirty="0">
                <a:hlinkClick r:id="rId2"/>
              </a:rPr>
              <a:t>process explorer</a:t>
            </a:r>
            <a:r>
              <a:rPr lang="fr-CA" dirty="0"/>
              <a:t>, et faites une saisie de l’arborescence des processus, incluant la fenêtre </a:t>
            </a:r>
            <a:r>
              <a:rPr lang="fr-CA" dirty="0" err="1"/>
              <a:t>Powershell</a:t>
            </a:r>
            <a:r>
              <a:rPr lang="fr-CA" dirty="0"/>
              <a:t>. Les PID doivent correspondre.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F316E07-0EA6-4E3E-AF09-9C34F8E0E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4685506"/>
            <a:ext cx="5326353" cy="15887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D152156-5EEF-4CAA-A9D4-0BAB2DFDC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3212976"/>
            <a:ext cx="7515225" cy="103822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3FB4BDD-A4BF-4B53-BF81-FE05764D0592}"/>
              </a:ext>
            </a:extLst>
          </p:cNvPr>
          <p:cNvCxnSpPr>
            <a:cxnSpLocks/>
          </p:cNvCxnSpPr>
          <p:nvPr/>
        </p:nvCxnSpPr>
        <p:spPr>
          <a:xfrm>
            <a:off x="4727848" y="3843685"/>
            <a:ext cx="1296144" cy="163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7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E745-35B6-4E69-B5F8-02E57CC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3.2 – Arborescence Windows</a:t>
            </a:r>
            <a:endParaRPr lang="fr-CA" dirty="0">
              <a:solidFill>
                <a:srgbClr val="92D05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6AC23-6D94-41EC-B2B5-DEFAB5E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5F773-716B-417B-96E1-41DE7284B399}"/>
              </a:ext>
            </a:extLst>
          </p:cNvPr>
          <p:cNvSpPr/>
          <p:nvPr/>
        </p:nvSpPr>
        <p:spPr>
          <a:xfrm>
            <a:off x="1487488" y="1700808"/>
            <a:ext cx="9577064" cy="45365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A" dirty="0"/>
              <a:t>Vos deux saisies comme à la diapo précédente.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406B7-7596-46DC-A330-8CBBABAF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84" y="4196605"/>
            <a:ext cx="8692832" cy="1921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CE276-6DEB-448E-9605-2E897301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222003"/>
            <a:ext cx="9537231" cy="16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2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986A8-0907-49E4-824F-225DD718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Arborescence Linux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B5754A-5D43-43C2-B60F-D7DBA52D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E427B6-909E-4F6F-A43F-ACBCBCE43F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477144"/>
          </a:xfrm>
        </p:spPr>
        <p:txBody>
          <a:bodyPr/>
          <a:lstStyle/>
          <a:p>
            <a:r>
              <a:rPr lang="fr-CA" dirty="0"/>
              <a:t>Exécutez la commande suivante sous Linux. Puis dans un second terminal, lancez la commande </a:t>
            </a:r>
            <a:r>
              <a:rPr lang="fr-CA" dirty="0" err="1">
                <a:solidFill>
                  <a:srgbClr val="00B050"/>
                </a:solidFill>
              </a:rPr>
              <a:t>htop</a:t>
            </a:r>
            <a:r>
              <a:rPr lang="fr-CA" dirty="0"/>
              <a:t> et appuyez sur la touche </a:t>
            </a:r>
            <a:r>
              <a:rPr lang="fr-CA" dirty="0">
                <a:solidFill>
                  <a:srgbClr val="00B050"/>
                </a:solidFill>
              </a:rPr>
              <a:t>t</a:t>
            </a:r>
            <a:r>
              <a:rPr lang="fr-CA" dirty="0"/>
              <a:t> pour afficher les arborescences. Faites une saisie. Les numéros de processus doivent correspondre.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BA654-CC31-4D4F-93BD-AAF14B91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581128"/>
            <a:ext cx="11280576" cy="102248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1A5B39-EC61-4C7D-9D24-773C340A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3103094"/>
            <a:ext cx="7067550" cy="103822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DA9EF10-20EB-4D35-AAD7-36B94101952B}"/>
              </a:ext>
            </a:extLst>
          </p:cNvPr>
          <p:cNvCxnSpPr>
            <a:cxnSpLocks/>
          </p:cNvCxnSpPr>
          <p:nvPr/>
        </p:nvCxnSpPr>
        <p:spPr>
          <a:xfrm flipH="1">
            <a:off x="1055440" y="3645024"/>
            <a:ext cx="3384376" cy="1368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129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E745-35B6-4E69-B5F8-02E57CC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3.3 – Arborescence Linux</a:t>
            </a:r>
            <a:endParaRPr lang="fr-CA" dirty="0">
              <a:solidFill>
                <a:srgbClr val="92D05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6AC23-6D94-41EC-B2B5-DEFAB5E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5F773-716B-417B-96E1-41DE7284B399}"/>
              </a:ext>
            </a:extLst>
          </p:cNvPr>
          <p:cNvSpPr/>
          <p:nvPr/>
        </p:nvSpPr>
        <p:spPr>
          <a:xfrm>
            <a:off x="1487488" y="1700808"/>
            <a:ext cx="9577064" cy="45365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A" dirty="0"/>
              <a:t>Vos deux saisies comme à la diapo précédente.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425A2-2BED-45B1-A883-C812F981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60" y="5100441"/>
            <a:ext cx="10666320" cy="704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1ADEF-97D6-4BA0-834A-1741A4D4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120917"/>
            <a:ext cx="10046989" cy="15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4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9F46F-6593-4BE1-B563-7ECA9ED5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Versionnez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1FC07E-A669-429D-9211-5B377488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/>
          </a:p>
        </p:txBody>
      </p:sp>
      <p:pic>
        <p:nvPicPr>
          <p:cNvPr id="1026" name="Picture 2" descr="Basic Git commands explained - DEV">
            <a:extLst>
              <a:ext uri="{FF2B5EF4-FFF2-40B4-BE49-F238E27FC236}">
                <a16:creationId xmlns:a16="http://schemas.microsoft.com/office/drawing/2014/main" id="{BACDE717-507E-465F-A709-58519FC9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776273"/>
            <a:ext cx="952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061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97BCCBE4-C621-4AD3-A874-E9ABCB635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Renommer les processus</a:t>
            </a:r>
          </a:p>
          <a:p>
            <a:endParaRPr lang="fr-CA" dirty="0">
              <a:solidFill>
                <a:srgbClr val="00B050"/>
              </a:solidFill>
            </a:endParaRPr>
          </a:p>
          <a:p>
            <a:r>
              <a:rPr lang="fr-CA" dirty="0">
                <a:solidFill>
                  <a:schemeClr val="accent6"/>
                </a:solidFill>
              </a:rPr>
              <a:t>~30 min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5D0999-644A-4B3E-BAA1-FD67D25A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358AC09-8DA3-48B7-A63E-CCFCC0F4B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4 – </a:t>
            </a:r>
            <a:r>
              <a:rPr lang="fr-CA" dirty="0" err="1"/>
              <a:t>Pyval</a:t>
            </a:r>
            <a:r>
              <a:rPr lang="fr-CA" dirty="0"/>
              <a:t> </a:t>
            </a:r>
            <a:r>
              <a:rPr lang="fr-CA" dirty="0" err="1"/>
              <a:t>mp</a:t>
            </a:r>
            <a:r>
              <a:rPr lang="fr-CA" dirty="0"/>
              <a:t> #4</a:t>
            </a:r>
          </a:p>
        </p:txBody>
      </p:sp>
    </p:spTree>
    <p:extLst>
      <p:ext uri="{BB962C8B-B14F-4D97-AF65-F5344CB8AC3E}">
        <p14:creationId xmlns:p14="http://schemas.microsoft.com/office/powerpoint/2010/main" val="1766726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97EEA-7B5D-4E2C-9948-F34477B0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Setproctitle</a:t>
            </a:r>
            <a:endParaRPr lang="fr-CA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D83A23-03D2-48BA-AFA8-7C6B96E7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05DA24-7E3E-42BB-B141-E1FB4E2495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2701280"/>
          </a:xfrm>
        </p:spPr>
        <p:txBody>
          <a:bodyPr>
            <a:normAutofit/>
          </a:bodyPr>
          <a:lstStyle/>
          <a:p>
            <a:r>
              <a:rPr lang="fr-CA" dirty="0"/>
              <a:t>Pour fin de débogage, il peut être utile de renommer les processus utilisés par le programme. Pour ce faire, nous allons utiliser le module </a:t>
            </a:r>
            <a:r>
              <a:rPr lang="fr-CA" dirty="0" err="1">
                <a:hlinkClick r:id="rId2"/>
              </a:rPr>
              <a:t>setproctitle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Ce module fonctionne bien sous Linux, mais moins bien sous Windows. Installez-le malgré tout sur les deux plateformes, pour que le script ne plante pas sous Windows au moment de l’importation.  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2E9ABFA-33DD-4539-9AF4-8F2A5F125E3C}"/>
              </a:ext>
            </a:extLst>
          </p:cNvPr>
          <p:cNvSpPr/>
          <p:nvPr/>
        </p:nvSpPr>
        <p:spPr>
          <a:xfrm>
            <a:off x="609600" y="4631468"/>
            <a:ext cx="2318048" cy="86223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Installez ceci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0D13F1-588C-4651-A58B-3BFCCBF3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76" y="4610148"/>
            <a:ext cx="8458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3CE9E-33FD-4984-9DDF-7B56AF33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Raccourcir le prompt dans Bash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69A0FB-A359-43EF-A665-1779C56C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E89805-3C89-42A2-A5B2-E49FC2B7AF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621160"/>
          </a:xfrm>
        </p:spPr>
        <p:txBody>
          <a:bodyPr/>
          <a:lstStyle/>
          <a:p>
            <a:r>
              <a:rPr lang="fr-CA" dirty="0"/>
              <a:t>Pour réaliser cet exercice, votre prompt Bash doit être court. Cela vous évitera de produire des saisies d’écran trop larges. Voici comment procéder, avec vos initiales à la place des miennes: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581D3E-0731-496E-92CD-8063CFF0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3127775"/>
            <a:ext cx="4972050" cy="1990725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A1287029-E61C-4590-BC05-59C555699C9F}"/>
              </a:ext>
            </a:extLst>
          </p:cNvPr>
          <p:cNvSpPr/>
          <p:nvPr/>
        </p:nvSpPr>
        <p:spPr>
          <a:xfrm>
            <a:off x="1056933" y="4149080"/>
            <a:ext cx="260927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Pour revenir comme avant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EE04FD2-525F-4F70-938A-2E9315127614}"/>
              </a:ext>
            </a:extLst>
          </p:cNvPr>
          <p:cNvSpPr/>
          <p:nvPr/>
        </p:nvSpPr>
        <p:spPr>
          <a:xfrm>
            <a:off x="1055440" y="2952691"/>
            <a:ext cx="260927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Pour raccourcir le prompt</a:t>
            </a:r>
          </a:p>
        </p:txBody>
      </p:sp>
      <p:sp>
        <p:nvSpPr>
          <p:cNvPr id="10" name="Parchemin : vertical 9">
            <a:extLst>
              <a:ext uri="{FF2B5EF4-FFF2-40B4-BE49-F238E27FC236}">
                <a16:creationId xmlns:a16="http://schemas.microsoft.com/office/drawing/2014/main" id="{BB969AC8-C56C-4954-9A22-26B193584986}"/>
              </a:ext>
            </a:extLst>
          </p:cNvPr>
          <p:cNvSpPr/>
          <p:nvPr/>
        </p:nvSpPr>
        <p:spPr>
          <a:xfrm>
            <a:off x="8413053" y="2635982"/>
            <a:ext cx="3417911" cy="36004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Pour ma part, je vais continuer à utiliser mon propre prompt dans les exemples, parce qu’il est déjà court. </a:t>
            </a:r>
          </a:p>
          <a:p>
            <a:pPr algn="ctr"/>
            <a:endParaRPr lang="fr-CA" dirty="0"/>
          </a:p>
          <a:p>
            <a:pPr algn="ctr"/>
            <a:r>
              <a:rPr lang="fr-CA" dirty="0"/>
              <a:t>Vous aussi, vous pouvez procéder ainsi, si votre prompt est court et qu’il fait référence à votre nom. </a:t>
            </a:r>
          </a:p>
        </p:txBody>
      </p:sp>
    </p:spTree>
    <p:extLst>
      <p:ext uri="{BB962C8B-B14F-4D97-AF65-F5344CB8AC3E}">
        <p14:creationId xmlns:p14="http://schemas.microsoft.com/office/powerpoint/2010/main" val="3701186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AB691-ED3B-4332-8449-428543D6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Script </a:t>
            </a:r>
            <a:r>
              <a:rPr lang="fr-CA" dirty="0">
                <a:solidFill>
                  <a:srgbClr val="92D050"/>
                </a:solidFill>
              </a:rPr>
              <a:t>pyval_mp4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9AB95F-CE64-4156-B598-5BFDF965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9B222-5866-4195-BECF-630E8EFDD3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765176"/>
          </a:xfrm>
        </p:spPr>
        <p:txBody>
          <a:bodyPr/>
          <a:lstStyle/>
          <a:p>
            <a:r>
              <a:rPr lang="fr-CA" dirty="0"/>
              <a:t>Modifiez le script précédant pour renommer ses processus.</a:t>
            </a:r>
          </a:p>
          <a:p>
            <a:pPr lvl="1"/>
            <a:r>
              <a:rPr lang="fr-CA" dirty="0"/>
              <a:t>NB Utilisez vos initiales à la place des miennes.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E606EA-8D5E-4CAB-B2A5-73C05853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3233122"/>
            <a:ext cx="5161351" cy="9159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138C765-17A5-4514-8B71-1FCAA7E6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4653136"/>
            <a:ext cx="6758660" cy="9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5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986A8-0907-49E4-824F-225DD718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Arborescence Linux renommée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B5754A-5D43-43C2-B60F-D7DBA52D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E427B6-909E-4F6F-A43F-ACBCBCE43F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477144"/>
          </a:xfrm>
        </p:spPr>
        <p:txBody>
          <a:bodyPr/>
          <a:lstStyle/>
          <a:p>
            <a:r>
              <a:rPr lang="fr-CA" dirty="0"/>
              <a:t>Exécutez la commande suivante sous Linux. Puis dans un second terminal, lancez la commande </a:t>
            </a:r>
            <a:r>
              <a:rPr lang="fr-CA" dirty="0" err="1">
                <a:solidFill>
                  <a:srgbClr val="00B050"/>
                </a:solidFill>
              </a:rPr>
              <a:t>htop</a:t>
            </a:r>
            <a:r>
              <a:rPr lang="fr-CA" dirty="0"/>
              <a:t> et appuyez sur la touche </a:t>
            </a:r>
            <a:r>
              <a:rPr lang="fr-CA" dirty="0">
                <a:solidFill>
                  <a:srgbClr val="00B050"/>
                </a:solidFill>
              </a:rPr>
              <a:t>t</a:t>
            </a:r>
            <a:r>
              <a:rPr lang="fr-CA" dirty="0"/>
              <a:t> pour afficher les arborescences. Faites une saisie. Les numéros de processus doivent correspondre.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FDB257-1C15-4EA7-9625-249C45BF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417863"/>
            <a:ext cx="10153650" cy="1190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E79F64-725A-43CD-9CA5-52889C03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3148973"/>
            <a:ext cx="6943725" cy="9906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DA9EF10-20EB-4D35-AAD7-36B94101952B}"/>
              </a:ext>
            </a:extLst>
          </p:cNvPr>
          <p:cNvCxnSpPr>
            <a:cxnSpLocks/>
          </p:cNvCxnSpPr>
          <p:nvPr/>
        </p:nvCxnSpPr>
        <p:spPr>
          <a:xfrm flipH="1">
            <a:off x="1415480" y="3645024"/>
            <a:ext cx="3024336" cy="129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BBD9FDDB-1C22-45D0-93EE-2443ED8C415C}"/>
              </a:ext>
            </a:extLst>
          </p:cNvPr>
          <p:cNvSpPr/>
          <p:nvPr/>
        </p:nvSpPr>
        <p:spPr>
          <a:xfrm>
            <a:off x="9552384" y="2852936"/>
            <a:ext cx="1800200" cy="1368151"/>
          </a:xfrm>
          <a:prstGeom prst="wedgeRoundRectCallout">
            <a:avLst>
              <a:gd name="adj1" fmla="val -17414"/>
              <a:gd name="adj2" fmla="val 87563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Les processus sont renommés</a:t>
            </a:r>
          </a:p>
        </p:txBody>
      </p:sp>
    </p:spTree>
    <p:extLst>
      <p:ext uri="{BB962C8B-B14F-4D97-AF65-F5344CB8AC3E}">
        <p14:creationId xmlns:p14="http://schemas.microsoft.com/office/powerpoint/2010/main" val="1270796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E745-35B6-4E69-B5F8-02E57CC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4.1 – Arborescence Linux renommée</a:t>
            </a:r>
            <a:endParaRPr lang="fr-CA" dirty="0">
              <a:solidFill>
                <a:srgbClr val="92D05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6AC23-6D94-41EC-B2B5-DEFAB5E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5F773-716B-417B-96E1-41DE7284B399}"/>
              </a:ext>
            </a:extLst>
          </p:cNvPr>
          <p:cNvSpPr/>
          <p:nvPr/>
        </p:nvSpPr>
        <p:spPr>
          <a:xfrm>
            <a:off x="1487488" y="1700808"/>
            <a:ext cx="9577064" cy="45365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A" dirty="0"/>
              <a:t>Vos deux saisies comme à la diapo précédente.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BA9C4-5889-4C2A-8A0A-36A7D3F6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497485"/>
            <a:ext cx="7922399" cy="1878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D7EFFF-8F03-4496-8AFD-4305E341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875609"/>
            <a:ext cx="11892910" cy="8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0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F85D6-070C-4B19-A721-15F41C4F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même nom 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0EC0560-0374-46D9-8E71-B7DB8FE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CF23CE-662A-444F-B041-F9944EE64F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6388968" cy="4572000"/>
          </a:xfrm>
        </p:spPr>
        <p:txBody>
          <a:bodyPr>
            <a:normAutofit lnSpcReduction="10000"/>
          </a:bodyPr>
          <a:lstStyle/>
          <a:p>
            <a:endParaRPr lang="fr-CA" dirty="0"/>
          </a:p>
          <a:p>
            <a:r>
              <a:rPr lang="fr-CA" dirty="0"/>
              <a:t>Puisque le processus </a:t>
            </a:r>
            <a:r>
              <a:rPr lang="fr-CA" dirty="0" err="1"/>
              <a:t>ps_eval</a:t>
            </a:r>
            <a:r>
              <a:rPr lang="fr-CA" dirty="0"/>
              <a:t> n’a pas été renommé, il porte le même nom que son parent (main). </a:t>
            </a:r>
          </a:p>
          <a:p>
            <a:endParaRPr lang="fr-CA" dirty="0"/>
          </a:p>
          <a:p>
            <a:r>
              <a:rPr lang="fr-CA" dirty="0"/>
              <a:t>Pouvez-vous modifier le script pour changer le nom du processus d’évaluation, sans toucher au script </a:t>
            </a:r>
            <a:r>
              <a:rPr lang="fr-CA" dirty="0" err="1">
                <a:solidFill>
                  <a:srgbClr val="00B050"/>
                </a:solidFill>
              </a:rPr>
              <a:t>pyval_safe</a:t>
            </a:r>
            <a:r>
              <a:rPr lang="fr-CA" dirty="0"/>
              <a:t> ?</a:t>
            </a:r>
          </a:p>
          <a:p>
            <a:endParaRPr lang="fr-CA" dirty="0"/>
          </a:p>
          <a:p>
            <a:r>
              <a:rPr lang="fr-CA" dirty="0"/>
              <a:t>Le processus est renommé selon les arguments reçus par le script.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4BE76ED-1784-4A62-B5CE-87006F224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1772816"/>
            <a:ext cx="3086100" cy="1143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34DFD12-37A0-4729-9234-6C4E3369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269" y="4684642"/>
            <a:ext cx="3450845" cy="1008112"/>
          </a:xfrm>
          <a:prstGeom prst="rect">
            <a:avLst/>
          </a:prstGeom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63658430-1380-4943-8096-D7B81A6B6FEA}"/>
              </a:ext>
            </a:extLst>
          </p:cNvPr>
          <p:cNvSpPr/>
          <p:nvPr/>
        </p:nvSpPr>
        <p:spPr>
          <a:xfrm>
            <a:off x="8976320" y="3140968"/>
            <a:ext cx="504056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7607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71C18-897D-4866-90AA-25EF881E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Renommer le processus d’évaluation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AFC3F9-4D05-4D1C-834B-21736BAB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34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D9CA06-FD7A-4AE8-8A25-F7513F561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333128"/>
          </a:xfrm>
        </p:spPr>
        <p:txBody>
          <a:bodyPr/>
          <a:lstStyle/>
          <a:p>
            <a:r>
              <a:rPr lang="fr-CA" dirty="0"/>
              <a:t>Démonstration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B48AA9-91C2-44B4-BA15-242AF4DA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087535"/>
            <a:ext cx="10801350" cy="11620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86CCBD-B7C7-4CEB-8DC0-ABECA932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484106"/>
            <a:ext cx="6915150" cy="104775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FCF0872-867B-4D33-A96F-5630F7EE8DD8}"/>
              </a:ext>
            </a:extLst>
          </p:cNvPr>
          <p:cNvCxnSpPr>
            <a:cxnSpLocks/>
          </p:cNvCxnSpPr>
          <p:nvPr/>
        </p:nvCxnSpPr>
        <p:spPr>
          <a:xfrm flipH="1">
            <a:off x="1271464" y="3007981"/>
            <a:ext cx="2664296" cy="1560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lèche : virage 11">
            <a:extLst>
              <a:ext uri="{FF2B5EF4-FFF2-40B4-BE49-F238E27FC236}">
                <a16:creationId xmlns:a16="http://schemas.microsoft.com/office/drawing/2014/main" id="{6E8053F9-4102-4BAC-A528-CA99C122031B}"/>
              </a:ext>
            </a:extLst>
          </p:cNvPr>
          <p:cNvSpPr/>
          <p:nvPr/>
        </p:nvSpPr>
        <p:spPr>
          <a:xfrm rot="5400000">
            <a:off x="7736939" y="1447811"/>
            <a:ext cx="2406753" cy="4680520"/>
          </a:xfrm>
          <a:prstGeom prst="bentArrow">
            <a:avLst>
              <a:gd name="adj1" fmla="val 6369"/>
              <a:gd name="adj2" fmla="val 15136"/>
              <a:gd name="adj3" fmla="val 19155"/>
              <a:gd name="adj4" fmla="val 4375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25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E745-35B6-4E69-B5F8-02E57CC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4.2 – Renommer le processus d’évaluation</a:t>
            </a:r>
            <a:endParaRPr lang="fr-CA" dirty="0">
              <a:solidFill>
                <a:srgbClr val="92D05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6AC23-6D94-41EC-B2B5-DEFAB5E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35</a:t>
            </a:fld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5F773-716B-417B-96E1-41DE7284B399}"/>
              </a:ext>
            </a:extLst>
          </p:cNvPr>
          <p:cNvSpPr/>
          <p:nvPr/>
        </p:nvSpPr>
        <p:spPr>
          <a:xfrm>
            <a:off x="1487488" y="1700808"/>
            <a:ext cx="9577064" cy="45365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A" dirty="0"/>
              <a:t>Vos deux saisies comme à la diapo précédente.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ACBA5-03CE-40DE-A510-F9D2FA77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988840"/>
            <a:ext cx="7925487" cy="1877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62BC5-B989-43B2-BB9E-90A8D096D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6" y="4618636"/>
            <a:ext cx="11894327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9FA24-ECF0-45CC-810A-0EA0F3F6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Rappel: </a:t>
            </a:r>
            <a:r>
              <a:rPr lang="fr-CA" dirty="0" err="1"/>
              <a:t>pstree</a:t>
            </a:r>
            <a:endParaRPr lang="fr-CA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838200-C553-4009-896E-1F60156F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36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176581-F217-4482-A351-363F56B336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549152"/>
          </a:xfrm>
        </p:spPr>
        <p:txBody>
          <a:bodyPr/>
          <a:lstStyle/>
          <a:p>
            <a:r>
              <a:rPr lang="fr-CA" dirty="0"/>
              <a:t>La commande </a:t>
            </a:r>
            <a:r>
              <a:rPr lang="fr-CA" dirty="0" err="1">
                <a:solidFill>
                  <a:srgbClr val="00B050"/>
                </a:solidFill>
              </a:rPr>
              <a:t>pstree</a:t>
            </a:r>
            <a:r>
              <a:rPr lang="fr-CA" dirty="0"/>
              <a:t> sous linux affiche l’arborescence des processus.</a:t>
            </a:r>
          </a:p>
          <a:p>
            <a:r>
              <a:rPr lang="fr-CA" dirty="0"/>
              <a:t>La variable spéciale </a:t>
            </a:r>
            <a:r>
              <a:rPr lang="fr-CA" dirty="0">
                <a:solidFill>
                  <a:srgbClr val="00B050"/>
                </a:solidFill>
              </a:rPr>
              <a:t>$$</a:t>
            </a:r>
            <a:r>
              <a:rPr lang="fr-CA" dirty="0"/>
              <a:t> contient le PID du processus actuellement en cours.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1E42D26-E98F-4EFE-B828-3CEA18B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780928"/>
            <a:ext cx="66579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92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95935-E76F-40D7-802F-C260F1DC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Afficher l’arborescence sous Linux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637D97F-B070-4B12-9FEE-CCB720B7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37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312F93-41D1-4941-9C80-85D3771A29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3004592" cy="4572000"/>
          </a:xfrm>
        </p:spPr>
        <p:txBody>
          <a:bodyPr/>
          <a:lstStyle/>
          <a:p>
            <a:endParaRPr lang="fr-CA" dirty="0"/>
          </a:p>
          <a:p>
            <a:r>
              <a:rPr lang="fr-CA" dirty="0"/>
              <a:t>Si le système est Linux, affichez l’arborescence des processus de votre script Python avec la commande </a:t>
            </a:r>
            <a:r>
              <a:rPr lang="fr-CA" dirty="0" err="1">
                <a:solidFill>
                  <a:srgbClr val="00B050"/>
                </a:solidFill>
              </a:rPr>
              <a:t>pstree</a:t>
            </a:r>
            <a:r>
              <a:rPr lang="fr-CA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47A9BC-DEB3-471F-89A2-2A29E9EC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1535775"/>
            <a:ext cx="6134472" cy="50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3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E745-35B6-4E69-B5F8-02E57CC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4.3 – Afficher l’arborescence sous Linux</a:t>
            </a:r>
            <a:endParaRPr lang="fr-CA" dirty="0">
              <a:solidFill>
                <a:srgbClr val="92D05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6AC23-6D94-41EC-B2B5-DEFAB5E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38</a:t>
            </a:fld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5F773-716B-417B-96E1-41DE7284B399}"/>
              </a:ext>
            </a:extLst>
          </p:cNvPr>
          <p:cNvSpPr/>
          <p:nvPr/>
        </p:nvSpPr>
        <p:spPr>
          <a:xfrm>
            <a:off x="1487488" y="1700808"/>
            <a:ext cx="9577064" cy="45365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A" dirty="0"/>
              <a:t>Vos saisies comme à la diapo précédente.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A1CCC-5C18-44C6-A2C8-07B877FA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48" y="1829586"/>
            <a:ext cx="5419303" cy="42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59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9F46F-6593-4BE1-B563-7ECA9ED5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Versionnez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1FC07E-A669-429D-9211-5B377488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39</a:t>
            </a:fld>
            <a:endParaRPr lang="fr-BE"/>
          </a:p>
        </p:txBody>
      </p:sp>
      <p:pic>
        <p:nvPicPr>
          <p:cNvPr id="1026" name="Picture 2" descr="Basic Git commands explained - DEV">
            <a:extLst>
              <a:ext uri="{FF2B5EF4-FFF2-40B4-BE49-F238E27FC236}">
                <a16:creationId xmlns:a16="http://schemas.microsoft.com/office/drawing/2014/main" id="{BACDE717-507E-465F-A709-58519FC9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776273"/>
            <a:ext cx="952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90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3CE9E-33FD-4984-9DDF-7B56AF33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Modifier le prompt dans PowerShell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69A0FB-A359-43EF-A665-1779C56C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E89805-3C89-42A2-A5B2-E49FC2B7AF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621160"/>
          </a:xfrm>
        </p:spPr>
        <p:txBody>
          <a:bodyPr/>
          <a:lstStyle/>
          <a:p>
            <a:r>
              <a:rPr lang="fr-CA" dirty="0"/>
              <a:t>Ouvrez une console PowerShell. Localisez-vous dans votre dossier de développement Python. Puis modifiez l’invite de commande avec vos propres initiales à la place des miennes, comme ceci: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180086-B533-4B79-91E1-81074426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429000"/>
            <a:ext cx="53435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99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97BCCBE4-C621-4AD3-A874-E9ABCB635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Ajouter des processus additionnels</a:t>
            </a:r>
          </a:p>
          <a:p>
            <a:endParaRPr lang="fr-CA" dirty="0">
              <a:solidFill>
                <a:srgbClr val="00B050"/>
              </a:solidFill>
            </a:endParaRPr>
          </a:p>
          <a:p>
            <a:r>
              <a:rPr lang="fr-CA" dirty="0">
                <a:solidFill>
                  <a:schemeClr val="accent6"/>
                </a:solidFill>
              </a:rPr>
              <a:t>~15 min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5D0999-644A-4B3E-BAA1-FD67D25A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40</a:t>
            </a:fld>
            <a:endParaRPr lang="fr-BE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358AC09-8DA3-48B7-A63E-CCFCC0F4B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5 – </a:t>
            </a:r>
            <a:r>
              <a:rPr lang="fr-CA" dirty="0" err="1"/>
              <a:t>Pyval</a:t>
            </a:r>
            <a:r>
              <a:rPr lang="fr-CA" dirty="0"/>
              <a:t> </a:t>
            </a:r>
            <a:r>
              <a:rPr lang="fr-CA" dirty="0" err="1"/>
              <a:t>mp</a:t>
            </a:r>
            <a:r>
              <a:rPr lang="fr-CA" dirty="0"/>
              <a:t> #5</a:t>
            </a:r>
          </a:p>
        </p:txBody>
      </p:sp>
    </p:spTree>
    <p:extLst>
      <p:ext uri="{BB962C8B-B14F-4D97-AF65-F5344CB8AC3E}">
        <p14:creationId xmlns:p14="http://schemas.microsoft.com/office/powerpoint/2010/main" val="2820908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FE53F-9575-4E69-AF97-CA54B6B0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Script </a:t>
            </a:r>
            <a:r>
              <a:rPr lang="fr-CA" dirty="0">
                <a:solidFill>
                  <a:schemeClr val="accent3"/>
                </a:solidFill>
              </a:rPr>
              <a:t>pyval_mp5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E97637-9196-4720-83F1-149AC411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41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CB2789-D0F2-4BCE-8E0F-FB140EB318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765176"/>
          </a:xfrm>
        </p:spPr>
        <p:txBody>
          <a:bodyPr>
            <a:normAutofit fontScale="92500"/>
          </a:bodyPr>
          <a:lstStyle/>
          <a:p>
            <a:r>
              <a:rPr lang="fr-CA" dirty="0"/>
              <a:t>Ajoutez un nouveau processus qui affiche une étoile à toutes les 0.3 seconde.</a:t>
            </a:r>
          </a:p>
          <a:p>
            <a:pPr lvl="1"/>
            <a:r>
              <a:rPr lang="fr-CA" dirty="0"/>
              <a:t>NB: On s’attend à avoir trois points entre chaque étoile, mais dans certains cas, il pourrait y a avoir seulement deux, car les processus sont indépendants, non coordonnés, et le processus </a:t>
            </a:r>
            <a:r>
              <a:rPr lang="fr-CA" dirty="0" err="1"/>
              <a:t>print</a:t>
            </a:r>
            <a:r>
              <a:rPr lang="fr-CA" dirty="0"/>
              <a:t> 0.1 accumule à chaque boucle un peu de retard par rapport au processus </a:t>
            </a:r>
            <a:r>
              <a:rPr lang="fr-CA" dirty="0" err="1"/>
              <a:t>print</a:t>
            </a:r>
            <a:r>
              <a:rPr lang="fr-CA" dirty="0"/>
              <a:t> 0.3. 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AA773A2-AE29-4AB7-83D5-94B1EEF6C601}"/>
              </a:ext>
            </a:extLst>
          </p:cNvPr>
          <p:cNvGrpSpPr/>
          <p:nvPr/>
        </p:nvGrpSpPr>
        <p:grpSpPr>
          <a:xfrm>
            <a:off x="2207568" y="3429000"/>
            <a:ext cx="8210550" cy="2600325"/>
            <a:chOff x="2207568" y="3429000"/>
            <a:chExt cx="8210550" cy="260032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A453C7E-1D5E-4506-AA88-70BF64853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7568" y="3429000"/>
              <a:ext cx="8210550" cy="26003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236BDA-03F2-43AD-BC25-E07B7E160090}"/>
                </a:ext>
              </a:extLst>
            </p:cNvPr>
            <p:cNvSpPr/>
            <p:nvPr/>
          </p:nvSpPr>
          <p:spPr>
            <a:xfrm>
              <a:off x="2639616" y="4869160"/>
              <a:ext cx="504056" cy="27872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A654DD-CF52-436E-90C2-42FE29EFD3B9}"/>
                </a:ext>
              </a:extLst>
            </p:cNvPr>
            <p:cNvSpPr/>
            <p:nvPr/>
          </p:nvSpPr>
          <p:spPr>
            <a:xfrm>
              <a:off x="5231904" y="4869160"/>
              <a:ext cx="50405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E7FA8F-25F0-4517-B5B8-CB3ADE3B2602}"/>
                </a:ext>
              </a:extLst>
            </p:cNvPr>
            <p:cNvSpPr/>
            <p:nvPr/>
          </p:nvSpPr>
          <p:spPr>
            <a:xfrm>
              <a:off x="5591536" y="5372577"/>
              <a:ext cx="504056" cy="21602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646923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E745-35B6-4E69-B5F8-02E57CC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5.1 – Séquence avec étoile</a:t>
            </a:r>
            <a:endParaRPr lang="fr-CA" dirty="0">
              <a:solidFill>
                <a:srgbClr val="92D05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6AC23-6D94-41EC-B2B5-DEFAB5E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42</a:t>
            </a:fld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5F773-716B-417B-96E1-41DE7284B399}"/>
              </a:ext>
            </a:extLst>
          </p:cNvPr>
          <p:cNvSpPr/>
          <p:nvPr/>
        </p:nvSpPr>
        <p:spPr>
          <a:xfrm>
            <a:off x="1487488" y="1700808"/>
            <a:ext cx="9577064" cy="45365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A" dirty="0"/>
              <a:t>Votre saisie comme à la diapo précédente.</a:t>
            </a:r>
          </a:p>
          <a:p>
            <a:pPr algn="ctr"/>
            <a:endParaRPr lang="fr-CA" dirty="0"/>
          </a:p>
          <a:p>
            <a:pPr algn="ctr"/>
            <a:r>
              <a:rPr lang="fr-CA" dirty="0"/>
              <a:t>Mettez en surbrillance les occurrences de seulement deux points entre deux étoiles.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FAE4C-526B-4AA3-AF5B-A94420BF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50" y="2918556"/>
            <a:ext cx="7732700" cy="21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51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FE53F-9575-4E69-AF97-CA54B6B0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Suite </a:t>
            </a:r>
            <a:r>
              <a:rPr lang="fr-CA" dirty="0">
                <a:solidFill>
                  <a:schemeClr val="accent3"/>
                </a:solidFill>
              </a:rPr>
              <a:t>pyval_mp5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E97637-9196-4720-83F1-149AC411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43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CB2789-D0F2-4BCE-8E0F-FB140EB318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477144"/>
          </a:xfrm>
        </p:spPr>
        <p:txBody>
          <a:bodyPr>
            <a:normAutofit fontScale="92500"/>
          </a:bodyPr>
          <a:lstStyle/>
          <a:p>
            <a:r>
              <a:rPr lang="fr-CA" dirty="0"/>
              <a:t>Ajoutez deux nouveaux processus qui affichent la première lettre de vos initiales, à toutes les 0.3 secondes. Sur un délai de 20 secondes, identifiez les séquences qui sortent de l’ordre attendu (NB, augmentez le délai au besoin pour que le phénomène se manifeste)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A3921E7-30D7-4116-8CBC-A061E4DEC7F1}"/>
              </a:ext>
            </a:extLst>
          </p:cNvPr>
          <p:cNvGrpSpPr/>
          <p:nvPr/>
        </p:nvGrpSpPr>
        <p:grpSpPr>
          <a:xfrm>
            <a:off x="1937929" y="2924944"/>
            <a:ext cx="8315325" cy="3552825"/>
            <a:chOff x="1937929" y="2924944"/>
            <a:chExt cx="8315325" cy="355282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DAE513F-C9BF-4243-AEC0-EB2A8E96C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7929" y="2924944"/>
              <a:ext cx="8315325" cy="35528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236BDA-03F2-43AD-BC25-E07B7E160090}"/>
                </a:ext>
              </a:extLst>
            </p:cNvPr>
            <p:cNvSpPr/>
            <p:nvPr/>
          </p:nvSpPr>
          <p:spPr>
            <a:xfrm>
              <a:off x="8328248" y="5013176"/>
              <a:ext cx="1872208" cy="27872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24C26F-D67D-4062-B962-668E7F60CE72}"/>
                </a:ext>
              </a:extLst>
            </p:cNvPr>
            <p:cNvSpPr/>
            <p:nvPr/>
          </p:nvSpPr>
          <p:spPr>
            <a:xfrm>
              <a:off x="1991544" y="5270839"/>
              <a:ext cx="2880320" cy="27872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E102DB-9D6A-4AD7-B2DE-D6F7D2172CC2}"/>
                </a:ext>
              </a:extLst>
            </p:cNvPr>
            <p:cNvSpPr/>
            <p:nvPr/>
          </p:nvSpPr>
          <p:spPr>
            <a:xfrm>
              <a:off x="7176120" y="5696375"/>
              <a:ext cx="1944216" cy="27872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FA90ED-7B9C-4825-9F6C-CF6DD030358C}"/>
                </a:ext>
              </a:extLst>
            </p:cNvPr>
            <p:cNvSpPr/>
            <p:nvPr/>
          </p:nvSpPr>
          <p:spPr>
            <a:xfrm>
              <a:off x="1937929" y="5912404"/>
              <a:ext cx="341647" cy="27872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D4623D-E447-4F2E-BD36-1EAAEFFBB132}"/>
                </a:ext>
              </a:extLst>
            </p:cNvPr>
            <p:cNvSpPr/>
            <p:nvPr/>
          </p:nvSpPr>
          <p:spPr>
            <a:xfrm>
              <a:off x="3217082" y="5940122"/>
              <a:ext cx="341647" cy="2510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222895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9E745-35B6-4E69-B5F8-02E57CC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5.2 – Séquence avec initiales</a:t>
            </a:r>
            <a:endParaRPr lang="fr-CA" dirty="0">
              <a:solidFill>
                <a:srgbClr val="92D05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6AC23-6D94-41EC-B2B5-DEFAB5E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44</a:t>
            </a:fld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5F773-716B-417B-96E1-41DE7284B399}"/>
              </a:ext>
            </a:extLst>
          </p:cNvPr>
          <p:cNvSpPr/>
          <p:nvPr/>
        </p:nvSpPr>
        <p:spPr>
          <a:xfrm>
            <a:off x="1487488" y="1700808"/>
            <a:ext cx="9577064" cy="45365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A" dirty="0"/>
              <a:t>Votre saisie comme à la diapo précédente.</a:t>
            </a:r>
          </a:p>
          <a:p>
            <a:pPr algn="ctr"/>
            <a:endParaRPr lang="fr-CA" dirty="0"/>
          </a:p>
          <a:p>
            <a:pPr algn="ctr"/>
            <a:r>
              <a:rPr lang="fr-CA" dirty="0"/>
              <a:t>Mettez en surbrillance les occurrences hors d’ordre.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11A38-485E-4800-8F1B-53C6AAB6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423760"/>
            <a:ext cx="8601075" cy="3090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E16977-10F4-4592-A091-19CCCD0194E7}"/>
              </a:ext>
            </a:extLst>
          </p:cNvPr>
          <p:cNvSpPr/>
          <p:nvPr/>
        </p:nvSpPr>
        <p:spPr>
          <a:xfrm>
            <a:off x="3935760" y="4365104"/>
            <a:ext cx="6192688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2CC0C7-AE90-406F-933A-ED59E0FB3C35}"/>
              </a:ext>
            </a:extLst>
          </p:cNvPr>
          <p:cNvSpPr/>
          <p:nvPr/>
        </p:nvSpPr>
        <p:spPr>
          <a:xfrm>
            <a:off x="1847528" y="4581128"/>
            <a:ext cx="3168352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F3CD7-AA18-4C11-B276-2AF28562DF11}"/>
              </a:ext>
            </a:extLst>
          </p:cNvPr>
          <p:cNvSpPr/>
          <p:nvPr/>
        </p:nvSpPr>
        <p:spPr>
          <a:xfrm>
            <a:off x="5591944" y="4581128"/>
            <a:ext cx="432048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08C35-3ABD-420A-A679-7B4F4DDAC5E4}"/>
              </a:ext>
            </a:extLst>
          </p:cNvPr>
          <p:cNvSpPr/>
          <p:nvPr/>
        </p:nvSpPr>
        <p:spPr>
          <a:xfrm>
            <a:off x="6816080" y="4581128"/>
            <a:ext cx="1080120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052635-17B6-4CD4-B146-184AC0E56ADA}"/>
              </a:ext>
            </a:extLst>
          </p:cNvPr>
          <p:cNvSpPr/>
          <p:nvPr/>
        </p:nvSpPr>
        <p:spPr>
          <a:xfrm>
            <a:off x="2875583" y="4797152"/>
            <a:ext cx="432048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EC798-004A-4070-A224-656B32033B4E}"/>
              </a:ext>
            </a:extLst>
          </p:cNvPr>
          <p:cNvSpPr/>
          <p:nvPr/>
        </p:nvSpPr>
        <p:spPr>
          <a:xfrm>
            <a:off x="4151784" y="4797152"/>
            <a:ext cx="360040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F5760-928F-48ED-A55C-D2D0D409DCB0}"/>
              </a:ext>
            </a:extLst>
          </p:cNvPr>
          <p:cNvSpPr/>
          <p:nvPr/>
        </p:nvSpPr>
        <p:spPr>
          <a:xfrm>
            <a:off x="6023992" y="4797152"/>
            <a:ext cx="432048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D0CEA-8E6B-48E6-93D1-51C72A7D0A0E}"/>
              </a:ext>
            </a:extLst>
          </p:cNvPr>
          <p:cNvSpPr/>
          <p:nvPr/>
        </p:nvSpPr>
        <p:spPr>
          <a:xfrm>
            <a:off x="7932204" y="4756286"/>
            <a:ext cx="2232248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5CE97-7B72-42F3-B280-781EE233F096}"/>
              </a:ext>
            </a:extLst>
          </p:cNvPr>
          <p:cNvSpPr/>
          <p:nvPr/>
        </p:nvSpPr>
        <p:spPr>
          <a:xfrm>
            <a:off x="1847528" y="5013176"/>
            <a:ext cx="3960440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F89E8-0BE2-49B6-A75D-9BBD58623BA6}"/>
              </a:ext>
            </a:extLst>
          </p:cNvPr>
          <p:cNvSpPr/>
          <p:nvPr/>
        </p:nvSpPr>
        <p:spPr>
          <a:xfrm>
            <a:off x="7104112" y="5013176"/>
            <a:ext cx="2880320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E671B8-5639-4543-9A1D-0B689546C3B7}"/>
              </a:ext>
            </a:extLst>
          </p:cNvPr>
          <p:cNvSpPr/>
          <p:nvPr/>
        </p:nvSpPr>
        <p:spPr>
          <a:xfrm>
            <a:off x="1847528" y="5157192"/>
            <a:ext cx="3528392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74A43-015F-46A3-8983-EAD51F9A0FA5}"/>
              </a:ext>
            </a:extLst>
          </p:cNvPr>
          <p:cNvSpPr/>
          <p:nvPr/>
        </p:nvSpPr>
        <p:spPr>
          <a:xfrm>
            <a:off x="6240016" y="5229200"/>
            <a:ext cx="3744416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6404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9F46F-6593-4BE1-B563-7ECA9ED5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Versionnez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1FC07E-A669-429D-9211-5B377488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45</a:t>
            </a:fld>
            <a:endParaRPr lang="fr-BE"/>
          </a:p>
        </p:txBody>
      </p:sp>
      <p:pic>
        <p:nvPicPr>
          <p:cNvPr id="1026" name="Picture 2" descr="Basic Git commands explained - DEV">
            <a:extLst>
              <a:ext uri="{FF2B5EF4-FFF2-40B4-BE49-F238E27FC236}">
                <a16:creationId xmlns:a16="http://schemas.microsoft.com/office/drawing/2014/main" id="{BACDE717-507E-465F-A709-58519FC9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776273"/>
            <a:ext cx="952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235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4CDC234C-F1EB-437E-B017-4CA57DCDD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-</a:t>
            </a:r>
          </a:p>
          <a:p>
            <a:endParaRPr lang="fr-CA" dirty="0"/>
          </a:p>
          <a:p>
            <a:r>
              <a:rPr lang="fr-CA" dirty="0">
                <a:solidFill>
                  <a:schemeClr val="accent6"/>
                </a:solidFill>
              </a:rPr>
              <a:t>~5 min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8EDCA4-35C0-462F-AFC8-7299255F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46</a:t>
            </a:fld>
            <a:endParaRPr lang="fr-BE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764C88A-3E75-4CE2-9F92-706AB0686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6 – Conclusion et remise</a:t>
            </a:r>
          </a:p>
        </p:txBody>
      </p:sp>
    </p:spTree>
    <p:extLst>
      <p:ext uri="{BB962C8B-B14F-4D97-AF65-F5344CB8AC3E}">
        <p14:creationId xmlns:p14="http://schemas.microsoft.com/office/powerpoint/2010/main" val="3708034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1DDEC-B496-4C93-AD81-467D16F4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0A9748-DD11-4CE6-BADA-CA8E3251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47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90A7A5-F4B8-4270-AB55-CA15F707FE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9341296" cy="4861520"/>
          </a:xfrm>
        </p:spPr>
        <p:txBody>
          <a:bodyPr>
            <a:normAutofit/>
          </a:bodyPr>
          <a:lstStyle/>
          <a:p>
            <a:r>
              <a:rPr lang="fr-CA" dirty="0"/>
              <a:t>Concepts abordés dans ce document: 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Exécution de code dans un processus indépendant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Gestion des processus</a:t>
            </a:r>
          </a:p>
          <a:p>
            <a:pPr lvl="2"/>
            <a:r>
              <a:rPr lang="fr-CA" dirty="0"/>
              <a:t>Fonctions: start, </a:t>
            </a:r>
            <a:r>
              <a:rPr lang="fr-CA" dirty="0" err="1"/>
              <a:t>join</a:t>
            </a:r>
            <a:r>
              <a:rPr lang="fr-CA" dirty="0"/>
              <a:t>, </a:t>
            </a:r>
            <a:r>
              <a:rPr lang="fr-CA" dirty="0" err="1"/>
              <a:t>is_alive</a:t>
            </a:r>
            <a:r>
              <a:rPr lang="fr-CA" dirty="0"/>
              <a:t>, </a:t>
            </a:r>
            <a:r>
              <a:rPr lang="fr-CA" dirty="0" err="1"/>
              <a:t>terminate</a:t>
            </a:r>
            <a:endParaRPr lang="fr-CA" dirty="0"/>
          </a:p>
          <a:p>
            <a:pPr lvl="2"/>
            <a:r>
              <a:rPr lang="fr-CA" dirty="0"/>
              <a:t>Propriétés: </a:t>
            </a:r>
            <a:r>
              <a:rPr lang="fr-CA" dirty="0" err="1"/>
              <a:t>pid</a:t>
            </a:r>
            <a:r>
              <a:rPr lang="fr-CA" dirty="0"/>
              <a:t>, </a:t>
            </a:r>
            <a:r>
              <a:rPr lang="fr-CA" dirty="0" err="1"/>
              <a:t>exitcode</a:t>
            </a:r>
            <a:endParaRPr lang="fr-CA" dirty="0"/>
          </a:p>
          <a:p>
            <a:pPr lvl="2"/>
            <a:r>
              <a:rPr lang="fr-CA" dirty="0"/>
              <a:t>Comment passer des arguments au processus</a:t>
            </a:r>
          </a:p>
          <a:p>
            <a:pPr lvl="2"/>
            <a:r>
              <a:rPr lang="fr-CA" dirty="0"/>
              <a:t>Modifier le nom d’un processus (linux seulement)</a:t>
            </a:r>
          </a:p>
          <a:p>
            <a:pPr lvl="2"/>
            <a:r>
              <a:rPr lang="fr-CA" dirty="0"/>
              <a:t>Non vu: communication  inter-processus, synchronisation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Indépendance des processus entre eux : des entités autonomes.</a:t>
            </a:r>
          </a:p>
        </p:txBody>
      </p:sp>
    </p:spTree>
    <p:extLst>
      <p:ext uri="{BB962C8B-B14F-4D97-AF65-F5344CB8AC3E}">
        <p14:creationId xmlns:p14="http://schemas.microsoft.com/office/powerpoint/2010/main" val="321771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0353C-0F76-4AF0-8A24-F32813DB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9989368" cy="778098"/>
          </a:xfrm>
        </p:spPr>
        <p:txBody>
          <a:bodyPr/>
          <a:lstStyle/>
          <a:p>
            <a:pPr algn="ctr"/>
            <a:r>
              <a:rPr lang="fr-CA" dirty="0"/>
              <a:t>Validations 1 2 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6FB1AC-25E2-473C-8904-ADD08434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48</a:t>
            </a:fld>
            <a:endParaRPr lang="fr-BE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Zoom de diapositive 4">
                <a:extLst>
                  <a:ext uri="{FF2B5EF4-FFF2-40B4-BE49-F238E27FC236}">
                    <a16:creationId xmlns:a16="http://schemas.microsoft.com/office/drawing/2014/main" id="{01E432DB-027D-49A3-9EA0-6080EBCF02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8026292"/>
                  </p:ext>
                </p:extLst>
              </p:nvPr>
            </p:nvGraphicFramePr>
            <p:xfrm>
              <a:off x="1991544" y="1283922"/>
              <a:ext cx="3528392" cy="1984721"/>
            </p:xfrm>
            <a:graphic>
              <a:graphicData uri="http://schemas.microsoft.com/office/powerpoint/2016/slidezoom">
                <pslz:sldZm>
                  <pslz:sldZmObj sldId="796" cId="3318874482">
                    <pslz:zmPr id="{EA8B67CC-BBA3-40B2-9338-FC69D78FE2B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8392" cy="19847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Zoom de diapositive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E432DB-027D-49A3-9EA0-6080EBCF02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1544" y="1283922"/>
                <a:ext cx="3528392" cy="19847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Zoom de diapositive 7">
                <a:extLst>
                  <a:ext uri="{FF2B5EF4-FFF2-40B4-BE49-F238E27FC236}">
                    <a16:creationId xmlns:a16="http://schemas.microsoft.com/office/drawing/2014/main" id="{83A01915-42C0-4B51-BB10-5925B8C4A7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7963072"/>
                  </p:ext>
                </p:extLst>
              </p:nvPr>
            </p:nvGraphicFramePr>
            <p:xfrm>
              <a:off x="6384032" y="1283923"/>
              <a:ext cx="3528392" cy="1984721"/>
            </p:xfrm>
            <a:graphic>
              <a:graphicData uri="http://schemas.microsoft.com/office/powerpoint/2016/slidezoom">
                <pslz:sldZm>
                  <pslz:sldZmObj sldId="871" cId="873866486">
                    <pslz:zmPr id="{E9075BD8-3F04-408E-86FD-40E0DC81A6E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8392" cy="19847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Zoom de diapositive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3A01915-42C0-4B51-BB10-5925B8C4A7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4032" y="1283923"/>
                <a:ext cx="3528392" cy="19847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Zoom de diapositive 10">
                <a:extLst>
                  <a:ext uri="{FF2B5EF4-FFF2-40B4-BE49-F238E27FC236}">
                    <a16:creationId xmlns:a16="http://schemas.microsoft.com/office/drawing/2014/main" id="{34AEC9B2-A8C8-4708-9033-19E6757DCC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0011764"/>
                  </p:ext>
                </p:extLst>
              </p:nvPr>
            </p:nvGraphicFramePr>
            <p:xfrm>
              <a:off x="767408" y="3645023"/>
              <a:ext cx="3528392" cy="1984721"/>
            </p:xfrm>
            <a:graphic>
              <a:graphicData uri="http://schemas.microsoft.com/office/powerpoint/2016/slidezoom">
                <pslz:sldZm>
                  <pslz:sldZmObj sldId="874" cId="2288032350">
                    <pslz:zmPr id="{DBB3D225-9A66-4BBD-977C-695C239A9427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8392" cy="19847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Zoom de diapositive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4AEC9B2-A8C8-4708-9033-19E6757DCC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7408" y="3645023"/>
                <a:ext cx="3528392" cy="19847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Zoom de diapositive 12">
                <a:extLst>
                  <a:ext uri="{FF2B5EF4-FFF2-40B4-BE49-F238E27FC236}">
                    <a16:creationId xmlns:a16="http://schemas.microsoft.com/office/drawing/2014/main" id="{A1C4D2D6-2F08-445E-B13E-E240A48754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5429963"/>
                  </p:ext>
                </p:extLst>
              </p:nvPr>
            </p:nvGraphicFramePr>
            <p:xfrm>
              <a:off x="4295800" y="3645023"/>
              <a:ext cx="3528392" cy="1984721"/>
            </p:xfrm>
            <a:graphic>
              <a:graphicData uri="http://schemas.microsoft.com/office/powerpoint/2016/slidezoom">
                <pslz:sldZm>
                  <pslz:sldZmObj sldId="878" cId="2392421625">
                    <pslz:zmPr id="{3598BBE0-A378-4FAB-B7E7-0340D6DE088E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8392" cy="19847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Zoom de diapositive 1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1C4D2D6-2F08-445E-B13E-E240A48754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95800" y="3645023"/>
                <a:ext cx="3528392" cy="19847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Zoom de diapositive 15">
                <a:extLst>
                  <a:ext uri="{FF2B5EF4-FFF2-40B4-BE49-F238E27FC236}">
                    <a16:creationId xmlns:a16="http://schemas.microsoft.com/office/drawing/2014/main" id="{3E69EC26-C1D9-48D0-A8AE-C889D3254A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8701986"/>
                  </p:ext>
                </p:extLst>
              </p:nvPr>
            </p:nvGraphicFramePr>
            <p:xfrm>
              <a:off x="7824192" y="3645023"/>
              <a:ext cx="3528392" cy="1984721"/>
            </p:xfrm>
            <a:graphic>
              <a:graphicData uri="http://schemas.microsoft.com/office/powerpoint/2016/slidezoom">
                <pslz:sldZm>
                  <pslz:sldZmObj sldId="880" cId="3107964141">
                    <pslz:zmPr id="{23008005-4344-4FBF-8776-682F7C417D83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8392" cy="19847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Zoom de diapositive 1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3E69EC26-C1D9-48D0-A8AE-C889D3254A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24192" y="3645023"/>
                <a:ext cx="3528392" cy="19847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652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0353C-0F76-4AF0-8A24-F32813DB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9989368" cy="778098"/>
          </a:xfrm>
        </p:spPr>
        <p:txBody>
          <a:bodyPr/>
          <a:lstStyle/>
          <a:p>
            <a:pPr algn="ctr"/>
            <a:r>
              <a:rPr lang="fr-CA" dirty="0"/>
              <a:t>Validations 4 5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6FB1AC-25E2-473C-8904-ADD08434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49</a:t>
            </a:fld>
            <a:endParaRPr lang="fr-BE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Zoom de diapositive 5">
                <a:extLst>
                  <a:ext uri="{FF2B5EF4-FFF2-40B4-BE49-F238E27FC236}">
                    <a16:creationId xmlns:a16="http://schemas.microsoft.com/office/drawing/2014/main" id="{1222BCBB-EC3A-4CA8-9A1E-640C974AF9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0374854"/>
                  </p:ext>
                </p:extLst>
              </p:nvPr>
            </p:nvGraphicFramePr>
            <p:xfrm>
              <a:off x="652764" y="1094643"/>
              <a:ext cx="3600117" cy="2025066"/>
            </p:xfrm>
            <a:graphic>
              <a:graphicData uri="http://schemas.microsoft.com/office/powerpoint/2016/slidezoom">
                <pslz:sldZm>
                  <pslz:sldZmObj sldId="882" cId="1979205743">
                    <pslz:zmPr id="{5928992B-7AC0-4276-870E-36D3B562BA5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117" cy="20250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Zoom de diapositive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222BCBB-EC3A-4CA8-9A1E-640C974AF9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764" y="1094643"/>
                <a:ext cx="3600117" cy="20250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Zoom de diapositive 8">
                <a:extLst>
                  <a:ext uri="{FF2B5EF4-FFF2-40B4-BE49-F238E27FC236}">
                    <a16:creationId xmlns:a16="http://schemas.microsoft.com/office/drawing/2014/main" id="{F8DCD2CF-E944-47CE-A1F7-6478D18B17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7604040"/>
                  </p:ext>
                </p:extLst>
              </p:nvPr>
            </p:nvGraphicFramePr>
            <p:xfrm>
              <a:off x="4337456" y="1094643"/>
              <a:ext cx="3600117" cy="2025066"/>
            </p:xfrm>
            <a:graphic>
              <a:graphicData uri="http://schemas.microsoft.com/office/powerpoint/2016/slidezoom">
                <pslz:sldZm>
                  <pslz:sldZmObj sldId="886" cId="358639134">
                    <pslz:zmPr id="{A27CC711-90D2-4604-AB5E-F7AFC74AEB05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117" cy="20250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Zoom de diapositive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8DCD2CF-E944-47CE-A1F7-6478D18B17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7456" y="1094643"/>
                <a:ext cx="3600117" cy="20250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Zoom de diapositive 11">
                <a:extLst>
                  <a:ext uri="{FF2B5EF4-FFF2-40B4-BE49-F238E27FC236}">
                    <a16:creationId xmlns:a16="http://schemas.microsoft.com/office/drawing/2014/main" id="{90F5E3D1-ABB5-42CE-B270-F6AE553A42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6819692"/>
                  </p:ext>
                </p:extLst>
              </p:nvPr>
            </p:nvGraphicFramePr>
            <p:xfrm>
              <a:off x="8022149" y="1094643"/>
              <a:ext cx="3600117" cy="2025066"/>
            </p:xfrm>
            <a:graphic>
              <a:graphicData uri="http://schemas.microsoft.com/office/powerpoint/2016/slidezoom">
                <pslz:sldZm>
                  <pslz:sldZmObj sldId="888" cId="3952959469">
                    <pslz:zmPr id="{AECC3859-D617-4A87-9889-21B40F232A1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117" cy="20250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Zoom de diapositive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0F5E3D1-ABB5-42CE-B270-F6AE553A42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22149" y="1094643"/>
                <a:ext cx="3600117" cy="20250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Zoom de diapositive 14">
                <a:extLst>
                  <a:ext uri="{FF2B5EF4-FFF2-40B4-BE49-F238E27FC236}">
                    <a16:creationId xmlns:a16="http://schemas.microsoft.com/office/drawing/2014/main" id="{892BDC8B-7F6B-4C4C-9CB8-6CCF1C3298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5724590"/>
                  </p:ext>
                </p:extLst>
              </p:nvPr>
            </p:nvGraphicFramePr>
            <p:xfrm>
              <a:off x="1415480" y="3703123"/>
              <a:ext cx="4826747" cy="2715045"/>
            </p:xfrm>
            <a:graphic>
              <a:graphicData uri="http://schemas.microsoft.com/office/powerpoint/2016/slidezoom">
                <pslz:sldZm>
                  <pslz:sldZmObj sldId="889" cId="3836251938">
                    <pslz:zmPr id="{C2068A24-A4B1-40CB-B80D-3528D873A58D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26747" cy="27150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Zoom de diapositive 1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92BDC8B-7F6B-4C4C-9CB8-6CCF1C3298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15480" y="3703123"/>
                <a:ext cx="4826747" cy="27150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Zoom de diapositive 17">
                <a:extLst>
                  <a:ext uri="{FF2B5EF4-FFF2-40B4-BE49-F238E27FC236}">
                    <a16:creationId xmlns:a16="http://schemas.microsoft.com/office/drawing/2014/main" id="{181FD877-6C46-452D-BD10-D3D6EFC4B1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3580561"/>
                  </p:ext>
                </p:extLst>
              </p:nvPr>
            </p:nvGraphicFramePr>
            <p:xfrm>
              <a:off x="6538384" y="3701345"/>
              <a:ext cx="4826747" cy="2715045"/>
            </p:xfrm>
            <a:graphic>
              <a:graphicData uri="http://schemas.microsoft.com/office/powerpoint/2016/slidezoom">
                <pslz:sldZm>
                  <pslz:sldZmObj sldId="891" cId="1966404662">
                    <pslz:zmPr id="{DB777265-2A16-415C-B71F-92729D287E2F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26747" cy="27150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Zoom de diapositive 17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81FD877-6C46-452D-BD10-D3D6EFC4B1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38384" y="3701345"/>
                <a:ext cx="4826747" cy="27150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40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5AB15-BF5B-4C56-8B05-5BC8708D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9485312" cy="1143000"/>
          </a:xfrm>
        </p:spPr>
        <p:txBody>
          <a:bodyPr anchor="ctr"/>
          <a:lstStyle/>
          <a:p>
            <a:pPr algn="ctr"/>
            <a:r>
              <a:rPr lang="fr-CA" dirty="0"/>
              <a:t>Plan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167D62A-CC92-49BD-9784-AA9B0140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Zoom de section 13">
                <a:extLst>
                  <a:ext uri="{FF2B5EF4-FFF2-40B4-BE49-F238E27FC236}">
                    <a16:creationId xmlns:a16="http://schemas.microsoft.com/office/drawing/2014/main" id="{730122D1-0BF9-4BA1-8B5C-B9A83A545F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4591473"/>
                  </p:ext>
                </p:extLst>
              </p:nvPr>
            </p:nvGraphicFramePr>
            <p:xfrm>
              <a:off x="8112224" y="1413075"/>
              <a:ext cx="3672408" cy="2065729"/>
            </p:xfrm>
            <a:graphic>
              <a:graphicData uri="http://schemas.microsoft.com/office/powerpoint/2016/sectionzoom">
                <psez:sectionZm>
                  <psez:sectionZmObj sectionId="{70A4C2AB-98FD-41A0-9C6A-A489011BCD6B}">
                    <psez:zmPr id="{DA4603D0-7828-4027-A692-92C5A8EF2FE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2408" cy="20657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Zoom de section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0122D1-0BF9-4BA1-8B5C-B9A83A545F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2224" y="1413075"/>
                <a:ext cx="3672408" cy="20657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0" name="Zoom de section 29">
                <a:extLst>
                  <a:ext uri="{FF2B5EF4-FFF2-40B4-BE49-F238E27FC236}">
                    <a16:creationId xmlns:a16="http://schemas.microsoft.com/office/drawing/2014/main" id="{304F1695-64FF-4CF4-B7F6-ABDF3751F6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4261973"/>
                  </p:ext>
                </p:extLst>
              </p:nvPr>
            </p:nvGraphicFramePr>
            <p:xfrm>
              <a:off x="8112224" y="3645024"/>
              <a:ext cx="3665891" cy="2062063"/>
            </p:xfrm>
            <a:graphic>
              <a:graphicData uri="http://schemas.microsoft.com/office/powerpoint/2016/sectionzoom">
                <psez:sectionZm>
                  <psez:sectionZmObj sectionId="{CCF8C0AA-604D-40FE-8CBE-13E5BAA094E8}">
                    <psez:zmPr id="{C100A63D-93C2-4149-8F1D-458C99EEB0B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65891" cy="206206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0" name="Zoom de section 2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04F1695-64FF-4CF4-B7F6-ABDF3751F6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2224" y="3645024"/>
                <a:ext cx="3665891" cy="206206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Zoom de section 5">
                <a:extLst>
                  <a:ext uri="{FF2B5EF4-FFF2-40B4-BE49-F238E27FC236}">
                    <a16:creationId xmlns:a16="http://schemas.microsoft.com/office/drawing/2014/main" id="{507EEFEB-E77B-4003-B1CB-CAF7AACEDD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1411564"/>
                  </p:ext>
                </p:extLst>
              </p:nvPr>
            </p:nvGraphicFramePr>
            <p:xfrm>
              <a:off x="479376" y="1413074"/>
              <a:ext cx="3665890" cy="2062063"/>
            </p:xfrm>
            <a:graphic>
              <a:graphicData uri="http://schemas.microsoft.com/office/powerpoint/2016/sectionzoom">
                <psez:sectionZm>
                  <psez:sectionZmObj sectionId="{1EB7804B-5A3D-4F1A-9B85-2D71441CC4FF}">
                    <psez:zmPr id="{EB1FF57F-E8A0-42E7-86E9-B3797A706149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65890" cy="206206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Zoom de section 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07EEFEB-E77B-4003-B1CB-CAF7AACE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376" y="1413074"/>
                <a:ext cx="3665890" cy="206206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Zoom de section 7">
                <a:extLst>
                  <a:ext uri="{FF2B5EF4-FFF2-40B4-BE49-F238E27FC236}">
                    <a16:creationId xmlns:a16="http://schemas.microsoft.com/office/drawing/2014/main" id="{D4ED0A3A-8344-4EB5-B1E3-05A6B75AA0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668281"/>
                  </p:ext>
                </p:extLst>
              </p:nvPr>
            </p:nvGraphicFramePr>
            <p:xfrm>
              <a:off x="4295800" y="1413074"/>
              <a:ext cx="3665890" cy="2062063"/>
            </p:xfrm>
            <a:graphic>
              <a:graphicData uri="http://schemas.microsoft.com/office/powerpoint/2016/sectionzoom">
                <psez:sectionZm>
                  <psez:sectionZmObj sectionId="{8B260F02-877E-445C-9040-9A1916F50CB9}">
                    <psez:zmPr id="{D8CAF6FC-FFC1-49D2-9ADE-809F673AD03D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65890" cy="206206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Zoom de section 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4ED0A3A-8344-4EB5-B1E3-05A6B75AA0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95800" y="1413074"/>
                <a:ext cx="3665890" cy="206206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Zoom de section 4">
                <a:extLst>
                  <a:ext uri="{FF2B5EF4-FFF2-40B4-BE49-F238E27FC236}">
                    <a16:creationId xmlns:a16="http://schemas.microsoft.com/office/drawing/2014/main" id="{6B2922AD-9A89-4CA8-93BF-92D8BDD08F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9899946"/>
                  </p:ext>
                </p:extLst>
              </p:nvPr>
            </p:nvGraphicFramePr>
            <p:xfrm>
              <a:off x="4295800" y="3645024"/>
              <a:ext cx="3665888" cy="2062062"/>
            </p:xfrm>
            <a:graphic>
              <a:graphicData uri="http://schemas.microsoft.com/office/powerpoint/2016/sectionzoom">
                <psez:sectionZm>
                  <psez:sectionZmObj sectionId="{A26A387B-1A8C-4BA1-9B89-BEC318FFFF4E}">
                    <psez:zmPr id="{7A846E0F-E695-45BE-BF17-9677ACAC88AF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65888" cy="20620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Zoom de section 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6B2922AD-9A89-4CA8-93BF-92D8BDD08F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95800" y="3645024"/>
                <a:ext cx="3665888" cy="20620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Zoom de section 8">
                <a:extLst>
                  <a:ext uri="{FF2B5EF4-FFF2-40B4-BE49-F238E27FC236}">
                    <a16:creationId xmlns:a16="http://schemas.microsoft.com/office/drawing/2014/main" id="{9E954FA6-832E-4DCB-A505-6492EA8D64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2224444"/>
                  </p:ext>
                </p:extLst>
              </p:nvPr>
            </p:nvGraphicFramePr>
            <p:xfrm>
              <a:off x="479376" y="3645024"/>
              <a:ext cx="3665888" cy="2062062"/>
            </p:xfrm>
            <a:graphic>
              <a:graphicData uri="http://schemas.microsoft.com/office/powerpoint/2016/sectionzoom">
                <psez:sectionZm>
                  <psez:sectionZmObj sectionId="{515DDAEC-E34F-4910-9141-90F6C8954881}">
                    <psez:zmPr id="{E1AE6A08-5265-4930-9478-56A1864F1798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65888" cy="20620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Zoom de section 8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9E954FA6-832E-4DCB-A505-6492EA8D64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9376" y="3645024"/>
                <a:ext cx="3665888" cy="20620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022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6DF4D-3BB7-4782-B181-C2E566D9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6.1 – Historique Git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687E1FD-38EC-4815-BE70-335B6A1F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50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38E7C2-99A6-4FF6-A392-0B78DEBB95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143000"/>
          </a:xfrm>
        </p:spPr>
        <p:txBody>
          <a:bodyPr/>
          <a:lstStyle/>
          <a:p>
            <a:r>
              <a:rPr lang="fr-CA" dirty="0"/>
              <a:t>Saisissez ci-dessous votre historique Git (max 10-15 derniers commits), incluant nom et timestamp des commettants.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54D2B-FDE8-4F21-BD29-5FE52694D693}"/>
              </a:ext>
            </a:extLst>
          </p:cNvPr>
          <p:cNvSpPr/>
          <p:nvPr/>
        </p:nvSpPr>
        <p:spPr>
          <a:xfrm>
            <a:off x="1415480" y="2708920"/>
            <a:ext cx="9721080" cy="35283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7246D-5E15-4DA6-A76B-42BD407B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2530301"/>
            <a:ext cx="6611838" cy="38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5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065DB-3EA0-45E5-84CB-DAEBF4E4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6316960" cy="1143000"/>
          </a:xfrm>
        </p:spPr>
        <p:txBody>
          <a:bodyPr>
            <a:normAutofit/>
          </a:bodyPr>
          <a:lstStyle/>
          <a:p>
            <a:r>
              <a:rPr lang="fr-CA" dirty="0"/>
              <a:t>Auto-évaluation et remise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AE5B8-D0B4-4E76-A2A7-ED4AB912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51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A43866-A551-433D-A262-80918FDBAC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3796680" cy="4717504"/>
          </a:xfrm>
        </p:spPr>
        <p:txBody>
          <a:bodyPr>
            <a:normAutofit/>
          </a:bodyPr>
          <a:lstStyle/>
          <a:p>
            <a:endParaRPr lang="fr-CA" dirty="0"/>
          </a:p>
          <a:p>
            <a:r>
              <a:rPr lang="fr-CA" dirty="0"/>
              <a:t>Procédez à votre auto-évaluation avec la grille </a:t>
            </a:r>
            <a:r>
              <a:rPr lang="fr-CA" dirty="0">
                <a:sym typeface="Wingdings" panose="05000000000000000000" pitchFamily="2" charset="2"/>
              </a:rPr>
              <a:t></a:t>
            </a:r>
            <a:endParaRPr lang="fr-CA" dirty="0"/>
          </a:p>
          <a:p>
            <a:endParaRPr lang="fr-CA" dirty="0"/>
          </a:p>
          <a:p>
            <a:r>
              <a:rPr lang="fr-CA" dirty="0"/>
              <a:t>Remettez cet exercice sur LEA (PPT + Code) avec en commentaire votre note sur 10 et le temps nécessaire pour réaliser l’exercice.</a:t>
            </a:r>
          </a:p>
          <a:p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1ADE9667-B69B-43F6-BC6C-AC785CB6A9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301755"/>
                  </p:ext>
                </p:extLst>
              </p:nvPr>
            </p:nvGraphicFramePr>
            <p:xfrm>
              <a:off x="6240016" y="2204864"/>
              <a:ext cx="4896544" cy="307848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2334076">
                      <a:extLst>
                        <a:ext uri="{9D8B030D-6E8A-4147-A177-3AD203B41FA5}">
                          <a16:colId xmlns:a16="http://schemas.microsoft.com/office/drawing/2014/main" val="1686930651"/>
                        </a:ext>
                      </a:extLst>
                    </a:gridCol>
                    <a:gridCol w="1194316">
                      <a:extLst>
                        <a:ext uri="{9D8B030D-6E8A-4147-A177-3AD203B41FA5}">
                          <a16:colId xmlns:a16="http://schemas.microsoft.com/office/drawing/2014/main" val="938557199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14650136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sz="2000" dirty="0"/>
                            <a:t>Quoi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000" dirty="0"/>
                            <a:t>Pointage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000" dirty="0"/>
                            <a:t>Vos points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36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1 – mp1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3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2 – mp2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8111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3 – mp3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269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4 – mp4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b="1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06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5 – mp5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27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6 – 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865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sz="2400" dirty="0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>
                              <a:solidFill>
                                <a:srgbClr val="FFFF00"/>
                              </a:solidFill>
                            </a:rPr>
                            <a:t>10</a:t>
                          </a:r>
                          <a:endParaRPr lang="fr-CA" sz="2400" b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0410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1ADE9667-B69B-43F6-BC6C-AC785CB6A9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301755"/>
                  </p:ext>
                </p:extLst>
              </p:nvPr>
            </p:nvGraphicFramePr>
            <p:xfrm>
              <a:off x="6240016" y="2204864"/>
              <a:ext cx="4896544" cy="307848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2334076">
                      <a:extLst>
                        <a:ext uri="{9D8B030D-6E8A-4147-A177-3AD203B41FA5}">
                          <a16:colId xmlns:a16="http://schemas.microsoft.com/office/drawing/2014/main" val="1686930651"/>
                        </a:ext>
                      </a:extLst>
                    </a:gridCol>
                    <a:gridCol w="1194316">
                      <a:extLst>
                        <a:ext uri="{9D8B030D-6E8A-4147-A177-3AD203B41FA5}">
                          <a16:colId xmlns:a16="http://schemas.microsoft.com/office/drawing/2014/main" val="938557199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146501367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fr-CA" sz="2000" dirty="0"/>
                            <a:t>Quoi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000" dirty="0"/>
                            <a:t>Pointage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000" dirty="0"/>
                            <a:t>Vos points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36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1 – mp1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3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2 – mp2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8111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3 – mp3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269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4 – mp4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b="1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06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5 – mp5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27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6 – 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5918" t="-613115" r="-117347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8651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CA" sz="2400" dirty="0"/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2400" b="1">
                              <a:solidFill>
                                <a:srgbClr val="FFFF00"/>
                              </a:solidFill>
                            </a:rPr>
                            <a:t>10</a:t>
                          </a:r>
                          <a:endParaRPr lang="fr-CA" sz="2400" b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0410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6446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>
            <a:extLst>
              <a:ext uri="{FF2B5EF4-FFF2-40B4-BE49-F238E27FC236}">
                <a16:creationId xmlns:a16="http://schemas.microsoft.com/office/drawing/2014/main" id="{A2280422-E427-4D5C-8062-DB85EEEEC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CF4668DC-857F-487D-BFFA-8C0CA5037977}" type="slidenum">
              <a:rPr lang="fr-BE" smtClean="0"/>
              <a:pPr>
                <a:spcAft>
                  <a:spcPts val="600"/>
                </a:spcAft>
              </a:pPr>
              <a:t>52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fr-CA" sz="6600" dirty="0">
                <a:latin typeface="Forte" panose="03060902040502070203" pitchFamily="66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99085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97BCCBE4-C621-4AD3-A874-E9ABCB635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Gérer ses propres processus</a:t>
            </a:r>
          </a:p>
          <a:p>
            <a:endParaRPr lang="fr-CA" dirty="0">
              <a:solidFill>
                <a:srgbClr val="00B050"/>
              </a:solidFill>
            </a:endParaRPr>
          </a:p>
          <a:p>
            <a:r>
              <a:rPr lang="fr-CA" dirty="0">
                <a:solidFill>
                  <a:schemeClr val="accent6"/>
                </a:solidFill>
              </a:rPr>
              <a:t>~10 min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5D0999-644A-4B3E-BAA1-FD67D25A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358AC09-8DA3-48B7-A63E-CCFCC0F4B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1 – </a:t>
            </a:r>
            <a:r>
              <a:rPr lang="fr-CA" dirty="0" err="1"/>
              <a:t>Pyval</a:t>
            </a:r>
            <a:r>
              <a:rPr lang="fr-CA" dirty="0"/>
              <a:t> MP #1</a:t>
            </a:r>
          </a:p>
        </p:txBody>
      </p:sp>
    </p:spTree>
    <p:extLst>
      <p:ext uri="{BB962C8B-B14F-4D97-AF65-F5344CB8AC3E}">
        <p14:creationId xmlns:p14="http://schemas.microsoft.com/office/powerpoint/2010/main" val="368135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512E4-B811-4AFC-BCE2-06AC14B1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Script </a:t>
            </a:r>
            <a:r>
              <a:rPr lang="fr-CA" dirty="0">
                <a:solidFill>
                  <a:schemeClr val="accent3"/>
                </a:solidFill>
              </a:rPr>
              <a:t>pyval_mp1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5EC412-8C56-4328-B237-24CE5C84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65312F-3757-4600-B822-3C1D24800C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156720" cy="4213448"/>
          </a:xfrm>
        </p:spPr>
        <p:txBody>
          <a:bodyPr>
            <a:normAutofit/>
          </a:bodyPr>
          <a:lstStyle/>
          <a:p>
            <a:endParaRPr lang="fr-CA" dirty="0"/>
          </a:p>
          <a:p>
            <a:r>
              <a:rPr lang="fr-CA" dirty="0"/>
              <a:t>Définissez le nouveau script suivant.</a:t>
            </a:r>
          </a:p>
          <a:p>
            <a:endParaRPr lang="fr-CA" dirty="0"/>
          </a:p>
          <a:p>
            <a:r>
              <a:rPr lang="fr-CA" dirty="0"/>
              <a:t>Le bloc </a:t>
            </a:r>
            <a:r>
              <a:rPr lang="fr-CA" dirty="0" err="1">
                <a:solidFill>
                  <a:schemeClr val="accent6"/>
                </a:solidFill>
              </a:rPr>
              <a:t>try</a:t>
            </a:r>
            <a:r>
              <a:rPr lang="fr-CA" dirty="0"/>
              <a:t> sera défini à la prochaine diapo.</a:t>
            </a:r>
          </a:p>
          <a:p>
            <a:endParaRPr lang="fr-CA" dirty="0"/>
          </a:p>
          <a:p>
            <a:r>
              <a:rPr lang="fr-CA" dirty="0">
                <a:sym typeface="Wingdings" panose="05000000000000000000" pitchFamily="2" charset="2"/>
              </a:rPr>
              <a:t> Explications!</a:t>
            </a:r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33FBA7-58B0-441E-9B9D-16AE9505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447800"/>
            <a:ext cx="570747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5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075F7-81C8-4538-95B9-727F9CB0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Bloc </a:t>
            </a:r>
            <a:r>
              <a:rPr lang="fr-CA" dirty="0" err="1"/>
              <a:t>try</a:t>
            </a:r>
            <a:endParaRPr lang="fr-CA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7E81D3-7816-464C-A049-B0A80DC2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BCF43-16CF-432B-9DB5-2711E22012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9773344" cy="2125216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21: Le constructeur </a:t>
            </a:r>
            <a:r>
              <a:rPr lang="fr-CA" dirty="0">
                <a:solidFill>
                  <a:srgbClr val="00B050"/>
                </a:solidFill>
              </a:rPr>
              <a:t>Process</a:t>
            </a:r>
            <a:r>
              <a:rPr lang="fr-CA" dirty="0"/>
              <a:t> permet de créer un nouveau processus et c’est la fonction </a:t>
            </a:r>
            <a:r>
              <a:rPr lang="fr-CA" dirty="0" err="1">
                <a:solidFill>
                  <a:srgbClr val="00B050"/>
                </a:solidFill>
              </a:rPr>
              <a:t>pyval_safe.main</a:t>
            </a:r>
            <a:r>
              <a:rPr lang="fr-CA" dirty="0"/>
              <a:t> qui sera exécutée dans ce nouveau processus.</a:t>
            </a:r>
          </a:p>
          <a:p>
            <a:endParaRPr lang="fr-CA" dirty="0"/>
          </a:p>
          <a:p>
            <a:r>
              <a:rPr lang="fr-CA" dirty="0"/>
              <a:t>23: </a:t>
            </a:r>
            <a:r>
              <a:rPr lang="fr-CA" dirty="0" err="1">
                <a:solidFill>
                  <a:srgbClr val="00B050"/>
                </a:solidFill>
              </a:rPr>
              <a:t>Join</a:t>
            </a:r>
            <a:r>
              <a:rPr lang="fr-CA" dirty="0"/>
              <a:t> permet d’attendre pendant un certain temps que le processus se termine. L’appel se termine lorsque la première de deux circonstances possibles se produit: 1) Le processus se termine ou 2) Le délai est écoulé.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F95153-C579-4FAF-8946-DB25B85E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861048"/>
            <a:ext cx="9154325" cy="24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3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DF592-FBB1-41D2-BDE8-79A7145E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Logique de fonctionnement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EB42A-7FAF-4D59-AFF7-14C689D4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4C9DC2-5BCE-443F-A670-191F069330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2644552" cy="4572000"/>
          </a:xfrm>
        </p:spPr>
        <p:txBody>
          <a:bodyPr/>
          <a:lstStyle/>
          <a:p>
            <a:endParaRPr lang="fr-CA" dirty="0"/>
          </a:p>
          <a:p>
            <a:r>
              <a:rPr lang="fr-CA" dirty="0"/>
              <a:t>Voici deux cas typiques de fonctionnement.</a:t>
            </a:r>
          </a:p>
          <a:p>
            <a:endParaRPr lang="fr-CA" dirty="0"/>
          </a:p>
          <a:p>
            <a:r>
              <a:rPr lang="fr-CA" dirty="0"/>
              <a:t>NB: Diagrammes de séquence.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CEF57B-84BB-4E1D-BE4D-FD5F450D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71" y="1828685"/>
            <a:ext cx="2905125" cy="37623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5D423C3-1FE7-4E6A-9607-572EC529A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130" y="1828685"/>
            <a:ext cx="29051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09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25504</TotalTime>
  <Words>1387</Words>
  <Application>Microsoft Office PowerPoint</Application>
  <PresentationFormat>Widescreen</PresentationFormat>
  <Paragraphs>241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Calibri</vt:lpstr>
      <vt:lpstr>Cambria Math</vt:lpstr>
      <vt:lpstr>Forte</vt:lpstr>
      <vt:lpstr>Franklin Gothic Book</vt:lpstr>
      <vt:lpstr>Perpetua</vt:lpstr>
      <vt:lpstr>Wingdings 2</vt:lpstr>
      <vt:lpstr>Capitaux</vt:lpstr>
      <vt:lpstr>Python – Pyval MP (multiprocessus)</vt:lpstr>
      <vt:lpstr>Introduction</vt:lpstr>
      <vt:lpstr>Raccourcir le prompt dans Bash</vt:lpstr>
      <vt:lpstr>Modifier le prompt dans PowerShell</vt:lpstr>
      <vt:lpstr>Plan</vt:lpstr>
      <vt:lpstr>1 – Pyval MP #1</vt:lpstr>
      <vt:lpstr>Script pyval_mp1</vt:lpstr>
      <vt:lpstr>Bloc try</vt:lpstr>
      <vt:lpstr>Logique de fonctionnement</vt:lpstr>
      <vt:lpstr>Fonctionnement pyval_mp1</vt:lpstr>
      <vt:lpstr>1.1 – Fonctionnement pyval_mp1</vt:lpstr>
      <vt:lpstr>Versionnez</vt:lpstr>
      <vt:lpstr>2 – Pyval MP #2</vt:lpstr>
      <vt:lpstr>Script pyval_mp2</vt:lpstr>
      <vt:lpstr>Fonctionnement pyval_mp2</vt:lpstr>
      <vt:lpstr>2.1 – Fonctionnement pyval_mp2</vt:lpstr>
      <vt:lpstr>Versionnez</vt:lpstr>
      <vt:lpstr>3 – Pyval mp #3</vt:lpstr>
      <vt:lpstr>Script pyval_mp3</vt:lpstr>
      <vt:lpstr>Suite de pyval_mp3</vt:lpstr>
      <vt:lpstr>Fonctionnement pyval_mp3</vt:lpstr>
      <vt:lpstr>3.1 – Fonctionnement pyval_mp3</vt:lpstr>
      <vt:lpstr>Arborescence Windows</vt:lpstr>
      <vt:lpstr>3.2 – Arborescence Windows</vt:lpstr>
      <vt:lpstr>Arborescence Linux</vt:lpstr>
      <vt:lpstr>3.3 – Arborescence Linux</vt:lpstr>
      <vt:lpstr>Versionnez</vt:lpstr>
      <vt:lpstr>4 – Pyval mp #4</vt:lpstr>
      <vt:lpstr>Setproctitle</vt:lpstr>
      <vt:lpstr>Script pyval_mp4</vt:lpstr>
      <vt:lpstr>Arborescence Linux renommée</vt:lpstr>
      <vt:lpstr>4.1 – Arborescence Linux renommée</vt:lpstr>
      <vt:lpstr>Le même nom ?</vt:lpstr>
      <vt:lpstr>Renommer le processus d’évaluation</vt:lpstr>
      <vt:lpstr>4.2 – Renommer le processus d’évaluation</vt:lpstr>
      <vt:lpstr>Rappel: pstree</vt:lpstr>
      <vt:lpstr>Afficher l’arborescence sous Linux</vt:lpstr>
      <vt:lpstr>4.3 – Afficher l’arborescence sous Linux</vt:lpstr>
      <vt:lpstr>Versionnez</vt:lpstr>
      <vt:lpstr>5 – Pyval mp #5</vt:lpstr>
      <vt:lpstr>Script pyval_mp5</vt:lpstr>
      <vt:lpstr>5.1 – Séquence avec étoile</vt:lpstr>
      <vt:lpstr>Suite pyval_mp5</vt:lpstr>
      <vt:lpstr>5.2 – Séquence avec initiales</vt:lpstr>
      <vt:lpstr>Versionnez</vt:lpstr>
      <vt:lpstr>6 – Conclusion et remise</vt:lpstr>
      <vt:lpstr>Conclusion</vt:lpstr>
      <vt:lpstr>Validations 1 2 3</vt:lpstr>
      <vt:lpstr>Validations 4 5</vt:lpstr>
      <vt:lpstr>6.1 – Historique Git</vt:lpstr>
      <vt:lpstr>Auto-évaluation et remise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 – Révision des bases</dc:title>
  <dc:creator>Frederic Guerin</dc:creator>
  <cp:lastModifiedBy>Austin Brodeur</cp:lastModifiedBy>
  <cp:revision>566</cp:revision>
  <dcterms:created xsi:type="dcterms:W3CDTF">2020-08-11T16:57:32Z</dcterms:created>
  <dcterms:modified xsi:type="dcterms:W3CDTF">2020-12-09T23:09:54Z</dcterms:modified>
</cp:coreProperties>
</file>