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76"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snapToGrid="0">
      <p:cViewPr varScale="1">
        <p:scale>
          <a:sx n="81" d="100"/>
          <a:sy n="81" d="100"/>
        </p:scale>
        <p:origin x="648" y="5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k C" userId="db1a0bba13c65304" providerId="LiveId" clId="{75AA4662-4AA6-44A8-A42A-E93516BFC486}"/>
    <pc:docChg chg="undo custSel addSld modSld">
      <pc:chgData name="Alok C" userId="db1a0bba13c65304" providerId="LiveId" clId="{75AA4662-4AA6-44A8-A42A-E93516BFC486}" dt="2023-04-18T08:31:54.029" v="251" actId="20577"/>
      <pc:docMkLst>
        <pc:docMk/>
      </pc:docMkLst>
      <pc:sldChg chg="modSp mod">
        <pc:chgData name="Alok C" userId="db1a0bba13c65304" providerId="LiveId" clId="{75AA4662-4AA6-44A8-A42A-E93516BFC486}" dt="2023-03-18T04:39:55.498" v="0" actId="20577"/>
        <pc:sldMkLst>
          <pc:docMk/>
          <pc:sldMk cId="2208304024" sldId="256"/>
        </pc:sldMkLst>
        <pc:spChg chg="mod">
          <ac:chgData name="Alok C" userId="db1a0bba13c65304" providerId="LiveId" clId="{75AA4662-4AA6-44A8-A42A-E93516BFC486}" dt="2023-03-18T04:39:55.498" v="0" actId="20577"/>
          <ac:spMkLst>
            <pc:docMk/>
            <pc:sldMk cId="2208304024" sldId="256"/>
            <ac:spMk id="6" creationId="{53010A1C-5F4C-4F14-8B28-75DF3F6864B7}"/>
          </ac:spMkLst>
        </pc:spChg>
      </pc:sldChg>
      <pc:sldChg chg="modSp mod">
        <pc:chgData name="Alok C" userId="db1a0bba13c65304" providerId="LiveId" clId="{75AA4662-4AA6-44A8-A42A-E93516BFC486}" dt="2023-04-18T08:16:50.427" v="46" actId="2711"/>
        <pc:sldMkLst>
          <pc:docMk/>
          <pc:sldMk cId="89397403" sldId="260"/>
        </pc:sldMkLst>
        <pc:spChg chg="mod">
          <ac:chgData name="Alok C" userId="db1a0bba13c65304" providerId="LiveId" clId="{75AA4662-4AA6-44A8-A42A-E93516BFC486}" dt="2023-04-18T08:16:50.427" v="46" actId="2711"/>
          <ac:spMkLst>
            <pc:docMk/>
            <pc:sldMk cId="89397403" sldId="260"/>
            <ac:spMk id="3" creationId="{734DC1CC-D805-4729-8B79-D7B30D106DFC}"/>
          </ac:spMkLst>
        </pc:spChg>
      </pc:sldChg>
      <pc:sldChg chg="modSp mod">
        <pc:chgData name="Alok C" userId="db1a0bba13c65304" providerId="LiveId" clId="{75AA4662-4AA6-44A8-A42A-E93516BFC486}" dt="2023-04-18T08:17:17.070" v="59" actId="20577"/>
        <pc:sldMkLst>
          <pc:docMk/>
          <pc:sldMk cId="134455025" sldId="262"/>
        </pc:sldMkLst>
        <pc:graphicFrameChg chg="modGraphic">
          <ac:chgData name="Alok C" userId="db1a0bba13c65304" providerId="LiveId" clId="{75AA4662-4AA6-44A8-A42A-E93516BFC486}" dt="2023-04-18T08:17:17.070" v="59" actId="20577"/>
          <ac:graphicFrameMkLst>
            <pc:docMk/>
            <pc:sldMk cId="134455025" sldId="262"/>
            <ac:graphicFrameMk id="5" creationId="{511ACFBE-799C-8F55-C106-5BDC0A73A342}"/>
          </ac:graphicFrameMkLst>
        </pc:graphicFrameChg>
      </pc:sldChg>
      <pc:sldChg chg="modSp mod">
        <pc:chgData name="Alok C" userId="db1a0bba13c65304" providerId="LiveId" clId="{75AA4662-4AA6-44A8-A42A-E93516BFC486}" dt="2023-04-18T08:31:54.029" v="251" actId="20577"/>
        <pc:sldMkLst>
          <pc:docMk/>
          <pc:sldMk cId="1273250727" sldId="263"/>
        </pc:sldMkLst>
        <pc:graphicFrameChg chg="modGraphic">
          <ac:chgData name="Alok C" userId="db1a0bba13c65304" providerId="LiveId" clId="{75AA4662-4AA6-44A8-A42A-E93516BFC486}" dt="2023-04-18T08:31:54.029" v="251" actId="20577"/>
          <ac:graphicFrameMkLst>
            <pc:docMk/>
            <pc:sldMk cId="1273250727" sldId="263"/>
            <ac:graphicFrameMk id="4" creationId="{6B75D586-B2B3-9C4E-5BC2-9BE12B57E029}"/>
          </ac:graphicFrameMkLst>
        </pc:graphicFrameChg>
      </pc:sldChg>
      <pc:sldChg chg="modSp mod">
        <pc:chgData name="Alok C" userId="db1a0bba13c65304" providerId="LiveId" clId="{75AA4662-4AA6-44A8-A42A-E93516BFC486}" dt="2023-03-18T04:41:25.585" v="4" actId="2711"/>
        <pc:sldMkLst>
          <pc:docMk/>
          <pc:sldMk cId="2843370368" sldId="267"/>
        </pc:sldMkLst>
        <pc:spChg chg="mod">
          <ac:chgData name="Alok C" userId="db1a0bba13c65304" providerId="LiveId" clId="{75AA4662-4AA6-44A8-A42A-E93516BFC486}" dt="2023-03-18T04:41:25.585" v="4" actId="2711"/>
          <ac:spMkLst>
            <pc:docMk/>
            <pc:sldMk cId="2843370368" sldId="267"/>
            <ac:spMk id="3" creationId="{92027D3E-4D8D-8139-6E23-0F346AB4ABDB}"/>
          </ac:spMkLst>
        </pc:spChg>
      </pc:sldChg>
      <pc:sldChg chg="modSp mod">
        <pc:chgData name="Alok C" userId="db1a0bba13c65304" providerId="LiveId" clId="{75AA4662-4AA6-44A8-A42A-E93516BFC486}" dt="2023-03-18T04:41:17.871" v="3" actId="255"/>
        <pc:sldMkLst>
          <pc:docMk/>
          <pc:sldMk cId="4291851758" sldId="268"/>
        </pc:sldMkLst>
        <pc:spChg chg="mod">
          <ac:chgData name="Alok C" userId="db1a0bba13c65304" providerId="LiveId" clId="{75AA4662-4AA6-44A8-A42A-E93516BFC486}" dt="2023-03-18T04:41:17.871" v="3" actId="255"/>
          <ac:spMkLst>
            <pc:docMk/>
            <pc:sldMk cId="4291851758" sldId="268"/>
            <ac:spMk id="3" creationId="{779B5F48-38C9-87EE-AFE6-E2643B27D609}"/>
          </ac:spMkLst>
        </pc:spChg>
      </pc:sldChg>
      <pc:sldChg chg="modSp mod">
        <pc:chgData name="Alok C" userId="db1a0bba13c65304" providerId="LiveId" clId="{75AA4662-4AA6-44A8-A42A-E93516BFC486}" dt="2023-04-18T08:26:10.910" v="174" actId="12"/>
        <pc:sldMkLst>
          <pc:docMk/>
          <pc:sldMk cId="705902754" sldId="272"/>
        </pc:sldMkLst>
        <pc:spChg chg="mod">
          <ac:chgData name="Alok C" userId="db1a0bba13c65304" providerId="LiveId" clId="{75AA4662-4AA6-44A8-A42A-E93516BFC486}" dt="2023-04-18T08:26:10.910" v="174" actId="12"/>
          <ac:spMkLst>
            <pc:docMk/>
            <pc:sldMk cId="705902754" sldId="272"/>
            <ac:spMk id="3" creationId="{8CB2A9F4-A37B-D3A2-FB69-240760B24468}"/>
          </ac:spMkLst>
        </pc:spChg>
        <pc:picChg chg="mod">
          <ac:chgData name="Alok C" userId="db1a0bba13c65304" providerId="LiveId" clId="{75AA4662-4AA6-44A8-A42A-E93516BFC486}" dt="2023-03-18T04:40:47.364" v="1" actId="14100"/>
          <ac:picMkLst>
            <pc:docMk/>
            <pc:sldMk cId="705902754" sldId="272"/>
            <ac:picMk id="5" creationId="{1FCB4646-D847-599E-5FB4-F04965133818}"/>
          </ac:picMkLst>
        </pc:picChg>
      </pc:sldChg>
      <pc:sldChg chg="addSp delSp modSp mod">
        <pc:chgData name="Alok C" userId="db1a0bba13c65304" providerId="LiveId" clId="{75AA4662-4AA6-44A8-A42A-E93516BFC486}" dt="2023-04-18T08:25:40.385" v="94" actId="14100"/>
        <pc:sldMkLst>
          <pc:docMk/>
          <pc:sldMk cId="1126435458" sldId="274"/>
        </pc:sldMkLst>
        <pc:spChg chg="mod">
          <ac:chgData name="Alok C" userId="db1a0bba13c65304" providerId="LiveId" clId="{75AA4662-4AA6-44A8-A42A-E93516BFC486}" dt="2023-04-18T08:24:23.391" v="80" actId="1076"/>
          <ac:spMkLst>
            <pc:docMk/>
            <pc:sldMk cId="1126435458" sldId="274"/>
            <ac:spMk id="2" creationId="{591C1F54-D957-A90D-4F28-4EDC0EB52F0A}"/>
          </ac:spMkLst>
        </pc:spChg>
        <pc:spChg chg="mod">
          <ac:chgData name="Alok C" userId="db1a0bba13c65304" providerId="LiveId" clId="{75AA4662-4AA6-44A8-A42A-E93516BFC486}" dt="2023-04-18T08:25:40.385" v="94" actId="14100"/>
          <ac:spMkLst>
            <pc:docMk/>
            <pc:sldMk cId="1126435458" sldId="274"/>
            <ac:spMk id="3" creationId="{FA250BA0-AE36-0C80-A146-8359A45F4F95}"/>
          </ac:spMkLst>
        </pc:spChg>
        <pc:spChg chg="add del mod">
          <ac:chgData name="Alok C" userId="db1a0bba13c65304" providerId="LiveId" clId="{75AA4662-4AA6-44A8-A42A-E93516BFC486}" dt="2023-04-18T08:23:31.052" v="79" actId="478"/>
          <ac:spMkLst>
            <pc:docMk/>
            <pc:sldMk cId="1126435458" sldId="274"/>
            <ac:spMk id="4" creationId="{34E19EF3-33DB-02B3-8D7C-54482AA7431F}"/>
          </ac:spMkLst>
        </pc:spChg>
        <pc:spChg chg="add del mod">
          <ac:chgData name="Alok C" userId="db1a0bba13c65304" providerId="LiveId" clId="{75AA4662-4AA6-44A8-A42A-E93516BFC486}" dt="2023-04-18T08:23:23.169" v="77" actId="478"/>
          <ac:spMkLst>
            <pc:docMk/>
            <pc:sldMk cId="1126435458" sldId="274"/>
            <ac:spMk id="5" creationId="{D0325DA0-AC48-B467-52C4-FE17AF09B8C6}"/>
          </ac:spMkLst>
        </pc:spChg>
        <pc:spChg chg="add del">
          <ac:chgData name="Alok C" userId="db1a0bba13c65304" providerId="LiveId" clId="{75AA4662-4AA6-44A8-A42A-E93516BFC486}" dt="2023-04-18T08:24:41.811" v="84"/>
          <ac:spMkLst>
            <pc:docMk/>
            <pc:sldMk cId="1126435458" sldId="274"/>
            <ac:spMk id="6" creationId="{EB0AD468-DC58-7BC0-1FA8-CA513F85BF84}"/>
          </ac:spMkLst>
        </pc:spChg>
      </pc:sldChg>
      <pc:sldChg chg="modSp new mod">
        <pc:chgData name="Alok C" userId="db1a0bba13c65304" providerId="LiveId" clId="{75AA4662-4AA6-44A8-A42A-E93516BFC486}" dt="2023-04-18T05:31:21.905" v="45" actId="1076"/>
        <pc:sldMkLst>
          <pc:docMk/>
          <pc:sldMk cId="1592318896" sldId="275"/>
        </pc:sldMkLst>
        <pc:spChg chg="mod">
          <ac:chgData name="Alok C" userId="db1a0bba13c65304" providerId="LiveId" clId="{75AA4662-4AA6-44A8-A42A-E93516BFC486}" dt="2023-04-18T05:31:21.905" v="45" actId="1076"/>
          <ac:spMkLst>
            <pc:docMk/>
            <pc:sldMk cId="1592318896" sldId="275"/>
            <ac:spMk id="2" creationId="{80609DB6-14BB-D397-8240-106C47E734E9}"/>
          </ac:spMkLst>
        </pc:spChg>
        <pc:spChg chg="mod">
          <ac:chgData name="Alok C" userId="db1a0bba13c65304" providerId="LiveId" clId="{75AA4662-4AA6-44A8-A42A-E93516BFC486}" dt="2023-04-18T05:31:18.077" v="44" actId="27636"/>
          <ac:spMkLst>
            <pc:docMk/>
            <pc:sldMk cId="1592318896" sldId="275"/>
            <ac:spMk id="3" creationId="{03F48A3E-B08B-783A-97CA-06341B5B50D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5012-1B37-42D2-85DD-B1D430A0ED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D57DE1-25B6-4ABD-803A-396EEE7D9F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401F25-FCB6-41F7-91C2-FFB2D838E4A0}"/>
              </a:ext>
            </a:extLst>
          </p:cNvPr>
          <p:cNvSpPr>
            <a:spLocks noGrp="1"/>
          </p:cNvSpPr>
          <p:nvPr>
            <p:ph type="dt" sz="half" idx="10"/>
          </p:nvPr>
        </p:nvSpPr>
        <p:spPr/>
        <p:txBody>
          <a:bodyPr/>
          <a:lstStyle/>
          <a:p>
            <a:fld id="{48B449B0-B9A8-4919-B184-C4575F4FBD00}" type="datetimeFigureOut">
              <a:rPr lang="en-IN" smtClean="0"/>
              <a:t>26-04-2023</a:t>
            </a:fld>
            <a:endParaRPr lang="en-IN"/>
          </a:p>
        </p:txBody>
      </p:sp>
      <p:sp>
        <p:nvSpPr>
          <p:cNvPr id="5" name="Footer Placeholder 4">
            <a:extLst>
              <a:ext uri="{FF2B5EF4-FFF2-40B4-BE49-F238E27FC236}">
                <a16:creationId xmlns:a16="http://schemas.microsoft.com/office/drawing/2014/main" id="{6F02E67C-0BCB-4628-8F50-931D4E318E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D219F6-8475-4F92-841C-D0AF210AFC3D}"/>
              </a:ext>
            </a:extLst>
          </p:cNvPr>
          <p:cNvSpPr>
            <a:spLocks noGrp="1"/>
          </p:cNvSpPr>
          <p:nvPr>
            <p:ph type="sldNum" sz="quarter" idx="12"/>
          </p:nvPr>
        </p:nvSpPr>
        <p:spPr/>
        <p:txBody>
          <a:bodyPr/>
          <a:lstStyle/>
          <a:p>
            <a:fld id="{0B4A36D1-8896-420C-A03E-98B6511B929D}" type="slidenum">
              <a:rPr lang="en-IN" smtClean="0"/>
              <a:t>‹#›</a:t>
            </a:fld>
            <a:endParaRPr lang="en-IN"/>
          </a:p>
        </p:txBody>
      </p:sp>
    </p:spTree>
    <p:extLst>
      <p:ext uri="{BB962C8B-B14F-4D97-AF65-F5344CB8AC3E}">
        <p14:creationId xmlns:p14="http://schemas.microsoft.com/office/powerpoint/2010/main" val="2834616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FF75-2FE4-4BBB-B937-DFD7525F61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6A4BF4-C52E-493E-8F73-02BA75D0CB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3ED5D9-2676-4C09-8124-9B5F3FD4C8B5}"/>
              </a:ext>
            </a:extLst>
          </p:cNvPr>
          <p:cNvSpPr>
            <a:spLocks noGrp="1"/>
          </p:cNvSpPr>
          <p:nvPr>
            <p:ph type="dt" sz="half" idx="10"/>
          </p:nvPr>
        </p:nvSpPr>
        <p:spPr/>
        <p:txBody>
          <a:bodyPr/>
          <a:lstStyle/>
          <a:p>
            <a:fld id="{48B449B0-B9A8-4919-B184-C4575F4FBD00}" type="datetimeFigureOut">
              <a:rPr lang="en-IN" smtClean="0"/>
              <a:t>26-04-2023</a:t>
            </a:fld>
            <a:endParaRPr lang="en-IN"/>
          </a:p>
        </p:txBody>
      </p:sp>
      <p:sp>
        <p:nvSpPr>
          <p:cNvPr id="5" name="Footer Placeholder 4">
            <a:extLst>
              <a:ext uri="{FF2B5EF4-FFF2-40B4-BE49-F238E27FC236}">
                <a16:creationId xmlns:a16="http://schemas.microsoft.com/office/drawing/2014/main" id="{DE0E5DCA-B1D2-4044-ACE7-41F0F1F24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FDDE6A-39FD-4740-90C3-7F32CAB3B298}"/>
              </a:ext>
            </a:extLst>
          </p:cNvPr>
          <p:cNvSpPr>
            <a:spLocks noGrp="1"/>
          </p:cNvSpPr>
          <p:nvPr>
            <p:ph type="sldNum" sz="quarter" idx="12"/>
          </p:nvPr>
        </p:nvSpPr>
        <p:spPr/>
        <p:txBody>
          <a:bodyPr/>
          <a:lstStyle/>
          <a:p>
            <a:fld id="{0B4A36D1-8896-420C-A03E-98B6511B929D}" type="slidenum">
              <a:rPr lang="en-IN" smtClean="0"/>
              <a:t>‹#›</a:t>
            </a:fld>
            <a:endParaRPr lang="en-IN"/>
          </a:p>
        </p:txBody>
      </p:sp>
    </p:spTree>
    <p:extLst>
      <p:ext uri="{BB962C8B-B14F-4D97-AF65-F5344CB8AC3E}">
        <p14:creationId xmlns:p14="http://schemas.microsoft.com/office/powerpoint/2010/main" val="368104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18724-87D5-41ED-8D67-1B47DAE1B9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BC5D49-B0E8-4E3B-AAA5-C42938CFA9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88F42B-592E-44D0-8AAC-A9913F7D3431}"/>
              </a:ext>
            </a:extLst>
          </p:cNvPr>
          <p:cNvSpPr>
            <a:spLocks noGrp="1"/>
          </p:cNvSpPr>
          <p:nvPr>
            <p:ph type="dt" sz="half" idx="10"/>
          </p:nvPr>
        </p:nvSpPr>
        <p:spPr/>
        <p:txBody>
          <a:bodyPr/>
          <a:lstStyle/>
          <a:p>
            <a:fld id="{48B449B0-B9A8-4919-B184-C4575F4FBD00}" type="datetimeFigureOut">
              <a:rPr lang="en-IN" smtClean="0"/>
              <a:t>26-04-2023</a:t>
            </a:fld>
            <a:endParaRPr lang="en-IN"/>
          </a:p>
        </p:txBody>
      </p:sp>
      <p:sp>
        <p:nvSpPr>
          <p:cNvPr id="5" name="Footer Placeholder 4">
            <a:extLst>
              <a:ext uri="{FF2B5EF4-FFF2-40B4-BE49-F238E27FC236}">
                <a16:creationId xmlns:a16="http://schemas.microsoft.com/office/drawing/2014/main" id="{A12CE29C-B025-4595-B45F-A59D2A770B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F213D6-8579-49A0-85DC-F5CBB6EC39FE}"/>
              </a:ext>
            </a:extLst>
          </p:cNvPr>
          <p:cNvSpPr>
            <a:spLocks noGrp="1"/>
          </p:cNvSpPr>
          <p:nvPr>
            <p:ph type="sldNum" sz="quarter" idx="12"/>
          </p:nvPr>
        </p:nvSpPr>
        <p:spPr/>
        <p:txBody>
          <a:bodyPr/>
          <a:lstStyle/>
          <a:p>
            <a:fld id="{0B4A36D1-8896-420C-A03E-98B6511B929D}" type="slidenum">
              <a:rPr lang="en-IN" smtClean="0"/>
              <a:t>‹#›</a:t>
            </a:fld>
            <a:endParaRPr lang="en-IN"/>
          </a:p>
        </p:txBody>
      </p:sp>
    </p:spTree>
    <p:extLst>
      <p:ext uri="{BB962C8B-B14F-4D97-AF65-F5344CB8AC3E}">
        <p14:creationId xmlns:p14="http://schemas.microsoft.com/office/powerpoint/2010/main" val="385538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E9AB-F790-4F13-AB7C-70BD351F93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FF98DD-0903-4678-826B-A2CC93D93D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51233C-E71C-46B2-AA14-D6C516B3E094}"/>
              </a:ext>
            </a:extLst>
          </p:cNvPr>
          <p:cNvSpPr>
            <a:spLocks noGrp="1"/>
          </p:cNvSpPr>
          <p:nvPr>
            <p:ph type="dt" sz="half" idx="10"/>
          </p:nvPr>
        </p:nvSpPr>
        <p:spPr/>
        <p:txBody>
          <a:bodyPr/>
          <a:lstStyle/>
          <a:p>
            <a:fld id="{48B449B0-B9A8-4919-B184-C4575F4FBD00}" type="datetimeFigureOut">
              <a:rPr lang="en-IN" smtClean="0"/>
              <a:t>26-04-2023</a:t>
            </a:fld>
            <a:endParaRPr lang="en-IN"/>
          </a:p>
        </p:txBody>
      </p:sp>
      <p:sp>
        <p:nvSpPr>
          <p:cNvPr id="5" name="Footer Placeholder 4">
            <a:extLst>
              <a:ext uri="{FF2B5EF4-FFF2-40B4-BE49-F238E27FC236}">
                <a16:creationId xmlns:a16="http://schemas.microsoft.com/office/drawing/2014/main" id="{9C9D212A-8FA4-4462-BA64-FAA8178E8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BE71D-FC3B-495B-9E97-B2BDBEF05A5B}"/>
              </a:ext>
            </a:extLst>
          </p:cNvPr>
          <p:cNvSpPr>
            <a:spLocks noGrp="1"/>
          </p:cNvSpPr>
          <p:nvPr>
            <p:ph type="sldNum" sz="quarter" idx="12"/>
          </p:nvPr>
        </p:nvSpPr>
        <p:spPr/>
        <p:txBody>
          <a:bodyPr/>
          <a:lstStyle/>
          <a:p>
            <a:fld id="{0B4A36D1-8896-420C-A03E-98B6511B929D}" type="slidenum">
              <a:rPr lang="en-IN" smtClean="0"/>
              <a:t>‹#›</a:t>
            </a:fld>
            <a:endParaRPr lang="en-IN"/>
          </a:p>
        </p:txBody>
      </p:sp>
    </p:spTree>
    <p:extLst>
      <p:ext uri="{BB962C8B-B14F-4D97-AF65-F5344CB8AC3E}">
        <p14:creationId xmlns:p14="http://schemas.microsoft.com/office/powerpoint/2010/main" val="226829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8172-90BD-4464-8445-3E7A5AEF3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894673-AA93-43DD-A8D9-029B1800E9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26B370-9FF8-4C77-8E55-E36DBBA7093F}"/>
              </a:ext>
            </a:extLst>
          </p:cNvPr>
          <p:cNvSpPr>
            <a:spLocks noGrp="1"/>
          </p:cNvSpPr>
          <p:nvPr>
            <p:ph type="dt" sz="half" idx="10"/>
          </p:nvPr>
        </p:nvSpPr>
        <p:spPr/>
        <p:txBody>
          <a:bodyPr/>
          <a:lstStyle/>
          <a:p>
            <a:fld id="{48B449B0-B9A8-4919-B184-C4575F4FBD00}" type="datetimeFigureOut">
              <a:rPr lang="en-IN" smtClean="0"/>
              <a:t>26-04-2023</a:t>
            </a:fld>
            <a:endParaRPr lang="en-IN"/>
          </a:p>
        </p:txBody>
      </p:sp>
      <p:sp>
        <p:nvSpPr>
          <p:cNvPr id="5" name="Footer Placeholder 4">
            <a:extLst>
              <a:ext uri="{FF2B5EF4-FFF2-40B4-BE49-F238E27FC236}">
                <a16:creationId xmlns:a16="http://schemas.microsoft.com/office/drawing/2014/main" id="{27842F37-DBCB-40F5-A9F3-661794C4C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FD63F-FBFE-4301-A9E0-0488A5E0506C}"/>
              </a:ext>
            </a:extLst>
          </p:cNvPr>
          <p:cNvSpPr>
            <a:spLocks noGrp="1"/>
          </p:cNvSpPr>
          <p:nvPr>
            <p:ph type="sldNum" sz="quarter" idx="12"/>
          </p:nvPr>
        </p:nvSpPr>
        <p:spPr/>
        <p:txBody>
          <a:bodyPr/>
          <a:lstStyle/>
          <a:p>
            <a:fld id="{0B4A36D1-8896-420C-A03E-98B6511B929D}" type="slidenum">
              <a:rPr lang="en-IN" smtClean="0"/>
              <a:t>‹#›</a:t>
            </a:fld>
            <a:endParaRPr lang="en-IN"/>
          </a:p>
        </p:txBody>
      </p:sp>
    </p:spTree>
    <p:extLst>
      <p:ext uri="{BB962C8B-B14F-4D97-AF65-F5344CB8AC3E}">
        <p14:creationId xmlns:p14="http://schemas.microsoft.com/office/powerpoint/2010/main" val="4005696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7163-18F2-4B4D-B1FD-7B9739A5D7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1F3173-56E3-4518-A0DD-227769788F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F15122-DC5B-4764-A3C1-98D53DF7B4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B2F54D-88EA-40DA-818D-E208BA01B2B5}"/>
              </a:ext>
            </a:extLst>
          </p:cNvPr>
          <p:cNvSpPr>
            <a:spLocks noGrp="1"/>
          </p:cNvSpPr>
          <p:nvPr>
            <p:ph type="dt" sz="half" idx="10"/>
          </p:nvPr>
        </p:nvSpPr>
        <p:spPr/>
        <p:txBody>
          <a:bodyPr/>
          <a:lstStyle/>
          <a:p>
            <a:fld id="{48B449B0-B9A8-4919-B184-C4575F4FBD00}" type="datetimeFigureOut">
              <a:rPr lang="en-IN" smtClean="0"/>
              <a:t>26-04-2023</a:t>
            </a:fld>
            <a:endParaRPr lang="en-IN"/>
          </a:p>
        </p:txBody>
      </p:sp>
      <p:sp>
        <p:nvSpPr>
          <p:cNvPr id="6" name="Footer Placeholder 5">
            <a:extLst>
              <a:ext uri="{FF2B5EF4-FFF2-40B4-BE49-F238E27FC236}">
                <a16:creationId xmlns:a16="http://schemas.microsoft.com/office/drawing/2014/main" id="{FDB84291-ACC5-480D-833B-C72D3946E5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D68AC3-AD0A-4367-AB5E-7C1A617270E6}"/>
              </a:ext>
            </a:extLst>
          </p:cNvPr>
          <p:cNvSpPr>
            <a:spLocks noGrp="1"/>
          </p:cNvSpPr>
          <p:nvPr>
            <p:ph type="sldNum" sz="quarter" idx="12"/>
          </p:nvPr>
        </p:nvSpPr>
        <p:spPr/>
        <p:txBody>
          <a:bodyPr/>
          <a:lstStyle/>
          <a:p>
            <a:fld id="{0B4A36D1-8896-420C-A03E-98B6511B929D}" type="slidenum">
              <a:rPr lang="en-IN" smtClean="0"/>
              <a:t>‹#›</a:t>
            </a:fld>
            <a:endParaRPr lang="en-IN"/>
          </a:p>
        </p:txBody>
      </p:sp>
    </p:spTree>
    <p:extLst>
      <p:ext uri="{BB962C8B-B14F-4D97-AF65-F5344CB8AC3E}">
        <p14:creationId xmlns:p14="http://schemas.microsoft.com/office/powerpoint/2010/main" val="352832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CB0B-9906-467C-A31C-2CEBEBC33E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8E4AA7-D018-4580-BBE6-E484EF57B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5AA909-450D-4BEB-ABA3-B62328045D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3AEE52-D5F1-4135-948C-BA0D318225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70204-8143-434C-BD7C-70AECC5563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83C0F4-2111-424B-9128-2F013B160671}"/>
              </a:ext>
            </a:extLst>
          </p:cNvPr>
          <p:cNvSpPr>
            <a:spLocks noGrp="1"/>
          </p:cNvSpPr>
          <p:nvPr>
            <p:ph type="dt" sz="half" idx="10"/>
          </p:nvPr>
        </p:nvSpPr>
        <p:spPr/>
        <p:txBody>
          <a:bodyPr/>
          <a:lstStyle/>
          <a:p>
            <a:fld id="{48B449B0-B9A8-4919-B184-C4575F4FBD00}" type="datetimeFigureOut">
              <a:rPr lang="en-IN" smtClean="0"/>
              <a:t>26-04-2023</a:t>
            </a:fld>
            <a:endParaRPr lang="en-IN"/>
          </a:p>
        </p:txBody>
      </p:sp>
      <p:sp>
        <p:nvSpPr>
          <p:cNvPr id="8" name="Footer Placeholder 7">
            <a:extLst>
              <a:ext uri="{FF2B5EF4-FFF2-40B4-BE49-F238E27FC236}">
                <a16:creationId xmlns:a16="http://schemas.microsoft.com/office/drawing/2014/main" id="{54F977DB-9007-4BC7-9F93-AFDB27C892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987D3A-34CA-4512-A261-DA5E1A3FF369}"/>
              </a:ext>
            </a:extLst>
          </p:cNvPr>
          <p:cNvSpPr>
            <a:spLocks noGrp="1"/>
          </p:cNvSpPr>
          <p:nvPr>
            <p:ph type="sldNum" sz="quarter" idx="12"/>
          </p:nvPr>
        </p:nvSpPr>
        <p:spPr/>
        <p:txBody>
          <a:bodyPr/>
          <a:lstStyle/>
          <a:p>
            <a:fld id="{0B4A36D1-8896-420C-A03E-98B6511B929D}" type="slidenum">
              <a:rPr lang="en-IN" smtClean="0"/>
              <a:t>‹#›</a:t>
            </a:fld>
            <a:endParaRPr lang="en-IN"/>
          </a:p>
        </p:txBody>
      </p:sp>
    </p:spTree>
    <p:extLst>
      <p:ext uri="{BB962C8B-B14F-4D97-AF65-F5344CB8AC3E}">
        <p14:creationId xmlns:p14="http://schemas.microsoft.com/office/powerpoint/2010/main" val="356111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159F-25B8-47FE-9012-EE1871A7ED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E211EB-D628-402D-93E3-DA56E0B494F2}"/>
              </a:ext>
            </a:extLst>
          </p:cNvPr>
          <p:cNvSpPr>
            <a:spLocks noGrp="1"/>
          </p:cNvSpPr>
          <p:nvPr>
            <p:ph type="dt" sz="half" idx="10"/>
          </p:nvPr>
        </p:nvSpPr>
        <p:spPr/>
        <p:txBody>
          <a:bodyPr/>
          <a:lstStyle/>
          <a:p>
            <a:fld id="{48B449B0-B9A8-4919-B184-C4575F4FBD00}" type="datetimeFigureOut">
              <a:rPr lang="en-IN" smtClean="0"/>
              <a:t>26-04-2023</a:t>
            </a:fld>
            <a:endParaRPr lang="en-IN"/>
          </a:p>
        </p:txBody>
      </p:sp>
      <p:sp>
        <p:nvSpPr>
          <p:cNvPr id="4" name="Footer Placeholder 3">
            <a:extLst>
              <a:ext uri="{FF2B5EF4-FFF2-40B4-BE49-F238E27FC236}">
                <a16:creationId xmlns:a16="http://schemas.microsoft.com/office/drawing/2014/main" id="{40A0014C-4ACE-4AF1-BC47-4828D22702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9772DA-99E5-4BE1-90E5-D271619A4E56}"/>
              </a:ext>
            </a:extLst>
          </p:cNvPr>
          <p:cNvSpPr>
            <a:spLocks noGrp="1"/>
          </p:cNvSpPr>
          <p:nvPr>
            <p:ph type="sldNum" sz="quarter" idx="12"/>
          </p:nvPr>
        </p:nvSpPr>
        <p:spPr/>
        <p:txBody>
          <a:bodyPr/>
          <a:lstStyle/>
          <a:p>
            <a:fld id="{0B4A36D1-8896-420C-A03E-98B6511B929D}" type="slidenum">
              <a:rPr lang="en-IN" smtClean="0"/>
              <a:t>‹#›</a:t>
            </a:fld>
            <a:endParaRPr lang="en-IN"/>
          </a:p>
        </p:txBody>
      </p:sp>
    </p:spTree>
    <p:extLst>
      <p:ext uri="{BB962C8B-B14F-4D97-AF65-F5344CB8AC3E}">
        <p14:creationId xmlns:p14="http://schemas.microsoft.com/office/powerpoint/2010/main" val="162673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2A848C-9B0D-46CC-8EA7-F4A44727D1F1}"/>
              </a:ext>
            </a:extLst>
          </p:cNvPr>
          <p:cNvSpPr>
            <a:spLocks noGrp="1"/>
          </p:cNvSpPr>
          <p:nvPr>
            <p:ph type="dt" sz="half" idx="10"/>
          </p:nvPr>
        </p:nvSpPr>
        <p:spPr/>
        <p:txBody>
          <a:bodyPr/>
          <a:lstStyle/>
          <a:p>
            <a:fld id="{48B449B0-B9A8-4919-B184-C4575F4FBD00}" type="datetimeFigureOut">
              <a:rPr lang="en-IN" smtClean="0"/>
              <a:t>26-04-2023</a:t>
            </a:fld>
            <a:endParaRPr lang="en-IN"/>
          </a:p>
        </p:txBody>
      </p:sp>
      <p:sp>
        <p:nvSpPr>
          <p:cNvPr id="3" name="Footer Placeholder 2">
            <a:extLst>
              <a:ext uri="{FF2B5EF4-FFF2-40B4-BE49-F238E27FC236}">
                <a16:creationId xmlns:a16="http://schemas.microsoft.com/office/drawing/2014/main" id="{AF044110-0CA5-4F4B-9F8D-0F19DE9010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E2976B-9149-43A1-9CEF-CEFD1730601B}"/>
              </a:ext>
            </a:extLst>
          </p:cNvPr>
          <p:cNvSpPr>
            <a:spLocks noGrp="1"/>
          </p:cNvSpPr>
          <p:nvPr>
            <p:ph type="sldNum" sz="quarter" idx="12"/>
          </p:nvPr>
        </p:nvSpPr>
        <p:spPr/>
        <p:txBody>
          <a:bodyPr/>
          <a:lstStyle/>
          <a:p>
            <a:fld id="{0B4A36D1-8896-420C-A03E-98B6511B929D}" type="slidenum">
              <a:rPr lang="en-IN" smtClean="0"/>
              <a:t>‹#›</a:t>
            </a:fld>
            <a:endParaRPr lang="en-IN"/>
          </a:p>
        </p:txBody>
      </p:sp>
    </p:spTree>
    <p:extLst>
      <p:ext uri="{BB962C8B-B14F-4D97-AF65-F5344CB8AC3E}">
        <p14:creationId xmlns:p14="http://schemas.microsoft.com/office/powerpoint/2010/main" val="1513186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6D09-A62E-48E7-9E87-7C0524169C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BD5057-D892-4B74-9076-94345721F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29A190-FB8B-4F63-AAB8-38974A78F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8C0BF8-E71A-4A8B-8472-7CFEACB6ED60}"/>
              </a:ext>
            </a:extLst>
          </p:cNvPr>
          <p:cNvSpPr>
            <a:spLocks noGrp="1"/>
          </p:cNvSpPr>
          <p:nvPr>
            <p:ph type="dt" sz="half" idx="10"/>
          </p:nvPr>
        </p:nvSpPr>
        <p:spPr/>
        <p:txBody>
          <a:bodyPr/>
          <a:lstStyle/>
          <a:p>
            <a:fld id="{48B449B0-B9A8-4919-B184-C4575F4FBD00}" type="datetimeFigureOut">
              <a:rPr lang="en-IN" smtClean="0"/>
              <a:t>26-04-2023</a:t>
            </a:fld>
            <a:endParaRPr lang="en-IN"/>
          </a:p>
        </p:txBody>
      </p:sp>
      <p:sp>
        <p:nvSpPr>
          <p:cNvPr id="6" name="Footer Placeholder 5">
            <a:extLst>
              <a:ext uri="{FF2B5EF4-FFF2-40B4-BE49-F238E27FC236}">
                <a16:creationId xmlns:a16="http://schemas.microsoft.com/office/drawing/2014/main" id="{B55CFBB0-994E-40BB-B638-89F8EE7780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E187E-58F4-4F60-B2A7-3A17BF80A208}"/>
              </a:ext>
            </a:extLst>
          </p:cNvPr>
          <p:cNvSpPr>
            <a:spLocks noGrp="1"/>
          </p:cNvSpPr>
          <p:nvPr>
            <p:ph type="sldNum" sz="quarter" idx="12"/>
          </p:nvPr>
        </p:nvSpPr>
        <p:spPr/>
        <p:txBody>
          <a:bodyPr/>
          <a:lstStyle/>
          <a:p>
            <a:fld id="{0B4A36D1-8896-420C-A03E-98B6511B929D}" type="slidenum">
              <a:rPr lang="en-IN" smtClean="0"/>
              <a:t>‹#›</a:t>
            </a:fld>
            <a:endParaRPr lang="en-IN"/>
          </a:p>
        </p:txBody>
      </p:sp>
    </p:spTree>
    <p:extLst>
      <p:ext uri="{BB962C8B-B14F-4D97-AF65-F5344CB8AC3E}">
        <p14:creationId xmlns:p14="http://schemas.microsoft.com/office/powerpoint/2010/main" val="375512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D31B-63EE-4E54-B3D9-6FEB841BA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8B6225-F421-4FDD-9470-E3668D960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859279-0035-469C-80BE-4DBC570CE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5E5BE-3053-4D71-91BB-38798EFF5C5D}"/>
              </a:ext>
            </a:extLst>
          </p:cNvPr>
          <p:cNvSpPr>
            <a:spLocks noGrp="1"/>
          </p:cNvSpPr>
          <p:nvPr>
            <p:ph type="dt" sz="half" idx="10"/>
          </p:nvPr>
        </p:nvSpPr>
        <p:spPr/>
        <p:txBody>
          <a:bodyPr/>
          <a:lstStyle/>
          <a:p>
            <a:fld id="{48B449B0-B9A8-4919-B184-C4575F4FBD00}" type="datetimeFigureOut">
              <a:rPr lang="en-IN" smtClean="0"/>
              <a:t>26-04-2023</a:t>
            </a:fld>
            <a:endParaRPr lang="en-IN"/>
          </a:p>
        </p:txBody>
      </p:sp>
      <p:sp>
        <p:nvSpPr>
          <p:cNvPr id="6" name="Footer Placeholder 5">
            <a:extLst>
              <a:ext uri="{FF2B5EF4-FFF2-40B4-BE49-F238E27FC236}">
                <a16:creationId xmlns:a16="http://schemas.microsoft.com/office/drawing/2014/main" id="{31540445-6B8B-4877-A5A3-CF5E8D75F5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F3102-897A-4B25-9F25-E725C7B0B7FB}"/>
              </a:ext>
            </a:extLst>
          </p:cNvPr>
          <p:cNvSpPr>
            <a:spLocks noGrp="1"/>
          </p:cNvSpPr>
          <p:nvPr>
            <p:ph type="sldNum" sz="quarter" idx="12"/>
          </p:nvPr>
        </p:nvSpPr>
        <p:spPr/>
        <p:txBody>
          <a:bodyPr/>
          <a:lstStyle/>
          <a:p>
            <a:fld id="{0B4A36D1-8896-420C-A03E-98B6511B929D}" type="slidenum">
              <a:rPr lang="en-IN" smtClean="0"/>
              <a:t>‹#›</a:t>
            </a:fld>
            <a:endParaRPr lang="en-IN"/>
          </a:p>
        </p:txBody>
      </p:sp>
    </p:spTree>
    <p:extLst>
      <p:ext uri="{BB962C8B-B14F-4D97-AF65-F5344CB8AC3E}">
        <p14:creationId xmlns:p14="http://schemas.microsoft.com/office/powerpoint/2010/main" val="2060645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3E69CF-6C1B-46CC-9AD1-D8DD4D6E2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99F1F4-93F5-41A7-9A96-A922B02C0B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AD04FB-575D-44D8-A249-C12B7D7B6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449B0-B9A8-4919-B184-C4575F4FBD00}" type="datetimeFigureOut">
              <a:rPr lang="en-IN" smtClean="0"/>
              <a:t>26-04-2023</a:t>
            </a:fld>
            <a:endParaRPr lang="en-IN"/>
          </a:p>
        </p:txBody>
      </p:sp>
      <p:sp>
        <p:nvSpPr>
          <p:cNvPr id="5" name="Footer Placeholder 4">
            <a:extLst>
              <a:ext uri="{FF2B5EF4-FFF2-40B4-BE49-F238E27FC236}">
                <a16:creationId xmlns:a16="http://schemas.microsoft.com/office/drawing/2014/main" id="{11FB5649-88F6-4C94-A1F2-3A1948D5D9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032C0A-E659-45E7-B18B-3C7C31973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4A36D1-8896-420C-A03E-98B6511B929D}" type="slidenum">
              <a:rPr lang="en-IN" smtClean="0"/>
              <a:t>‹#›</a:t>
            </a:fld>
            <a:endParaRPr lang="en-IN"/>
          </a:p>
        </p:txBody>
      </p:sp>
    </p:spTree>
    <p:extLst>
      <p:ext uri="{BB962C8B-B14F-4D97-AF65-F5344CB8AC3E}">
        <p14:creationId xmlns:p14="http://schemas.microsoft.com/office/powerpoint/2010/main" val="225574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8DF9-1A98-4BFE-9BFE-FA2090103DA7}"/>
              </a:ext>
            </a:extLst>
          </p:cNvPr>
          <p:cNvSpPr>
            <a:spLocks noGrp="1"/>
          </p:cNvSpPr>
          <p:nvPr>
            <p:ph type="ctrTitle"/>
          </p:nvPr>
        </p:nvSpPr>
        <p:spPr>
          <a:xfrm>
            <a:off x="1371600" y="2181948"/>
            <a:ext cx="9367935" cy="869161"/>
          </a:xfrm>
        </p:spPr>
        <p:txBody>
          <a:bodyPr>
            <a:normAutofit fontScale="90000"/>
          </a:bodyPr>
          <a:lstStyle/>
          <a:p>
            <a:r>
              <a:rPr lang="en-IN" sz="3600" b="1" dirty="0">
                <a:latin typeface="Times New Roman" panose="02020603050405020304" pitchFamily="18" charset="0"/>
                <a:cs typeface="Times New Roman" panose="02020603050405020304" pitchFamily="18" charset="0"/>
              </a:rPr>
              <a:t>REALTIME DROWSINESS IDENTIFICATION BASED ON EYE ANALYSIS</a:t>
            </a:r>
            <a:br>
              <a:rPr lang="en-IN" dirty="0"/>
            </a:br>
            <a:endParaRPr lang="en-IN" sz="45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EE27201-34A0-4F6A-82D4-E7C6D0F81C80}"/>
              </a:ext>
            </a:extLst>
          </p:cNvPr>
          <p:cNvSpPr txBox="1"/>
          <p:nvPr/>
        </p:nvSpPr>
        <p:spPr>
          <a:xfrm>
            <a:off x="2084438" y="4196271"/>
            <a:ext cx="2546555" cy="3658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MEMBERS</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3010A1C-5F4C-4F14-8B28-75DF3F6864B7}"/>
              </a:ext>
            </a:extLst>
          </p:cNvPr>
          <p:cNvSpPr txBox="1"/>
          <p:nvPr/>
        </p:nvSpPr>
        <p:spPr>
          <a:xfrm>
            <a:off x="1446468" y="4651746"/>
            <a:ext cx="3711941" cy="1200329"/>
          </a:xfrm>
          <a:prstGeom prst="rect">
            <a:avLst/>
          </a:prstGeom>
          <a:noFill/>
        </p:spPr>
        <p:txBody>
          <a:bodyPr wrap="square">
            <a:spAutoFit/>
          </a:bodyPr>
          <a:lstStyle/>
          <a:p>
            <a:pPr>
              <a:tabLst>
                <a:tab pos="2336800" algn="l"/>
              </a:tabLst>
            </a:pPr>
            <a:r>
              <a:rPr lang="en-IN" b="1" dirty="0">
                <a:solidFill>
                  <a:schemeClr val="tx1">
                    <a:lumMod val="95000"/>
                  </a:schemeClr>
                </a:solidFill>
                <a:latin typeface="Times New Roman" panose="02020603050405020304" pitchFamily="18" charset="0"/>
                <a:cs typeface="Times New Roman" panose="02020603050405020304" pitchFamily="18" charset="0"/>
              </a:rPr>
              <a:t>Alok   C                       732119104005</a:t>
            </a:r>
          </a:p>
          <a:p>
            <a:r>
              <a:rPr lang="en-IN" b="1" dirty="0" err="1">
                <a:solidFill>
                  <a:schemeClr val="tx1">
                    <a:lumMod val="95000"/>
                  </a:schemeClr>
                </a:solidFill>
                <a:latin typeface="Times New Roman" panose="02020603050405020304" pitchFamily="18" charset="0"/>
                <a:cs typeface="Times New Roman" panose="02020603050405020304" pitchFamily="18" charset="0"/>
              </a:rPr>
              <a:t>Dheivananth</a:t>
            </a:r>
            <a:r>
              <a:rPr lang="en-IN" b="1" dirty="0">
                <a:solidFill>
                  <a:schemeClr val="tx1">
                    <a:lumMod val="95000"/>
                  </a:schemeClr>
                </a:solidFill>
                <a:latin typeface="Times New Roman" panose="02020603050405020304" pitchFamily="18" charset="0"/>
                <a:cs typeface="Times New Roman" panose="02020603050405020304" pitchFamily="18" charset="0"/>
              </a:rPr>
              <a:t> V           732119104014</a:t>
            </a:r>
          </a:p>
          <a:p>
            <a:r>
              <a:rPr lang="en-IN" b="1" dirty="0">
                <a:solidFill>
                  <a:schemeClr val="tx1">
                    <a:lumMod val="95000"/>
                  </a:schemeClr>
                </a:solidFill>
                <a:latin typeface="Times New Roman" panose="02020603050405020304" pitchFamily="18" charset="0"/>
                <a:cs typeface="Times New Roman" panose="02020603050405020304" pitchFamily="18" charset="0"/>
              </a:rPr>
              <a:t>Ilamugil B S	     732119104029</a:t>
            </a:r>
          </a:p>
          <a:p>
            <a:r>
              <a:rPr lang="en-IN" b="1" dirty="0">
                <a:solidFill>
                  <a:schemeClr val="tx1">
                    <a:lumMod val="95000"/>
                  </a:schemeClr>
                </a:solidFill>
                <a:latin typeface="Times New Roman" panose="02020603050405020304" pitchFamily="18" charset="0"/>
                <a:cs typeface="Times New Roman" panose="02020603050405020304" pitchFamily="18" charset="0"/>
              </a:rPr>
              <a:t>Naveen  J                    732119104049</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713D53F-14B1-413E-8BE2-3FA08C2C47D6}"/>
              </a:ext>
            </a:extLst>
          </p:cNvPr>
          <p:cNvSpPr txBox="1"/>
          <p:nvPr/>
        </p:nvSpPr>
        <p:spPr>
          <a:xfrm>
            <a:off x="6961240" y="4196271"/>
            <a:ext cx="3306180" cy="646331"/>
          </a:xfrm>
          <a:prstGeom prst="rect">
            <a:avLst/>
          </a:prstGeom>
          <a:noFill/>
        </p:spPr>
        <p:txBody>
          <a:bodyPr wrap="square" rtlCol="0">
            <a:spAutoFit/>
          </a:bodyPr>
          <a:lstStyle/>
          <a:p>
            <a:r>
              <a:rPr lang="en-IN" b="1" dirty="0">
                <a:solidFill>
                  <a:schemeClr val="tx1">
                    <a:lumMod val="95000"/>
                  </a:schemeClr>
                </a:solidFill>
                <a:latin typeface="Times New Roman" panose="02020603050405020304" pitchFamily="18" charset="0"/>
                <a:cs typeface="Times New Roman" panose="02020603050405020304" pitchFamily="18" charset="0"/>
              </a:rPr>
              <a:t>GUIDE NAME </a:t>
            </a:r>
          </a:p>
          <a:p>
            <a:r>
              <a:rPr lang="en-IN" b="1" dirty="0" err="1">
                <a:solidFill>
                  <a:schemeClr val="tx1">
                    <a:lumMod val="95000"/>
                  </a:schemeClr>
                </a:solidFill>
                <a:latin typeface="Times New Roman" panose="02020603050405020304" pitchFamily="18" charset="0"/>
                <a:cs typeface="Times New Roman" panose="02020603050405020304" pitchFamily="18" charset="0"/>
              </a:rPr>
              <a:t>Mr.R.Tamilarasu</a:t>
            </a:r>
            <a:r>
              <a:rPr lang="en-IN" b="1" dirty="0">
                <a:solidFill>
                  <a:schemeClr val="tx1">
                    <a:lumMod val="95000"/>
                  </a:schemeClr>
                </a:solidFill>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F63ECBAD-568D-497D-A300-8DE1A2EF0581}"/>
              </a:ext>
            </a:extLst>
          </p:cNvPr>
          <p:cNvSpPr txBox="1"/>
          <p:nvPr/>
        </p:nvSpPr>
        <p:spPr>
          <a:xfrm>
            <a:off x="6961240" y="4836412"/>
            <a:ext cx="4129547" cy="1015663"/>
          </a:xfrm>
          <a:prstGeom prst="rect">
            <a:avLst/>
          </a:prstGeom>
          <a:noFill/>
        </p:spPr>
        <p:txBody>
          <a:bodyPr wrap="square" rtlCol="0">
            <a:spAutoFit/>
          </a:bodyPr>
          <a:lstStyle/>
          <a:p>
            <a:r>
              <a:rPr lang="en-IN" sz="1500" b="1" dirty="0">
                <a:latin typeface="Times New Roman" panose="02020603050405020304" pitchFamily="18" charset="0"/>
                <a:cs typeface="Times New Roman" panose="02020603050405020304" pitchFamily="18" charset="0"/>
              </a:rPr>
              <a:t>ASSOCIATE  PROFESSOR,</a:t>
            </a:r>
          </a:p>
          <a:p>
            <a:r>
              <a:rPr lang="en-IN" sz="1500" b="1" dirty="0">
                <a:latin typeface="Times New Roman" panose="02020603050405020304" pitchFamily="18" charset="0"/>
                <a:cs typeface="Times New Roman" panose="02020603050405020304" pitchFamily="18" charset="0"/>
              </a:rPr>
              <a:t>DEPARTMENT OF COMPUTER SCIENCE </a:t>
            </a:r>
          </a:p>
          <a:p>
            <a:r>
              <a:rPr lang="en-IN" sz="1500" b="1" dirty="0">
                <a:latin typeface="Times New Roman" panose="02020603050405020304" pitchFamily="18" charset="0"/>
                <a:cs typeface="Times New Roman" panose="02020603050405020304" pitchFamily="18" charset="0"/>
              </a:rPr>
              <a:t>AND ENGINEERING,</a:t>
            </a:r>
          </a:p>
          <a:p>
            <a:r>
              <a:rPr lang="en-IN" sz="1500" b="1" dirty="0">
                <a:latin typeface="Times New Roman" panose="02020603050405020304" pitchFamily="18" charset="0"/>
                <a:cs typeface="Times New Roman" panose="02020603050405020304" pitchFamily="18" charset="0"/>
              </a:rPr>
              <a:t>NANDHA COLLEGE OF TECHNOLOGY.</a:t>
            </a:r>
          </a:p>
        </p:txBody>
      </p:sp>
    </p:spTree>
    <p:extLst>
      <p:ext uri="{BB962C8B-B14F-4D97-AF65-F5344CB8AC3E}">
        <p14:creationId xmlns:p14="http://schemas.microsoft.com/office/powerpoint/2010/main" val="220830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2400" b="1" dirty="0">
                <a:latin typeface="Times New Roman" panose="02020603050405020304" pitchFamily="18" charset="0"/>
                <a:cs typeface="Times New Roman" panose="02020603050405020304" pitchFamily="18" charset="0"/>
              </a:rPr>
              <a:t>Efficient driver drowsiness detection at moderate levels of drowsiness - </a:t>
            </a:r>
            <a:r>
              <a:rPr lang="en-IN" sz="2400" dirty="0">
                <a:latin typeface="Times New Roman" panose="02020603050405020304" pitchFamily="18" charset="0"/>
                <a:cs typeface="Times New Roman" panose="02020603050405020304" pitchFamily="18" charset="0"/>
              </a:rPr>
              <a:t>Forsman, Pia M., et al</a:t>
            </a:r>
          </a:p>
          <a:p>
            <a:pPr marL="514350" indent="-514350">
              <a:buFont typeface="+mj-lt"/>
              <a:buAutoNum type="arabicPeriod"/>
            </a:pPr>
            <a:r>
              <a:rPr lang="en-IN" sz="2400" b="1" dirty="0">
                <a:latin typeface="Times New Roman" panose="02020603050405020304" pitchFamily="18" charset="0"/>
                <a:cs typeface="Times New Roman" panose="02020603050405020304" pitchFamily="18" charset="0"/>
              </a:rPr>
              <a:t>EEG alpha spindle measures as indicators of driver fatigue under real traffic conditions - </a:t>
            </a:r>
            <a:r>
              <a:rPr lang="en-IN" sz="2400" dirty="0">
                <a:latin typeface="Times New Roman" panose="02020603050405020304" pitchFamily="18" charset="0"/>
                <a:cs typeface="Times New Roman" panose="02020603050405020304" pitchFamily="18" charset="0"/>
              </a:rPr>
              <a:t>Simon, Michael, et al</a:t>
            </a:r>
          </a:p>
          <a:p>
            <a:pPr marL="514350" indent="-514350">
              <a:buFont typeface="+mj-lt"/>
              <a:buAutoNum type="arabicPeriod"/>
            </a:pPr>
            <a:r>
              <a:rPr lang="en-IN" sz="2400" b="1" dirty="0">
                <a:latin typeface="Times New Roman" panose="02020603050405020304" pitchFamily="18" charset="0"/>
                <a:cs typeface="Times New Roman" panose="02020603050405020304" pitchFamily="18" charset="0"/>
              </a:rPr>
              <a:t>The </a:t>
            </a:r>
            <a:r>
              <a:rPr lang="en-IN" sz="2400" b="1" dirty="0" err="1">
                <a:latin typeface="Times New Roman" panose="02020603050405020304" pitchFamily="18" charset="0"/>
                <a:cs typeface="Times New Roman" panose="02020603050405020304" pitchFamily="18" charset="0"/>
              </a:rPr>
              <a:t>ULg</a:t>
            </a:r>
            <a:r>
              <a:rPr lang="en-IN" sz="2400" b="1" dirty="0">
                <a:latin typeface="Times New Roman" panose="02020603050405020304" pitchFamily="18" charset="0"/>
                <a:cs typeface="Times New Roman" panose="02020603050405020304" pitchFamily="18" charset="0"/>
              </a:rPr>
              <a:t> multimodality drowsiness database(called DROZY) and examples of use - </a:t>
            </a:r>
            <a:r>
              <a:rPr lang="en-IN" sz="2400" dirty="0" err="1">
                <a:latin typeface="Times New Roman" panose="02020603050405020304" pitchFamily="18" charset="0"/>
                <a:cs typeface="Times New Roman" panose="02020603050405020304" pitchFamily="18" charset="0"/>
              </a:rPr>
              <a:t>Massoz</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Quent</a:t>
            </a:r>
            <a:r>
              <a:rPr lang="en-IN" sz="2400" dirty="0">
                <a:latin typeface="Times New Roman" panose="02020603050405020304" pitchFamily="18" charset="0"/>
                <a:cs typeface="Times New Roman" panose="02020603050405020304" pitchFamily="18" charset="0"/>
              </a:rPr>
              <a:t> in, et al</a:t>
            </a:r>
          </a:p>
          <a:p>
            <a:pPr marL="514350" indent="-514350">
              <a:buFont typeface="+mj-lt"/>
              <a:buAutoNum type="arabicPeriod"/>
            </a:pPr>
            <a:r>
              <a:rPr lang="en-IN" sz="2400" b="1" dirty="0">
                <a:latin typeface="Times New Roman" panose="02020603050405020304" pitchFamily="18" charset="0"/>
                <a:cs typeface="Times New Roman" panose="02020603050405020304" pitchFamily="18" charset="0"/>
              </a:rPr>
              <a:t>Blink </a:t>
            </a:r>
            <a:r>
              <a:rPr lang="en-IN" sz="2400" b="1" dirty="0" err="1">
                <a:latin typeface="Times New Roman" panose="02020603050405020304" pitchFamily="18" charset="0"/>
                <a:cs typeface="Times New Roman" panose="02020603050405020304" pitchFamily="18" charset="0"/>
              </a:rPr>
              <a:t>behavior</a:t>
            </a:r>
            <a:r>
              <a:rPr lang="en-IN" sz="2400" b="1" dirty="0">
                <a:latin typeface="Times New Roman" panose="02020603050405020304" pitchFamily="18" charset="0"/>
                <a:cs typeface="Times New Roman" panose="02020603050405020304" pitchFamily="18" charset="0"/>
              </a:rPr>
              <a:t> based drowsiness detection – </a:t>
            </a:r>
            <a:r>
              <a:rPr lang="en-IN" sz="2400" dirty="0" err="1">
                <a:latin typeface="Times New Roman" panose="02020603050405020304" pitchFamily="18" charset="0"/>
                <a:cs typeface="Times New Roman" panose="02020603050405020304" pitchFamily="18" charset="0"/>
              </a:rPr>
              <a:t>Svensson.U</a:t>
            </a: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400" b="1" dirty="0">
                <a:latin typeface="Times New Roman" panose="02020603050405020304" pitchFamily="18" charset="0"/>
                <a:cs typeface="Times New Roman" panose="02020603050405020304" pitchFamily="18" charset="0"/>
              </a:rPr>
              <a:t>Real-time system for monitoring driver vigilance - </a:t>
            </a:r>
            <a:r>
              <a:rPr lang="en-IN" sz="2400" dirty="0" err="1">
                <a:latin typeface="Times New Roman" panose="02020603050405020304" pitchFamily="18" charset="0"/>
                <a:cs typeface="Times New Roman" panose="02020603050405020304" pitchFamily="18" charset="0"/>
              </a:rPr>
              <a:t>Bergasa</a:t>
            </a:r>
            <a:r>
              <a:rPr lang="en-IN" sz="2400" dirty="0">
                <a:latin typeface="Times New Roman" panose="02020603050405020304" pitchFamily="18" charset="0"/>
                <a:cs typeface="Times New Roman" panose="02020603050405020304" pitchFamily="18" charset="0"/>
              </a:rPr>
              <a:t>, Luis Miguel, et al</a:t>
            </a:r>
          </a:p>
        </p:txBody>
      </p:sp>
    </p:spTree>
    <p:extLst>
      <p:ext uri="{BB962C8B-B14F-4D97-AF65-F5344CB8AC3E}">
        <p14:creationId xmlns:p14="http://schemas.microsoft.com/office/powerpoint/2010/main" val="1366211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4FAA-5088-9181-3031-5962C5FA909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Modules</a:t>
            </a:r>
            <a:endParaRPr lang="en-IN" dirty="0"/>
          </a:p>
        </p:txBody>
      </p:sp>
      <p:sp>
        <p:nvSpPr>
          <p:cNvPr id="3" name="Content Placeholder 2">
            <a:extLst>
              <a:ext uri="{FF2B5EF4-FFF2-40B4-BE49-F238E27FC236}">
                <a16:creationId xmlns:a16="http://schemas.microsoft.com/office/drawing/2014/main" id="{356E47AB-045D-0705-C866-0DD60890ED00}"/>
              </a:ext>
            </a:extLst>
          </p:cNvPr>
          <p:cNvSpPr>
            <a:spLocks noGrp="1"/>
          </p:cNvSpPr>
          <p:nvPr>
            <p:ph idx="1"/>
          </p:nvPr>
        </p:nvSpPr>
        <p:spPr>
          <a:xfrm>
            <a:off x="3346515" y="1690688"/>
            <a:ext cx="5697746" cy="4273517"/>
          </a:xfrm>
        </p:spPr>
        <p:txBody>
          <a:bodyPr>
            <a:normAutofit fontScale="92500" lnSpcReduction="20000"/>
          </a:bodyPr>
          <a:lstStyle/>
          <a:p>
            <a:pPr lvl="0" algn="just">
              <a:lnSpc>
                <a:spcPct val="150000"/>
              </a:lnSpc>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Module 1    :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Input Acquisition</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Module 2    :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lvl="0" algn="just">
              <a:lnSpc>
                <a:spcPct val="150000"/>
              </a:lnSpc>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Module 3    :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Face Detection     </a:t>
            </a:r>
          </a:p>
          <a:p>
            <a:pPr lvl="0" algn="just">
              <a:lnSpc>
                <a:spcPct val="150000"/>
              </a:lnSpc>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Module 4    :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Eye Detection      </a:t>
            </a:r>
          </a:p>
          <a:p>
            <a:pPr lvl="0" algn="just">
              <a:lnSpc>
                <a:spcPct val="150000"/>
              </a:lnSpc>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Module 5    :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Eye Aspect Ratio (EAR)</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Module 6    :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Blink Detection</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1000"/>
              </a:spcAft>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Module 7    :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Alert</a:t>
            </a:r>
            <a:endParaRPr lang="en-IN" dirty="0"/>
          </a:p>
        </p:txBody>
      </p:sp>
    </p:spTree>
    <p:extLst>
      <p:ext uri="{BB962C8B-B14F-4D97-AF65-F5344CB8AC3E}">
        <p14:creationId xmlns:p14="http://schemas.microsoft.com/office/powerpoint/2010/main" val="1535118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D0C2-34B0-9615-5AD6-DDC9823188C8}"/>
              </a:ext>
            </a:extLst>
          </p:cNvPr>
          <p:cNvSpPr>
            <a:spLocks noGrp="1"/>
          </p:cNvSpPr>
          <p:nvPr>
            <p:ph type="title"/>
          </p:nvPr>
        </p:nvSpPr>
        <p:spPr>
          <a:xfrm>
            <a:off x="838200" y="365126"/>
            <a:ext cx="10515600" cy="761546"/>
          </a:xfrm>
        </p:spPr>
        <p:txBody>
          <a:bodyPr>
            <a:norm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                 Module 1 : Input Acquisition  </a:t>
            </a:r>
            <a:endParaRPr lang="en-IN" dirty="0"/>
          </a:p>
        </p:txBody>
      </p:sp>
      <p:sp>
        <p:nvSpPr>
          <p:cNvPr id="3" name="Content Placeholder 2">
            <a:extLst>
              <a:ext uri="{FF2B5EF4-FFF2-40B4-BE49-F238E27FC236}">
                <a16:creationId xmlns:a16="http://schemas.microsoft.com/office/drawing/2014/main" id="{64D91795-D640-FA1A-BAE7-651034080D86}"/>
              </a:ext>
            </a:extLst>
          </p:cNvPr>
          <p:cNvSpPr>
            <a:spLocks noGrp="1"/>
          </p:cNvSpPr>
          <p:nvPr>
            <p:ph idx="1"/>
          </p:nvPr>
        </p:nvSpPr>
        <p:spPr>
          <a:xfrm>
            <a:off x="838200" y="1782309"/>
            <a:ext cx="10515600" cy="3293382"/>
          </a:xfrm>
        </p:spPr>
        <p:txBody>
          <a:bodyPr>
            <a:normAutofit/>
          </a:bodyPr>
          <a:lstStyle/>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input video is taken as a live video from the webcam, which are having the properties that are in the RGB. </a:t>
            </a: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person who wanted to drive is placing their eye on the web camera, which are been used to detect the better resolution.</a:t>
            </a: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the input acquisition, the input video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been extracted from the web camera for the detection of the iris in such a way that there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is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seen that the person’s eye is open in this case the detection process are been extracted for the drowsy driver detection.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309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E4BF-E852-BFF7-DCD8-2E44744F9D4B}"/>
              </a:ext>
            </a:extLst>
          </p:cNvPr>
          <p:cNvSpPr>
            <a:spLocks noGrp="1"/>
          </p:cNvSpPr>
          <p:nvPr>
            <p:ph type="title"/>
          </p:nvPr>
        </p:nvSpPr>
        <p:spPr>
          <a:xfrm>
            <a:off x="838200" y="365125"/>
            <a:ext cx="10515600" cy="728889"/>
          </a:xfrm>
        </p:spPr>
        <p:txBody>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               Module 2 :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Preprocessing</a:t>
            </a:r>
            <a:endParaRPr lang="en-IN" dirty="0"/>
          </a:p>
        </p:txBody>
      </p:sp>
      <p:sp>
        <p:nvSpPr>
          <p:cNvPr id="3" name="Content Placeholder 2">
            <a:extLst>
              <a:ext uri="{FF2B5EF4-FFF2-40B4-BE49-F238E27FC236}">
                <a16:creationId xmlns:a16="http://schemas.microsoft.com/office/drawing/2014/main" id="{92027D3E-4D8D-8139-6E23-0F346AB4ABDB}"/>
              </a:ext>
            </a:extLst>
          </p:cNvPr>
          <p:cNvSpPr>
            <a:spLocks noGrp="1"/>
          </p:cNvSpPr>
          <p:nvPr>
            <p:ph idx="1"/>
          </p:nvPr>
        </p:nvSpPr>
        <p:spPr>
          <a:xfrm>
            <a:off x="895350" y="1673679"/>
            <a:ext cx="10515600" cy="3858306"/>
          </a:xfrm>
        </p:spPr>
        <p:txBody>
          <a:bodyPr/>
          <a:lstStyle/>
          <a:p>
            <a:pPr algn="just"/>
            <a:r>
              <a:rPr lang="en-US" sz="2400" dirty="0">
                <a:latin typeface="Times New Roman" panose="02020603050405020304" pitchFamily="18" charset="0"/>
                <a:cs typeface="Times New Roman" panose="02020603050405020304" pitchFamily="18" charset="0"/>
              </a:rPr>
              <a:t>Preprocessing is a common step that is been used to extract the accurate video from the noisy format.</a:t>
            </a:r>
          </a:p>
          <a:p>
            <a:pPr algn="just"/>
            <a:r>
              <a:rPr lang="en-US" sz="2400" dirty="0">
                <a:latin typeface="Times New Roman" panose="02020603050405020304" pitchFamily="18" charset="0"/>
                <a:cs typeface="Times New Roman" panose="02020603050405020304" pitchFamily="18" charset="0"/>
              </a:rPr>
              <a:t>There are highlighting some features, which are used to enhance the image for the preprocessing step.</a:t>
            </a:r>
          </a:p>
          <a:p>
            <a:pPr algn="just"/>
            <a:r>
              <a:rPr lang="en-US" sz="2400" dirty="0">
                <a:latin typeface="Times New Roman" panose="02020603050405020304" pitchFamily="18" charset="0"/>
                <a:cs typeface="Times New Roman" panose="02020603050405020304" pitchFamily="18" charset="0"/>
              </a:rPr>
              <a:t>The captured video are having the non uniform form of the retina image that is illuminating to correct the unwanted noise in the image which is caused by the in-accurate fixing of  the eye in the acceptable location.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370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A9DAA-BF95-EE34-333F-B6EB520F29C3}"/>
              </a:ext>
            </a:extLst>
          </p:cNvPr>
          <p:cNvSpPr>
            <a:spLocks noGrp="1"/>
          </p:cNvSpPr>
          <p:nvPr>
            <p:ph type="title"/>
          </p:nvPr>
        </p:nvSpPr>
        <p:spPr>
          <a:xfrm>
            <a:off x="838200" y="365126"/>
            <a:ext cx="10515600" cy="573768"/>
          </a:xfrm>
        </p:spPr>
        <p:txBody>
          <a:bodyPr>
            <a:normAutofit fontScale="90000"/>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                 Module 3 : Face Detection</a:t>
            </a:r>
            <a:b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79B5F48-38C9-87EE-AFE6-E2643B27D609}"/>
              </a:ext>
            </a:extLst>
          </p:cNvPr>
          <p:cNvSpPr>
            <a:spLocks noGrp="1"/>
          </p:cNvSpPr>
          <p:nvPr>
            <p:ph idx="1"/>
          </p:nvPr>
        </p:nvSpPr>
        <p:spPr>
          <a:xfrm>
            <a:off x="838200" y="870402"/>
            <a:ext cx="10515600" cy="5016047"/>
          </a:xfrm>
        </p:spPr>
        <p:txBody>
          <a:bodyPr/>
          <a:lstStyle/>
          <a:p>
            <a:pPr algn="just"/>
            <a:r>
              <a:rPr lang="en-US" sz="2400" dirty="0">
                <a:latin typeface="Times New Roman" panose="02020603050405020304" pitchFamily="18" charset="0"/>
                <a:cs typeface="Times New Roman" panose="02020603050405020304" pitchFamily="18" charset="0"/>
              </a:rPr>
              <a:t>In our designed framework, we have considered the facial feature tracker library to detect the face from image of driver.</a:t>
            </a:r>
          </a:p>
          <a:p>
            <a:pPr algn="just"/>
            <a:r>
              <a:rPr lang="en-US" sz="2400" dirty="0">
                <a:latin typeface="Times New Roman" panose="02020603050405020304" pitchFamily="18" charset="0"/>
                <a:cs typeface="Times New Roman" panose="02020603050405020304" pitchFamily="18" charset="0"/>
              </a:rPr>
              <a:t>Since libraries based on Histogram of Oriented Gradient (HOG) feature descriptor for face detection.</a:t>
            </a:r>
          </a:p>
          <a:p>
            <a:pPr algn="just"/>
            <a:r>
              <a:rPr lang="en-US" sz="2400" dirty="0">
                <a:latin typeface="Times New Roman" panose="02020603050405020304" pitchFamily="18" charset="0"/>
                <a:cs typeface="Times New Roman" panose="02020603050405020304" pitchFamily="18" charset="0"/>
              </a:rPr>
              <a:t>Here, in simple words, The gradient is a sudden change in pixel value when we step from left to right or top to bottom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e. from black to white or vice-versa.</a:t>
            </a:r>
          </a:p>
          <a:p>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B01E27-1086-40A0-62A4-DC7AE3BEF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991" y="3429000"/>
            <a:ext cx="3987574" cy="2311441"/>
          </a:xfrm>
          <a:prstGeom prst="rect">
            <a:avLst/>
          </a:prstGeom>
        </p:spPr>
      </p:pic>
    </p:spTree>
    <p:extLst>
      <p:ext uri="{BB962C8B-B14F-4D97-AF65-F5344CB8AC3E}">
        <p14:creationId xmlns:p14="http://schemas.microsoft.com/office/powerpoint/2010/main" val="4291851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7FAA-8AB9-CD13-D93F-2E383A7367B7}"/>
              </a:ext>
            </a:extLst>
          </p:cNvPr>
          <p:cNvSpPr>
            <a:spLocks noGrp="1"/>
          </p:cNvSpPr>
          <p:nvPr>
            <p:ph type="title"/>
          </p:nvPr>
        </p:nvSpPr>
        <p:spPr>
          <a:xfrm>
            <a:off x="838200" y="365126"/>
            <a:ext cx="10515600" cy="581932"/>
          </a:xfrm>
        </p:spPr>
        <p:txBody>
          <a:bodyPr>
            <a:normAutofit fontScale="90000"/>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                 Module 4:</a:t>
            </a:r>
            <a:r>
              <a:rPr lang="en-US" b="1" dirty="0">
                <a:effectLst/>
                <a:latin typeface="Times New Roman" panose="02020603050405020304" pitchFamily="18" charset="0"/>
                <a:ea typeface="Times New Roman" panose="02020603050405020304" pitchFamily="18" charset="0"/>
              </a:rPr>
              <a:t>Eye Detection</a:t>
            </a:r>
            <a:endParaRPr lang="en-IN" dirty="0"/>
          </a:p>
        </p:txBody>
      </p:sp>
      <p:sp>
        <p:nvSpPr>
          <p:cNvPr id="3" name="Content Placeholder 2">
            <a:extLst>
              <a:ext uri="{FF2B5EF4-FFF2-40B4-BE49-F238E27FC236}">
                <a16:creationId xmlns:a16="http://schemas.microsoft.com/office/drawing/2014/main" id="{129511BB-D16B-7155-4A12-DBD6A8DB5D8E}"/>
              </a:ext>
            </a:extLst>
          </p:cNvPr>
          <p:cNvSpPr>
            <a:spLocks noGrp="1"/>
          </p:cNvSpPr>
          <p:nvPr>
            <p:ph idx="1"/>
          </p:nvPr>
        </p:nvSpPr>
        <p:spPr>
          <a:xfrm>
            <a:off x="756557" y="1033689"/>
            <a:ext cx="10515600" cy="4877254"/>
          </a:xfrm>
        </p:spPr>
        <p:txBody>
          <a:bodyPr>
            <a:normAutofit/>
          </a:bodyPr>
          <a:lstStyle/>
          <a:p>
            <a:pPr algn="just"/>
            <a:r>
              <a:rPr lang="en-US" sz="2400" dirty="0">
                <a:latin typeface="Times New Roman" panose="02020603050405020304" pitchFamily="18" charset="0"/>
                <a:cs typeface="Times New Roman" panose="02020603050405020304" pitchFamily="18" charset="0"/>
              </a:rPr>
              <a:t>The different feature related to face gives the obvious sign of a drowsy state.</a:t>
            </a:r>
          </a:p>
          <a:p>
            <a:pPr algn="just"/>
            <a:r>
              <a:rPr lang="en-US" sz="2400" dirty="0">
                <a:latin typeface="Times New Roman" panose="02020603050405020304" pitchFamily="18" charset="0"/>
                <a:cs typeface="Times New Roman" panose="02020603050405020304" pitchFamily="18" charset="0"/>
              </a:rPr>
              <a:t>Among these </a:t>
            </a:r>
            <a:r>
              <a:rPr lang="en-US" sz="2400" dirty="0" err="1">
                <a:latin typeface="Times New Roman" panose="02020603050405020304" pitchFamily="18" charset="0"/>
                <a:cs typeface="Times New Roman" panose="02020603050405020304" pitchFamily="18" charset="0"/>
              </a:rPr>
              <a:t>features,The</a:t>
            </a:r>
            <a:r>
              <a:rPr lang="en-US" sz="2400" dirty="0">
                <a:latin typeface="Times New Roman" panose="02020603050405020304" pitchFamily="18" charset="0"/>
                <a:cs typeface="Times New Roman" panose="02020603050405020304" pitchFamily="18" charset="0"/>
              </a:rPr>
              <a:t> blinking of eyes is the prominent one to decide the state of drowsiness as per the various studies discussed above.</a:t>
            </a:r>
          </a:p>
          <a:p>
            <a:pPr algn="just"/>
            <a:r>
              <a:rPr lang="en-US" sz="2400" dirty="0">
                <a:latin typeface="Times New Roman" panose="02020603050405020304" pitchFamily="18" charset="0"/>
                <a:cs typeface="Times New Roman" panose="02020603050405020304" pitchFamily="18" charset="0"/>
              </a:rPr>
              <a:t>Since, in our designed framework, we have imported the facial shape predictor packages to eliminate the inbuilt landmarks for  both the eyes from the available landmarks.</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7437CA-5F74-83E4-8838-AEAABBE7A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8394" y="3854223"/>
            <a:ext cx="4135211" cy="2252567"/>
          </a:xfrm>
          <a:prstGeom prst="rect">
            <a:avLst/>
          </a:prstGeom>
        </p:spPr>
      </p:pic>
    </p:spTree>
    <p:extLst>
      <p:ext uri="{BB962C8B-B14F-4D97-AF65-F5344CB8AC3E}">
        <p14:creationId xmlns:p14="http://schemas.microsoft.com/office/powerpoint/2010/main" val="694614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C2C9-2759-D1FE-8F47-6BDBF035BFF3}"/>
              </a:ext>
            </a:extLst>
          </p:cNvPr>
          <p:cNvSpPr>
            <a:spLocks noGrp="1"/>
          </p:cNvSpPr>
          <p:nvPr>
            <p:ph type="title"/>
          </p:nvPr>
        </p:nvSpPr>
        <p:spPr>
          <a:xfrm>
            <a:off x="838200" y="365125"/>
            <a:ext cx="10515600" cy="786039"/>
          </a:xfrm>
        </p:spPr>
        <p:txBody>
          <a:bodyPr>
            <a:normAutofit fontScale="90000"/>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         Module 5:</a:t>
            </a:r>
            <a:r>
              <a:rPr lang="en-US" b="1" dirty="0">
                <a:effectLst/>
                <a:latin typeface="Times New Roman" panose="02020603050405020304" pitchFamily="18" charset="0"/>
                <a:ea typeface="Times New Roman" panose="02020603050405020304" pitchFamily="18" charset="0"/>
              </a:rPr>
              <a:t>Eye Aspect Ratio (EAR)</a:t>
            </a:r>
            <a:br>
              <a:rPr lang="en-US"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101002F-6831-38FE-4B1E-ABD2B50D1318}"/>
              </a:ext>
            </a:extLst>
          </p:cNvPr>
          <p:cNvSpPr>
            <a:spLocks noGrp="1"/>
          </p:cNvSpPr>
          <p:nvPr>
            <p:ph idx="1"/>
          </p:nvPr>
        </p:nvSpPr>
        <p:spPr>
          <a:xfrm>
            <a:off x="838200" y="1151164"/>
            <a:ext cx="10515600" cy="5025799"/>
          </a:xfrm>
        </p:spPr>
        <p:txBody>
          <a:bodyPr/>
          <a:lstStyle/>
          <a:p>
            <a:pPr algn="just"/>
            <a:r>
              <a:rPr lang="en-US" sz="2400" dirty="0">
                <a:effectLst/>
                <a:latin typeface="Times New Roman" panose="02020603050405020304" pitchFamily="18" charset="0"/>
                <a:ea typeface="Times New Roman" panose="02020603050405020304" pitchFamily="18" charset="0"/>
              </a:rPr>
              <a:t>Eye aspect ratio (EAR) was estimated from the spot of the selected landmarks coordinate.</a:t>
            </a:r>
            <a:endParaRPr lang="en-US" sz="2400" b="1" dirty="0">
              <a:effectLs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Contiguous landmarks of the package are necessary to localize  each eye i.e. either the left or right eye.</a:t>
            </a:r>
            <a:endParaRPr lang="en-US" sz="2400" b="1" dirty="0">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These landmarks play a key role in the computation of eye aspect ratio.</a:t>
            </a:r>
          </a:p>
          <a:p>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D11848D5-8393-A907-A997-CAB4BC612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296" y="3339874"/>
            <a:ext cx="2625765" cy="2448605"/>
          </a:xfrm>
          <a:prstGeom prst="rect">
            <a:avLst/>
          </a:prstGeom>
        </p:spPr>
      </p:pic>
    </p:spTree>
    <p:extLst>
      <p:ext uri="{BB962C8B-B14F-4D97-AF65-F5344CB8AC3E}">
        <p14:creationId xmlns:p14="http://schemas.microsoft.com/office/powerpoint/2010/main" val="966939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4CE5-E8E3-2696-0468-8E785CD4F2D7}"/>
              </a:ext>
            </a:extLst>
          </p:cNvPr>
          <p:cNvSpPr>
            <a:spLocks noGrp="1"/>
          </p:cNvSpPr>
          <p:nvPr>
            <p:ph type="title"/>
          </p:nvPr>
        </p:nvSpPr>
        <p:spPr>
          <a:xfrm>
            <a:off x="838200" y="577397"/>
            <a:ext cx="10515600" cy="532946"/>
          </a:xfrm>
        </p:spPr>
        <p:txBody>
          <a:bodyPr>
            <a:normAutofit fontScale="90000"/>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               Module 6 : Blink Detection</a:t>
            </a:r>
            <a:b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33DDFD1-7C28-929C-6F52-356DE7E5C1BA}"/>
              </a:ext>
            </a:extLst>
          </p:cNvPr>
          <p:cNvSpPr>
            <a:spLocks noGrp="1"/>
          </p:cNvSpPr>
          <p:nvPr>
            <p:ph idx="1"/>
          </p:nvPr>
        </p:nvSpPr>
        <p:spPr>
          <a:xfrm>
            <a:off x="764721" y="1110343"/>
            <a:ext cx="10515600" cy="4351338"/>
          </a:xfrm>
        </p:spPr>
        <p:txBody>
          <a:bodyPr/>
          <a:lstStyle/>
          <a:p>
            <a:pPr algn="just"/>
            <a:r>
              <a:rPr lang="en-US" sz="2400" dirty="0">
                <a:latin typeface="Times New Roman" panose="02020603050405020304" pitchFamily="18" charset="0"/>
                <a:cs typeface="Times New Roman" panose="02020603050405020304" pitchFamily="18" charset="0"/>
              </a:rPr>
              <a:t>From the experiment, we have considered a threshold for EAR in order to establish the distinction between the open as well as close state of eye.</a:t>
            </a:r>
            <a:endParaRPr lang="en-IN"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Here,The</a:t>
            </a:r>
            <a:r>
              <a:rPr lang="en-US" sz="2400" dirty="0">
                <a:latin typeface="Times New Roman" panose="02020603050405020304" pitchFamily="18" charset="0"/>
                <a:cs typeface="Times New Roman" panose="02020603050405020304" pitchFamily="18" charset="0"/>
              </a:rPr>
              <a:t> Time elapsed during the closing state of the eye is assumed as T. The different state of driver on the basis of EAR value and elapsed.</a:t>
            </a:r>
            <a:endParaRPr lang="en-IN"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Therefore,The</a:t>
            </a:r>
            <a:r>
              <a:rPr lang="en-US" sz="2400" dirty="0">
                <a:latin typeface="Times New Roman" panose="02020603050405020304" pitchFamily="18" charset="0"/>
                <a:cs typeface="Times New Roman" panose="02020603050405020304" pitchFamily="18" charset="0"/>
              </a:rPr>
              <a:t> Time elapsed during eye closing can also be considered in terms of the number of frames.</a:t>
            </a:r>
          </a:p>
          <a:p>
            <a:endParaRPr lang="en-IN" sz="2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C8F4F9C5-70DB-7C14-BACB-FECDDAF6C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046" y="3502391"/>
            <a:ext cx="2789723" cy="2016667"/>
          </a:xfrm>
          <a:prstGeom prst="rect">
            <a:avLst/>
          </a:prstGeom>
        </p:spPr>
      </p:pic>
      <p:pic>
        <p:nvPicPr>
          <p:cNvPr id="15" name="Picture 14">
            <a:extLst>
              <a:ext uri="{FF2B5EF4-FFF2-40B4-BE49-F238E27FC236}">
                <a16:creationId xmlns:a16="http://schemas.microsoft.com/office/drawing/2014/main" id="{F09796C0-D543-42F0-F90E-125966B99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310" y="3502391"/>
            <a:ext cx="2530584" cy="2020662"/>
          </a:xfrm>
          <a:prstGeom prst="rect">
            <a:avLst/>
          </a:prstGeom>
        </p:spPr>
      </p:pic>
    </p:spTree>
    <p:extLst>
      <p:ext uri="{BB962C8B-B14F-4D97-AF65-F5344CB8AC3E}">
        <p14:creationId xmlns:p14="http://schemas.microsoft.com/office/powerpoint/2010/main" val="3000658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330B-7C82-56E0-7866-1CADCF90DD5F}"/>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                        Module 7 :</a:t>
            </a:r>
            <a:r>
              <a:rPr lang="en-US" b="1" dirty="0">
                <a:effectLst/>
                <a:latin typeface="Times New Roman" panose="02020603050405020304" pitchFamily="18" charset="0"/>
                <a:ea typeface="Times New Roman" panose="02020603050405020304" pitchFamily="18" charset="0"/>
              </a:rPr>
              <a:t>Alert</a:t>
            </a:r>
            <a:endParaRPr lang="en-IN" dirty="0"/>
          </a:p>
        </p:txBody>
      </p:sp>
      <p:sp>
        <p:nvSpPr>
          <p:cNvPr id="3" name="Content Placeholder 2">
            <a:extLst>
              <a:ext uri="{FF2B5EF4-FFF2-40B4-BE49-F238E27FC236}">
                <a16:creationId xmlns:a16="http://schemas.microsoft.com/office/drawing/2014/main" id="{8CB2A9F4-A37B-D3A2-FB69-240760B24468}"/>
              </a:ext>
            </a:extLst>
          </p:cNvPr>
          <p:cNvSpPr>
            <a:spLocks noGrp="1"/>
          </p:cNvSpPr>
          <p:nvPr>
            <p:ph idx="1"/>
          </p:nvPr>
        </p:nvSpPr>
        <p:spPr/>
        <p:txBody>
          <a:bodyPr/>
          <a:lstStyle/>
          <a:p>
            <a:pPr algn="just"/>
            <a:r>
              <a:rPr lang="en-US" sz="2400" dirty="0">
                <a:effectLst/>
                <a:latin typeface="Times New Roman" panose="02020603050405020304" pitchFamily="18" charset="0"/>
                <a:ea typeface="Times New Roman" panose="02020603050405020304" pitchFamily="18" charset="0"/>
              </a:rPr>
              <a:t>In the final module, we develop the Drowsiness alert according to the Eye Analysis Ration (EAR), so the driver gets the Alert sound and so the driver can know that he/she is in the sleepy stage and take necessary action accordingly, which prevents the accident.</a:t>
            </a:r>
          </a:p>
          <a:p>
            <a:pPr marL="0" indent="0">
              <a:buNone/>
            </a:pPr>
            <a:endParaRPr lang="en-US" sz="2400" dirty="0">
              <a:latin typeface="Times New Roman" panose="02020603050405020304" pitchFamily="18" charset="0"/>
              <a:ea typeface="Times New Roman" panose="02020603050405020304" pitchFamily="18" charset="0"/>
            </a:endParaRPr>
          </a:p>
          <a:p>
            <a:pPr marL="0" indent="0">
              <a:buNone/>
            </a:pPr>
            <a:endParaRPr lang="en-IN" sz="24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FCB4646-D847-599E-5FB4-F04965133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9513" y="3756417"/>
            <a:ext cx="3416123" cy="2736457"/>
          </a:xfrm>
          <a:prstGeom prst="rect">
            <a:avLst/>
          </a:prstGeom>
        </p:spPr>
      </p:pic>
    </p:spTree>
    <p:extLst>
      <p:ext uri="{BB962C8B-B14F-4D97-AF65-F5344CB8AC3E}">
        <p14:creationId xmlns:p14="http://schemas.microsoft.com/office/powerpoint/2010/main" val="70590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89B8-C647-DE1D-572E-86136B0C6D7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CONCLUSION</a:t>
            </a:r>
            <a:endParaRPr lang="en-IN" dirty="0"/>
          </a:p>
        </p:txBody>
      </p:sp>
      <p:sp>
        <p:nvSpPr>
          <p:cNvPr id="3" name="Content Placeholder 2">
            <a:extLst>
              <a:ext uri="{FF2B5EF4-FFF2-40B4-BE49-F238E27FC236}">
                <a16:creationId xmlns:a16="http://schemas.microsoft.com/office/drawing/2014/main" id="{3C1EF4D6-CF3F-6946-55F1-379BF2E8C2FF}"/>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This project proposes a drowsiness detection system based on driver behavior.</a:t>
            </a:r>
          </a:p>
          <a:p>
            <a:pPr algn="just"/>
            <a:r>
              <a:rPr lang="en-US" sz="2400" dirty="0">
                <a:latin typeface="Times New Roman" panose="02020603050405020304" pitchFamily="18" charset="0"/>
                <a:cs typeface="Times New Roman" panose="02020603050405020304" pitchFamily="18" charset="0"/>
              </a:rPr>
              <a:t>The role of the system is to detect facial landmarks from the live webcam that are collected while the person is driving the vehicle by a camera module attached to the vehicle and deliver the obtained data to the trained model to identify the driver's state and provide an alert if the driver feels drowsy.</a:t>
            </a:r>
          </a:p>
          <a:p>
            <a:pPr algn="just"/>
            <a:r>
              <a:rPr lang="en-US" sz="2400" dirty="0">
                <a:latin typeface="Times New Roman" panose="02020603050405020304" pitchFamily="18" charset="0"/>
                <a:cs typeface="Times New Roman" panose="02020603050405020304" pitchFamily="18" charset="0"/>
              </a:rPr>
              <a:t>In our proposed work we have developed such a system which can easily be deployable on a machine, robust and reliable to use.</a:t>
            </a:r>
          </a:p>
          <a:p>
            <a:pPr algn="just"/>
            <a:r>
              <a:rPr lang="en-US" sz="2400" dirty="0">
                <a:latin typeface="Times New Roman" panose="02020603050405020304" pitchFamily="18" charset="0"/>
                <a:cs typeface="Times New Roman" panose="02020603050405020304" pitchFamily="18" charset="0"/>
              </a:rPr>
              <a:t>Because it is intrusive means there is no need to attach any extra equipment to the body of the driver to detect the state of drowsiness.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25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6A72-49AD-4E70-A9D9-3DDE2E01183C}"/>
              </a:ext>
            </a:extLst>
          </p:cNvPr>
          <p:cNvSpPr>
            <a:spLocks noGrp="1"/>
          </p:cNvSpPr>
          <p:nvPr>
            <p:ph type="title"/>
          </p:nvPr>
        </p:nvSpPr>
        <p:spPr>
          <a:xfrm>
            <a:off x="838200" y="365125"/>
            <a:ext cx="10515600" cy="1325563"/>
          </a:xfrm>
        </p:spPr>
        <p:txBody>
          <a:bodyPr/>
          <a:lstStyle/>
          <a:p>
            <a:r>
              <a:rPr lang="en-IN" sz="4400" b="1" dirty="0"/>
              <a:t>                              </a:t>
            </a:r>
            <a:r>
              <a:rPr lang="en-IN" sz="4400" b="1"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662DC6AA-910D-4133-AADB-3A30B22B509E}"/>
              </a:ext>
            </a:extLst>
          </p:cNvPr>
          <p:cNvSpPr>
            <a:spLocks noGrp="1"/>
          </p:cNvSpPr>
          <p:nvPr>
            <p:ph idx="1"/>
          </p:nvPr>
        </p:nvSpPr>
        <p:spPr>
          <a:xfrm>
            <a:off x="838200" y="1825625"/>
            <a:ext cx="10515600" cy="4351338"/>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As per the previous year's report concerning to road crashes indicates that the principal cause of such a fatal road accidents is because of negligence behavior as well as drowsiness of driver.</a:t>
            </a:r>
          </a:p>
          <a:p>
            <a:pPr algn="just">
              <a:lnSpc>
                <a:spcPct val="100000"/>
              </a:lnSpc>
            </a:pPr>
            <a:r>
              <a:rPr lang="en-US" sz="2400" dirty="0">
                <a:latin typeface="Times New Roman" panose="02020603050405020304" pitchFamily="18" charset="0"/>
                <a:cs typeface="Times New Roman" panose="02020603050405020304" pitchFamily="18" charset="0"/>
              </a:rPr>
              <a:t>This problem reveals the requirement of such a system that can recognize drowsiness state of driver and gives alert signal to the driver before the occurrence of any accidents.</a:t>
            </a:r>
          </a:p>
          <a:p>
            <a:pPr algn="just">
              <a:lnSpc>
                <a:spcPct val="100000"/>
              </a:lnSpc>
            </a:pPr>
            <a:r>
              <a:rPr lang="en-US" sz="2400" dirty="0">
                <a:latin typeface="Times New Roman" panose="02020603050405020304" pitchFamily="18" charset="0"/>
                <a:cs typeface="Times New Roman" panose="02020603050405020304" pitchFamily="18" charset="0"/>
              </a:rPr>
              <a:t>Then, it identifies the state of drowsiness, when blink duration becomes more than a certain limits and it produces the alarm, so the driver can wake up and get alert.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446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1F54-D957-A90D-4F28-4EDC0EB52F0A}"/>
              </a:ext>
            </a:extLst>
          </p:cNvPr>
          <p:cNvSpPr>
            <a:spLocks noGrp="1"/>
          </p:cNvSpPr>
          <p:nvPr>
            <p:ph type="title"/>
          </p:nvPr>
        </p:nvSpPr>
        <p:spPr>
          <a:xfrm>
            <a:off x="838200" y="138881"/>
            <a:ext cx="10515600" cy="1325563"/>
          </a:xfrm>
        </p:spPr>
        <p:txBody>
          <a:bodyPr/>
          <a:lstStyle/>
          <a:p>
            <a:r>
              <a:rPr lang="en-US" dirty="0">
                <a:latin typeface="Times New Roman" panose="02020603050405020304" pitchFamily="18" charset="0"/>
                <a:cs typeface="Times New Roman" panose="02020603050405020304" pitchFamily="18" charset="0"/>
              </a:rPr>
              <a:t>		FUTURE ENHANCEMENT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250BA0-AE36-0C80-A146-8359A45F4F95}"/>
              </a:ext>
            </a:extLst>
          </p:cNvPr>
          <p:cNvSpPr>
            <a:spLocks noGrp="1"/>
          </p:cNvSpPr>
          <p:nvPr>
            <p:ph idx="1"/>
          </p:nvPr>
        </p:nvSpPr>
        <p:spPr>
          <a:xfrm>
            <a:off x="913615" y="1326003"/>
            <a:ext cx="10515600" cy="5074797"/>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Although, our developed framework gives </a:t>
            </a:r>
            <a:r>
              <a:rPr lang="en-US" sz="2400" dirty="0">
                <a:latin typeface="Times New Roman" panose="02020603050405020304" pitchFamily="18" charset="0"/>
                <a:cs typeface="Times New Roman" panose="02020603050405020304" pitchFamily="18" charset="0"/>
              </a:rPr>
              <a:t>a</a:t>
            </a:r>
            <a:r>
              <a:rPr lang="en-US" sz="2400" b="0" i="0" dirty="0">
                <a:effectLst/>
                <a:latin typeface="Times New Roman" panose="02020603050405020304" pitchFamily="18" charset="0"/>
                <a:cs typeface="Times New Roman" panose="02020603050405020304" pitchFamily="18" charset="0"/>
              </a:rPr>
              <a:t> better result in recognizing driver's state of drowsiness.</a:t>
            </a:r>
          </a:p>
          <a:p>
            <a:pPr algn="just"/>
            <a:r>
              <a:rPr lang="en-US" sz="2400" b="0" i="0" dirty="0">
                <a:effectLst/>
                <a:latin typeface="Times New Roman" panose="02020603050405020304" pitchFamily="18" charset="0"/>
                <a:cs typeface="Times New Roman" panose="02020603050405020304" pitchFamily="18" charset="0"/>
              </a:rPr>
              <a:t>Yet, some issues still remain which badly affect the performance of our designed system like our system will not give the prominence result under the low visibility condition or during night hour.</a:t>
            </a:r>
          </a:p>
          <a:p>
            <a:pPr algn="just"/>
            <a:r>
              <a:rPr lang="en-US" sz="2400" b="0" i="0" dirty="0">
                <a:effectLst/>
                <a:latin typeface="Times New Roman" panose="02020603050405020304" pitchFamily="18" charset="0"/>
                <a:cs typeface="Times New Roman" panose="02020603050405020304" pitchFamily="18" charset="0"/>
              </a:rPr>
              <a:t>In future, we would like to use some robust software like a CNN-face detector which could identify the face clearly when head movement is extremely in any direction but we will have to keep attention to settle the time elapsed in recognition of drowsiness.</a:t>
            </a:r>
          </a:p>
          <a:p>
            <a:pPr algn="just"/>
            <a:r>
              <a:rPr lang="en-US" sz="2400" b="0" i="0" dirty="0">
                <a:effectLst/>
                <a:latin typeface="Times New Roman" panose="02020603050405020304" pitchFamily="18" charset="0"/>
                <a:cs typeface="Times New Roman" panose="02020603050405020304" pitchFamily="18" charset="0"/>
              </a:rPr>
              <a:t>Since, we have faced the problem to set threshold value of EAR due to the different dimension of  the eyes of participant.</a:t>
            </a:r>
          </a:p>
          <a:p>
            <a:pPr algn="just"/>
            <a:r>
              <a:rPr lang="en-US" sz="2400" b="0" i="0" dirty="0">
                <a:effectLst/>
                <a:latin typeface="Times New Roman" panose="02020603050405020304" pitchFamily="18" charset="0"/>
                <a:cs typeface="Times New Roman" panose="02020603050405020304" pitchFamily="18" charset="0"/>
              </a:rPr>
              <a:t>Therefore, one can normalize the data at this stage to suite this problem in future and enhance the accuracy of overall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435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9DB6-14BB-D397-8240-106C47E734E9}"/>
              </a:ext>
            </a:extLst>
          </p:cNvPr>
          <p:cNvSpPr>
            <a:spLocks noGrp="1"/>
          </p:cNvSpPr>
          <p:nvPr>
            <p:ph type="title"/>
          </p:nvPr>
        </p:nvSpPr>
        <p:spPr>
          <a:xfrm>
            <a:off x="838200" y="252003"/>
            <a:ext cx="10515600" cy="1325563"/>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REFERENCES</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03F48A3E-B08B-783A-97CA-06341B5B50DD}"/>
              </a:ext>
            </a:extLst>
          </p:cNvPr>
          <p:cNvSpPr>
            <a:spLocks noGrp="1"/>
          </p:cNvSpPr>
          <p:nvPr>
            <p:ph idx="1"/>
          </p:nvPr>
        </p:nvSpPr>
        <p:spPr/>
        <p:txBody>
          <a:bodyPr>
            <a:normAutofit fontScale="92500" lnSpcReduction="10000"/>
          </a:bodyPr>
          <a:lstStyle/>
          <a:p>
            <a:pPr marL="342900" indent="-342900">
              <a:buFont typeface="+mj-lt"/>
              <a:buAutoNum type="arabicPeriod"/>
            </a:pPr>
            <a:r>
              <a:rPr lang="en-US" sz="2400" dirty="0">
                <a:effectLst/>
                <a:latin typeface="Times New Roman" panose="02020603050405020304" pitchFamily="18" charset="0"/>
                <a:ea typeface="Times New Roman" panose="02020603050405020304" pitchFamily="18" charset="0"/>
              </a:rPr>
              <a:t> “Road Accidents in India 2018”. Available: https://morth.nic.in/sites/default/files/Road_Accidednt.pdf, pp. 1-125</a:t>
            </a:r>
          </a:p>
          <a:p>
            <a:pPr marL="342900" indent="-342900">
              <a:buFont typeface="+mj-lt"/>
              <a:buAutoNum type="arabicPeriod"/>
            </a:pPr>
            <a:r>
              <a:rPr lang="en-US" sz="2400" dirty="0" err="1">
                <a:effectLst/>
                <a:latin typeface="Times New Roman" panose="02020603050405020304" pitchFamily="18" charset="0"/>
                <a:ea typeface="Times New Roman" panose="02020603050405020304" pitchFamily="18" charset="0"/>
              </a:rPr>
              <a:t>Massoz</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Quent</a:t>
            </a:r>
            <a:r>
              <a:rPr lang="en-US" sz="2400" dirty="0">
                <a:effectLst/>
                <a:latin typeface="Times New Roman" panose="02020603050405020304" pitchFamily="18" charset="0"/>
                <a:ea typeface="Times New Roman" panose="02020603050405020304" pitchFamily="18" charset="0"/>
              </a:rPr>
              <a:t> in, et al. "The </a:t>
            </a:r>
            <a:r>
              <a:rPr lang="en-US" sz="2400" dirty="0" err="1">
                <a:effectLst/>
                <a:latin typeface="Times New Roman" panose="02020603050405020304" pitchFamily="18" charset="0"/>
                <a:ea typeface="Times New Roman" panose="02020603050405020304" pitchFamily="18" charset="0"/>
              </a:rPr>
              <a:t>ULg</a:t>
            </a:r>
            <a:r>
              <a:rPr lang="en-US" sz="2400" dirty="0">
                <a:effectLst/>
                <a:latin typeface="Times New Roman" panose="02020603050405020304" pitchFamily="18" charset="0"/>
                <a:ea typeface="Times New Roman" panose="02020603050405020304" pitchFamily="18" charset="0"/>
              </a:rPr>
              <a:t> multimodality drowsiness database (called DROZY) and examples of use." 2016 IEEE Winter Conference on Applications of Computer Vision (WACV). IEEE, 2016.</a:t>
            </a:r>
          </a:p>
          <a:p>
            <a:pPr marL="342900" indent="-342900">
              <a:buFont typeface="+mj-lt"/>
              <a:buAutoNum type="arabicPeriod"/>
            </a:pPr>
            <a:r>
              <a:rPr lang="en-US" sz="2400" dirty="0" err="1">
                <a:effectLst/>
                <a:latin typeface="Times New Roman" panose="02020603050405020304" pitchFamily="18" charset="0"/>
                <a:ea typeface="Times New Roman" panose="02020603050405020304" pitchFamily="18" charset="0"/>
              </a:rPr>
              <a:t>Kazemi</a:t>
            </a:r>
            <a:r>
              <a:rPr lang="en-US" sz="2400" dirty="0">
                <a:effectLst/>
                <a:latin typeface="Times New Roman" panose="02020603050405020304" pitchFamily="18" charset="0"/>
                <a:ea typeface="Times New Roman" panose="02020603050405020304" pitchFamily="18" charset="0"/>
              </a:rPr>
              <a:t>, Vahid, and Josephine Sullivan. "One millisecond face alignment with an ensemble of regression trees." Proceedings of the IEEE conference on computer vision and pat tern recognition. 2014. </a:t>
            </a:r>
            <a:endParaRPr lang="en-US" sz="2400" dirty="0">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2400" dirty="0">
                <a:effectLst/>
                <a:latin typeface="Times New Roman" panose="02020603050405020304" pitchFamily="18" charset="0"/>
                <a:ea typeface="Times New Roman" panose="02020603050405020304" pitchFamily="18" charset="0"/>
              </a:rPr>
              <a:t>Forsman, Pia M., et al. "Efficient driver drowsiness detection at moderate levels of drowsiness." Accident Analysis &amp; Prevent ion 50 (2013): 341-350.</a:t>
            </a:r>
          </a:p>
          <a:p>
            <a:pPr marL="342900" indent="-342900">
              <a:buFont typeface="+mj-lt"/>
              <a:buAutoNum type="arabicPeriod"/>
            </a:pPr>
            <a:r>
              <a:rPr lang="en-US" sz="2400" dirty="0" err="1">
                <a:effectLst/>
                <a:latin typeface="Times New Roman" panose="02020603050405020304" pitchFamily="18" charset="0"/>
                <a:ea typeface="Times New Roman" panose="02020603050405020304" pitchFamily="18" charset="0"/>
              </a:rPr>
              <a:t>Zhihong</a:t>
            </a:r>
            <a:r>
              <a:rPr lang="en-US" sz="2400" dirty="0">
                <a:effectLst/>
                <a:latin typeface="Times New Roman" panose="02020603050405020304" pitchFamily="18" charset="0"/>
                <a:ea typeface="Times New Roman" panose="02020603050405020304" pitchFamily="18" charset="0"/>
              </a:rPr>
              <a:t>, Wu, and Xiao </a:t>
            </a:r>
            <a:r>
              <a:rPr lang="en-US" sz="2400" dirty="0" err="1">
                <a:effectLst/>
                <a:latin typeface="Times New Roman" panose="02020603050405020304" pitchFamily="18" charset="0"/>
                <a:ea typeface="Times New Roman" panose="02020603050405020304" pitchFamily="18" charset="0"/>
              </a:rPr>
              <a:t>Xiaohong</a:t>
            </a:r>
            <a:r>
              <a:rPr lang="en-US" sz="2400" dirty="0">
                <a:effectLst/>
                <a:latin typeface="Times New Roman" panose="02020603050405020304" pitchFamily="18" charset="0"/>
                <a:ea typeface="Times New Roman" panose="02020603050405020304" pitchFamily="18" charset="0"/>
              </a:rPr>
              <a:t>. "Study on histogram equalization." Intelligence Information Processing and Trusted </a:t>
            </a:r>
            <a:r>
              <a:rPr lang="en-US" sz="2400" dirty="0" err="1">
                <a:effectLst/>
                <a:latin typeface="Times New Roman" panose="02020603050405020304" pitchFamily="18" charset="0"/>
                <a:ea typeface="Times New Roman" panose="02020603050405020304" pitchFamily="18" charset="0"/>
              </a:rPr>
              <a:t>Comput</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ing</a:t>
            </a:r>
            <a:r>
              <a:rPr lang="en-US" sz="2400" dirty="0">
                <a:effectLst/>
                <a:latin typeface="Times New Roman" panose="02020603050405020304" pitchFamily="18" charset="0"/>
                <a:ea typeface="Times New Roman" panose="02020603050405020304" pitchFamily="18" charset="0"/>
              </a:rPr>
              <a:t>, International Symposium on. IEEE Computer Society, 2011.</a:t>
            </a:r>
            <a:endParaRPr lang="en-US" sz="2400" dirty="0">
              <a:latin typeface="Times New Roman" panose="02020603050405020304" pitchFamily="18" charset="0"/>
              <a:ea typeface="Times New Roman" panose="02020603050405020304" pitchFamily="18" charset="0"/>
            </a:endParaRPr>
          </a:p>
          <a:p>
            <a:pPr marL="342900" indent="-342900">
              <a:buFont typeface="+mj-lt"/>
              <a:buAutoNum type="arabicPeriod"/>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9231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C506-6EC5-451D-B3DD-1ED27D2BD757}"/>
              </a:ext>
            </a:extLst>
          </p:cNvPr>
          <p:cNvSpPr>
            <a:spLocks noGrp="1"/>
          </p:cNvSpPr>
          <p:nvPr>
            <p:ph type="title"/>
          </p:nvPr>
        </p:nvSpPr>
        <p:spPr/>
        <p:txBody>
          <a:bodyPr/>
          <a:lstStyle/>
          <a:p>
            <a:r>
              <a:rPr lang="en-IN" sz="4400" b="1" dirty="0"/>
              <a:t>                         </a:t>
            </a:r>
            <a:r>
              <a:rPr lang="en-IN" sz="4400" b="1"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B0026146-C83B-48E7-B772-4B2595A2D545}"/>
              </a:ext>
            </a:extLst>
          </p:cNvPr>
          <p:cNvSpPr txBox="1">
            <a:spLocks/>
          </p:cNvSpPr>
          <p:nvPr/>
        </p:nvSpPr>
        <p:spPr>
          <a:xfrm>
            <a:off x="838200" y="1690688"/>
            <a:ext cx="10515600" cy="4165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As observed, most of the road crashes are caused due the negligence behavior driver when he/she is in state of fall asleep or in drowsy condition while driving the vehicle.</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various techniques that have been employed till date in order to recognize the drowsy state of driver can be mainly categories into three classes such as physiological, behavioral and vehicle parameter based techniques.</a:t>
            </a:r>
          </a:p>
          <a:p>
            <a:pPr algn="just"/>
            <a:r>
              <a:rPr lang="en-US" sz="2400" dirty="0">
                <a:latin typeface="Times New Roman" panose="02020603050405020304" pitchFamily="18" charset="0"/>
                <a:cs typeface="Times New Roman" panose="02020603050405020304" pitchFamily="18" charset="0"/>
              </a:rPr>
              <a:t> This technique uses the visual cues for determining the state of drowsiness of driver.</a:t>
            </a:r>
          </a:p>
          <a:p>
            <a:pPr algn="just"/>
            <a:r>
              <a:rPr lang="en-US" sz="2400" dirty="0">
                <a:latin typeface="Times New Roman" panose="02020603050405020304" pitchFamily="18" charset="0"/>
                <a:cs typeface="Times New Roman" panose="02020603050405020304" pitchFamily="18" charset="0"/>
              </a:rPr>
              <a:t>In our designed framework, detection of drowsy state of driver is primarily based on blinking characteristics of eye using eye aspect ratio parameter.</a:t>
            </a:r>
          </a:p>
        </p:txBody>
      </p:sp>
    </p:spTree>
    <p:extLst>
      <p:ext uri="{BB962C8B-B14F-4D97-AF65-F5344CB8AC3E}">
        <p14:creationId xmlns:p14="http://schemas.microsoft.com/office/powerpoint/2010/main" val="2968482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2FFB-DFA5-4DBC-98BC-FA72677A2368}"/>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B3A35DF4-EC65-4464-8C6D-883D0FCDD641}"/>
              </a:ext>
            </a:extLst>
          </p:cNvPr>
          <p:cNvSpPr>
            <a:spLocks noGrp="1"/>
          </p:cNvSpPr>
          <p:nvPr>
            <p:ph idx="1"/>
          </p:nvPr>
        </p:nvSpPr>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The various techniques that have been employed till date in order to recognize the drowsy state of driver can be mainly categories into three classes such as physiological, behavioral and vehicle parameter based techniques.</a:t>
            </a:r>
          </a:p>
          <a:p>
            <a:pPr algn="just">
              <a:lnSpc>
                <a:spcPct val="100000"/>
              </a:lnSpc>
            </a:pPr>
            <a:r>
              <a:rPr lang="en-US" sz="2400" dirty="0">
                <a:latin typeface="Times New Roman" panose="02020603050405020304" pitchFamily="18" charset="0"/>
                <a:cs typeface="Times New Roman" panose="02020603050405020304" pitchFamily="18" charset="0"/>
              </a:rPr>
              <a:t>explore the fact that state of drowsiness in driver identified through the various electric signal such as electromyography (EMG) for muscle tone, electroencephalogram (EEG) for brain activity, electrocardiography (ECG) for heart rate, Electro-oculogram (EOG) for ocular activity.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932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FC50-EACB-4390-B4EF-A2D38568E02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DRAWBACKS OF EXISTING SYSTEM</a:t>
            </a:r>
          </a:p>
        </p:txBody>
      </p:sp>
      <p:sp>
        <p:nvSpPr>
          <p:cNvPr id="3" name="Content Placeholder 2">
            <a:extLst>
              <a:ext uri="{FF2B5EF4-FFF2-40B4-BE49-F238E27FC236}">
                <a16:creationId xmlns:a16="http://schemas.microsoft.com/office/drawing/2014/main" id="{734DC1CC-D805-4729-8B79-D7B30D106DFC}"/>
              </a:ext>
            </a:extLst>
          </p:cNvPr>
          <p:cNvSpPr>
            <a:spLocks noGrp="1"/>
          </p:cNvSpPr>
          <p:nvPr>
            <p:ph idx="1"/>
          </p:nvPr>
        </p:nvSpPr>
        <p:spPr>
          <a:xfrm>
            <a:off x="933061" y="2265891"/>
            <a:ext cx="10021078" cy="3051175"/>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The Procedures are not performing well in case of micro-sleeps (driver fall asleep on wheel for a moment) because it require bulk amount of data as well as time and effort for measuring these parameters.</a:t>
            </a:r>
          </a:p>
          <a:p>
            <a:pPr algn="just">
              <a:lnSpc>
                <a:spcPct val="100000"/>
              </a:lnSpc>
            </a:pPr>
            <a:r>
              <a:rPr lang="en-US" sz="2400" dirty="0">
                <a:latin typeface="Times New Roman" panose="02020603050405020304" pitchFamily="18" charset="0"/>
                <a:cs typeface="Times New Roman" panose="02020603050405020304" pitchFamily="18" charset="0"/>
              </a:rPr>
              <a:t>Due to this intrusive nature, number of </a:t>
            </a:r>
            <a:r>
              <a:rPr lang="en-US" sz="2400" dirty="0" err="1">
                <a:latin typeface="Times New Roman" panose="02020603050405020304" pitchFamily="18" charset="0"/>
                <a:cs typeface="Times New Roman" panose="02020603050405020304" pitchFamily="18" charset="0"/>
              </a:rPr>
              <a:t>equipments</a:t>
            </a:r>
            <a:r>
              <a:rPr lang="en-US" sz="2400" dirty="0">
                <a:latin typeface="Times New Roman" panose="02020603050405020304" pitchFamily="18" charset="0"/>
                <a:cs typeface="Times New Roman" panose="02020603050405020304" pitchFamily="18" charset="0"/>
              </a:rPr>
              <a:t> which having the many sensors, have attached on the different portion of driver's body that are capable of learning the brain signals as well nerve impulses and so on.</a:t>
            </a:r>
            <a:endParaRPr lang="en-IN" sz="24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939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89A-6039-4A90-B0E5-A5AC8C3923A1}"/>
              </a:ext>
            </a:extLst>
          </p:cNvPr>
          <p:cNvSpPr>
            <a:spLocks noGrp="1"/>
          </p:cNvSpPr>
          <p:nvPr>
            <p:ph type="title"/>
          </p:nvPr>
        </p:nvSpPr>
        <p:spPr/>
        <p:txBody>
          <a:bodyPr/>
          <a:lstStyle/>
          <a:p>
            <a:r>
              <a:rPr lang="en-IN" b="1" dirty="0"/>
              <a:t>                     </a:t>
            </a:r>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91B6824A-BE38-43EB-9C0C-3FDED569A9A6}"/>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word intrusive means extra equipment that is needed to be attached with the body of driver to fetch the data to identify the state of driver.</a:t>
            </a:r>
          </a:p>
          <a:p>
            <a:pPr algn="just"/>
            <a:r>
              <a:rPr lang="en-US" sz="2400" dirty="0">
                <a:latin typeface="Times New Roman" panose="02020603050405020304" pitchFamily="18" charset="0"/>
                <a:cs typeface="Times New Roman" panose="02020603050405020304" pitchFamily="18" charset="0"/>
              </a:rPr>
              <a:t>So, we have considered the ‘behavioral’ based technique in our proposed work. This technique uses the visual cues for determining the state of drowsiness of driver.</a:t>
            </a:r>
          </a:p>
          <a:p>
            <a:pPr algn="just"/>
            <a:r>
              <a:rPr lang="en-US" sz="2400" dirty="0">
                <a:latin typeface="Times New Roman" panose="02020603050405020304" pitchFamily="18" charset="0"/>
                <a:cs typeface="Times New Roman" panose="02020603050405020304" pitchFamily="18" charset="0"/>
              </a:rPr>
              <a:t>In our designed framework, detection of drowsy state of driver is primarily based on blinking characteristics of eye using eye aspect ratio parameter.</a:t>
            </a:r>
          </a:p>
          <a:p>
            <a:pPr algn="just"/>
            <a:r>
              <a:rPr lang="en-US" sz="2400" dirty="0">
                <a:latin typeface="Times New Roman" panose="02020603050405020304" pitchFamily="18" charset="0"/>
                <a:cs typeface="Times New Roman" panose="02020603050405020304" pitchFamily="18" charset="0"/>
              </a:rPr>
              <a:t>The proposed work, we have adopted the Histogram equalization technique which equally distributes the intensity values throughout the frame as a pre-processing step.</a:t>
            </a:r>
            <a:endParaRPr lang="en-IN" sz="2400" dirty="0">
              <a:solidFill>
                <a:srgbClr val="3C4858"/>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7559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    ADVANTAGES OF PROPOSED SYSTEM</a:t>
            </a:r>
            <a:endParaRPr lang="en-IN" sz="4000" dirty="0"/>
          </a:p>
        </p:txBody>
      </p:sp>
      <p:sp>
        <p:nvSpPr>
          <p:cNvPr id="3" name="Content Placeholder 2"/>
          <p:cNvSpPr>
            <a:spLocks noGrp="1"/>
          </p:cNvSpPr>
          <p:nvPr>
            <p:ph idx="1"/>
          </p:nvPr>
        </p:nvSpPr>
        <p:spPr>
          <a:xfrm>
            <a:off x="838200" y="1825625"/>
            <a:ext cx="10219441"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In order to resolve the problem shown by physiological a well as vehicle characteristics based drowsiness detection techniques as discussed in above paragraphs, the computer vision techniques came into the existence.</a:t>
            </a:r>
          </a:p>
          <a:p>
            <a:pPr algn="just"/>
            <a:r>
              <a:rPr lang="en-US" sz="2400" dirty="0">
                <a:latin typeface="Times New Roman" panose="02020603050405020304" pitchFamily="18" charset="0"/>
                <a:cs typeface="Times New Roman" panose="02020603050405020304" pitchFamily="18" charset="0"/>
              </a:rPr>
              <a:t> In our proposed work we have developed such a system which can easily be deployable on a machine, robust and reliable to use. </a:t>
            </a:r>
          </a:p>
          <a:p>
            <a:pPr algn="just"/>
            <a:r>
              <a:rPr lang="en-US" sz="2400" dirty="0">
                <a:latin typeface="Times New Roman" panose="02020603050405020304" pitchFamily="18" charset="0"/>
                <a:cs typeface="Times New Roman" panose="02020603050405020304" pitchFamily="18" charset="0"/>
              </a:rPr>
              <a:t>This developed method is highly suitable in comparison of physiological method based system such as EEG, EOG etc.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91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C2DC-EB4F-4CD2-BE21-7C60B427266D}"/>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HARDWARE REQUIREMENTS</a:t>
            </a:r>
          </a:p>
        </p:txBody>
      </p:sp>
      <p:graphicFrame>
        <p:nvGraphicFramePr>
          <p:cNvPr id="5" name="Table 5">
            <a:extLst>
              <a:ext uri="{FF2B5EF4-FFF2-40B4-BE49-F238E27FC236}">
                <a16:creationId xmlns:a16="http://schemas.microsoft.com/office/drawing/2014/main" id="{511ACFBE-799C-8F55-C106-5BDC0A73A342}"/>
              </a:ext>
            </a:extLst>
          </p:cNvPr>
          <p:cNvGraphicFramePr>
            <a:graphicFrameLocks noGrp="1"/>
          </p:cNvGraphicFramePr>
          <p:nvPr>
            <p:extLst>
              <p:ext uri="{D42A27DB-BD31-4B8C-83A1-F6EECF244321}">
                <p14:modId xmlns:p14="http://schemas.microsoft.com/office/powerpoint/2010/main" val="3735803569"/>
              </p:ext>
            </p:extLst>
          </p:nvPr>
        </p:nvGraphicFramePr>
        <p:xfrm>
          <a:off x="3055450" y="1690688"/>
          <a:ext cx="6420465" cy="4548091"/>
        </p:xfrm>
        <a:graphic>
          <a:graphicData uri="http://schemas.openxmlformats.org/drawingml/2006/table">
            <a:tbl>
              <a:tblPr firstRow="1" bandRow="1">
                <a:tableStyleId>{5940675A-B579-460E-94D1-54222C63F5DA}</a:tableStyleId>
              </a:tblPr>
              <a:tblGrid>
                <a:gridCol w="2122163">
                  <a:extLst>
                    <a:ext uri="{9D8B030D-6E8A-4147-A177-3AD203B41FA5}">
                      <a16:colId xmlns:a16="http://schemas.microsoft.com/office/drawing/2014/main" val="2277066429"/>
                    </a:ext>
                  </a:extLst>
                </a:gridCol>
                <a:gridCol w="638718">
                  <a:extLst>
                    <a:ext uri="{9D8B030D-6E8A-4147-A177-3AD203B41FA5}">
                      <a16:colId xmlns:a16="http://schemas.microsoft.com/office/drawing/2014/main" val="1966064615"/>
                    </a:ext>
                  </a:extLst>
                </a:gridCol>
                <a:gridCol w="3659584">
                  <a:extLst>
                    <a:ext uri="{9D8B030D-6E8A-4147-A177-3AD203B41FA5}">
                      <a16:colId xmlns:a16="http://schemas.microsoft.com/office/drawing/2014/main" val="2108616434"/>
                    </a:ext>
                  </a:extLst>
                </a:gridCol>
              </a:tblGrid>
              <a:tr h="749892">
                <a:tc>
                  <a:txBody>
                    <a:bodyPr/>
                    <a:lstStyle/>
                    <a:p>
                      <a:r>
                        <a:rPr lang="en-IN" sz="2400" dirty="0">
                          <a:latin typeface="Times New Roman" panose="02020603050405020304" pitchFamily="18" charset="0"/>
                          <a:cs typeface="Times New Roman" panose="02020603050405020304" pitchFamily="18" charset="0"/>
                        </a:rPr>
                        <a:t>Processor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400" dirty="0">
                          <a:latin typeface="Times New Roman" panose="02020603050405020304" pitchFamily="18" charset="0"/>
                          <a:cs typeface="Times New Roman" panose="02020603050405020304" pitchFamily="18" charset="0"/>
                        </a:rPr>
                        <a:t>Intel i5 2.8GHz</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7345605"/>
                  </a:ext>
                </a:extLst>
              </a:tr>
              <a:tr h="749892">
                <a:tc>
                  <a:txBody>
                    <a:bodyPr/>
                    <a:lstStyle/>
                    <a:p>
                      <a:r>
                        <a:rPr lang="en-IN" sz="2400" dirty="0">
                          <a:latin typeface="Times New Roman" panose="02020603050405020304" pitchFamily="18" charset="0"/>
                          <a:cs typeface="Times New Roman" panose="02020603050405020304" pitchFamily="18" charset="0"/>
                        </a:rPr>
                        <a:t>System Ram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400" dirty="0">
                          <a:latin typeface="Times New Roman" panose="02020603050405020304" pitchFamily="18" charset="0"/>
                          <a:cs typeface="Times New Roman" panose="02020603050405020304" pitchFamily="18" charset="0"/>
                        </a:rPr>
                        <a:t>4 GB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82446354"/>
                  </a:ext>
                </a:extLst>
              </a:tr>
              <a:tr h="749892">
                <a:tc>
                  <a:txBody>
                    <a:bodyPr/>
                    <a:lstStyle/>
                    <a:p>
                      <a:r>
                        <a:rPr lang="en-US" sz="2400" dirty="0">
                          <a:latin typeface="Times New Roman" panose="02020603050405020304" pitchFamily="18" charset="0"/>
                          <a:cs typeface="Times New Roman" panose="02020603050405020304" pitchFamily="18" charset="0"/>
                        </a:rPr>
                        <a:t>Hard</a:t>
                      </a:r>
                      <a:r>
                        <a:rPr lang="en-US" sz="2400" baseline="0" dirty="0">
                          <a:latin typeface="Times New Roman" panose="02020603050405020304" pitchFamily="18" charset="0"/>
                          <a:cs typeface="Times New Roman" panose="02020603050405020304" pitchFamily="18" charset="0"/>
                        </a:rPr>
                        <a:t> disk drive</a:t>
                      </a:r>
                      <a:endParaRPr lang="en-IN" sz="2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a:latin typeface="Times New Roman" panose="02020603050405020304" pitchFamily="18" charset="0"/>
                          <a:cs typeface="Times New Roman" panose="02020603050405020304" pitchFamily="18" charset="0"/>
                        </a:rPr>
                        <a:t>500</a:t>
                      </a:r>
                      <a:r>
                        <a:rPr lang="en-US" sz="2400" baseline="0" dirty="0">
                          <a:latin typeface="Times New Roman" panose="02020603050405020304" pitchFamily="18" charset="0"/>
                          <a:cs typeface="Times New Roman" panose="02020603050405020304" pitchFamily="18" charset="0"/>
                        </a:rPr>
                        <a:t> GB</a:t>
                      </a:r>
                      <a:endParaRPr lang="en-IN" sz="2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95850520"/>
                  </a:ext>
                </a:extLst>
              </a:tr>
              <a:tr h="749892">
                <a:tc>
                  <a:txBody>
                    <a:bodyPr/>
                    <a:lstStyle/>
                    <a:p>
                      <a:r>
                        <a:rPr lang="en-US" sz="2400" dirty="0">
                          <a:latin typeface="Times New Roman" panose="02020603050405020304" pitchFamily="18" charset="0"/>
                          <a:cs typeface="Times New Roman" panose="02020603050405020304" pitchFamily="18" charset="0"/>
                        </a:rPr>
                        <a:t>Keyboard</a:t>
                      </a:r>
                      <a:endParaRPr lang="en-IN" sz="2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a:latin typeface="Times New Roman" panose="02020603050405020304" pitchFamily="18" charset="0"/>
                          <a:cs typeface="Times New Roman" panose="02020603050405020304" pitchFamily="18" charset="0"/>
                        </a:rPr>
                        <a:t>106 Multimedia</a:t>
                      </a:r>
                      <a:r>
                        <a:rPr lang="en-US" sz="2400" baseline="0" dirty="0">
                          <a:latin typeface="Times New Roman" panose="02020603050405020304" pitchFamily="18" charset="0"/>
                          <a:cs typeface="Times New Roman" panose="02020603050405020304" pitchFamily="18" charset="0"/>
                        </a:rPr>
                        <a:t> keyboard</a:t>
                      </a:r>
                      <a:endParaRPr lang="en-IN" sz="2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79732560"/>
                  </a:ext>
                </a:extLst>
              </a:tr>
              <a:tr h="1548523">
                <a:tc>
                  <a:txBody>
                    <a:bodyPr/>
                    <a:lstStyle/>
                    <a:p>
                      <a:r>
                        <a:rPr lang="en-US" sz="2400" dirty="0">
                          <a:latin typeface="Times New Roman" panose="02020603050405020304" pitchFamily="18" charset="0"/>
                          <a:cs typeface="Times New Roman" panose="02020603050405020304" pitchFamily="18" charset="0"/>
                        </a:rPr>
                        <a:t>Mouse</a:t>
                      </a:r>
                    </a:p>
                    <a:p>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Camera</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a:latin typeface="Times New Roman" panose="02020603050405020304" pitchFamily="18" charset="0"/>
                          <a:cs typeface="Times New Roman" panose="02020603050405020304" pitchFamily="18" charset="0"/>
                        </a:rPr>
                        <a:t>Optical Mouse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720p Camera or </a:t>
                      </a:r>
                      <a:r>
                        <a:rPr lang="en-US" sz="2400" dirty="0" err="1">
                          <a:latin typeface="Times New Roman" panose="02020603050405020304" pitchFamily="18" charset="0"/>
                          <a:cs typeface="Times New Roman" panose="02020603050405020304" pitchFamily="18" charset="0"/>
                        </a:rPr>
                        <a:t>webcamera</a:t>
                      </a:r>
                      <a:endParaRPr lang="en-US" sz="2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2179537"/>
                  </a:ext>
                </a:extLst>
              </a:tr>
            </a:tbl>
          </a:graphicData>
        </a:graphic>
      </p:graphicFrame>
    </p:spTree>
    <p:extLst>
      <p:ext uri="{BB962C8B-B14F-4D97-AF65-F5344CB8AC3E}">
        <p14:creationId xmlns:p14="http://schemas.microsoft.com/office/powerpoint/2010/main" val="134455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E5AA-717D-4E1F-9F5D-8BC2C2D0A390}"/>
              </a:ext>
            </a:extLst>
          </p:cNvPr>
          <p:cNvSpPr>
            <a:spLocks noGrp="1"/>
          </p:cNvSpPr>
          <p:nvPr>
            <p:ph type="title"/>
          </p:nvPr>
        </p:nvSpPr>
        <p:spPr>
          <a:xfrm>
            <a:off x="508261" y="883600"/>
            <a:ext cx="10515600" cy="1325563"/>
          </a:xfrm>
        </p:spPr>
        <p:txBody>
          <a:bodyPr>
            <a:normAutofit/>
          </a:bodyPr>
          <a:lstStyle/>
          <a:p>
            <a:r>
              <a:rPr lang="en-IN" sz="42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SOFTWARE REQUIREMENTS</a:t>
            </a:r>
          </a:p>
        </p:txBody>
      </p:sp>
      <p:graphicFrame>
        <p:nvGraphicFramePr>
          <p:cNvPr id="4" name="Table 4">
            <a:extLst>
              <a:ext uri="{FF2B5EF4-FFF2-40B4-BE49-F238E27FC236}">
                <a16:creationId xmlns:a16="http://schemas.microsoft.com/office/drawing/2014/main" id="{6B75D586-B2B3-9C4E-5BC2-9BE12B57E029}"/>
              </a:ext>
            </a:extLst>
          </p:cNvPr>
          <p:cNvGraphicFramePr>
            <a:graphicFrameLocks noGrp="1"/>
          </p:cNvGraphicFramePr>
          <p:nvPr>
            <p:extLst>
              <p:ext uri="{D42A27DB-BD31-4B8C-83A1-F6EECF244321}">
                <p14:modId xmlns:p14="http://schemas.microsoft.com/office/powerpoint/2010/main" val="1450661792"/>
              </p:ext>
            </p:extLst>
          </p:nvPr>
        </p:nvGraphicFramePr>
        <p:xfrm>
          <a:off x="3084213" y="2598566"/>
          <a:ext cx="7072671" cy="2050272"/>
        </p:xfrm>
        <a:graphic>
          <a:graphicData uri="http://schemas.openxmlformats.org/drawingml/2006/table">
            <a:tbl>
              <a:tblPr firstRow="1" bandRow="1">
                <a:tableStyleId>{5940675A-B579-460E-94D1-54222C63F5DA}</a:tableStyleId>
              </a:tblPr>
              <a:tblGrid>
                <a:gridCol w="2976716">
                  <a:extLst>
                    <a:ext uri="{9D8B030D-6E8A-4147-A177-3AD203B41FA5}">
                      <a16:colId xmlns:a16="http://schemas.microsoft.com/office/drawing/2014/main" val="3299122685"/>
                    </a:ext>
                  </a:extLst>
                </a:gridCol>
                <a:gridCol w="373626">
                  <a:extLst>
                    <a:ext uri="{9D8B030D-6E8A-4147-A177-3AD203B41FA5}">
                      <a16:colId xmlns:a16="http://schemas.microsoft.com/office/drawing/2014/main" val="4105646637"/>
                    </a:ext>
                  </a:extLst>
                </a:gridCol>
                <a:gridCol w="3722329">
                  <a:extLst>
                    <a:ext uri="{9D8B030D-6E8A-4147-A177-3AD203B41FA5}">
                      <a16:colId xmlns:a16="http://schemas.microsoft.com/office/drawing/2014/main" val="362855210"/>
                    </a:ext>
                  </a:extLst>
                </a:gridCol>
              </a:tblGrid>
              <a:tr h="683424">
                <a:tc>
                  <a:txBody>
                    <a:bodyPr/>
                    <a:lstStyle/>
                    <a:p>
                      <a:r>
                        <a:rPr lang="en-IN" sz="2800" dirty="0">
                          <a:latin typeface="Times New Roman" panose="02020603050405020304" pitchFamily="18" charset="0"/>
                          <a:cs typeface="Times New Roman" panose="02020603050405020304" pitchFamily="18" charset="0"/>
                        </a:rPr>
                        <a:t>Language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800" dirty="0">
                          <a:latin typeface="Times New Roman" panose="02020603050405020304" pitchFamily="18" charset="0"/>
                          <a:cs typeface="Times New Roman" panose="02020603050405020304" pitchFamily="18" charset="0"/>
                        </a:rPr>
                        <a:t>Python</a:t>
                      </a:r>
                      <a:endParaRPr lang="en-IN" sz="28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7491917"/>
                  </a:ext>
                </a:extLst>
              </a:tr>
              <a:tr h="683424">
                <a:tc>
                  <a:txBody>
                    <a:bodyPr/>
                    <a:lstStyle/>
                    <a:p>
                      <a:r>
                        <a:rPr lang="en-IN" sz="2800" dirty="0">
                          <a:latin typeface="Times New Roman" panose="02020603050405020304" pitchFamily="18" charset="0"/>
                          <a:cs typeface="Times New Roman" panose="02020603050405020304" pitchFamily="18" charset="0"/>
                        </a:rPr>
                        <a:t>Operating system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800" dirty="0">
                          <a:latin typeface="Times New Roman" panose="02020603050405020304" pitchFamily="18" charset="0"/>
                          <a:cs typeface="Times New Roman" panose="02020603050405020304" pitchFamily="18" charset="0"/>
                        </a:rPr>
                        <a:t>windows 7/8/8.1/10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6682258"/>
                  </a:ext>
                </a:extLst>
              </a:tr>
              <a:tr h="683424">
                <a:tc>
                  <a:txBody>
                    <a:bodyPr/>
                    <a:lstStyle/>
                    <a:p>
                      <a:r>
                        <a:rPr lang="en-IN" sz="2800" dirty="0">
                          <a:latin typeface="Times New Roman" panose="02020603050405020304" pitchFamily="18" charset="0"/>
                          <a:cs typeface="Times New Roman" panose="02020603050405020304" pitchFamily="18" charset="0"/>
                        </a:rPr>
                        <a:t>Front End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800" dirty="0">
                          <a:latin typeface="Times New Roman" panose="02020603050405020304" pitchFamily="18" charset="0"/>
                          <a:cs typeface="Times New Roman" panose="02020603050405020304" pitchFamily="18" charset="0"/>
                        </a:rPr>
                        <a:t>Anaconda</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81359182"/>
                  </a:ext>
                </a:extLst>
              </a:tr>
            </a:tbl>
          </a:graphicData>
        </a:graphic>
      </p:graphicFrame>
    </p:spTree>
    <p:extLst>
      <p:ext uri="{BB962C8B-B14F-4D97-AF65-F5344CB8AC3E}">
        <p14:creationId xmlns:p14="http://schemas.microsoft.com/office/powerpoint/2010/main" val="1273250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1798</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REALTIME DROWSINESS IDENTIFICATION BASED ON EYE ANALYSIS </vt:lpstr>
      <vt:lpstr>                              ABSTRACT</vt:lpstr>
      <vt:lpstr>                         INTRODUCTION</vt:lpstr>
      <vt:lpstr>                        EXISTING SYSTEM</vt:lpstr>
      <vt:lpstr>    DRAWBACKS OF EXISTING SYSTEM</vt:lpstr>
      <vt:lpstr>                     PROPOSED SYSTEM</vt:lpstr>
      <vt:lpstr>    ADVANTAGES OF PROPOSED SYSTEM</vt:lpstr>
      <vt:lpstr>         HARDWARE REQUIREMENTS</vt:lpstr>
      <vt:lpstr>            SOFTWARE REQUIREMENTS</vt:lpstr>
      <vt:lpstr>               LITERATURE SURVEY</vt:lpstr>
      <vt:lpstr>                Modules</vt:lpstr>
      <vt:lpstr>                 Module 1 : Input Acquisition  </vt:lpstr>
      <vt:lpstr>               Module 2 : Preprocessing</vt:lpstr>
      <vt:lpstr>                 Module 3 : Face Detection </vt:lpstr>
      <vt:lpstr>                 Module 4:Eye Detection</vt:lpstr>
      <vt:lpstr>         Module 5:Eye Aspect Ratio (EAR) </vt:lpstr>
      <vt:lpstr>               Module 6 : Blink Detection </vt:lpstr>
      <vt:lpstr>                        Module 7 :Alert</vt:lpstr>
      <vt:lpstr>   CONCLUSION</vt:lpstr>
      <vt:lpstr>  FUTURE ENHANCEMENT</vt:lpstr>
      <vt:lpstr>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MANAGEMENT AND RESERVATION SYSTEM</dc:title>
  <dc:creator>Alok C</dc:creator>
  <cp:lastModifiedBy>ilamugil 98</cp:lastModifiedBy>
  <cp:revision>31</cp:revision>
  <dcterms:created xsi:type="dcterms:W3CDTF">2022-06-14T09:00:31Z</dcterms:created>
  <dcterms:modified xsi:type="dcterms:W3CDTF">2023-04-26T14:55:56Z</dcterms:modified>
</cp:coreProperties>
</file>