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9" r:id="rId3"/>
    <p:sldId id="280" r:id="rId4"/>
    <p:sldId id="285" r:id="rId5"/>
    <p:sldId id="286" r:id="rId6"/>
    <p:sldId id="293" r:id="rId7"/>
    <p:sldId id="287" r:id="rId8"/>
    <p:sldId id="288" r:id="rId9"/>
    <p:sldId id="289" r:id="rId10"/>
    <p:sldId id="266" r:id="rId11"/>
    <p:sldId id="264" r:id="rId12"/>
    <p:sldId id="291" r:id="rId13"/>
    <p:sldId id="292" r:id="rId14"/>
    <p:sldId id="295" r:id="rId15"/>
    <p:sldId id="272" r:id="rId16"/>
    <p:sldId id="281" r:id="rId17"/>
    <p:sldId id="271" r:id="rId18"/>
    <p:sldId id="282" r:id="rId19"/>
    <p:sldId id="283" r:id="rId20"/>
    <p:sldId id="265" r:id="rId21"/>
    <p:sldId id="269" r:id="rId22"/>
    <p:sldId id="262" r:id="rId23"/>
    <p:sldId id="284" r:id="rId24"/>
    <p:sldId id="260" r:id="rId25"/>
    <p:sldId id="261" r:id="rId26"/>
    <p:sldId id="270" r:id="rId27"/>
    <p:sldId id="263" r:id="rId28"/>
    <p:sldId id="278" r:id="rId29"/>
    <p:sldId id="273" r:id="rId30"/>
  </p:sldIdLst>
  <p:sldSz cx="12192000" cy="6858000"/>
  <p:notesSz cx="6888163" cy="10021888"/>
  <p:defaultTextStyle>
    <a:defPPr>
      <a:defRPr lang="ja-JP"/>
    </a:defPPr>
    <a:lvl1pPr marL="0" algn="l" defTabSz="91428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06" algn="l" defTabSz="91428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847" algn="l" defTabSz="91428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988" algn="l" defTabSz="91428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129" algn="l" defTabSz="914282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70807F2-7BB9-4694-B7AE-AC6196175BE4}">
          <p14:sldIdLst>
            <p14:sldId id="256"/>
            <p14:sldId id="279"/>
            <p14:sldId id="280"/>
            <p14:sldId id="285"/>
            <p14:sldId id="286"/>
            <p14:sldId id="293"/>
            <p14:sldId id="287"/>
            <p14:sldId id="288"/>
            <p14:sldId id="289"/>
            <p14:sldId id="266"/>
            <p14:sldId id="264"/>
            <p14:sldId id="291"/>
            <p14:sldId id="292"/>
            <p14:sldId id="295"/>
            <p14:sldId id="272"/>
            <p14:sldId id="281"/>
            <p14:sldId id="271"/>
            <p14:sldId id="282"/>
            <p14:sldId id="283"/>
            <p14:sldId id="265"/>
            <p14:sldId id="269"/>
            <p14:sldId id="262"/>
            <p14:sldId id="284"/>
            <p14:sldId id="260"/>
            <p14:sldId id="261"/>
            <p14:sldId id="270"/>
            <p14:sldId id="263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4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PowerPoint%20&#20869;&#12398;&#12464;&#12521;&#12501;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'[Microsoft PowerPoint 内のグラフ]Sheet1'!$B$1</c:f>
              <c:strCache>
                <c:ptCount val="1"/>
                <c:pt idx="0">
                  <c:v>探索時間[s]</c:v>
                </c:pt>
              </c:strCache>
            </c:strRef>
          </c:tx>
          <c:invertIfNegative val="0"/>
          <c:cat>
            <c:strRef>
              <c:f>'[Microsoft PowerPoint 内のグラフ]Sheet1'!$A$2:$A$4</c:f>
              <c:strCache>
                <c:ptCount val="3"/>
                <c:pt idx="0">
                  <c:v>探索1</c:v>
                </c:pt>
                <c:pt idx="1">
                  <c:v>探索2</c:v>
                </c:pt>
                <c:pt idx="2">
                  <c:v>探索3</c:v>
                </c:pt>
              </c:strCache>
            </c:strRef>
          </c:cat>
          <c:val>
            <c:numRef>
              <c:f>'[Microsoft PowerPoint 内のグラフ]Sheet1'!$B$2:$B$4</c:f>
              <c:numCache>
                <c:formatCode>General</c:formatCode>
                <c:ptCount val="3"/>
                <c:pt idx="0">
                  <c:v>15532</c:v>
                </c:pt>
                <c:pt idx="1">
                  <c:v>195</c:v>
                </c:pt>
                <c:pt idx="2">
                  <c:v>19770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A-4D3A-A188-C783C8572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056960"/>
        <c:axId val="108046592"/>
      </c:barChart>
      <c:lineChart>
        <c:grouping val="standard"/>
        <c:varyColors val="0"/>
        <c:ser>
          <c:idx val="1"/>
          <c:order val="1"/>
          <c:tx>
            <c:strRef>
              <c:f>'[Microsoft PowerPoint 内のグラフ]Sheet1'!$C$1</c:f>
              <c:strCache>
                <c:ptCount val="1"/>
                <c:pt idx="0">
                  <c:v>切除体積比[%]</c:v>
                </c:pt>
              </c:strCache>
            </c:strRef>
          </c:tx>
          <c:spPr>
            <a:ln w="57150"/>
          </c:spPr>
          <c:marker>
            <c:spPr>
              <a:ln w="57150"/>
            </c:spPr>
          </c:marker>
          <c:cat>
            <c:strRef>
              <c:f>'[Microsoft PowerPoint 内のグラフ]Sheet1'!$A$2:$A$4</c:f>
              <c:strCache>
                <c:ptCount val="3"/>
                <c:pt idx="0">
                  <c:v>探索1</c:v>
                </c:pt>
                <c:pt idx="1">
                  <c:v>探索2</c:v>
                </c:pt>
                <c:pt idx="2">
                  <c:v>探索3</c:v>
                </c:pt>
              </c:strCache>
            </c:strRef>
          </c:cat>
          <c:val>
            <c:numRef>
              <c:f>'[Microsoft PowerPoint 内のグラフ]Sheet1'!$C$2:$C$4</c:f>
              <c:numCache>
                <c:formatCode>General</c:formatCode>
                <c:ptCount val="3"/>
                <c:pt idx="0">
                  <c:v>36.9</c:v>
                </c:pt>
                <c:pt idx="1">
                  <c:v>74.400000000000006</c:v>
                </c:pt>
                <c:pt idx="2">
                  <c:v>33.5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1A-4D3A-A188-C783C8572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399424"/>
        <c:axId val="108044672"/>
      </c:lineChart>
      <c:catAx>
        <c:axId val="10739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ja-JP"/>
          </a:p>
        </c:txPr>
        <c:crossAx val="108044672"/>
        <c:crosses val="autoZero"/>
        <c:auto val="1"/>
        <c:lblAlgn val="ctr"/>
        <c:lblOffset val="100"/>
        <c:noMultiLvlLbl val="0"/>
      </c:catAx>
      <c:valAx>
        <c:axId val="108044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ja-JP" altLang="en-US" sz="2400" dirty="0"/>
                  <a:t>切除体積比</a:t>
                </a:r>
                <a:r>
                  <a:rPr lang="en-US" altLang="ja-JP" sz="2400" dirty="0"/>
                  <a:t>[%]</a:t>
                </a:r>
                <a:endParaRPr lang="ja-JP" altLang="en-US" sz="2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7399424"/>
        <c:crosses val="autoZero"/>
        <c:crossBetween val="between"/>
      </c:valAx>
      <c:valAx>
        <c:axId val="10804659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ja-JP" altLang="en-US" sz="2800" dirty="0"/>
                  <a:t>探索時間</a:t>
                </a:r>
                <a:r>
                  <a:rPr lang="en-US" altLang="ja-JP" sz="2800" dirty="0"/>
                  <a:t>[s]</a:t>
                </a:r>
                <a:endParaRPr lang="ja-JP" altLang="en-US" sz="28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8056960"/>
        <c:crosses val="max"/>
        <c:crossBetween val="between"/>
      </c:valAx>
      <c:catAx>
        <c:axId val="108056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804659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76471350065616794"/>
          <c:y val="0.74985625352615271"/>
          <c:w val="0.18945316601049869"/>
          <c:h val="0.17148351568866665"/>
        </c:manualLayout>
      </c:layout>
      <c:overlay val="0"/>
      <c:txPr>
        <a:bodyPr/>
        <a:lstStyle/>
        <a:p>
          <a:pPr>
            <a:defRPr sz="24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602E5FB-FC39-499F-AA67-372885B085C4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9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30BDA4EE-BAD6-4251-B32E-324A5072F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30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D07A4-8E12-4924-BB57-D69961D3E51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5" y="4760913"/>
            <a:ext cx="5510213" cy="451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FCEEB-17DC-4C8C-BB39-C7614FD3F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9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81787" cy="37592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FCEEB-17DC-4C8C-BB39-C7614FD3F1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51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81787" cy="37592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FCEEB-17DC-4C8C-BB39-C7614FD3F12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60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30" indent="0" algn="ctr">
              <a:buNone/>
              <a:defRPr sz="2000"/>
            </a:lvl2pPr>
            <a:lvl3pPr marL="914260" indent="0" algn="ctr">
              <a:buNone/>
              <a:defRPr sz="1800"/>
            </a:lvl3pPr>
            <a:lvl4pPr marL="1371388" indent="0" algn="ctr">
              <a:buNone/>
              <a:defRPr sz="1600"/>
            </a:lvl4pPr>
            <a:lvl5pPr marL="1828520" indent="0" algn="ctr">
              <a:buNone/>
              <a:defRPr sz="1600"/>
            </a:lvl5pPr>
            <a:lvl6pPr marL="2285650" indent="0" algn="ctr">
              <a:buNone/>
              <a:defRPr sz="1600"/>
            </a:lvl6pPr>
            <a:lvl7pPr marL="2742778" indent="0" algn="ctr">
              <a:buNone/>
              <a:defRPr sz="1600"/>
            </a:lvl7pPr>
            <a:lvl8pPr marL="3199908" indent="0" algn="ctr">
              <a:buNone/>
              <a:defRPr sz="1600"/>
            </a:lvl8pPr>
            <a:lvl9pPr marL="3657038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2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81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6" y="365130"/>
            <a:ext cx="2628900" cy="581183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6" y="365130"/>
            <a:ext cx="7734300" cy="581183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4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2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8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88" indent="0">
              <a:buNone/>
              <a:defRPr sz="1600" b="1"/>
            </a:lvl4pPr>
            <a:lvl5pPr marL="1828520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88" indent="0">
              <a:buNone/>
              <a:defRPr sz="1600" b="1"/>
            </a:lvl4pPr>
            <a:lvl5pPr marL="1828520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6" y="2505077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19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23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02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30" indent="0">
              <a:buNone/>
              <a:defRPr sz="1400"/>
            </a:lvl2pPr>
            <a:lvl3pPr marL="914260" indent="0">
              <a:buNone/>
              <a:defRPr sz="1200"/>
            </a:lvl3pPr>
            <a:lvl4pPr marL="1371388" indent="0">
              <a:buNone/>
              <a:defRPr sz="1000"/>
            </a:lvl4pPr>
            <a:lvl5pPr marL="1828520" indent="0">
              <a:buNone/>
              <a:defRPr sz="1000"/>
            </a:lvl5pPr>
            <a:lvl6pPr marL="2285650" indent="0">
              <a:buNone/>
              <a:defRPr sz="1000"/>
            </a:lvl6pPr>
            <a:lvl7pPr marL="2742778" indent="0">
              <a:buNone/>
              <a:defRPr sz="1000"/>
            </a:lvl7pPr>
            <a:lvl8pPr marL="3199908" indent="0">
              <a:buNone/>
              <a:defRPr sz="1000"/>
            </a:lvl8pPr>
            <a:lvl9pPr marL="365703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0" indent="0">
              <a:buNone/>
              <a:defRPr sz="2400"/>
            </a:lvl3pPr>
            <a:lvl4pPr marL="1371388" indent="0">
              <a:buNone/>
              <a:defRPr sz="2000"/>
            </a:lvl4pPr>
            <a:lvl5pPr marL="1828520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8" indent="0">
              <a:buNone/>
              <a:defRPr sz="2000"/>
            </a:lvl8pPr>
            <a:lvl9pPr marL="365703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30" indent="0">
              <a:buNone/>
              <a:defRPr sz="1400"/>
            </a:lvl2pPr>
            <a:lvl3pPr marL="914260" indent="0">
              <a:buNone/>
              <a:defRPr sz="1200"/>
            </a:lvl3pPr>
            <a:lvl4pPr marL="1371388" indent="0">
              <a:buNone/>
              <a:defRPr sz="1000"/>
            </a:lvl4pPr>
            <a:lvl5pPr marL="1828520" indent="0">
              <a:buNone/>
              <a:defRPr sz="1000"/>
            </a:lvl5pPr>
            <a:lvl6pPr marL="2285650" indent="0">
              <a:buNone/>
              <a:defRPr sz="1000"/>
            </a:lvl6pPr>
            <a:lvl7pPr marL="2742778" indent="0">
              <a:buNone/>
              <a:defRPr sz="1000"/>
            </a:lvl7pPr>
            <a:lvl8pPr marL="3199908" indent="0">
              <a:buNone/>
              <a:defRPr sz="1000"/>
            </a:lvl8pPr>
            <a:lvl9pPr marL="365703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70F9-AF02-4028-A270-F5126A827361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140E-C340-4E05-ACA9-5F2656C75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2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6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5" indent="-228565" algn="l" defTabSz="91426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5" indent="-228565" algn="l" defTabSz="9142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5" indent="-228565" algn="l" defTabSz="9142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5" indent="-228565" algn="l" defTabSz="9142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5" indent="-228565" algn="l" defTabSz="9142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4" indent="-228565" algn="l" defTabSz="9142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5" algn="l" defTabSz="9142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3" indent="-228565" algn="l" defTabSz="9142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5" algn="l" defTabSz="9142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6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91426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8" algn="l" defTabSz="91426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defTabSz="91426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91426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91426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6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8" algn="l" defTabSz="91426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4892" y="1052423"/>
            <a:ext cx="12097109" cy="169487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凸多面体近似による肝臓部分</a:t>
            </a:r>
            <a:br>
              <a:rPr kumimoji="1" lang="en-US" altLang="ja-JP" dirty="0"/>
            </a:br>
            <a:r>
              <a:rPr kumimoji="1" lang="ja-JP" altLang="en-US" dirty="0"/>
              <a:t>切除領域の探索効率化に関する研究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電気電子創造工学科　</a:t>
            </a:r>
            <a:r>
              <a:rPr lang="en-US" altLang="ja-JP" sz="3200" dirty="0"/>
              <a:t>5</a:t>
            </a:r>
            <a:r>
              <a:rPr lang="ja-JP" altLang="en-US" sz="3200" dirty="0"/>
              <a:t>年　</a:t>
            </a:r>
            <a:r>
              <a:rPr lang="en-US" altLang="ja-JP" sz="3200" dirty="0"/>
              <a:t>R30</a:t>
            </a:r>
            <a:r>
              <a:rPr lang="ja-JP" altLang="en-US" sz="3200" dirty="0"/>
              <a:t>番　麦倉柊太</a:t>
            </a:r>
            <a:endParaRPr lang="en-US" altLang="ja-JP" sz="3200" dirty="0"/>
          </a:p>
          <a:p>
            <a:r>
              <a:rPr lang="ja-JP" altLang="en-US" sz="3200" dirty="0"/>
              <a:t>（指導教員</a:t>
            </a:r>
            <a:r>
              <a:rPr lang="en-US" altLang="ja-JP" sz="3200" dirty="0"/>
              <a:t>:</a:t>
            </a:r>
            <a:r>
              <a:rPr lang="ja-JP" altLang="en-US" sz="3200" dirty="0"/>
              <a:t>小林康浩）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937" y="1104183"/>
            <a:ext cx="508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γ-58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4743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問題点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DFA5F06-40EA-48EE-9FD0-32B9F3D3AF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16251"/>
            <a:ext cx="5256529" cy="46893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3402C1-1ECC-46E8-AA91-BBE3BF98E383}"/>
              </a:ext>
            </a:extLst>
          </p:cNvPr>
          <p:cNvSpPr txBox="1"/>
          <p:nvPr/>
        </p:nvSpPr>
        <p:spPr>
          <a:xfrm>
            <a:off x="6524624" y="2100263"/>
            <a:ext cx="498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別の画像群</a:t>
            </a:r>
            <a:r>
              <a:rPr lang="en-US" altLang="ja-JP" sz="2800" dirty="0"/>
              <a:t>(</a:t>
            </a:r>
            <a:r>
              <a:rPr lang="ja-JP" altLang="en-US" sz="2800" dirty="0"/>
              <a:t>切除領域の割合が少ない</a:t>
            </a:r>
            <a:r>
              <a:rPr lang="en-US" altLang="ja-JP" sz="2800" dirty="0"/>
              <a:t>)</a:t>
            </a:r>
            <a:r>
              <a:rPr lang="ja-JP" altLang="en-US" sz="2800" dirty="0"/>
              <a:t>では、処理時間膨大</a:t>
            </a:r>
          </a:p>
        </p:txBody>
      </p:sp>
      <p:sp>
        <p:nvSpPr>
          <p:cNvPr id="14" name="下矢印 24">
            <a:extLst>
              <a:ext uri="{FF2B5EF4-FFF2-40B4-BE49-F238E27FC236}">
                <a16:creationId xmlns:a16="http://schemas.microsoft.com/office/drawing/2014/main" id="{3B9507FF-9221-4D2C-A4B9-319B40FACE39}"/>
              </a:ext>
            </a:extLst>
          </p:cNvPr>
          <p:cNvSpPr/>
          <p:nvPr/>
        </p:nvSpPr>
        <p:spPr>
          <a:xfrm>
            <a:off x="8528014" y="3139332"/>
            <a:ext cx="974799" cy="1643139"/>
          </a:xfrm>
          <a:prstGeom prst="downArrow">
            <a:avLst>
              <a:gd name="adj1" fmla="val 50000"/>
              <a:gd name="adj2" fmla="val 7199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40185E-E0B8-4706-AE48-2D0310F55B7D}"/>
              </a:ext>
            </a:extLst>
          </p:cNvPr>
          <p:cNvSpPr txBox="1"/>
          <p:nvPr/>
        </p:nvSpPr>
        <p:spPr>
          <a:xfrm>
            <a:off x="6524624" y="4867433"/>
            <a:ext cx="4981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より探索時間を短縮させる手法</a:t>
            </a:r>
            <a:endParaRPr lang="en-US" altLang="ja-JP" sz="2800" dirty="0"/>
          </a:p>
          <a:p>
            <a:r>
              <a:rPr lang="ja-JP" altLang="en-US" sz="2800" dirty="0"/>
              <a:t>　・切除領域の楕円体近似</a:t>
            </a:r>
            <a:endParaRPr lang="en-US" altLang="ja-JP" sz="2800" dirty="0"/>
          </a:p>
          <a:p>
            <a:r>
              <a:rPr lang="ja-JP" altLang="en-US" sz="2800" dirty="0"/>
              <a:t>　・精度の階層的変化</a:t>
            </a:r>
          </a:p>
        </p:txBody>
      </p:sp>
    </p:spTree>
    <p:extLst>
      <p:ext uri="{BB962C8B-B14F-4D97-AF65-F5344CB8AC3E}">
        <p14:creationId xmlns:p14="http://schemas.microsoft.com/office/powerpoint/2010/main" val="7868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7340" y="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楕円体近似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528182-E43E-4F84-9E4F-BFC4A87BEF45}"/>
              </a:ext>
            </a:extLst>
          </p:cNvPr>
          <p:cNvSpPr txBox="1"/>
          <p:nvPr/>
        </p:nvSpPr>
        <p:spPr>
          <a:xfrm>
            <a:off x="340129" y="1325565"/>
            <a:ext cx="247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①軸の計算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4519338-644A-4FE6-953B-0A96B1926095}"/>
              </a:ext>
            </a:extLst>
          </p:cNvPr>
          <p:cNvGrpSpPr/>
          <p:nvPr/>
        </p:nvGrpSpPr>
        <p:grpSpPr>
          <a:xfrm>
            <a:off x="564358" y="2257426"/>
            <a:ext cx="3929063" cy="3243263"/>
            <a:chOff x="564357" y="2257425"/>
            <a:chExt cx="3929062" cy="3243263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C8B4E61C-1058-4AF4-94D6-55530A716893}"/>
                </a:ext>
              </a:extLst>
            </p:cNvPr>
            <p:cNvSpPr/>
            <p:nvPr/>
          </p:nvSpPr>
          <p:spPr>
            <a:xfrm rot="2628270">
              <a:off x="1778193" y="2628914"/>
              <a:ext cx="1501391" cy="2500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9777B91-347D-44A4-9551-C17F259F3B95}"/>
                </a:ext>
              </a:extLst>
            </p:cNvPr>
            <p:cNvCxnSpPr>
              <a:cxnSpLocks/>
            </p:cNvCxnSpPr>
            <p:nvPr/>
          </p:nvCxnSpPr>
          <p:spPr>
            <a:xfrm>
              <a:off x="564357" y="3893344"/>
              <a:ext cx="39290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CAC8A75-30B7-4D04-B0FA-82D46D0AE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888" y="2257425"/>
              <a:ext cx="0" cy="32432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矢印: 下 16">
              <a:extLst>
                <a:ext uri="{FF2B5EF4-FFF2-40B4-BE49-F238E27FC236}">
                  <a16:creationId xmlns:a16="http://schemas.microsoft.com/office/drawing/2014/main" id="{C72441E8-E165-4F44-9E5A-C5D600004760}"/>
                </a:ext>
              </a:extLst>
            </p:cNvPr>
            <p:cNvSpPr/>
            <p:nvPr/>
          </p:nvSpPr>
          <p:spPr>
            <a:xfrm rot="13581254">
              <a:off x="2723364" y="2833289"/>
              <a:ext cx="556834" cy="125888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" name="矢印: 下 17">
              <a:extLst>
                <a:ext uri="{FF2B5EF4-FFF2-40B4-BE49-F238E27FC236}">
                  <a16:creationId xmlns:a16="http://schemas.microsoft.com/office/drawing/2014/main" id="{FBBAB09C-4840-454A-9E63-E84DD5211850}"/>
                </a:ext>
              </a:extLst>
            </p:cNvPr>
            <p:cNvSpPr/>
            <p:nvPr/>
          </p:nvSpPr>
          <p:spPr>
            <a:xfrm rot="18828720">
              <a:off x="2722684" y="3697788"/>
              <a:ext cx="556834" cy="1258887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20443C-6941-4AA5-AFDD-6AD346F7ECAF}"/>
              </a:ext>
            </a:extLst>
          </p:cNvPr>
          <p:cNvSpPr txBox="1"/>
          <p:nvPr/>
        </p:nvSpPr>
        <p:spPr>
          <a:xfrm>
            <a:off x="1121760" y="5574590"/>
            <a:ext cx="2814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PCA(</a:t>
            </a:r>
            <a:r>
              <a:rPr lang="ja-JP" altLang="en-US" sz="2800" dirty="0"/>
              <a:t>主成分分析</a:t>
            </a:r>
            <a:r>
              <a:rPr lang="en-US" altLang="ja-JP" dirty="0"/>
              <a:t>)</a:t>
            </a:r>
            <a:endParaRPr lang="ja-JP" altLang="en-US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220787A-6B37-4195-AAE3-673BAFFA8DC6}"/>
              </a:ext>
            </a:extLst>
          </p:cNvPr>
          <p:cNvGrpSpPr/>
          <p:nvPr/>
        </p:nvGrpSpPr>
        <p:grpSpPr>
          <a:xfrm>
            <a:off x="6719351" y="2079525"/>
            <a:ext cx="3929063" cy="3434505"/>
            <a:chOff x="6719351" y="2079523"/>
            <a:chExt cx="3929062" cy="3434505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7EE74F3-E0AA-40AB-A315-B712D9DAEDD2}"/>
                </a:ext>
              </a:extLst>
            </p:cNvPr>
            <p:cNvSpPr/>
            <p:nvPr/>
          </p:nvSpPr>
          <p:spPr>
            <a:xfrm>
              <a:off x="7933187" y="2642254"/>
              <a:ext cx="1501391" cy="2500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6EEF044E-27EF-4C08-8539-54F1AA116BC5}"/>
                </a:ext>
              </a:extLst>
            </p:cNvPr>
            <p:cNvCxnSpPr>
              <a:cxnSpLocks/>
            </p:cNvCxnSpPr>
            <p:nvPr/>
          </p:nvCxnSpPr>
          <p:spPr>
            <a:xfrm>
              <a:off x="6719351" y="3906684"/>
              <a:ext cx="39290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2F4681D-8121-42D0-8EAF-73B1CDBA7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3882" y="2270765"/>
              <a:ext cx="0" cy="32432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C90F5C11-895D-4F12-A440-AAD19D54460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31442" y="2344598"/>
              <a:ext cx="1677775" cy="1147626"/>
            </a:xfrm>
            <a:prstGeom prst="curvedConnector3">
              <a:avLst>
                <a:gd name="adj1" fmla="val 9922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508167C-585D-45C6-90E6-242DB1B23701}"/>
                  </a:ext>
                </a:extLst>
              </p:cNvPr>
              <p:cNvSpPr txBox="1"/>
              <p:nvPr/>
            </p:nvSpPr>
            <p:spPr>
              <a:xfrm>
                <a:off x="6719351" y="5495375"/>
                <a:ext cx="3725543" cy="144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>
                    <a:latin typeface="+mn-ea"/>
                  </a:rPr>
                  <a:t>最小二乗法</a:t>
                </a:r>
                <a:endParaRPr lang="en-US" altLang="ja-JP" sz="28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ja-JP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ja-JP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𝐵𝑧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800" dirty="0">
                  <a:latin typeface="+mn-ea"/>
                </a:endParaRPr>
              </a:p>
              <a:p>
                <a:r>
                  <a:rPr lang="ja-JP" altLang="en-US" sz="2800" dirty="0">
                    <a:latin typeface="+mn-ea"/>
                  </a:rPr>
                  <a:t>焦点距離</a:t>
                </a:r>
                <a:r>
                  <a:rPr lang="en-US" altLang="ja-JP" sz="28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ja-JP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ja-JP" altLang="ja-JP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ja-JP" altLang="ja-JP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508167C-585D-45C6-90E6-242DB1B2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351" y="5495375"/>
                <a:ext cx="3725543" cy="1442703"/>
              </a:xfrm>
              <a:prstGeom prst="rect">
                <a:avLst/>
              </a:prstGeom>
              <a:blipFill>
                <a:blip r:embed="rId2"/>
                <a:stretch>
                  <a:fillRect l="-3273" t="-4219" b="-92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51436FB-D2F2-4ACC-85A7-6D1E68AD8E85}"/>
              </a:ext>
            </a:extLst>
          </p:cNvPr>
          <p:cNvSpPr txBox="1"/>
          <p:nvPr/>
        </p:nvSpPr>
        <p:spPr>
          <a:xfrm>
            <a:off x="5684805" y="1314331"/>
            <a:ext cx="541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②</a:t>
            </a:r>
            <a:r>
              <a:rPr lang="en-US" altLang="ja-JP" sz="3600" dirty="0"/>
              <a:t>XYZ</a:t>
            </a:r>
            <a:r>
              <a:rPr lang="ja-JP" altLang="en-US" sz="3600" dirty="0"/>
              <a:t>軸上での楕円体近似</a:t>
            </a:r>
          </a:p>
        </p:txBody>
      </p:sp>
    </p:spTree>
    <p:extLst>
      <p:ext uri="{BB962C8B-B14F-4D97-AF65-F5344CB8AC3E}">
        <p14:creationId xmlns:p14="http://schemas.microsoft.com/office/powerpoint/2010/main" val="225887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7340" y="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dirty="0">
                <a:latin typeface="+mj-ea"/>
              </a:rPr>
              <a:t>PCA</a:t>
            </a:r>
            <a:r>
              <a:rPr lang="ja-JP" altLang="en-US" sz="6000" dirty="0">
                <a:latin typeface="+mj-ea"/>
              </a:rPr>
              <a:t>の結果</a:t>
            </a:r>
            <a:r>
              <a:rPr lang="en-US" altLang="ja-JP" sz="6000" dirty="0">
                <a:latin typeface="+mj-ea"/>
              </a:rPr>
              <a:t>(</a:t>
            </a:r>
            <a:r>
              <a:rPr lang="ja-JP" altLang="en-US" sz="6000" dirty="0">
                <a:latin typeface="+mj-ea"/>
              </a:rPr>
              <a:t>切除領域へ</a:t>
            </a:r>
            <a:r>
              <a:rPr lang="en-US" altLang="ja-JP" sz="6000" dirty="0">
                <a:latin typeface="+mj-ea"/>
              </a:rPr>
              <a:t>)</a:t>
            </a:r>
            <a:endParaRPr lang="ja-JP" altLang="en-US" sz="6000" dirty="0">
              <a:latin typeface="+mj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7E0467-D2BF-4D37-9938-EA911EE5FAA1}"/>
              </a:ext>
            </a:extLst>
          </p:cNvPr>
          <p:cNvSpPr txBox="1"/>
          <p:nvPr/>
        </p:nvSpPr>
        <p:spPr>
          <a:xfrm>
            <a:off x="779060" y="1325564"/>
            <a:ext cx="303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OpenCV</a:t>
            </a:r>
            <a:r>
              <a:rPr lang="ja-JP" altLang="en-US" sz="3600" dirty="0"/>
              <a:t>を使用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4358DA-079B-4637-8ADE-CB74706A1547}"/>
              </a:ext>
            </a:extLst>
          </p:cNvPr>
          <p:cNvSpPr txBox="1"/>
          <p:nvPr/>
        </p:nvSpPr>
        <p:spPr>
          <a:xfrm>
            <a:off x="1040296" y="1958629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第</a:t>
            </a:r>
            <a:r>
              <a:rPr lang="en-US" altLang="ja-JP" sz="2800" dirty="0"/>
              <a:t>1</a:t>
            </a:r>
            <a:r>
              <a:rPr lang="ja-JP" altLang="en-US" sz="2800" dirty="0"/>
              <a:t>主成分　</a:t>
            </a:r>
            <a:r>
              <a:rPr lang="en-US" altLang="ja-JP" sz="2800" dirty="0"/>
              <a:t>(-0.292 , -0.547 , 0.784)	</a:t>
            </a:r>
            <a:r>
              <a:rPr lang="ja-JP" altLang="en-US" sz="2800" dirty="0"/>
              <a:t>・・・最も分散が大きい軸</a:t>
            </a:r>
            <a:r>
              <a:rPr lang="en-US" altLang="ja-JP" sz="2800" dirty="0"/>
              <a:t>(</a:t>
            </a:r>
            <a:r>
              <a:rPr lang="ja-JP" altLang="en-US" sz="2800" dirty="0"/>
              <a:t>長軸</a:t>
            </a:r>
            <a:r>
              <a:rPr lang="en-US" altLang="ja-JP" sz="2800" dirty="0"/>
              <a:t>)</a:t>
            </a:r>
          </a:p>
          <a:p>
            <a:r>
              <a:rPr lang="ja-JP" altLang="en-US" sz="2800" dirty="0"/>
              <a:t>第</a:t>
            </a:r>
            <a:r>
              <a:rPr lang="en-US" altLang="ja-JP" sz="2800" dirty="0"/>
              <a:t>2</a:t>
            </a:r>
            <a:r>
              <a:rPr lang="ja-JP" altLang="en-US" sz="2800" dirty="0"/>
              <a:t>主成分　</a:t>
            </a:r>
            <a:r>
              <a:rPr lang="en-US" altLang="ja-JP" sz="2800" dirty="0"/>
              <a:t>(0.951 , -0.251 , 0.179)	</a:t>
            </a:r>
            <a:r>
              <a:rPr lang="ja-JP" altLang="en-US" sz="2800" dirty="0"/>
              <a:t>・・・次に分散が大きい軸</a:t>
            </a:r>
            <a:r>
              <a:rPr lang="en-US" altLang="ja-JP" sz="2800" dirty="0"/>
              <a:t>(</a:t>
            </a:r>
            <a:r>
              <a:rPr lang="ja-JP" altLang="en-US" sz="2800" dirty="0"/>
              <a:t>短軸</a:t>
            </a:r>
            <a:r>
              <a:rPr lang="en-US" altLang="ja-JP" sz="2800" dirty="0"/>
              <a:t>1)</a:t>
            </a:r>
          </a:p>
          <a:p>
            <a:r>
              <a:rPr lang="ja-JP" altLang="en-US" sz="2800" dirty="0"/>
              <a:t>第</a:t>
            </a:r>
            <a:r>
              <a:rPr lang="en-US" altLang="ja-JP" sz="2800" dirty="0"/>
              <a:t>3</a:t>
            </a:r>
            <a:r>
              <a:rPr lang="ja-JP" altLang="en-US" sz="2800" dirty="0"/>
              <a:t>主成分　</a:t>
            </a:r>
            <a:r>
              <a:rPr lang="en-US" altLang="ja-JP" sz="2800" dirty="0"/>
              <a:t>(0.0987 , 0.798 , 0.594)	</a:t>
            </a:r>
            <a:r>
              <a:rPr lang="ja-JP" altLang="en-US" sz="2800" dirty="0"/>
              <a:t>・・・最も分散が小さい軸</a:t>
            </a:r>
            <a:r>
              <a:rPr lang="en-US" altLang="ja-JP" sz="2800" dirty="0"/>
              <a:t>(</a:t>
            </a:r>
            <a:r>
              <a:rPr lang="ja-JP" altLang="en-US" sz="2800" dirty="0"/>
              <a:t>短軸</a:t>
            </a:r>
            <a:r>
              <a:rPr lang="en-US" altLang="ja-JP" sz="2800" dirty="0"/>
              <a:t>2)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4E49D9-B45A-44E0-9DC6-3E501D6D1569}"/>
              </a:ext>
            </a:extLst>
          </p:cNvPr>
          <p:cNvSpPr txBox="1"/>
          <p:nvPr/>
        </p:nvSpPr>
        <p:spPr>
          <a:xfrm>
            <a:off x="8431696" y="3453469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計測時間</a:t>
            </a:r>
            <a:r>
              <a:rPr lang="en-US" altLang="ja-JP" sz="2800" dirty="0"/>
              <a:t>805[</a:t>
            </a:r>
            <a:r>
              <a:rPr lang="en-US" altLang="ja-JP" sz="2800" dirty="0" err="1"/>
              <a:t>ms</a:t>
            </a:r>
            <a:r>
              <a:rPr lang="en-US" altLang="ja-JP" sz="2800" dirty="0"/>
              <a:t>]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974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7340" y="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焦点距離の利用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05D75FA-5280-4DBF-86F9-3CAEAA0279EC}"/>
              </a:ext>
            </a:extLst>
          </p:cNvPr>
          <p:cNvGrpSpPr/>
          <p:nvPr/>
        </p:nvGrpSpPr>
        <p:grpSpPr>
          <a:xfrm>
            <a:off x="4600574" y="1304924"/>
            <a:ext cx="2990851" cy="5553075"/>
            <a:chOff x="990600" y="1304925"/>
            <a:chExt cx="2990850" cy="5553075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6DF8B0A-35C8-4F95-A9A8-D37FA8C4713D}"/>
                </a:ext>
              </a:extLst>
            </p:cNvPr>
            <p:cNvSpPr/>
            <p:nvPr/>
          </p:nvSpPr>
          <p:spPr>
            <a:xfrm>
              <a:off x="1924050" y="1325563"/>
              <a:ext cx="1123950" cy="5532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FBC84A7-AE35-478F-A124-35F1E47A3333}"/>
                </a:ext>
              </a:extLst>
            </p:cNvPr>
            <p:cNvSpPr/>
            <p:nvPr/>
          </p:nvSpPr>
          <p:spPr>
            <a:xfrm>
              <a:off x="1276350" y="3000375"/>
              <a:ext cx="2419350" cy="3067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E545A67-8714-4107-B3A7-7DC32CE50B5F}"/>
                </a:ext>
              </a:extLst>
            </p:cNvPr>
            <p:cNvSpPr/>
            <p:nvPr/>
          </p:nvSpPr>
          <p:spPr>
            <a:xfrm>
              <a:off x="990600" y="1304925"/>
              <a:ext cx="2990850" cy="169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9" name="楕円 8">
            <a:extLst>
              <a:ext uri="{FF2B5EF4-FFF2-40B4-BE49-F238E27FC236}">
                <a16:creationId xmlns:a16="http://schemas.microsoft.com/office/drawing/2014/main" id="{D71D6AFA-AC28-41B6-903E-FB2E6E513536}"/>
              </a:ext>
            </a:extLst>
          </p:cNvPr>
          <p:cNvSpPr/>
          <p:nvPr/>
        </p:nvSpPr>
        <p:spPr>
          <a:xfrm>
            <a:off x="1221189" y="3000373"/>
            <a:ext cx="2419351" cy="3067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83134-6563-44DA-94F3-21477F834677}"/>
              </a:ext>
            </a:extLst>
          </p:cNvPr>
          <p:cNvGrpSpPr/>
          <p:nvPr/>
        </p:nvGrpSpPr>
        <p:grpSpPr>
          <a:xfrm>
            <a:off x="7962899" y="161923"/>
            <a:ext cx="4383491" cy="6696076"/>
            <a:chOff x="7962900" y="-161926"/>
            <a:chExt cx="4383490" cy="6696076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4AEFAA1-6229-445C-8601-3B9D7FEC87DD}"/>
                </a:ext>
              </a:extLst>
            </p:cNvPr>
            <p:cNvSpPr/>
            <p:nvPr/>
          </p:nvSpPr>
          <p:spPr>
            <a:xfrm>
              <a:off x="8418110" y="0"/>
              <a:ext cx="3238500" cy="653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F054B1-3EEF-45AF-B51B-E2E9A535B366}"/>
                </a:ext>
              </a:extLst>
            </p:cNvPr>
            <p:cNvSpPr/>
            <p:nvPr/>
          </p:nvSpPr>
          <p:spPr>
            <a:xfrm>
              <a:off x="8827685" y="2676525"/>
              <a:ext cx="2419350" cy="30670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8B4945C-225A-458D-8A65-1E4FD997173A}"/>
                </a:ext>
              </a:extLst>
            </p:cNvPr>
            <p:cNvSpPr/>
            <p:nvPr/>
          </p:nvSpPr>
          <p:spPr>
            <a:xfrm>
              <a:off x="7962900" y="1001713"/>
              <a:ext cx="4383490" cy="16494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021EFF1-DEDC-4E02-A83F-DDA12FC876AB}"/>
                </a:ext>
              </a:extLst>
            </p:cNvPr>
            <p:cNvSpPr/>
            <p:nvPr/>
          </p:nvSpPr>
          <p:spPr>
            <a:xfrm>
              <a:off x="8827685" y="-161926"/>
              <a:ext cx="2466975" cy="16494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12326C-8C29-4ED4-A243-714B828C6475}"/>
              </a:ext>
            </a:extLst>
          </p:cNvPr>
          <p:cNvSpPr txBox="1"/>
          <p:nvPr/>
        </p:nvSpPr>
        <p:spPr>
          <a:xfrm>
            <a:off x="288030" y="1028354"/>
            <a:ext cx="7312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①切除領域</a:t>
            </a:r>
            <a:endParaRPr kumimoji="1" lang="en-US" altLang="ja-JP" sz="2800" dirty="0"/>
          </a:p>
          <a:p>
            <a:r>
              <a:rPr kumimoji="1" lang="ja-JP" altLang="en-US" sz="2800" dirty="0"/>
              <a:t>②楕円体の焦点距離＜切除領域の焦点距離</a:t>
            </a:r>
            <a:endParaRPr kumimoji="1" lang="en-US" altLang="ja-JP" sz="2800" dirty="0"/>
          </a:p>
          <a:p>
            <a:r>
              <a:rPr kumimoji="1" lang="ja-JP" altLang="en-US" sz="2800" dirty="0"/>
              <a:t>③</a:t>
            </a:r>
            <a:r>
              <a:rPr lang="ja-JP" altLang="en-US" sz="2800" dirty="0"/>
              <a:t>楕円体の焦点距離≧切除領域の焦点距離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19EE02-5DB0-4A56-93FB-4AA4FE8EDB9B}"/>
              </a:ext>
            </a:extLst>
          </p:cNvPr>
          <p:cNvSpPr txBox="1"/>
          <p:nvPr/>
        </p:nvSpPr>
        <p:spPr>
          <a:xfrm>
            <a:off x="2112336" y="2390200"/>
            <a:ext cx="66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2A0956-E8A6-432A-A4D9-9F1897F17A33}"/>
              </a:ext>
            </a:extLst>
          </p:cNvPr>
          <p:cNvSpPr txBox="1"/>
          <p:nvPr/>
        </p:nvSpPr>
        <p:spPr>
          <a:xfrm>
            <a:off x="5764033" y="2410614"/>
            <a:ext cx="66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97C217C-E388-41CB-8B74-CB7B93D07196}"/>
              </a:ext>
            </a:extLst>
          </p:cNvPr>
          <p:cNvSpPr txBox="1"/>
          <p:nvPr/>
        </p:nvSpPr>
        <p:spPr>
          <a:xfrm>
            <a:off x="9747698" y="2389913"/>
            <a:ext cx="66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4524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7340" y="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0AA391-AB80-4D0C-A1DF-9521F45667C5}"/>
              </a:ext>
            </a:extLst>
          </p:cNvPr>
          <p:cNvSpPr txBox="1"/>
          <p:nvPr/>
        </p:nvSpPr>
        <p:spPr>
          <a:xfrm>
            <a:off x="1398104" y="1722783"/>
            <a:ext cx="9395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・提案手法により、大幅に探索時間を減少できた</a:t>
            </a:r>
            <a:r>
              <a:rPr kumimoji="1" lang="en-US" altLang="ja-JP" sz="2800" dirty="0"/>
              <a:t>(</a:t>
            </a:r>
            <a:r>
              <a:rPr lang="en-US" altLang="ja-JP" sz="2800" dirty="0"/>
              <a:t>99</a:t>
            </a:r>
            <a:r>
              <a:rPr lang="ja-JP" altLang="en-US" sz="2800" dirty="0"/>
              <a:t>％以上</a:t>
            </a:r>
            <a:r>
              <a:rPr lang="en-US" altLang="ja-JP" sz="2800" dirty="0"/>
              <a:t>)</a:t>
            </a:r>
          </a:p>
          <a:p>
            <a:endParaRPr kumimoji="1" lang="en-US" altLang="ja-JP" sz="2800" dirty="0"/>
          </a:p>
          <a:p>
            <a:r>
              <a:rPr lang="ja-JP" altLang="en-US" sz="2800" dirty="0"/>
              <a:t>・切除領域が小さい場合、探索時間が大きくなってしまう</a:t>
            </a:r>
            <a:r>
              <a:rPr lang="en-US" altLang="ja-JP" sz="2800" dirty="0"/>
              <a:t>(</a:t>
            </a:r>
            <a:r>
              <a:rPr lang="ja-JP" altLang="en-US" sz="2800" dirty="0"/>
              <a:t>現在の最新プログラムでも、</a:t>
            </a:r>
            <a:r>
              <a:rPr lang="en-US" altLang="ja-JP" sz="2800" dirty="0"/>
              <a:t>3</a:t>
            </a:r>
            <a:r>
              <a:rPr lang="ja-JP" altLang="en-US" sz="2800" dirty="0"/>
              <a:t>日程度要する</a:t>
            </a:r>
            <a:r>
              <a:rPr lang="en-US" altLang="ja-JP" sz="2800" dirty="0"/>
              <a:t>)</a:t>
            </a:r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・他の画像群でも、探索時間を現実的に使用可能なものにしていく必要がある</a:t>
            </a:r>
            <a:endParaRPr kumimoji="1" lang="en-US" altLang="ja-JP" sz="2800" dirty="0"/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その為の提案手法の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つが楕円体近似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867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8536" y="25970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40981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4561887" y="4137489"/>
            <a:ext cx="25462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インストール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809396" y="2349063"/>
            <a:ext cx="3657600" cy="2869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9397" y="1732756"/>
            <a:ext cx="416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画像処理ソフトウェア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89737" y="2356753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Eclipse</a:t>
            </a:r>
            <a:endParaRPr lang="ja-JP" altLang="en-US" sz="2800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809398" y="2894451"/>
            <a:ext cx="36575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689735" y="2349063"/>
            <a:ext cx="3657600" cy="2869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6689738" y="2894451"/>
            <a:ext cx="36575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89735" y="1764289"/>
            <a:ext cx="416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IDE</a:t>
            </a:r>
            <a:endParaRPr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842135" y="3614268"/>
            <a:ext cx="2621043" cy="1466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6842137" y="4159657"/>
            <a:ext cx="26210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09398" y="2324189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ImageJ</a:t>
            </a:r>
            <a:endParaRPr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42137" y="3614268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プラグイン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05602" y="2893201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Java</a:t>
            </a:r>
            <a:endParaRPr lang="ja-JP" altLang="en-US" sz="2800" dirty="0"/>
          </a:p>
        </p:txBody>
      </p:sp>
      <p:sp>
        <p:nvSpPr>
          <p:cNvPr id="27" name="左矢印 26"/>
          <p:cNvSpPr/>
          <p:nvPr/>
        </p:nvSpPr>
        <p:spPr>
          <a:xfrm>
            <a:off x="3873261" y="3910283"/>
            <a:ext cx="2968875" cy="1000864"/>
          </a:xfrm>
          <a:prstGeom prst="leftArrow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810507" y="4165093"/>
            <a:ext cx="165537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探索実行</a:t>
            </a:r>
          </a:p>
        </p:txBody>
      </p:sp>
    </p:spTree>
    <p:extLst>
      <p:ext uri="{BB962C8B-B14F-4D97-AF65-F5344CB8AC3E}">
        <p14:creationId xmlns:p14="http://schemas.microsoft.com/office/powerpoint/2010/main" val="265416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8033" y="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参考文献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7421" y="1740309"/>
            <a:ext cx="110121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+mj-ea"/>
                <a:ea typeface="+mj-ea"/>
              </a:rPr>
              <a:t>[1]</a:t>
            </a:r>
            <a:r>
              <a:rPr lang="ja-JP" altLang="ja-JP" sz="3200" dirty="0">
                <a:latin typeface="+mj-ea"/>
                <a:ea typeface="+mj-ea"/>
              </a:rPr>
              <a:t>小野翔平：平成</a:t>
            </a:r>
            <a:r>
              <a:rPr lang="en-US" altLang="ja-JP" sz="3200" dirty="0">
                <a:latin typeface="+mj-ea"/>
                <a:ea typeface="+mj-ea"/>
              </a:rPr>
              <a:t>29</a:t>
            </a:r>
            <a:r>
              <a:rPr lang="ja-JP" altLang="ja-JP" sz="3200" dirty="0">
                <a:latin typeface="+mj-ea"/>
                <a:ea typeface="+mj-ea"/>
              </a:rPr>
              <a:t>年度卒業論文「肝臓外科手術における最適部分切除領域推定に関する研究」</a:t>
            </a:r>
          </a:p>
          <a:p>
            <a:endParaRPr lang="en-US" altLang="ja-JP" sz="3200" dirty="0">
              <a:latin typeface="+mj-ea"/>
              <a:ea typeface="+mj-ea"/>
            </a:endParaRPr>
          </a:p>
          <a:p>
            <a:r>
              <a:rPr lang="en-US" altLang="ja-JP" sz="3200" dirty="0">
                <a:latin typeface="+mj-ea"/>
                <a:ea typeface="+mj-ea"/>
              </a:rPr>
              <a:t>[2] A Robust 3D Convex Hull Algorithm in Java, https://github.com/Quickhull3d/quickhull3d (2018/10/15)</a:t>
            </a:r>
            <a:endParaRPr lang="ja-JP" altLang="ja-JP" sz="3200" dirty="0">
              <a:latin typeface="+mj-ea"/>
              <a:ea typeface="+mj-ea"/>
            </a:endParaRPr>
          </a:p>
          <a:p>
            <a:endParaRPr lang="en-US" altLang="ja-JP" sz="3200" dirty="0">
              <a:latin typeface="+mj-ea"/>
              <a:ea typeface="+mj-ea"/>
            </a:endParaRPr>
          </a:p>
          <a:p>
            <a:r>
              <a:rPr lang="en-US" altLang="ja-JP" sz="3200" dirty="0">
                <a:latin typeface="+mj-ea"/>
                <a:ea typeface="+mj-ea"/>
              </a:rPr>
              <a:t>[3] OpenCV library, https://opencv.org (2019/1/11)</a:t>
            </a:r>
            <a:endParaRPr lang="ja-JP" altLang="ja-JP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360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313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画像処理ソフトウェア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ImageJ 1.51k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Java 1.8.0._66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IDE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Eclipse Neon.3 Release(4.6.3)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OS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Windows8.1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CPU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AMD</a:t>
                      </a:r>
                      <a:r>
                        <a:rPr kumimoji="1" lang="en-US" altLang="ja-JP" sz="3200" baseline="0" dirty="0"/>
                        <a:t> A10-7700K 3.4GHz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メモリ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8GB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01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3510953" y="2958860"/>
            <a:ext cx="4977441" cy="19581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フリーフォーム 2"/>
          <p:cNvSpPr/>
          <p:nvPr/>
        </p:nvSpPr>
        <p:spPr>
          <a:xfrm rot="20432799">
            <a:off x="5858821" y="2097640"/>
            <a:ext cx="3649035" cy="2802885"/>
          </a:xfrm>
          <a:custGeom>
            <a:avLst/>
            <a:gdLst>
              <a:gd name="connsiteX0" fmla="*/ 0 w 2829464"/>
              <a:gd name="connsiteY0" fmla="*/ 0 h 2173858"/>
              <a:gd name="connsiteX1" fmla="*/ 1475117 w 2829464"/>
              <a:gd name="connsiteY1" fmla="*/ 2173857 h 2173858"/>
              <a:gd name="connsiteX2" fmla="*/ 2829464 w 2829464"/>
              <a:gd name="connsiteY2" fmla="*/ 8627 h 217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9464" h="2173858">
                <a:moveTo>
                  <a:pt x="0" y="0"/>
                </a:moveTo>
                <a:cubicBezTo>
                  <a:pt x="501770" y="1086209"/>
                  <a:pt x="1003540" y="2172419"/>
                  <a:pt x="1475117" y="2173857"/>
                </a:cubicBezTo>
                <a:cubicBezTo>
                  <a:pt x="1946694" y="2175295"/>
                  <a:pt x="2388079" y="1091961"/>
                  <a:pt x="2829464" y="8627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8220971" y="470703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09858" y="2301040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切除曲面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84740" y="2863970"/>
            <a:ext cx="18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100%</a:t>
            </a:r>
            <a:r>
              <a:rPr lang="ja-JP" altLang="en-US" dirty="0"/>
              <a:t>切除領域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92373" y="4856669"/>
            <a:ext cx="13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頂点</a:t>
            </a:r>
          </a:p>
        </p:txBody>
      </p:sp>
    </p:spTree>
    <p:extLst>
      <p:ext uri="{BB962C8B-B14F-4D97-AF65-F5344CB8AC3E}">
        <p14:creationId xmlns:p14="http://schemas.microsoft.com/office/powerpoint/2010/main" val="24172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6760015" y="1350653"/>
            <a:ext cx="2501660" cy="7159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7" y="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研究背景</a:t>
            </a:r>
          </a:p>
        </p:txBody>
      </p:sp>
      <p:pic>
        <p:nvPicPr>
          <p:cNvPr id="1026" name="Picture 2" descr="C:\Users\ono\Desktop\最終\肝臓従来手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6" t="31892" r="26150" b="34054"/>
          <a:stretch/>
        </p:blipFill>
        <p:spPr bwMode="auto">
          <a:xfrm>
            <a:off x="7574819" y="3632991"/>
            <a:ext cx="3845656" cy="23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endCxn id="16" idx="7"/>
          </p:cNvCxnSpPr>
          <p:nvPr/>
        </p:nvCxnSpPr>
        <p:spPr>
          <a:xfrm flipH="1">
            <a:off x="10058616" y="3362417"/>
            <a:ext cx="931117" cy="6800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322777" y="2476028"/>
            <a:ext cx="5877799" cy="830987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ja-JP" altLang="en-US" sz="2400" dirty="0"/>
              <a:t>腫瘍から</a:t>
            </a:r>
            <a:r>
              <a:rPr lang="en-US" altLang="ja-JP" sz="2400" dirty="0"/>
              <a:t>1~2cm</a:t>
            </a:r>
            <a:r>
              <a:rPr lang="ja-JP" altLang="en-US" sz="2400" dirty="0"/>
              <a:t>程度余裕を開けて切除する</a:t>
            </a:r>
            <a:endParaRPr lang="en-US" altLang="ja-JP" sz="2400" dirty="0"/>
          </a:p>
          <a:p>
            <a:r>
              <a:rPr lang="ja-JP" altLang="en-US" sz="2400" dirty="0"/>
              <a:t>この余裕が</a:t>
            </a:r>
            <a:r>
              <a:rPr lang="ja-JP" altLang="en-US" sz="2400" u="sng" dirty="0">
                <a:uFill>
                  <a:solidFill>
                    <a:srgbClr val="FF0000"/>
                  </a:solidFill>
                </a:uFill>
              </a:rPr>
              <a:t>医師の裁量次第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51659" y="5964069"/>
            <a:ext cx="4960075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ja-JP" altLang="en-US" sz="2800" dirty="0"/>
              <a:t>従来の部分切除手法イメージ図</a:t>
            </a:r>
          </a:p>
        </p:txBody>
      </p:sp>
      <p:sp>
        <p:nvSpPr>
          <p:cNvPr id="16" name="円/楕円 15"/>
          <p:cNvSpPr/>
          <p:nvPr/>
        </p:nvSpPr>
        <p:spPr>
          <a:xfrm>
            <a:off x="9720777" y="3999275"/>
            <a:ext cx="395803" cy="2952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989733" y="3076578"/>
            <a:ext cx="102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腫瘍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3849" y="1406107"/>
            <a:ext cx="5400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肝臓の部分切除手法は</a:t>
            </a:r>
            <a:r>
              <a:rPr lang="ja-JP" altLang="en-US" sz="2400" u="sng" dirty="0">
                <a:uFill>
                  <a:solidFill>
                    <a:srgbClr val="FF0000"/>
                  </a:solidFill>
                </a:uFill>
              </a:rPr>
              <a:t>腫瘍に栄養を与えている血管領域</a:t>
            </a:r>
            <a:r>
              <a:rPr lang="ja-JP" altLang="en-US" sz="2400" dirty="0"/>
              <a:t>を切除する必要がある</a:t>
            </a:r>
          </a:p>
        </p:txBody>
      </p:sp>
      <p:sp>
        <p:nvSpPr>
          <p:cNvPr id="20" name="下矢印 19"/>
          <p:cNvSpPr/>
          <p:nvPr/>
        </p:nvSpPr>
        <p:spPr>
          <a:xfrm>
            <a:off x="3053545" y="2237105"/>
            <a:ext cx="500744" cy="844063"/>
          </a:xfrm>
          <a:prstGeom prst="downArrow">
            <a:avLst>
              <a:gd name="adj1" fmla="val 50000"/>
              <a:gd name="adj2" fmla="val 7199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3849" y="3067951"/>
            <a:ext cx="54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従来の手法は医師の裁量次第</a:t>
            </a:r>
          </a:p>
        </p:txBody>
      </p:sp>
      <p:sp>
        <p:nvSpPr>
          <p:cNvPr id="23" name="下矢印 22"/>
          <p:cNvSpPr/>
          <p:nvPr/>
        </p:nvSpPr>
        <p:spPr>
          <a:xfrm>
            <a:off x="3053545" y="3599798"/>
            <a:ext cx="500744" cy="844063"/>
          </a:xfrm>
          <a:prstGeom prst="downArrow">
            <a:avLst>
              <a:gd name="adj1" fmla="val 50000"/>
              <a:gd name="adj2" fmla="val 7199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253" y="4443861"/>
            <a:ext cx="6573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100%</a:t>
            </a:r>
            <a:r>
              <a:rPr lang="ja-JP" altLang="en-US" sz="2400" dirty="0"/>
              <a:t>切除領域が切除できず</a:t>
            </a:r>
            <a:endParaRPr lang="en-US" altLang="ja-JP" sz="2400" dirty="0"/>
          </a:p>
          <a:p>
            <a:pPr algn="ctr"/>
            <a:r>
              <a:rPr lang="ja-JP" altLang="en-US" sz="2400" dirty="0"/>
              <a:t>再発のリスクがある</a:t>
            </a:r>
          </a:p>
        </p:txBody>
      </p:sp>
      <p:sp>
        <p:nvSpPr>
          <p:cNvPr id="25" name="下矢印 24"/>
          <p:cNvSpPr/>
          <p:nvPr/>
        </p:nvSpPr>
        <p:spPr>
          <a:xfrm rot="16200000">
            <a:off x="6087611" y="1286618"/>
            <a:ext cx="500744" cy="844063"/>
          </a:xfrm>
          <a:prstGeom prst="downArrow">
            <a:avLst>
              <a:gd name="adj1" fmla="val 50000"/>
              <a:gd name="adj2" fmla="val 7199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08528" y="1453813"/>
            <a:ext cx="215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100%</a:t>
            </a:r>
            <a:r>
              <a:rPr lang="ja-JP" altLang="en-US" sz="2400" dirty="0"/>
              <a:t>切除領域</a:t>
            </a:r>
          </a:p>
        </p:txBody>
      </p:sp>
    </p:spTree>
    <p:extLst>
      <p:ext uri="{BB962C8B-B14F-4D97-AF65-F5344CB8AC3E}">
        <p14:creationId xmlns:p14="http://schemas.microsoft.com/office/powerpoint/2010/main" val="1798118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69" y="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全探索の問題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21143" y="1473368"/>
                <a:ext cx="70661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単純な全探索を理想的な探索を行うと組合せ数が膨大になり、それに比例して探索時間も膨大になる。</a:t>
                </a:r>
                <a:endParaRPr lang="en-US" altLang="ja-JP" sz="2400" dirty="0"/>
              </a:p>
              <a:p>
                <a:r>
                  <a:rPr lang="ja-JP" altLang="en-US" sz="2400" dirty="0"/>
                  <a:t>例として、表のパラメータで探索を行ったとした場合</a:t>
                </a:r>
                <a:endParaRPr lang="en-US" altLang="ja-JP" sz="2400" dirty="0"/>
              </a:p>
              <a:p>
                <a:r>
                  <a:rPr lang="ja-JP" altLang="en-US" sz="2400" dirty="0">
                    <a:solidFill>
                      <a:srgbClr val="FF0000"/>
                    </a:solidFill>
                  </a:rPr>
                  <a:t>約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4,734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年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sz="2400" dirty="0"/>
                  <a:t>かかる。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3" y="1473368"/>
                <a:ext cx="7066144" cy="1569660"/>
              </a:xfrm>
              <a:prstGeom prst="rect">
                <a:avLst/>
              </a:prstGeom>
              <a:blipFill>
                <a:blip r:embed="rId2"/>
                <a:stretch>
                  <a:fillRect l="-1381" t="-3113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6802263" y="2614170"/>
            <a:ext cx="560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</a:rPr>
              <a:t>探索時間を短くする処理が必要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9236150" y="3189738"/>
            <a:ext cx="733647" cy="7381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31046"/>
                  </p:ext>
                </p:extLst>
              </p:nvPr>
            </p:nvGraphicFramePr>
            <p:xfrm>
              <a:off x="321145" y="3216026"/>
              <a:ext cx="6733233" cy="28235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41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73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07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846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1215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/>
                            <a:t>パラメータ</a:t>
                          </a:r>
                          <a:endParaRPr kumimoji="1" lang="en-US" altLang="ja-JP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範囲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間隔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組合せ数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215">
                    <a:tc>
                      <a:txBody>
                        <a:bodyPr/>
                        <a:lstStyle/>
                        <a:p>
                          <a:r>
                            <a:rPr kumimoji="1" lang="el-GR" altLang="ja-JP" sz="2400" dirty="0"/>
                            <a:t>α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0~180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36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1215">
                    <a:tc>
                      <a:txBody>
                        <a:bodyPr/>
                        <a:lstStyle/>
                        <a:p>
                          <a:r>
                            <a:rPr kumimoji="1" lang="el-GR" altLang="ja-JP" sz="2400" dirty="0"/>
                            <a:t>Β</a:t>
                          </a:r>
                          <a:r>
                            <a:rPr kumimoji="1" lang="en-US" altLang="ja-JP" sz="2400" dirty="0"/>
                            <a:t>,γ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0~360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72×72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1215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err="1"/>
                            <a:t>Tx,Ty,Tz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-50~50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20×20×20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7868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err="1"/>
                            <a:t>Ay,Az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den>
                                </m:f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den>
                                </m:f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kumimoji="1" lang="ja-JP" altLang="en-US" sz="2400" dirty="0"/>
                        </a:p>
                      </a:txBody>
                      <a:tcP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5×5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31046"/>
                  </p:ext>
                </p:extLst>
              </p:nvPr>
            </p:nvGraphicFramePr>
            <p:xfrm>
              <a:off x="321145" y="3216026"/>
              <a:ext cx="6733233" cy="28235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41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73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07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846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1215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/>
                            <a:t>パラメータ</a:t>
                          </a:r>
                          <a:endParaRPr kumimoji="1" lang="en-US" altLang="ja-JP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範囲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間隔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組合せ数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215">
                    <a:tc>
                      <a:txBody>
                        <a:bodyPr/>
                        <a:lstStyle/>
                        <a:p>
                          <a:r>
                            <a:rPr kumimoji="1" lang="el-GR" altLang="ja-JP" sz="2400" dirty="0"/>
                            <a:t>α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0~180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36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1215">
                    <a:tc>
                      <a:txBody>
                        <a:bodyPr/>
                        <a:lstStyle/>
                        <a:p>
                          <a:r>
                            <a:rPr kumimoji="1" lang="el-GR" altLang="ja-JP" sz="2400" dirty="0"/>
                            <a:t>Β</a:t>
                          </a:r>
                          <a:r>
                            <a:rPr kumimoji="1" lang="en-US" altLang="ja-JP" sz="2400" dirty="0"/>
                            <a:t>,γ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0~360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72×72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1215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err="1"/>
                            <a:t>Tx,Ty,Tz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-50~50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20×20×20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7868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err="1"/>
                            <a:t>Ay,Az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517" t="-271094" r="-107635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kumimoji="1" lang="ja-JP" altLang="en-US" sz="2400" dirty="0"/>
                        </a:p>
                      </a:txBody>
                      <a:tcP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 dirty="0"/>
                            <a:t>5×5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角丸四角形 7"/>
          <p:cNvSpPr/>
          <p:nvPr/>
        </p:nvSpPr>
        <p:spPr>
          <a:xfrm>
            <a:off x="7961128" y="3961357"/>
            <a:ext cx="3265971" cy="12027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72106" y="4344641"/>
            <a:ext cx="299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1</a:t>
            </a:r>
            <a:r>
              <a:rPr lang="ja-JP" altLang="en-US" sz="2400" dirty="0"/>
              <a:t>回の処理時間短縮</a:t>
            </a:r>
            <a:endParaRPr lang="en-US" altLang="ja-JP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981" y="6201681"/>
            <a:ext cx="604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</a:t>
            </a:r>
            <a:r>
              <a:rPr lang="ja-JP" altLang="en-US" sz="2400" dirty="0"/>
              <a:t>回の処理を</a:t>
            </a:r>
            <a:r>
              <a:rPr lang="en-US" altLang="ja-JP" sz="2400" dirty="0"/>
              <a:t>4</a:t>
            </a:r>
            <a:r>
              <a:rPr lang="ja-JP" altLang="en-US" sz="2400" dirty="0"/>
              <a:t>秒として計算</a:t>
            </a:r>
          </a:p>
        </p:txBody>
      </p:sp>
    </p:spTree>
    <p:extLst>
      <p:ext uri="{BB962C8B-B14F-4D97-AF65-F5344CB8AC3E}">
        <p14:creationId xmlns:p14="http://schemas.microsoft.com/office/powerpoint/2010/main" val="356646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探索結果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6851"/>
              </p:ext>
            </p:extLst>
          </p:nvPr>
        </p:nvGraphicFramePr>
        <p:xfrm>
          <a:off x="1238251" y="3047751"/>
          <a:ext cx="8566358" cy="225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3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651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最大探索時間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実際の探索時間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時間短縮率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13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探索</a:t>
                      </a:r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/>
                        <a:t>約</a:t>
                      </a:r>
                      <a:r>
                        <a:rPr kumimoji="1" lang="en-US" altLang="ja-JP" sz="2800" dirty="0"/>
                        <a:t>103</a:t>
                      </a:r>
                      <a:r>
                        <a:rPr kumimoji="1" lang="ja-JP" altLang="en-US" sz="2800" dirty="0"/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/>
                        <a:t>約</a:t>
                      </a:r>
                      <a:r>
                        <a:rPr kumimoji="1" lang="en-US" altLang="ja-JP" sz="2800" dirty="0"/>
                        <a:t>4.3</a:t>
                      </a:r>
                      <a:r>
                        <a:rPr kumimoji="1" lang="ja-JP" altLang="en-US" sz="28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95.8%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13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探索</a:t>
                      </a:r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195</a:t>
                      </a:r>
                      <a:r>
                        <a:rPr kumimoji="1" lang="ja-JP" altLang="en-US" sz="28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99.9%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13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探索</a:t>
                      </a:r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/>
                        <a:t>約</a:t>
                      </a:r>
                      <a:r>
                        <a:rPr kumimoji="1" lang="en-US" altLang="ja-JP" sz="2800" dirty="0"/>
                        <a:t>276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/>
                        <a:t>約</a:t>
                      </a:r>
                      <a:r>
                        <a:rPr kumimoji="1" lang="en-US" altLang="ja-JP" sz="2800" dirty="0"/>
                        <a:t>5.5</a:t>
                      </a:r>
                      <a:r>
                        <a:rPr kumimoji="1" lang="ja-JP" altLang="en-US" sz="28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99.9%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586752" y="1681163"/>
            <a:ext cx="8875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探索時間短縮処理により実際の探索時間は</a:t>
            </a:r>
            <a:endParaRPr lang="en-US" altLang="ja-JP" sz="2800" dirty="0"/>
          </a:p>
          <a:p>
            <a:pPr algn="ctr"/>
            <a:r>
              <a:rPr lang="ja-JP" altLang="en-US" sz="2800" dirty="0"/>
              <a:t>大幅に削減されているが探索時間に大きな違いがある</a:t>
            </a:r>
          </a:p>
        </p:txBody>
      </p:sp>
    </p:spTree>
    <p:extLst>
      <p:ext uri="{BB962C8B-B14F-4D97-AF65-F5344CB8AC3E}">
        <p14:creationId xmlns:p14="http://schemas.microsoft.com/office/powerpoint/2010/main" val="239815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放物面の方程式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4880" y="1387477"/>
            <a:ext cx="10515600" cy="927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dirty="0"/>
              <a:t>回転変換前座標</a:t>
            </a:r>
            <a:r>
              <a:rPr lang="en-US" altLang="ja-JP" dirty="0"/>
              <a:t>(X,Y,Z)</a:t>
            </a:r>
            <a:r>
              <a:rPr lang="ja-JP" altLang="en-US" dirty="0"/>
              <a:t>とした場合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回転変換後座標</a:t>
            </a:r>
            <a:r>
              <a:rPr lang="en-US" altLang="ja-JP" dirty="0"/>
              <a:t>(X’,Y’,Z’)</a:t>
            </a:r>
            <a:r>
              <a:rPr lang="ja-JP" altLang="en-US" dirty="0"/>
              <a:t>は次式で表される。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0" y="2451905"/>
                <a:ext cx="12192000" cy="1529191"/>
              </a:xfrm>
              <a:prstGeom prst="rect">
                <a:avLst/>
              </a:prstGeom>
              <a:noFill/>
            </p:spPr>
            <p:txBody>
              <a:bodyPr wrap="square" lIns="91428" tIns="45715" rIns="91428" bIns="45715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ja-JP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ja-JP" altLang="en-US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ja-JP" altLang="en-US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ja-JP" altLang="en-US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γ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γ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γ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γ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ja-JP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β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β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β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ja-JP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α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α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α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ＭＳ Ｐゴシック" panose="020B0600070205080204" pitchFamily="50" charset="-128"/>
                                  </a:rPr>
                                  <m:t>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ja-JP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0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1905"/>
                <a:ext cx="12192000" cy="1529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147769" y="4226311"/>
            <a:ext cx="10029825" cy="954097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ja-JP" altLang="en-US" sz="2800" dirty="0"/>
              <a:t>変換後座標</a:t>
            </a:r>
            <a:r>
              <a:rPr lang="en-US" altLang="ja-JP" sz="2800" dirty="0"/>
              <a:t>(X’,Y’,Z’)</a:t>
            </a:r>
            <a:r>
              <a:rPr lang="ja-JP" altLang="en-US" sz="2800" dirty="0"/>
              <a:t>および平行移動、</a:t>
            </a:r>
            <a:endParaRPr lang="en-US" altLang="ja-JP" sz="2800" dirty="0"/>
          </a:p>
          <a:p>
            <a:pPr algn="ctr"/>
            <a:r>
              <a:rPr lang="ja-JP" altLang="en-US" sz="2800" dirty="0"/>
              <a:t>焦点距離を用いると次式で放物面を表現できる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3304684" y="5442501"/>
                <a:ext cx="6517786" cy="548538"/>
              </a:xfrm>
              <a:prstGeom prst="rect">
                <a:avLst/>
              </a:prstGeom>
            </p:spPr>
            <p:txBody>
              <a:bodyPr wrap="none" lIns="91428" tIns="45715" rIns="91428" bIns="45715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endChr m:val=""/>
                              <m:ctrlP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ja-JP" altLang="en-US" sz="28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a:rPr lang="ja-JP" altLang="en-US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ja-JP" altLang="en-US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ja-JP" altLang="en-US" sz="2800">
                          <a:latin typeface="Cambria Math" panose="02040503050406030204" pitchFamily="18" charset="0"/>
                        </a:rPr>
                        <m:t>Tx</m:t>
                      </m:r>
                      <m:r>
                        <a:rPr lang="ja-JP" altLang="en-US" sz="280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ja-JP" altLang="en-US" sz="2800">
                          <a:latin typeface="Cambria Math" panose="02040503050406030204" pitchFamily="18" charset="0"/>
                        </a:rPr>
                        <m:t>Ay</m:t>
                      </m:r>
                      <m:r>
                        <a:rPr lang="ja-JP" altLang="en-US" sz="28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ja-JP" altLang="en-US" sz="28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ja-JP" altLang="en-US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ja-JP" altLang="en-US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ja-JP" altLang="en-US" sz="2800">
                          <a:latin typeface="Cambria Math" panose="02040503050406030204" pitchFamily="18" charset="0"/>
                        </a:rPr>
                        <m:t>Ty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ja-JP" altLang="en-US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ja-JP" altLang="en-US" sz="2800">
                          <a:latin typeface="Cambria Math" panose="02040503050406030204" pitchFamily="18" charset="0"/>
                        </a:rPr>
                        <m:t>Az</m:t>
                      </m:r>
                      <m:r>
                        <a:rPr lang="ja-JP" altLang="en-US" sz="28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ja-JP" altLang="en-US" sz="280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ja-JP" altLang="en-US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ja-JP" altLang="en-US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ja-JP" altLang="en-US" sz="2800">
                          <a:latin typeface="Cambria Math" panose="02040503050406030204" pitchFamily="18" charset="0"/>
                        </a:rPr>
                        <m:t>Tz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684" y="5442501"/>
                <a:ext cx="6517786" cy="548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0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97476"/>
              </p:ext>
            </p:extLst>
          </p:nvPr>
        </p:nvGraphicFramePr>
        <p:xfrm>
          <a:off x="3689351" y="1653117"/>
          <a:ext cx="6008376" cy="1928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035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探索</a:t>
                      </a:r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探索</a:t>
                      </a:r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探索</a:t>
                      </a:r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探索時間</a:t>
                      </a:r>
                      <a:r>
                        <a:rPr kumimoji="1" lang="en-US" altLang="ja-JP" sz="2800" dirty="0"/>
                        <a:t>[s]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15532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195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19770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1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切除体積比</a:t>
                      </a:r>
                      <a:r>
                        <a:rPr kumimoji="1" lang="en-US" altLang="ja-JP" sz="2800" dirty="0"/>
                        <a:t>[%]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36.9%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74.4%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33.5%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23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ロール・ピッチ・ヨー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3902" y="1327527"/>
            <a:ext cx="10766535" cy="954097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ja-JP" altLang="en-US" sz="2800" dirty="0"/>
              <a:t>ロール・ピッチ・ヨー</a:t>
            </a:r>
            <a:r>
              <a:rPr lang="el-GR" altLang="ja-JP" sz="2800" dirty="0"/>
              <a:t>α </a:t>
            </a:r>
            <a:r>
              <a:rPr lang="en-US" altLang="ja-JP" sz="2800" dirty="0"/>
              <a:t>β γ</a:t>
            </a:r>
            <a:r>
              <a:rPr lang="ja-JP" altLang="en-US" sz="2800" dirty="0"/>
              <a:t>はそれぞれ</a:t>
            </a:r>
            <a:r>
              <a:rPr lang="en-US" altLang="ja-JP" sz="2800" dirty="0" err="1"/>
              <a:t>x,y,z</a:t>
            </a:r>
            <a:r>
              <a:rPr lang="ja-JP" altLang="en-US" sz="2800" dirty="0"/>
              <a:t>軸に</a:t>
            </a:r>
            <a:endParaRPr lang="en-US" altLang="ja-JP" sz="2800" dirty="0"/>
          </a:p>
          <a:p>
            <a:pPr algn="ctr"/>
            <a:r>
              <a:rPr lang="ja-JP" altLang="en-US" sz="2800" dirty="0"/>
              <a:t>対する回転角度を表している。</a:t>
            </a:r>
            <a:endParaRPr lang="en-US" altLang="ja-JP" sz="2800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2986620" y="5924547"/>
            <a:ext cx="466512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3706279" y="2667000"/>
            <a:ext cx="0" cy="3613152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278718" y="3867149"/>
            <a:ext cx="3826933" cy="2330451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191936" y="2436173"/>
            <a:ext cx="762000" cy="584765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ja-JP" sz="3200" dirty="0"/>
              <a:t>X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14573" y="3337689"/>
            <a:ext cx="611715" cy="584765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ja-JP" sz="3200" dirty="0"/>
              <a:t>Z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23120" y="5271659"/>
            <a:ext cx="428627" cy="584765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ja-JP" sz="3200" dirty="0"/>
              <a:t>Y</a:t>
            </a:r>
          </a:p>
        </p:txBody>
      </p:sp>
      <p:sp>
        <p:nvSpPr>
          <p:cNvPr id="48" name="環状矢印 47"/>
          <p:cNvSpPr/>
          <p:nvPr/>
        </p:nvSpPr>
        <p:spPr>
          <a:xfrm rot="6602512">
            <a:off x="5397973" y="4191920"/>
            <a:ext cx="890967" cy="916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607776"/>
              <a:gd name="adj5" fmla="val 198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1" name="環状矢印 50"/>
          <p:cNvSpPr/>
          <p:nvPr/>
        </p:nvSpPr>
        <p:spPr>
          <a:xfrm rot="6250321" flipH="1">
            <a:off x="3249455" y="3130448"/>
            <a:ext cx="913647" cy="916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607776"/>
              <a:gd name="adj5" fmla="val 198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9" name="環状矢印 48"/>
          <p:cNvSpPr/>
          <p:nvPr/>
        </p:nvSpPr>
        <p:spPr>
          <a:xfrm>
            <a:off x="6225483" y="5442423"/>
            <a:ext cx="842419" cy="86614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607776"/>
              <a:gd name="adj5" fmla="val 198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96695" y="2682721"/>
            <a:ext cx="15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sz="3600" dirty="0"/>
              <a:t>α</a:t>
            </a:r>
            <a:endParaRPr lang="ja-JP" altLang="en-US" sz="3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544778" y="4994381"/>
            <a:ext cx="157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β</a:t>
            </a:r>
            <a:endParaRPr lang="ja-JP" altLang="en-US" sz="3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843455" y="3726946"/>
            <a:ext cx="15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γ</a:t>
            </a:r>
            <a:endParaRPr lang="ja-JP" altLang="en-US" sz="3600" dirty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3706277" y="2667000"/>
            <a:ext cx="3" cy="921931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3706279" y="4630003"/>
            <a:ext cx="2144619" cy="1283312"/>
          </a:xfrm>
          <a:prstGeom prst="straightConnector1">
            <a:avLst/>
          </a:prstGeom>
          <a:ln w="635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6646693" y="5922839"/>
            <a:ext cx="1014580" cy="170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  <p:bldP spid="49" grpId="0" animBg="1"/>
      <p:bldP spid="53" grpId="0"/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焦点距離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4331" y="1325567"/>
            <a:ext cx="11563351" cy="954097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ja-JP" altLang="en-US" sz="2800" dirty="0"/>
              <a:t>焦点距離</a:t>
            </a:r>
            <a:r>
              <a:rPr lang="en-US" altLang="ja-JP" sz="2800" dirty="0" err="1"/>
              <a:t>Ay,Az</a:t>
            </a:r>
            <a:r>
              <a:rPr lang="ja-JP" altLang="en-US" sz="2800" dirty="0"/>
              <a:t>はそれぞれ</a:t>
            </a:r>
            <a:r>
              <a:rPr lang="en-US" altLang="ja-JP" sz="2800" dirty="0"/>
              <a:t>y</a:t>
            </a:r>
            <a:r>
              <a:rPr lang="ja-JP" altLang="en-US" sz="2800" dirty="0"/>
              <a:t>軸</a:t>
            </a:r>
            <a:r>
              <a:rPr lang="en-US" altLang="ja-JP" sz="2800" dirty="0"/>
              <a:t>,z</a:t>
            </a:r>
            <a:r>
              <a:rPr lang="ja-JP" altLang="en-US" sz="2800" dirty="0"/>
              <a:t>軸方向の広がりを表している。</a:t>
            </a:r>
            <a:endParaRPr lang="en-US" altLang="ja-JP" sz="2800" dirty="0"/>
          </a:p>
          <a:p>
            <a:pPr algn="ctr"/>
            <a:r>
              <a:rPr lang="ja-JP" altLang="en-US" sz="2800" dirty="0"/>
              <a:t>焦点距離は小さいほど大きく広がる。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695825" y="5378449"/>
            <a:ext cx="27336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6103407" y="3422656"/>
            <a:ext cx="0" cy="2311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314452" y="5378449"/>
            <a:ext cx="27336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681288" y="3422656"/>
            <a:ext cx="0" cy="2311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8117944" y="5378449"/>
            <a:ext cx="27336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9525524" y="3422656"/>
            <a:ext cx="0" cy="2311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/>
          <p:cNvSpPr/>
          <p:nvPr/>
        </p:nvSpPr>
        <p:spPr>
          <a:xfrm>
            <a:off x="1157288" y="3959578"/>
            <a:ext cx="3048000" cy="1418879"/>
          </a:xfrm>
          <a:custGeom>
            <a:avLst/>
            <a:gdLst>
              <a:gd name="connsiteX0" fmla="*/ 0 w 2266950"/>
              <a:gd name="connsiteY0" fmla="*/ 0 h 1428792"/>
              <a:gd name="connsiteX1" fmla="*/ 1143000 w 2266950"/>
              <a:gd name="connsiteY1" fmla="*/ 1428750 h 1428792"/>
              <a:gd name="connsiteX2" fmla="*/ 2266950 w 2266950"/>
              <a:gd name="connsiteY2" fmla="*/ 38100 h 1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1428792">
                <a:moveTo>
                  <a:pt x="0" y="0"/>
                </a:moveTo>
                <a:cubicBezTo>
                  <a:pt x="382587" y="711200"/>
                  <a:pt x="765175" y="1422400"/>
                  <a:pt x="1143000" y="1428750"/>
                </a:cubicBezTo>
                <a:cubicBezTo>
                  <a:pt x="1520825" y="1435100"/>
                  <a:pt x="1893887" y="736600"/>
                  <a:pt x="2266950" y="381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5187949" y="3959578"/>
            <a:ext cx="1830921" cy="1418879"/>
          </a:xfrm>
          <a:custGeom>
            <a:avLst/>
            <a:gdLst>
              <a:gd name="connsiteX0" fmla="*/ 0 w 2266950"/>
              <a:gd name="connsiteY0" fmla="*/ 0 h 1428792"/>
              <a:gd name="connsiteX1" fmla="*/ 1143000 w 2266950"/>
              <a:gd name="connsiteY1" fmla="*/ 1428750 h 1428792"/>
              <a:gd name="connsiteX2" fmla="*/ 2266950 w 2266950"/>
              <a:gd name="connsiteY2" fmla="*/ 38100 h 1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1428792">
                <a:moveTo>
                  <a:pt x="0" y="0"/>
                </a:moveTo>
                <a:cubicBezTo>
                  <a:pt x="382587" y="711200"/>
                  <a:pt x="765175" y="1422400"/>
                  <a:pt x="1143000" y="1428750"/>
                </a:cubicBezTo>
                <a:cubicBezTo>
                  <a:pt x="1520825" y="1435100"/>
                  <a:pt x="1893887" y="736600"/>
                  <a:pt x="2266950" y="381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9139495" y="3959578"/>
            <a:ext cx="772061" cy="1418879"/>
          </a:xfrm>
          <a:custGeom>
            <a:avLst/>
            <a:gdLst>
              <a:gd name="connsiteX0" fmla="*/ 0 w 2266950"/>
              <a:gd name="connsiteY0" fmla="*/ 0 h 1428792"/>
              <a:gd name="connsiteX1" fmla="*/ 1143000 w 2266950"/>
              <a:gd name="connsiteY1" fmla="*/ 1428750 h 1428792"/>
              <a:gd name="connsiteX2" fmla="*/ 2266950 w 2266950"/>
              <a:gd name="connsiteY2" fmla="*/ 38100 h 1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1428792">
                <a:moveTo>
                  <a:pt x="0" y="0"/>
                </a:moveTo>
                <a:cubicBezTo>
                  <a:pt x="382587" y="711200"/>
                  <a:pt x="765175" y="1422400"/>
                  <a:pt x="1143000" y="1428750"/>
                </a:cubicBezTo>
                <a:cubicBezTo>
                  <a:pt x="1520825" y="1435100"/>
                  <a:pt x="1893887" y="736600"/>
                  <a:pt x="2266950" y="381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80644" y="3113389"/>
            <a:ext cx="129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y</a:t>
            </a:r>
            <a:endParaRPr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86475" y="3113390"/>
            <a:ext cx="129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y</a:t>
            </a:r>
            <a:endParaRPr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48825" y="3191822"/>
            <a:ext cx="129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y</a:t>
            </a:r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52065" y="4905973"/>
            <a:ext cx="129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x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88433" y="4916792"/>
            <a:ext cx="129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x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438615" y="4905973"/>
            <a:ext cx="129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695825" y="5734057"/>
                <a:ext cx="27336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𝑦</m:t>
                      </m:r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/>
              </a:p>
              <a:p>
                <a:pPr algn="ctr"/>
                <a:r>
                  <a:rPr lang="en-US" altLang="ja-JP" sz="2400" dirty="0"/>
                  <a:t>A=1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25" y="5734057"/>
                <a:ext cx="2733675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8158687" y="5734055"/>
                <a:ext cx="27336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𝑦</m:t>
                      </m:r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𝐴𝑥</m:t>
                          </m:r>
                        </m:e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/>
              </a:p>
              <a:p>
                <a:pPr algn="ctr"/>
                <a:r>
                  <a:rPr lang="en-US" altLang="ja-JP" sz="2400" dirty="0"/>
                  <a:t>A&gt;1</a:t>
                </a: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687" y="5734055"/>
                <a:ext cx="2733675" cy="830997"/>
              </a:xfrm>
              <a:prstGeom prst="rect">
                <a:avLst/>
              </a:prstGeom>
              <a:blipFill>
                <a:blip r:embed="rId3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314451" y="5734057"/>
                <a:ext cx="27336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𝑦</m:t>
                      </m:r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r>
                        <a:rPr lang="en-US" altLang="ja-JP" sz="24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/>
              </a:p>
              <a:p>
                <a:pPr algn="ctr"/>
                <a:r>
                  <a:rPr lang="en-US" altLang="ja-JP" sz="2400" dirty="0"/>
                  <a:t>A&lt;1</a:t>
                </a: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1" y="5734057"/>
                <a:ext cx="2733675" cy="830997"/>
              </a:xfrm>
              <a:prstGeom prst="rect">
                <a:avLst/>
              </a:prstGeom>
              <a:blipFill>
                <a:blip r:embed="rId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71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240074" y="3426081"/>
            <a:ext cx="5557649" cy="1174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3060" y="2473569"/>
            <a:ext cx="4191675" cy="1049867"/>
          </a:xfrm>
        </p:spPr>
        <p:txBody>
          <a:bodyPr>
            <a:noAutofit/>
          </a:bodyPr>
          <a:lstStyle/>
          <a:p>
            <a:pPr algn="ctr"/>
            <a:r>
              <a:rPr lang="en-US" altLang="ja-JP" sz="3600" dirty="0"/>
              <a:t>1</a:t>
            </a:r>
            <a:r>
              <a:rPr lang="ja-JP" altLang="en-US" sz="3600" dirty="0"/>
              <a:t>回の処理時間短縮</a:t>
            </a:r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58" y="895874"/>
            <a:ext cx="4487653" cy="5771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右矢印 4"/>
          <p:cNvSpPr/>
          <p:nvPr/>
        </p:nvSpPr>
        <p:spPr>
          <a:xfrm>
            <a:off x="5946408" y="3652014"/>
            <a:ext cx="1658051" cy="117457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337199" y="3523436"/>
            <a:ext cx="75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No</a:t>
            </a:r>
            <a:endParaRPr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98561" y="4426477"/>
            <a:ext cx="75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Yes</a:t>
            </a:r>
            <a:endParaRPr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001" y="3523436"/>
            <a:ext cx="5919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条件を満たしていないパラメータでの処理を中止する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18897" y="1"/>
            <a:ext cx="796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/>
              <a:t>探索手法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46409" y="3946912"/>
            <a:ext cx="1568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高速化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251" y="5377771"/>
            <a:ext cx="7209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理想的な探索では探索時間が長くなってしまうため</a:t>
            </a:r>
            <a:endParaRPr lang="en-US" altLang="ja-JP" sz="2400" dirty="0"/>
          </a:p>
          <a:p>
            <a:pPr algn="ctr"/>
            <a:r>
              <a:rPr lang="ja-JP" altLang="en-US" sz="2400" dirty="0"/>
              <a:t>パラメータの間隔を広くして、処理回数を減らす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9304317" y="4870280"/>
            <a:ext cx="262379" cy="29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98562" y="4793100"/>
            <a:ext cx="30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体</a:t>
            </a:r>
          </a:p>
        </p:txBody>
      </p:sp>
    </p:spTree>
    <p:extLst>
      <p:ext uri="{BB962C8B-B14F-4D97-AF65-F5344CB8AC3E}">
        <p14:creationId xmlns:p14="http://schemas.microsoft.com/office/powerpoint/2010/main" val="2262531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探索条件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12682" y="4943845"/>
            <a:ext cx="711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肝臓　体積 </a:t>
            </a:r>
            <a:r>
              <a:rPr lang="en-US" altLang="ja-JP" sz="2000" dirty="0"/>
              <a:t>189,704pixel</a:t>
            </a:r>
          </a:p>
          <a:p>
            <a:r>
              <a:rPr lang="en-US" altLang="ja-JP" sz="2000" dirty="0"/>
              <a:t>100%</a:t>
            </a:r>
            <a:r>
              <a:rPr lang="ja-JP" altLang="en-US" sz="2000" dirty="0"/>
              <a:t>切除領域　体積 </a:t>
            </a:r>
            <a:r>
              <a:rPr lang="en-US" altLang="ja-JP" sz="2000" dirty="0"/>
              <a:t>33,362pixel</a:t>
            </a:r>
            <a:r>
              <a:rPr lang="ja-JP" altLang="en-US" sz="2000" dirty="0"/>
              <a:t>　肝臓体積比 </a:t>
            </a:r>
            <a:r>
              <a:rPr lang="en-US" altLang="ja-JP" sz="2000" dirty="0"/>
              <a:t>17.6%</a:t>
            </a:r>
            <a:endParaRPr lang="ja-JP" altLang="en-US" sz="20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90617"/>
              </p:ext>
            </p:extLst>
          </p:nvPr>
        </p:nvGraphicFramePr>
        <p:xfrm>
          <a:off x="2344562" y="1296543"/>
          <a:ext cx="6989341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211"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/>
                        <a:t>探索</a:t>
                      </a:r>
                      <a:r>
                        <a:rPr kumimoji="1" lang="en-US" altLang="ja-JP" sz="1300" dirty="0"/>
                        <a:t>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/>
                        <a:t>探索</a:t>
                      </a:r>
                      <a:r>
                        <a:rPr kumimoji="1" lang="en-US" altLang="ja-JP" sz="1300" dirty="0"/>
                        <a:t>2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/>
                        <a:t>探索</a:t>
                      </a:r>
                      <a:r>
                        <a:rPr kumimoji="1" lang="en-US" altLang="ja-JP" sz="1300" dirty="0"/>
                        <a:t>3</a:t>
                      </a:r>
                      <a:endParaRPr kumimoji="1" lang="ja-JP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189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探索条件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el-GR" altLang="ja-JP" sz="1900" dirty="0"/>
                        <a:t>α</a:t>
                      </a:r>
                      <a:r>
                        <a:rPr lang="ja-JP" altLang="en-US" sz="1900" dirty="0" err="1"/>
                        <a:t>、</a:t>
                      </a:r>
                      <a:r>
                        <a:rPr lang="en-US" altLang="ja-JP" sz="1900" dirty="0"/>
                        <a:t>β</a:t>
                      </a:r>
                      <a:r>
                        <a:rPr lang="ja-JP" altLang="en-US" sz="1900" dirty="0" err="1"/>
                        <a:t>、</a:t>
                      </a:r>
                      <a:r>
                        <a:rPr lang="en-US" altLang="ja-JP" sz="1900" dirty="0"/>
                        <a:t>γ</a:t>
                      </a:r>
                    </a:p>
                    <a:p>
                      <a:r>
                        <a:rPr kumimoji="1" lang="ja-JP" altLang="en-US" sz="1300" dirty="0"/>
                        <a:t>間隔</a:t>
                      </a:r>
                      <a:r>
                        <a:rPr kumimoji="1" lang="en-US" altLang="ja-JP" sz="1300" dirty="0"/>
                        <a:t>[°]</a:t>
                      </a:r>
                    </a:p>
                    <a:p>
                      <a:r>
                        <a:rPr kumimoji="1" lang="ja-JP" altLang="en-US" sz="1300" dirty="0"/>
                        <a:t>探索数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1300" dirty="0"/>
                    </a:p>
                    <a:p>
                      <a:pPr algn="r"/>
                      <a:r>
                        <a:rPr kumimoji="1" lang="en-US" altLang="ja-JP" sz="1300" dirty="0"/>
                        <a:t>60</a:t>
                      </a:r>
                    </a:p>
                    <a:p>
                      <a:pPr algn="r"/>
                      <a:r>
                        <a:rPr kumimoji="1" lang="en-US" altLang="ja-JP" sz="1300" dirty="0"/>
                        <a:t>6</a:t>
                      </a:r>
                      <a:r>
                        <a:rPr kumimoji="1" lang="ja-JP" altLang="en-US" sz="1300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1300" dirty="0"/>
                    </a:p>
                    <a:p>
                      <a:pPr algn="r"/>
                      <a:r>
                        <a:rPr kumimoji="1" lang="en-US" altLang="ja-JP" sz="1300" dirty="0"/>
                        <a:t>60</a:t>
                      </a:r>
                    </a:p>
                    <a:p>
                      <a:pPr algn="r"/>
                      <a:r>
                        <a:rPr kumimoji="1" lang="en-US" altLang="ja-JP" sz="1300" dirty="0"/>
                        <a:t>6</a:t>
                      </a:r>
                      <a:r>
                        <a:rPr kumimoji="1" lang="ja-JP" altLang="en-US" sz="1300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1300" dirty="0"/>
                    </a:p>
                    <a:p>
                      <a:pPr algn="r"/>
                      <a:r>
                        <a:rPr kumimoji="1" lang="en-US" altLang="ja-JP" sz="1300" dirty="0"/>
                        <a:t>30</a:t>
                      </a:r>
                    </a:p>
                    <a:p>
                      <a:pPr algn="r"/>
                      <a:r>
                        <a:rPr kumimoji="1" lang="en-US" altLang="ja-JP" sz="1300" dirty="0"/>
                        <a:t>12</a:t>
                      </a:r>
                      <a:r>
                        <a:rPr kumimoji="1" lang="ja-JP" altLang="en-US" sz="1300" dirty="0"/>
                        <a:t>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18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900" dirty="0" err="1"/>
                        <a:t>Tx,Ty,Tz</a:t>
                      </a:r>
                      <a:endParaRPr lang="en-US" altLang="ja-JP" sz="1900" dirty="0"/>
                    </a:p>
                    <a:p>
                      <a:r>
                        <a:rPr kumimoji="1" lang="ja-JP" altLang="en-US" sz="1300" dirty="0"/>
                        <a:t>間隔</a:t>
                      </a:r>
                      <a:r>
                        <a:rPr kumimoji="1" lang="en-US" altLang="ja-JP" sz="1300" dirty="0"/>
                        <a:t>[pixel]</a:t>
                      </a:r>
                    </a:p>
                    <a:p>
                      <a:r>
                        <a:rPr kumimoji="1" lang="ja-JP" altLang="en-US" sz="1300" dirty="0"/>
                        <a:t>探索数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1300" dirty="0"/>
                    </a:p>
                    <a:p>
                      <a:pPr algn="r"/>
                      <a:r>
                        <a:rPr kumimoji="1" lang="en-US" altLang="ja-JP" sz="1300" dirty="0"/>
                        <a:t>20</a:t>
                      </a:r>
                    </a:p>
                    <a:p>
                      <a:pPr algn="r"/>
                      <a:r>
                        <a:rPr kumimoji="1" lang="en-US" altLang="ja-JP" sz="1300" dirty="0"/>
                        <a:t>3</a:t>
                      </a:r>
                      <a:r>
                        <a:rPr kumimoji="1" lang="ja-JP" altLang="en-US" sz="1300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1300" dirty="0"/>
                    </a:p>
                    <a:p>
                      <a:pPr algn="r"/>
                      <a:r>
                        <a:rPr kumimoji="1" lang="en-US" altLang="ja-JP" sz="1300" dirty="0"/>
                        <a:t>20</a:t>
                      </a:r>
                    </a:p>
                    <a:p>
                      <a:pPr algn="r"/>
                      <a:r>
                        <a:rPr kumimoji="1" lang="en-US" altLang="ja-JP" sz="1300" dirty="0"/>
                        <a:t>3</a:t>
                      </a:r>
                      <a:r>
                        <a:rPr kumimoji="1" lang="ja-JP" altLang="en-US" sz="1300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1300" dirty="0"/>
                    </a:p>
                    <a:p>
                      <a:pPr algn="r"/>
                      <a:r>
                        <a:rPr kumimoji="1" lang="en-US" altLang="ja-JP" sz="1300" dirty="0"/>
                        <a:t>10</a:t>
                      </a:r>
                    </a:p>
                    <a:p>
                      <a:pPr algn="r"/>
                      <a:r>
                        <a:rPr kumimoji="1" lang="en-US" altLang="ja-JP" sz="1300" dirty="0"/>
                        <a:t>6</a:t>
                      </a:r>
                      <a:r>
                        <a:rPr kumimoji="1" lang="ja-JP" altLang="en-US" sz="1300" dirty="0"/>
                        <a:t>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18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900" dirty="0" err="1"/>
                        <a:t>Ay,Az</a:t>
                      </a:r>
                      <a:endParaRPr lang="ja-JP" altLang="en-US" sz="1900" dirty="0"/>
                    </a:p>
                    <a:p>
                      <a:r>
                        <a:rPr kumimoji="1" lang="ja-JP" altLang="en-US" sz="1300" dirty="0"/>
                        <a:t>範囲</a:t>
                      </a:r>
                      <a:endParaRPr kumimoji="1" lang="en-US" altLang="ja-JP" sz="1300" dirty="0"/>
                    </a:p>
                    <a:p>
                      <a:r>
                        <a:rPr kumimoji="1" lang="ja-JP" altLang="en-US" sz="1300" dirty="0"/>
                        <a:t>探索数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1300" dirty="0"/>
                    </a:p>
                    <a:p>
                      <a:pPr algn="r"/>
                      <a:r>
                        <a:rPr kumimoji="1" lang="en-US" altLang="ja-JP" sz="1300" dirty="0"/>
                        <a:t>1/200~8/200</a:t>
                      </a:r>
                    </a:p>
                    <a:p>
                      <a:pPr algn="r"/>
                      <a:r>
                        <a:rPr kumimoji="1" lang="en-US" altLang="ja-JP" sz="1300" dirty="0"/>
                        <a:t>4</a:t>
                      </a:r>
                      <a:r>
                        <a:rPr kumimoji="1" lang="ja-JP" altLang="en-US" sz="1300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1300" dirty="0"/>
                    </a:p>
                    <a:p>
                      <a:pPr algn="r"/>
                      <a:r>
                        <a:rPr kumimoji="1" lang="en-US" altLang="ja-JP" sz="1300" dirty="0"/>
                        <a:t>1/50~8/50</a:t>
                      </a:r>
                    </a:p>
                    <a:p>
                      <a:pPr algn="r"/>
                      <a:r>
                        <a:rPr kumimoji="1" lang="en-US" altLang="ja-JP" sz="1300" dirty="0"/>
                        <a:t>4</a:t>
                      </a:r>
                      <a:r>
                        <a:rPr kumimoji="1" lang="ja-JP" altLang="en-US" sz="1300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1300" dirty="0"/>
                    </a:p>
                    <a:p>
                      <a:pPr algn="r"/>
                      <a:r>
                        <a:rPr kumimoji="1" lang="en-US" altLang="ja-JP" sz="1300" dirty="0"/>
                        <a:t>1/50~8/50</a:t>
                      </a:r>
                    </a:p>
                    <a:p>
                      <a:pPr algn="r"/>
                      <a:r>
                        <a:rPr kumimoji="1" lang="en-US" altLang="ja-JP" sz="1300" dirty="0"/>
                        <a:t>4</a:t>
                      </a:r>
                      <a:r>
                        <a:rPr kumimoji="1" lang="ja-JP" altLang="en-US" sz="1300" dirty="0"/>
                        <a:t>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/>
                        <a:t>総組合せ数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300" dirty="0"/>
                        <a:t>93,312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300" dirty="0"/>
                        <a:t>93,312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300" dirty="0"/>
                        <a:t>5,971,968</a:t>
                      </a:r>
                      <a:endParaRPr kumimoji="1" lang="ja-JP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4614531" y="3487479"/>
            <a:ext cx="3115340" cy="9037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9388550" y="3742660"/>
            <a:ext cx="2690037" cy="946299"/>
          </a:xfrm>
          <a:prstGeom prst="wedgeRectCallout">
            <a:avLst>
              <a:gd name="adj1" fmla="val -106073"/>
              <a:gd name="adj2" fmla="val -1851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388550" y="3662664"/>
            <a:ext cx="2690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焦点距離の範囲を変えて、探索結果の影響を調べる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6172201" y="1637413"/>
            <a:ext cx="3115340" cy="18394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9569301" y="2171288"/>
            <a:ext cx="2488019" cy="792125"/>
          </a:xfrm>
          <a:prstGeom prst="wedgeRectCallout">
            <a:avLst>
              <a:gd name="adj1" fmla="val -59722"/>
              <a:gd name="adj2" fmla="val 17391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569301" y="2203188"/>
            <a:ext cx="2488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間隔を半分にして探索の精度を上げる</a:t>
            </a:r>
          </a:p>
        </p:txBody>
      </p:sp>
    </p:spTree>
    <p:extLst>
      <p:ext uri="{BB962C8B-B14F-4D97-AF65-F5344CB8AC3E}">
        <p14:creationId xmlns:p14="http://schemas.microsoft.com/office/powerpoint/2010/main" val="26477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探索結果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414087"/>
              </p:ext>
            </p:extLst>
          </p:nvPr>
        </p:nvGraphicFramePr>
        <p:xfrm>
          <a:off x="0" y="1673525"/>
          <a:ext cx="12192000" cy="518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857375" y="1123951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accent1"/>
                </a:solidFill>
              </a:rPr>
              <a:t>4.3</a:t>
            </a:r>
            <a:r>
              <a:rPr lang="ja-JP" altLang="en-US" sz="2400" dirty="0">
                <a:solidFill>
                  <a:schemeClr val="accent1"/>
                </a:solidFill>
              </a:rPr>
              <a:t>時間</a:t>
            </a:r>
            <a:endParaRPr lang="en-US" altLang="ja-JP" sz="2400" dirty="0">
              <a:solidFill>
                <a:schemeClr val="accent1"/>
              </a:solidFill>
            </a:endParaRPr>
          </a:p>
          <a:p>
            <a:r>
              <a:rPr lang="en-US" altLang="ja-JP" sz="2400" dirty="0">
                <a:solidFill>
                  <a:schemeClr val="accent2"/>
                </a:solidFill>
              </a:rPr>
              <a:t>37%</a:t>
            </a:r>
            <a:endParaRPr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81500" y="1123951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accent1"/>
                </a:solidFill>
              </a:rPr>
              <a:t>195</a:t>
            </a:r>
            <a:r>
              <a:rPr lang="ja-JP" altLang="en-US" sz="2400" dirty="0">
                <a:solidFill>
                  <a:schemeClr val="accent1"/>
                </a:solidFill>
              </a:rPr>
              <a:t>秒</a:t>
            </a:r>
            <a:endParaRPr lang="en-US" altLang="ja-JP" sz="2400" dirty="0">
              <a:solidFill>
                <a:schemeClr val="accent1"/>
              </a:solidFill>
            </a:endParaRPr>
          </a:p>
          <a:p>
            <a:r>
              <a:rPr lang="en-US" altLang="ja-JP" sz="2400" dirty="0">
                <a:solidFill>
                  <a:schemeClr val="accent2"/>
                </a:solidFill>
              </a:rPr>
              <a:t>74%</a:t>
            </a:r>
            <a:endParaRPr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86551" y="1123951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accent1"/>
                </a:solidFill>
              </a:rPr>
              <a:t>5.5</a:t>
            </a:r>
            <a:r>
              <a:rPr lang="ja-JP" altLang="en-US" sz="2400" dirty="0">
                <a:solidFill>
                  <a:schemeClr val="accent1"/>
                </a:solidFill>
              </a:rPr>
              <a:t>時間</a:t>
            </a:r>
            <a:endParaRPr lang="en-US" altLang="ja-JP" sz="2400" dirty="0">
              <a:solidFill>
                <a:schemeClr val="accent1"/>
              </a:solidFill>
            </a:endParaRPr>
          </a:p>
          <a:p>
            <a:r>
              <a:rPr lang="en-US" altLang="ja-JP" sz="2400" dirty="0">
                <a:solidFill>
                  <a:schemeClr val="accent2"/>
                </a:solidFill>
              </a:rPr>
              <a:t>33%</a:t>
            </a:r>
            <a:endParaRPr lang="ja-JP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5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探索結果</a:t>
            </a:r>
          </a:p>
        </p:txBody>
      </p:sp>
      <p:pic>
        <p:nvPicPr>
          <p:cNvPr id="1026" name="Picture 2" descr="C:\Users\ono\Desktop\最終\tannsaku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07" y="2463698"/>
            <a:ext cx="3675831" cy="367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no\Desktop\最終\tannsak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758" y="2463698"/>
            <a:ext cx="3675831" cy="367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no\Desktop\最終\tannsaku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035" y="2463698"/>
            <a:ext cx="3675831" cy="367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65198" y="6153105"/>
            <a:ext cx="122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探索</a:t>
            </a:r>
            <a:r>
              <a:rPr lang="en-US" altLang="ja-JP" sz="2400" dirty="0"/>
              <a:t>1</a:t>
            </a:r>
            <a:endParaRPr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0850" y="6153106"/>
            <a:ext cx="122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探索</a:t>
            </a:r>
            <a:r>
              <a:rPr lang="en-US" altLang="ja-JP" sz="2400" dirty="0"/>
              <a:t>2</a:t>
            </a:r>
            <a:endParaRPr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26126" y="6153106"/>
            <a:ext cx="122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探索</a:t>
            </a:r>
            <a:r>
              <a:rPr lang="en-US" altLang="ja-JP" sz="2400" dirty="0"/>
              <a:t>3</a:t>
            </a:r>
            <a:endParaRPr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2107" y="1922206"/>
            <a:ext cx="346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平面で切除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17757" y="1922206"/>
            <a:ext cx="346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切除領域が大きい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03035" y="1922206"/>
            <a:ext cx="346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切除面が最も適切</a:t>
            </a:r>
          </a:p>
        </p:txBody>
      </p:sp>
    </p:spTree>
    <p:extLst>
      <p:ext uri="{BB962C8B-B14F-4D97-AF65-F5344CB8AC3E}">
        <p14:creationId xmlns:p14="http://schemas.microsoft.com/office/powerpoint/2010/main" val="247987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4793573" y="4508418"/>
            <a:ext cx="6282267" cy="19566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従来手法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4847" y="1206483"/>
            <a:ext cx="10348932" cy="954097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ja-JP" altLang="en-US" sz="2800" dirty="0"/>
              <a:t>切除する曲面はスプーンですくうことのできる曲面を想定している。</a:t>
            </a:r>
            <a:endParaRPr lang="en-US" altLang="ja-JP" sz="2800" dirty="0"/>
          </a:p>
          <a:p>
            <a:pPr algn="ctr"/>
            <a:r>
              <a:rPr lang="ja-JP" altLang="en-US" sz="2800" dirty="0"/>
              <a:t>その曲面を、切除体積が最小となるような</a:t>
            </a:r>
            <a:r>
              <a:rPr lang="ja-JP" altLang="en-US" sz="2800" dirty="0">
                <a:solidFill>
                  <a:srgbClr val="FF0000"/>
                </a:solidFill>
              </a:rPr>
              <a:t>放物面</a:t>
            </a:r>
            <a:r>
              <a:rPr lang="ja-JP" altLang="en-US" sz="2800" dirty="0"/>
              <a:t>で全探索する。</a:t>
            </a:r>
          </a:p>
        </p:txBody>
      </p:sp>
      <p:sp>
        <p:nvSpPr>
          <p:cNvPr id="6" name="円弧 5"/>
          <p:cNvSpPr/>
          <p:nvPr/>
        </p:nvSpPr>
        <p:spPr>
          <a:xfrm rot="5400000">
            <a:off x="853546" y="2445274"/>
            <a:ext cx="2870199" cy="855135"/>
          </a:xfrm>
          <a:prstGeom prst="arc">
            <a:avLst>
              <a:gd name="adj1" fmla="val 51053"/>
              <a:gd name="adj2" fmla="val 355465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7" name="円弧 6"/>
          <p:cNvSpPr/>
          <p:nvPr/>
        </p:nvSpPr>
        <p:spPr>
          <a:xfrm rot="5400000">
            <a:off x="853546" y="2153172"/>
            <a:ext cx="2870199" cy="1439333"/>
          </a:xfrm>
          <a:prstGeom prst="arc">
            <a:avLst>
              <a:gd name="adj1" fmla="val 16200000"/>
              <a:gd name="adj2" fmla="val 533389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sp>
        <p:nvSpPr>
          <p:cNvPr id="8" name="円弧 7"/>
          <p:cNvSpPr/>
          <p:nvPr/>
        </p:nvSpPr>
        <p:spPr>
          <a:xfrm rot="5400000">
            <a:off x="853546" y="2445274"/>
            <a:ext cx="2870199" cy="855135"/>
          </a:xfrm>
          <a:prstGeom prst="arc">
            <a:avLst>
              <a:gd name="adj1" fmla="val 14200815"/>
              <a:gd name="adj2" fmla="val 9918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38151" y="5670552"/>
            <a:ext cx="3200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1024465" y="3310759"/>
            <a:ext cx="0" cy="271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22498" y="4701877"/>
            <a:ext cx="2673153" cy="1127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83624" y="3215766"/>
            <a:ext cx="762000" cy="461655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ja-JP" sz="2400" dirty="0"/>
              <a:t>X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00955" y="5201929"/>
            <a:ext cx="428627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ja-JP" sz="2800" dirty="0"/>
              <a:t>Y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17867" y="4678721"/>
            <a:ext cx="611715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ja-JP" sz="2800" dirty="0"/>
              <a:t>Z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68488" y="4771042"/>
            <a:ext cx="5951709" cy="1384984"/>
          </a:xfrm>
          <a:prstGeom prst="rect">
            <a:avLst/>
          </a:prstGeom>
          <a:noFill/>
          <a:ln w="38100">
            <a:noFill/>
          </a:ln>
        </p:spPr>
        <p:txBody>
          <a:bodyPr wrap="square" lIns="91428" tIns="45715" rIns="91428" bIns="45715" rtlCol="0">
            <a:spAutoFit/>
          </a:bodyPr>
          <a:lstStyle/>
          <a:p>
            <a:r>
              <a:rPr lang="ja-JP" altLang="en-US" sz="2800" dirty="0"/>
              <a:t>・回転（ロール・ピッチ・ヨー）</a:t>
            </a:r>
            <a:r>
              <a:rPr lang="en-US" altLang="ja-JP" sz="2800" dirty="0"/>
              <a:t>	</a:t>
            </a:r>
            <a:r>
              <a:rPr lang="el-GR" altLang="ja-JP" sz="2800" dirty="0"/>
              <a:t>α</a:t>
            </a:r>
            <a:r>
              <a:rPr lang="ja-JP" altLang="en-US" sz="2800" dirty="0" err="1"/>
              <a:t>、</a:t>
            </a:r>
            <a:r>
              <a:rPr lang="en-US" altLang="ja-JP" sz="2800" dirty="0"/>
              <a:t>β</a:t>
            </a:r>
            <a:r>
              <a:rPr lang="ja-JP" altLang="en-US" sz="2800" dirty="0" err="1"/>
              <a:t>、</a:t>
            </a:r>
            <a:r>
              <a:rPr lang="en-US" altLang="ja-JP" sz="2800" dirty="0"/>
              <a:t>γ</a:t>
            </a:r>
          </a:p>
          <a:p>
            <a:r>
              <a:rPr lang="ja-JP" altLang="en-US" sz="2800" dirty="0"/>
              <a:t>・平行移動</a:t>
            </a:r>
            <a:r>
              <a:rPr lang="en-US" altLang="ja-JP" sz="2800" dirty="0"/>
              <a:t>				</a:t>
            </a:r>
            <a:r>
              <a:rPr lang="en-US" altLang="ja-JP" sz="2800" dirty="0" err="1"/>
              <a:t>Tx,Ty,Tz</a:t>
            </a:r>
            <a:endParaRPr lang="en-US" altLang="ja-JP" sz="2800" dirty="0"/>
          </a:p>
          <a:p>
            <a:r>
              <a:rPr lang="ja-JP" altLang="en-US" sz="2800" dirty="0"/>
              <a:t>・焦点距離</a:t>
            </a:r>
            <a:r>
              <a:rPr lang="en-US" altLang="ja-JP" sz="2800" dirty="0"/>
              <a:t>				</a:t>
            </a:r>
            <a:r>
              <a:rPr lang="en-US" altLang="ja-JP" sz="2800" dirty="0" err="1"/>
              <a:t>Ay,Az</a:t>
            </a:r>
            <a:endParaRPr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50309" y="6143630"/>
            <a:ext cx="3876675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ja-JP" altLang="en-US" sz="2800" dirty="0"/>
              <a:t>放物面イメージ図</a:t>
            </a:r>
          </a:p>
        </p:txBody>
      </p:sp>
      <p:sp>
        <p:nvSpPr>
          <p:cNvPr id="3" name="円/楕円 2"/>
          <p:cNvSpPr/>
          <p:nvPr/>
        </p:nvSpPr>
        <p:spPr>
          <a:xfrm rot="192667">
            <a:off x="1564570" y="2512760"/>
            <a:ext cx="1456207" cy="69824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73875" y="4035997"/>
            <a:ext cx="551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放物面を表す</a:t>
            </a:r>
            <a:r>
              <a:rPr lang="en-US" altLang="ja-JP" sz="2800" dirty="0"/>
              <a:t>8</a:t>
            </a:r>
            <a:r>
              <a:rPr lang="ja-JP" altLang="en-US" sz="2800" dirty="0"/>
              <a:t>個のパラメーター</a:t>
            </a:r>
            <a:endParaRPr lang="en-US" altLang="ja-JP" sz="2800" dirty="0"/>
          </a:p>
        </p:txBody>
      </p:sp>
      <p:sp>
        <p:nvSpPr>
          <p:cNvPr id="18" name="角丸四角形 17"/>
          <p:cNvSpPr/>
          <p:nvPr/>
        </p:nvSpPr>
        <p:spPr>
          <a:xfrm>
            <a:off x="4793573" y="3041877"/>
            <a:ext cx="5117344" cy="7580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044379" y="3146335"/>
            <a:ext cx="4689559" cy="523210"/>
          </a:xfrm>
          <a:prstGeom prst="rect">
            <a:avLst/>
          </a:prstGeom>
          <a:noFill/>
          <a:ln w="38100">
            <a:noFill/>
          </a:ln>
        </p:spPr>
        <p:txBody>
          <a:bodyPr wrap="square" lIns="91428" tIns="45715" rIns="91428" bIns="45715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100%</a:t>
            </a:r>
            <a:r>
              <a:rPr lang="ja-JP" altLang="en-US" sz="2800" dirty="0"/>
              <a:t>切除領域を完全に包含</a:t>
            </a:r>
            <a:endParaRPr lang="en-US" altLang="ja-JP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3873" y="2538745"/>
            <a:ext cx="2988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切除曲面の条件</a:t>
            </a:r>
          </a:p>
        </p:txBody>
      </p:sp>
      <p:cxnSp>
        <p:nvCxnSpPr>
          <p:cNvPr id="42" name="直線矢印コネクタ 41"/>
          <p:cNvCxnSpPr>
            <a:endCxn id="8" idx="2"/>
          </p:cNvCxnSpPr>
          <p:nvPr/>
        </p:nvCxnSpPr>
        <p:spPr>
          <a:xfrm flipV="1">
            <a:off x="1024466" y="4307874"/>
            <a:ext cx="1260039" cy="136267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86684" y="4176022"/>
            <a:ext cx="1588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(</a:t>
            </a:r>
            <a:r>
              <a:rPr lang="en-US" altLang="ja-JP" sz="2800" dirty="0" err="1"/>
              <a:t>Tx,Ty,Tz</a:t>
            </a:r>
            <a:r>
              <a:rPr lang="en-US" altLang="ja-JP" sz="2800" dirty="0"/>
              <a:t>)</a:t>
            </a:r>
            <a:endParaRPr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99581" y="5246668"/>
            <a:ext cx="116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原点</a:t>
            </a:r>
          </a:p>
        </p:txBody>
      </p:sp>
      <p:sp>
        <p:nvSpPr>
          <p:cNvPr id="45" name="円/楕円 44"/>
          <p:cNvSpPr/>
          <p:nvPr/>
        </p:nvSpPr>
        <p:spPr>
          <a:xfrm>
            <a:off x="972000" y="56160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01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4B3C0-B2A6-47CA-BE62-CF5DAD78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追加した手法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1B4938-9265-45E2-8684-64894719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/>
              <a:t>①切除体積算出処理の改善</a:t>
            </a:r>
            <a:endParaRPr kumimoji="1"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②包含判定高速化</a:t>
            </a:r>
            <a:endParaRPr kumimoji="1"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③肝臓と</a:t>
            </a:r>
            <a:r>
              <a:rPr kumimoji="1" lang="en-US" altLang="ja-JP" b="1" dirty="0"/>
              <a:t>100</a:t>
            </a:r>
            <a:r>
              <a:rPr kumimoji="1" lang="ja-JP" altLang="en-US" b="1" dirty="0"/>
              <a:t>％切除領域との位置関係による、判定基準の導入</a:t>
            </a:r>
          </a:p>
        </p:txBody>
      </p:sp>
    </p:spTree>
    <p:extLst>
      <p:ext uri="{BB962C8B-B14F-4D97-AF65-F5344CB8AC3E}">
        <p14:creationId xmlns:p14="http://schemas.microsoft.com/office/powerpoint/2010/main" val="137770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45F63-8E6B-4F3E-9A61-8E5FBC7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①切除体積算出処理の改善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5150F3-3821-4516-992C-DF89FC6D0B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8" y="1086930"/>
            <a:ext cx="4487653" cy="577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CA719F-C121-4D65-B9D6-A259CCE38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82" y="960503"/>
            <a:ext cx="3906671" cy="57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7DFD38E9-2256-42A7-AA7C-AB45476F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①切除体積算出処理の改善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6806867-1092-42E8-9B94-FBB7488C4D9E}"/>
              </a:ext>
            </a:extLst>
          </p:cNvPr>
          <p:cNvGrpSpPr/>
          <p:nvPr/>
        </p:nvGrpSpPr>
        <p:grpSpPr>
          <a:xfrm>
            <a:off x="6591700" y="1378659"/>
            <a:ext cx="4282081" cy="4100683"/>
            <a:chOff x="3553236" y="1104573"/>
            <a:chExt cx="4282081" cy="4100682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188AB03-1C0D-4427-930B-D5FBDD676142}"/>
                </a:ext>
              </a:extLst>
            </p:cNvPr>
            <p:cNvSpPr/>
            <p:nvPr/>
          </p:nvSpPr>
          <p:spPr>
            <a:xfrm>
              <a:off x="4356682" y="1850679"/>
              <a:ext cx="3478635" cy="3354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21E09A6-5667-4955-B6C4-7577058F3153}"/>
                </a:ext>
              </a:extLst>
            </p:cNvPr>
            <p:cNvSpPr/>
            <p:nvPr/>
          </p:nvSpPr>
          <p:spPr>
            <a:xfrm rot="2966088">
              <a:off x="5269120" y="1971695"/>
              <a:ext cx="1819290" cy="32601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B10C793-54E0-459B-BF32-5A339AC4BEF4}"/>
                </a:ext>
              </a:extLst>
            </p:cNvPr>
            <p:cNvSpPr/>
            <p:nvPr/>
          </p:nvSpPr>
          <p:spPr>
            <a:xfrm rot="2394093">
              <a:off x="3553236" y="1781702"/>
              <a:ext cx="2964609" cy="15391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5819B6FA-E932-406F-999B-8AB0F5FB7E06}"/>
                </a:ext>
              </a:extLst>
            </p:cNvPr>
            <p:cNvSpPr/>
            <p:nvPr/>
          </p:nvSpPr>
          <p:spPr>
            <a:xfrm rot="3277448">
              <a:off x="5599629" y="2894746"/>
              <a:ext cx="463827" cy="75996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8F5E9FC-71DE-4F82-AEEA-5AA23AE8A9E8}"/>
                </a:ext>
              </a:extLst>
            </p:cNvPr>
            <p:cNvSpPr/>
            <p:nvPr/>
          </p:nvSpPr>
          <p:spPr>
            <a:xfrm rot="5400000">
              <a:off x="3033825" y="2027382"/>
              <a:ext cx="1884858" cy="731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95679178-B3AA-4281-98D5-62FEB69E1A59}"/>
                </a:ext>
              </a:extLst>
            </p:cNvPr>
            <p:cNvSpPr/>
            <p:nvPr/>
          </p:nvSpPr>
          <p:spPr>
            <a:xfrm rot="2966088">
              <a:off x="5276895" y="1971695"/>
              <a:ext cx="1819290" cy="32601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8E2566C-D3A9-409F-BC91-D0B97BEA4B11}"/>
                </a:ext>
              </a:extLst>
            </p:cNvPr>
            <p:cNvSpPr/>
            <p:nvPr/>
          </p:nvSpPr>
          <p:spPr>
            <a:xfrm rot="10800000">
              <a:off x="3625323" y="1104573"/>
              <a:ext cx="1884858" cy="731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7347754-F102-4BB4-9928-883325CC67F7}"/>
              </a:ext>
            </a:extLst>
          </p:cNvPr>
          <p:cNvGrpSpPr/>
          <p:nvPr/>
        </p:nvGrpSpPr>
        <p:grpSpPr>
          <a:xfrm>
            <a:off x="1325996" y="2124765"/>
            <a:ext cx="3478635" cy="3354576"/>
            <a:chOff x="1060291" y="2156702"/>
            <a:chExt cx="3478635" cy="3354576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9820F3B-DD26-449E-8459-4D64E097C489}"/>
                </a:ext>
              </a:extLst>
            </p:cNvPr>
            <p:cNvSpPr/>
            <p:nvPr/>
          </p:nvSpPr>
          <p:spPr>
            <a:xfrm>
              <a:off x="1060291" y="2156702"/>
              <a:ext cx="3478635" cy="3354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5629CDE0-C7C7-4CFB-8EE4-8E4B9B59AE98}"/>
                </a:ext>
              </a:extLst>
            </p:cNvPr>
            <p:cNvSpPr/>
            <p:nvPr/>
          </p:nvSpPr>
          <p:spPr>
            <a:xfrm rot="2966088">
              <a:off x="1972729" y="2277718"/>
              <a:ext cx="1819290" cy="32601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B66EA1A-191D-4B91-969C-3A02B4F7BE82}"/>
                </a:ext>
              </a:extLst>
            </p:cNvPr>
            <p:cNvSpPr/>
            <p:nvPr/>
          </p:nvSpPr>
          <p:spPr>
            <a:xfrm rot="3277448">
              <a:off x="2303238" y="3200769"/>
              <a:ext cx="463827" cy="75996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6BC16800-4489-4479-AB04-76438A9B3CE7}"/>
                </a:ext>
              </a:extLst>
            </p:cNvPr>
            <p:cNvSpPr/>
            <p:nvPr/>
          </p:nvSpPr>
          <p:spPr>
            <a:xfrm rot="2966088">
              <a:off x="1980504" y="2277718"/>
              <a:ext cx="1819290" cy="32601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AD99ED-BAFB-43F2-BE23-F783A5BCC987}"/>
              </a:ext>
            </a:extLst>
          </p:cNvPr>
          <p:cNvCxnSpPr>
            <a:cxnSpLocks/>
          </p:cNvCxnSpPr>
          <p:nvPr/>
        </p:nvCxnSpPr>
        <p:spPr>
          <a:xfrm flipV="1">
            <a:off x="2800855" y="1780108"/>
            <a:ext cx="1814287" cy="170428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CDDD17E-BEF5-4BDC-BBBD-D361B13EBC16}"/>
              </a:ext>
            </a:extLst>
          </p:cNvPr>
          <p:cNvCxnSpPr>
            <a:cxnSpLocks/>
          </p:cNvCxnSpPr>
          <p:nvPr/>
        </p:nvCxnSpPr>
        <p:spPr>
          <a:xfrm flipH="1" flipV="1">
            <a:off x="4615142" y="1780108"/>
            <a:ext cx="14748" cy="182946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3DE9BC2-9A58-4F14-B07A-CE84159F7AED}"/>
              </a:ext>
            </a:extLst>
          </p:cNvPr>
          <p:cNvSpPr txBox="1"/>
          <p:nvPr/>
        </p:nvSpPr>
        <p:spPr>
          <a:xfrm>
            <a:off x="3425204" y="1221118"/>
            <a:ext cx="240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算出処理不要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EF1283C-AA81-4EAD-A312-32B15ECAECBB}"/>
              </a:ext>
            </a:extLst>
          </p:cNvPr>
          <p:cNvCxnSpPr>
            <a:cxnSpLocks/>
          </p:cNvCxnSpPr>
          <p:nvPr/>
        </p:nvCxnSpPr>
        <p:spPr>
          <a:xfrm flipH="1" flipV="1">
            <a:off x="3616864" y="4136572"/>
            <a:ext cx="1657363" cy="187077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2FB7BB9-934C-4046-A438-54698B9C8531}"/>
              </a:ext>
            </a:extLst>
          </p:cNvPr>
          <p:cNvSpPr txBox="1"/>
          <p:nvPr/>
        </p:nvSpPr>
        <p:spPr>
          <a:xfrm>
            <a:off x="4069541" y="6001810"/>
            <a:ext cx="240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算出処理必要</a:t>
            </a:r>
          </a:p>
        </p:txBody>
      </p:sp>
    </p:spTree>
    <p:extLst>
      <p:ext uri="{BB962C8B-B14F-4D97-AF65-F5344CB8AC3E}">
        <p14:creationId xmlns:p14="http://schemas.microsoft.com/office/powerpoint/2010/main" val="314127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51D8C-75AF-4FC1-B2DC-24D5E604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②包含判定高速化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E99002C-332A-4792-B5B5-5DBB4ADC0E44}"/>
              </a:ext>
            </a:extLst>
          </p:cNvPr>
          <p:cNvGrpSpPr/>
          <p:nvPr/>
        </p:nvGrpSpPr>
        <p:grpSpPr>
          <a:xfrm>
            <a:off x="1466008" y="1343818"/>
            <a:ext cx="3346581" cy="2987551"/>
            <a:chOff x="0" y="0"/>
            <a:chExt cx="1010093" cy="9037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0E9043A-7B88-40D4-B03A-088BEF8CA2E6}"/>
                </a:ext>
              </a:extLst>
            </p:cNvPr>
            <p:cNvGrpSpPr/>
            <p:nvPr/>
          </p:nvGrpSpPr>
          <p:grpSpPr>
            <a:xfrm>
              <a:off x="116958" y="53163"/>
              <a:ext cx="765542" cy="776011"/>
              <a:chOff x="0" y="0"/>
              <a:chExt cx="5718609" cy="5971455"/>
            </a:xfrm>
          </p:grpSpPr>
          <p:sp>
            <p:nvSpPr>
              <p:cNvPr id="7" name="フローチャート: 結合子 6">
                <a:extLst>
                  <a:ext uri="{FF2B5EF4-FFF2-40B4-BE49-F238E27FC236}">
                    <a16:creationId xmlns:a16="http://schemas.microsoft.com/office/drawing/2014/main" id="{5ACE358D-F270-4F6E-B3A6-BAA544487452}"/>
                  </a:ext>
                </a:extLst>
              </p:cNvPr>
              <p:cNvSpPr/>
              <p:nvPr/>
            </p:nvSpPr>
            <p:spPr>
              <a:xfrm>
                <a:off x="0" y="561109"/>
                <a:ext cx="561109" cy="56110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0841A1B9-48A8-4910-A69B-C76425B1BB6E}"/>
                  </a:ext>
                </a:extLst>
              </p:cNvPr>
              <p:cNvSpPr/>
              <p:nvPr/>
            </p:nvSpPr>
            <p:spPr>
              <a:xfrm>
                <a:off x="1752600" y="0"/>
                <a:ext cx="561109" cy="56110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307CC6EE-EEAF-42BA-9682-509123050E35}"/>
                  </a:ext>
                </a:extLst>
              </p:cNvPr>
              <p:cNvSpPr/>
              <p:nvPr/>
            </p:nvSpPr>
            <p:spPr>
              <a:xfrm>
                <a:off x="5157500" y="1122218"/>
                <a:ext cx="561109" cy="56110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" name="フローチャート: 結合子 9">
                <a:extLst>
                  <a:ext uri="{FF2B5EF4-FFF2-40B4-BE49-F238E27FC236}">
                    <a16:creationId xmlns:a16="http://schemas.microsoft.com/office/drawing/2014/main" id="{8FABB063-61E6-4A24-B3D4-2DEF2F5D9743}"/>
                  </a:ext>
                </a:extLst>
              </p:cNvPr>
              <p:cNvSpPr/>
              <p:nvPr/>
            </p:nvSpPr>
            <p:spPr>
              <a:xfrm>
                <a:off x="1925852" y="5410346"/>
                <a:ext cx="561109" cy="56110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CE5C42E8-CC95-4CE0-8DE0-A54E3CBDC56D}"/>
                  </a:ext>
                </a:extLst>
              </p:cNvPr>
              <p:cNvSpPr/>
              <p:nvPr/>
            </p:nvSpPr>
            <p:spPr>
              <a:xfrm>
                <a:off x="1468580" y="2604655"/>
                <a:ext cx="561109" cy="56110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6F93C9DE-5627-46FD-9895-D0A63B8926DE}"/>
                  </a:ext>
                </a:extLst>
              </p:cNvPr>
              <p:cNvSpPr/>
              <p:nvPr/>
            </p:nvSpPr>
            <p:spPr>
              <a:xfrm>
                <a:off x="2438472" y="1451263"/>
                <a:ext cx="561109" cy="56110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0B0CCC03-5770-4765-B8B0-518470AF6544}"/>
                  </a:ext>
                </a:extLst>
              </p:cNvPr>
              <p:cNvSpPr/>
              <p:nvPr/>
            </p:nvSpPr>
            <p:spPr>
              <a:xfrm>
                <a:off x="2663534" y="2672194"/>
                <a:ext cx="561109" cy="56110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9F36C168-98AD-4113-9D5D-754D0267919C}"/>
                  </a:ext>
                </a:extLst>
              </p:cNvPr>
              <p:cNvSpPr/>
              <p:nvPr/>
            </p:nvSpPr>
            <p:spPr>
              <a:xfrm>
                <a:off x="2157917" y="3893125"/>
                <a:ext cx="561109" cy="56110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AFC5114-E729-4B77-A091-0ECB70AB5FD3}"/>
                </a:ext>
              </a:extLst>
            </p:cNvPr>
            <p:cNvSpPr/>
            <p:nvPr/>
          </p:nvSpPr>
          <p:spPr>
            <a:xfrm>
              <a:off x="0" y="0"/>
              <a:ext cx="1010093" cy="903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6637C49-D4AC-4431-94AD-0D654BEF3092}"/>
              </a:ext>
            </a:extLst>
          </p:cNvPr>
          <p:cNvGrpSpPr/>
          <p:nvPr/>
        </p:nvGrpSpPr>
        <p:grpSpPr>
          <a:xfrm>
            <a:off x="6688844" y="1343818"/>
            <a:ext cx="3346581" cy="2987551"/>
            <a:chOff x="0" y="0"/>
            <a:chExt cx="1010093" cy="903767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A7541A-A76A-4050-AE22-7D74367FDC50}"/>
                </a:ext>
              </a:extLst>
            </p:cNvPr>
            <p:cNvGrpSpPr/>
            <p:nvPr/>
          </p:nvGrpSpPr>
          <p:grpSpPr>
            <a:xfrm>
              <a:off x="106325" y="63795"/>
              <a:ext cx="775970" cy="765322"/>
              <a:chOff x="0" y="0"/>
              <a:chExt cx="5718609" cy="5971455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72E48313-B705-443F-B6EA-9EE3F387A0F8}"/>
                  </a:ext>
                </a:extLst>
              </p:cNvPr>
              <p:cNvGrpSpPr/>
              <p:nvPr/>
            </p:nvGrpSpPr>
            <p:grpSpPr>
              <a:xfrm>
                <a:off x="0" y="0"/>
                <a:ext cx="5718609" cy="5971455"/>
                <a:chOff x="0" y="0"/>
                <a:chExt cx="5718609" cy="5971455"/>
              </a:xfrm>
            </p:grpSpPr>
            <p:sp>
              <p:nvSpPr>
                <p:cNvPr id="23" name="フローチャート: 結合子 22">
                  <a:extLst>
                    <a:ext uri="{FF2B5EF4-FFF2-40B4-BE49-F238E27FC236}">
                      <a16:creationId xmlns:a16="http://schemas.microsoft.com/office/drawing/2014/main" id="{22EF2CBB-51D8-451B-8A3F-3F2610B1949B}"/>
                    </a:ext>
                  </a:extLst>
                </p:cNvPr>
                <p:cNvSpPr/>
                <p:nvPr/>
              </p:nvSpPr>
              <p:spPr>
                <a:xfrm>
                  <a:off x="0" y="561109"/>
                  <a:ext cx="561109" cy="561109"/>
                </a:xfrm>
                <a:prstGeom prst="flowChartConnector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4" name="フローチャート: 結合子 23">
                  <a:extLst>
                    <a:ext uri="{FF2B5EF4-FFF2-40B4-BE49-F238E27FC236}">
                      <a16:creationId xmlns:a16="http://schemas.microsoft.com/office/drawing/2014/main" id="{A4C8BF82-C071-4D38-8C50-50626D44417E}"/>
                    </a:ext>
                  </a:extLst>
                </p:cNvPr>
                <p:cNvSpPr/>
                <p:nvPr/>
              </p:nvSpPr>
              <p:spPr>
                <a:xfrm>
                  <a:off x="1752600" y="0"/>
                  <a:ext cx="561109" cy="561109"/>
                </a:xfrm>
                <a:prstGeom prst="flowChartConnector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8C1DEC5F-8590-4DCA-B490-0DF942A819F5}"/>
                    </a:ext>
                  </a:extLst>
                </p:cNvPr>
                <p:cNvSpPr/>
                <p:nvPr/>
              </p:nvSpPr>
              <p:spPr>
                <a:xfrm>
                  <a:off x="5157500" y="1122218"/>
                  <a:ext cx="561109" cy="561109"/>
                </a:xfrm>
                <a:prstGeom prst="flowChartConnector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10D86387-57DB-4A90-A17F-B17C32AAD122}"/>
                    </a:ext>
                  </a:extLst>
                </p:cNvPr>
                <p:cNvSpPr/>
                <p:nvPr/>
              </p:nvSpPr>
              <p:spPr>
                <a:xfrm>
                  <a:off x="1925852" y="5410346"/>
                  <a:ext cx="561109" cy="561109"/>
                </a:xfrm>
                <a:prstGeom prst="flowChartConnector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7" name="フローチャート: 結合子 26">
                  <a:extLst>
                    <a:ext uri="{FF2B5EF4-FFF2-40B4-BE49-F238E27FC236}">
                      <a16:creationId xmlns:a16="http://schemas.microsoft.com/office/drawing/2014/main" id="{E877A06A-DB25-4F7F-B28D-F1A8AAAA946E}"/>
                    </a:ext>
                  </a:extLst>
                </p:cNvPr>
                <p:cNvSpPr/>
                <p:nvPr/>
              </p:nvSpPr>
              <p:spPr>
                <a:xfrm>
                  <a:off x="1468580" y="2604655"/>
                  <a:ext cx="561109" cy="561109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8" name="フローチャート: 結合子 27">
                  <a:extLst>
                    <a:ext uri="{FF2B5EF4-FFF2-40B4-BE49-F238E27FC236}">
                      <a16:creationId xmlns:a16="http://schemas.microsoft.com/office/drawing/2014/main" id="{2BD389FB-58B7-4AF4-9EA1-7238D7C98C02}"/>
                    </a:ext>
                  </a:extLst>
                </p:cNvPr>
                <p:cNvSpPr/>
                <p:nvPr/>
              </p:nvSpPr>
              <p:spPr>
                <a:xfrm>
                  <a:off x="2438472" y="1451263"/>
                  <a:ext cx="561109" cy="561109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9" name="フローチャート: 結合子 28">
                  <a:extLst>
                    <a:ext uri="{FF2B5EF4-FFF2-40B4-BE49-F238E27FC236}">
                      <a16:creationId xmlns:a16="http://schemas.microsoft.com/office/drawing/2014/main" id="{B84A5159-7967-49EA-850D-7A867FC369F6}"/>
                    </a:ext>
                  </a:extLst>
                </p:cNvPr>
                <p:cNvSpPr/>
                <p:nvPr/>
              </p:nvSpPr>
              <p:spPr>
                <a:xfrm>
                  <a:off x="2663534" y="2672194"/>
                  <a:ext cx="561109" cy="561109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0" name="フローチャート: 結合子 29">
                  <a:extLst>
                    <a:ext uri="{FF2B5EF4-FFF2-40B4-BE49-F238E27FC236}">
                      <a16:creationId xmlns:a16="http://schemas.microsoft.com/office/drawing/2014/main" id="{D7726D94-2E4E-4B33-9C2B-ABA5930E0C64}"/>
                    </a:ext>
                  </a:extLst>
                </p:cNvPr>
                <p:cNvSpPr/>
                <p:nvPr/>
              </p:nvSpPr>
              <p:spPr>
                <a:xfrm>
                  <a:off x="2157917" y="3893125"/>
                  <a:ext cx="561109" cy="561109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E46FB7AA-1EAE-4522-A059-0087B7BB8BF8}"/>
                  </a:ext>
                </a:extLst>
              </p:cNvPr>
              <p:cNvCxnSpPr/>
              <p:nvPr/>
            </p:nvCxnSpPr>
            <p:spPr>
              <a:xfrm flipH="1" flipV="1">
                <a:off x="280554" y="841663"/>
                <a:ext cx="1925852" cy="48492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B22F7C7-1C08-4532-9E94-CE7F06462DFB}"/>
                  </a:ext>
                </a:extLst>
              </p:cNvPr>
              <p:cNvCxnSpPr/>
              <p:nvPr/>
            </p:nvCxnSpPr>
            <p:spPr>
              <a:xfrm flipV="1">
                <a:off x="2157917" y="1517221"/>
                <a:ext cx="3280137" cy="417367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DAFF4B7C-2443-4905-B3B1-C35081C838F3}"/>
                  </a:ext>
                </a:extLst>
              </p:cNvPr>
              <p:cNvCxnSpPr/>
              <p:nvPr/>
            </p:nvCxnSpPr>
            <p:spPr>
              <a:xfrm>
                <a:off x="1752600" y="280555"/>
                <a:ext cx="3685454" cy="11222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77AE7AB4-FC90-478E-A068-3FB4B618F513}"/>
                  </a:ext>
                </a:extLst>
              </p:cNvPr>
              <p:cNvCxnSpPr/>
              <p:nvPr/>
            </p:nvCxnSpPr>
            <p:spPr>
              <a:xfrm flipV="1">
                <a:off x="280554" y="280554"/>
                <a:ext cx="1749135" cy="64070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F5EB253-31CB-4F9F-9F4F-5B6E8B3E2800}"/>
                </a:ext>
              </a:extLst>
            </p:cNvPr>
            <p:cNvSpPr/>
            <p:nvPr/>
          </p:nvSpPr>
          <p:spPr>
            <a:xfrm>
              <a:off x="0" y="0"/>
              <a:ext cx="1010093" cy="903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F273C95-4EB1-4408-A514-49989579059D}"/>
              </a:ext>
            </a:extLst>
          </p:cNvPr>
          <p:cNvSpPr txBox="1"/>
          <p:nvPr/>
        </p:nvSpPr>
        <p:spPr>
          <a:xfrm>
            <a:off x="2810597" y="4697149"/>
            <a:ext cx="6095803" cy="5232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図形内の点をすべて内包できる点集合</a:t>
            </a:r>
          </a:p>
        </p:txBody>
      </p:sp>
      <p:sp>
        <p:nvSpPr>
          <p:cNvPr id="32" name="下矢印 24">
            <a:extLst>
              <a:ext uri="{FF2B5EF4-FFF2-40B4-BE49-F238E27FC236}">
                <a16:creationId xmlns:a16="http://schemas.microsoft.com/office/drawing/2014/main" id="{BB72428B-3E93-4D5E-8145-063A2DFCD537}"/>
              </a:ext>
            </a:extLst>
          </p:cNvPr>
          <p:cNvSpPr/>
          <p:nvPr/>
        </p:nvSpPr>
        <p:spPr>
          <a:xfrm rot="16200000">
            <a:off x="5250618" y="2106664"/>
            <a:ext cx="974799" cy="1643139"/>
          </a:xfrm>
          <a:prstGeom prst="downArrow">
            <a:avLst>
              <a:gd name="adj1" fmla="val 50000"/>
              <a:gd name="adj2" fmla="val 7199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963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221FE-B6CE-4D9E-832B-E2703DA9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18255"/>
            <a:ext cx="11396871" cy="1325563"/>
          </a:xfrm>
        </p:spPr>
        <p:txBody>
          <a:bodyPr>
            <a:noAutofit/>
          </a:bodyPr>
          <a:lstStyle/>
          <a:p>
            <a:pPr algn="ctr"/>
            <a:r>
              <a:rPr lang="ja-JP" altLang="en-US" sz="6000" dirty="0"/>
              <a:t>③位置関係による判定基準の導入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C043A6B-9F25-4342-9BCB-B7A51C6DF4C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2" t="22984" r="15277" b="22895"/>
          <a:stretch/>
        </p:blipFill>
        <p:spPr bwMode="auto">
          <a:xfrm rot="5400000">
            <a:off x="758054" y="1129103"/>
            <a:ext cx="4606783" cy="5036212"/>
          </a:xfrm>
          <a:prstGeom prst="rect">
            <a:avLst/>
          </a:prstGeom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2DCD203-7D38-4058-BD13-F1E82CAD2A6D}"/>
              </a:ext>
            </a:extLst>
          </p:cNvPr>
          <p:cNvGrpSpPr/>
          <p:nvPr/>
        </p:nvGrpSpPr>
        <p:grpSpPr>
          <a:xfrm>
            <a:off x="7302319" y="3064592"/>
            <a:ext cx="4824227" cy="3926339"/>
            <a:chOff x="7302319" y="3064592"/>
            <a:chExt cx="4824226" cy="3926338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1EAEB97-FA68-4FD7-AE4B-E7B49184F1CE}"/>
                </a:ext>
              </a:extLst>
            </p:cNvPr>
            <p:cNvGrpSpPr/>
            <p:nvPr/>
          </p:nvGrpSpPr>
          <p:grpSpPr>
            <a:xfrm>
              <a:off x="7302319" y="3064592"/>
              <a:ext cx="4824226" cy="2634968"/>
              <a:chOff x="7302319" y="3064592"/>
              <a:chExt cx="4824226" cy="2634968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8D3400F1-ABDD-43E8-AC24-FFEBD07B0AAC}"/>
                  </a:ext>
                </a:extLst>
              </p:cNvPr>
              <p:cNvSpPr/>
              <p:nvPr/>
            </p:nvSpPr>
            <p:spPr>
              <a:xfrm rot="2394093">
                <a:off x="7743801" y="3949808"/>
                <a:ext cx="4382744" cy="1749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DCFB2FCD-1E85-4D04-ACE6-2976AE325A22}"/>
                  </a:ext>
                </a:extLst>
              </p:cNvPr>
              <p:cNvSpPr/>
              <p:nvPr/>
            </p:nvSpPr>
            <p:spPr>
              <a:xfrm rot="2966088">
                <a:off x="8022735" y="2344176"/>
                <a:ext cx="1819290" cy="32601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D5F9CDA-70EA-4ADF-A74D-35C63E6B849D}"/>
                  </a:ext>
                </a:extLst>
              </p:cNvPr>
              <p:cNvSpPr/>
              <p:nvPr/>
            </p:nvSpPr>
            <p:spPr>
              <a:xfrm rot="3277448">
                <a:off x="8353244" y="3267227"/>
                <a:ext cx="463827" cy="75996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68DE17F9-958E-47F8-9C42-89D6A478D04A}"/>
                  </a:ext>
                </a:extLst>
              </p:cNvPr>
              <p:cNvSpPr/>
              <p:nvPr/>
            </p:nvSpPr>
            <p:spPr>
              <a:xfrm>
                <a:off x="8971734" y="4003282"/>
                <a:ext cx="132521" cy="144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77073903-73D4-4A15-9866-07DE5FE982D7}"/>
                  </a:ext>
                </a:extLst>
              </p:cNvPr>
              <p:cNvSpPr/>
              <p:nvPr/>
            </p:nvSpPr>
            <p:spPr>
              <a:xfrm>
                <a:off x="8514534" y="3559332"/>
                <a:ext cx="132521" cy="144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378497B-8518-4CA0-9EE7-1F579AAD8873}"/>
                </a:ext>
              </a:extLst>
            </p:cNvPr>
            <p:cNvSpPr/>
            <p:nvPr/>
          </p:nvSpPr>
          <p:spPr>
            <a:xfrm rot="7771612">
              <a:off x="9398197" y="4478343"/>
              <a:ext cx="2668232" cy="2356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18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19FD9-6AB3-4D28-98D0-F65FC722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測定結果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7D64FB7-0565-462C-AB32-8AC315E26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13690"/>
              </p:ext>
            </p:extLst>
          </p:nvPr>
        </p:nvGraphicFramePr>
        <p:xfrm>
          <a:off x="0" y="3654489"/>
          <a:ext cx="12191999" cy="320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05086564"/>
                    </a:ext>
                  </a:extLst>
                </a:gridCol>
                <a:gridCol w="2304436">
                  <a:extLst>
                    <a:ext uri="{9D8B030D-6E8A-4147-A177-3AD203B41FA5}">
                      <a16:colId xmlns:a16="http://schemas.microsoft.com/office/drawing/2014/main" val="2501074119"/>
                    </a:ext>
                  </a:extLst>
                </a:gridCol>
                <a:gridCol w="2572365">
                  <a:extLst>
                    <a:ext uri="{9D8B030D-6E8A-4147-A177-3AD203B41FA5}">
                      <a16:colId xmlns:a16="http://schemas.microsoft.com/office/drawing/2014/main" val="939692763"/>
                    </a:ext>
                  </a:extLst>
                </a:gridCol>
                <a:gridCol w="2386975">
                  <a:extLst>
                    <a:ext uri="{9D8B030D-6E8A-4147-A177-3AD203B41FA5}">
                      <a16:colId xmlns:a16="http://schemas.microsoft.com/office/drawing/2014/main" val="3910661996"/>
                    </a:ext>
                  </a:extLst>
                </a:gridCol>
                <a:gridCol w="2489823">
                  <a:extLst>
                    <a:ext uri="{9D8B030D-6E8A-4147-A177-3AD203B41FA5}">
                      <a16:colId xmlns:a16="http://schemas.microsoft.com/office/drawing/2014/main" val="2597206088"/>
                    </a:ext>
                  </a:extLst>
                </a:gridCol>
              </a:tblGrid>
              <a:tr h="503080"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画像小</a:t>
                      </a:r>
                      <a:endParaRPr kumimoji="1" lang="en-US" altLang="ja-JP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画像大</a:t>
                      </a:r>
                      <a:endParaRPr kumimoji="1" lang="en-US" altLang="ja-JP" sz="28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09876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探索時間</a:t>
                      </a:r>
                      <a:r>
                        <a:rPr kumimoji="1" lang="en-US" altLang="ja-JP" sz="2800" dirty="0"/>
                        <a:t>[</a:t>
                      </a:r>
                      <a:r>
                        <a:rPr kumimoji="1" lang="en-US" altLang="ja-JP" sz="2800" dirty="0" err="1"/>
                        <a:t>ms</a:t>
                      </a:r>
                      <a:r>
                        <a:rPr kumimoji="1" lang="en-US" altLang="ja-JP" sz="2800" dirty="0"/>
                        <a:t>]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探索率</a:t>
                      </a:r>
                      <a:r>
                        <a:rPr kumimoji="1" lang="en-US" altLang="ja-JP" sz="2800" dirty="0"/>
                        <a:t>[</a:t>
                      </a:r>
                      <a:r>
                        <a:rPr kumimoji="1" lang="ja-JP" altLang="en-US" sz="2800" dirty="0"/>
                        <a:t>％</a:t>
                      </a:r>
                      <a:r>
                        <a:rPr kumimoji="1" lang="en-US" altLang="ja-JP" sz="2800" dirty="0"/>
                        <a:t>]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探索時間</a:t>
                      </a:r>
                      <a:r>
                        <a:rPr kumimoji="1" lang="en-US" altLang="ja-JP" sz="2800" dirty="0"/>
                        <a:t>[</a:t>
                      </a:r>
                      <a:r>
                        <a:rPr kumimoji="1" lang="en-US" altLang="ja-JP" sz="2800" dirty="0" err="1"/>
                        <a:t>ms</a:t>
                      </a:r>
                      <a:r>
                        <a:rPr kumimoji="1" lang="en-US" altLang="ja-JP" sz="2800" dirty="0"/>
                        <a:t>]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探索率</a:t>
                      </a:r>
                      <a:r>
                        <a:rPr kumimoji="1" lang="en-US" altLang="ja-JP" sz="2800" dirty="0"/>
                        <a:t>[</a:t>
                      </a:r>
                      <a:r>
                        <a:rPr kumimoji="1" lang="ja-JP" altLang="en-US" sz="2800" dirty="0"/>
                        <a:t>％</a:t>
                      </a:r>
                      <a:r>
                        <a:rPr kumimoji="1" lang="en-US" altLang="ja-JP" sz="2800" dirty="0"/>
                        <a:t>]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40344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従来手法</a:t>
                      </a:r>
                      <a:endParaRPr kumimoji="1" lang="en-US" altLang="ja-JP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15,165,211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/>
                        <a:t>測定不可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0938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①有②無③無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134,612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99.112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55,540,981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659357"/>
                  </a:ext>
                </a:extLst>
              </a:tr>
              <a:tr h="57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①有②有③無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83,709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99.448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3,835,717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922343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①有②有③有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86,806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99.428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3,751,077</a:t>
                      </a:r>
                      <a:endParaRPr kumimoji="1" lang="ja-JP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9281876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6C9254E6-904F-4163-9BC9-430130B891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83233"/>
            <a:ext cx="2797216" cy="24953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BAC16C-D4CE-48B1-A555-2A7E4F956E57}"/>
              </a:ext>
            </a:extLst>
          </p:cNvPr>
          <p:cNvSpPr txBox="1"/>
          <p:nvPr/>
        </p:nvSpPr>
        <p:spPr>
          <a:xfrm>
            <a:off x="3909393" y="2624497"/>
            <a:ext cx="62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画像小：</a:t>
            </a:r>
            <a:r>
              <a:rPr lang="en-US" altLang="ja-JP" sz="2800" dirty="0"/>
              <a:t>170[Pixel]×170[Pixel]×128[</a:t>
            </a:r>
            <a:r>
              <a:rPr lang="ja-JP" altLang="en-US" sz="2800" dirty="0"/>
              <a:t>枚</a:t>
            </a:r>
            <a:r>
              <a:rPr lang="en-US" altLang="ja-JP" sz="2800" dirty="0"/>
              <a:t>]</a:t>
            </a:r>
          </a:p>
          <a:p>
            <a:r>
              <a:rPr lang="ja-JP" altLang="en-US" sz="2800" dirty="0"/>
              <a:t>画像大：</a:t>
            </a:r>
            <a:r>
              <a:rPr lang="en-US" altLang="ja-JP" sz="2800" dirty="0"/>
              <a:t>341[Pixel]×341[Pixel]×257[</a:t>
            </a:r>
            <a:r>
              <a:rPr lang="ja-JP" altLang="en-US" sz="2800" dirty="0"/>
              <a:t>枚</a:t>
            </a:r>
            <a:r>
              <a:rPr lang="en-US" altLang="ja-JP" dirty="0"/>
              <a:t>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088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4834</TotalTime>
  <Words>1165</Words>
  <Application>Microsoft Office PowerPoint</Application>
  <PresentationFormat>ワイド画面</PresentationFormat>
  <Paragraphs>290</Paragraphs>
  <Slides>29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Cambria Math</vt:lpstr>
      <vt:lpstr>Office テーマ</vt:lpstr>
      <vt:lpstr>凸多面体近似による肝臓部分 切除領域の探索効率化に関する研究</vt:lpstr>
      <vt:lpstr>研究背景</vt:lpstr>
      <vt:lpstr>従来手法</vt:lpstr>
      <vt:lpstr>追加した手法</vt:lpstr>
      <vt:lpstr>①切除体積算出処理の改善</vt:lpstr>
      <vt:lpstr>①切除体積算出処理の改善</vt:lpstr>
      <vt:lpstr>②包含判定高速化</vt:lpstr>
      <vt:lpstr>③位置関係による判定基準の導入</vt:lpstr>
      <vt:lpstr>測定結果</vt:lpstr>
      <vt:lpstr>問題点</vt:lpstr>
      <vt:lpstr>楕円体近似</vt:lpstr>
      <vt:lpstr>PCAの結果(切除領域へ)</vt:lpstr>
      <vt:lpstr>焦点距離の利用</vt:lpstr>
      <vt:lpstr>まとめ</vt:lpstr>
      <vt:lpstr>ご清聴ありがとうございました</vt:lpstr>
      <vt:lpstr>PowerPoint プレゼンテーション</vt:lpstr>
      <vt:lpstr>参考文献</vt:lpstr>
      <vt:lpstr>PowerPoint プレゼンテーション</vt:lpstr>
      <vt:lpstr>PowerPoint プレゼンテーション</vt:lpstr>
      <vt:lpstr>全探索の問題</vt:lpstr>
      <vt:lpstr>探索結果</vt:lpstr>
      <vt:lpstr>放物面の方程式</vt:lpstr>
      <vt:lpstr>PowerPoint プレゼンテーション</vt:lpstr>
      <vt:lpstr>ロール・ピッチ・ヨー</vt:lpstr>
      <vt:lpstr>焦点距離</vt:lpstr>
      <vt:lpstr>1回の処理時間短縮</vt:lpstr>
      <vt:lpstr>探索条件</vt:lpstr>
      <vt:lpstr>探索結果</vt:lpstr>
      <vt:lpstr>探索結果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肝臓外科手術における最適部分切除領域推定に関する研究</dc:title>
  <dc:creator>麦倉 柊太</dc:creator>
  <cp:lastModifiedBy>柊太 麦倉</cp:lastModifiedBy>
  <cp:revision>144</cp:revision>
  <cp:lastPrinted>2018-02-15T09:12:14Z</cp:lastPrinted>
  <dcterms:created xsi:type="dcterms:W3CDTF">2018-01-28T11:08:03Z</dcterms:created>
  <dcterms:modified xsi:type="dcterms:W3CDTF">2019-01-26T14:27:55Z</dcterms:modified>
</cp:coreProperties>
</file>