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1" r:id="rId2"/>
    <p:sldId id="259" r:id="rId3"/>
    <p:sldId id="269" r:id="rId4"/>
    <p:sldId id="270" r:id="rId5"/>
    <p:sldId id="264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74" r:id="rId17"/>
    <p:sldId id="282" r:id="rId18"/>
    <p:sldId id="283" r:id="rId19"/>
    <p:sldId id="284" r:id="rId20"/>
    <p:sldId id="285" r:id="rId21"/>
    <p:sldId id="286" r:id="rId22"/>
    <p:sldId id="289" r:id="rId23"/>
    <p:sldId id="288" r:id="rId24"/>
    <p:sldId id="26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C35"/>
    <a:srgbClr val="1B3C33"/>
    <a:srgbClr val="D2B4A9"/>
    <a:srgbClr val="2A5963"/>
    <a:srgbClr val="E4C2A9"/>
    <a:srgbClr val="F4E5D4"/>
    <a:srgbClr val="F3D5BB"/>
    <a:srgbClr val="34717F"/>
    <a:srgbClr val="2F6672"/>
    <a:srgbClr val="60A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1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0649" y="3634251"/>
            <a:ext cx="3370802" cy="458350"/>
          </a:xfrm>
          <a:prstGeom prst="plaque">
            <a:avLst>
              <a:gd name="adj" fmla="val 6969"/>
            </a:avLst>
          </a:prstGeom>
          <a:gradFill>
            <a:gsLst>
              <a:gs pos="100000">
                <a:srgbClr val="F4E5D4"/>
              </a:gs>
              <a:gs pos="0">
                <a:srgbClr val="F3D5BB"/>
              </a:gs>
            </a:gsLst>
            <a:path path="circle">
              <a:fillToRect l="100000" t="100000"/>
            </a:path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2A59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897" y="5800887"/>
            <a:ext cx="2302305" cy="480588"/>
          </a:xfrm>
        </p:spPr>
        <p:txBody>
          <a:bodyPr/>
          <a:lstStyle>
            <a:lvl1pPr algn="dist">
              <a:lnSpc>
                <a:spcPct val="150000"/>
              </a:lnSpc>
              <a:defRPr sz="1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ADSTOREPOST.COM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337487"/>
            <a:ext cx="6548704" cy="146685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gradFill>
                  <a:gsLst>
                    <a:gs pos="100000">
                      <a:srgbClr val="F3D5BB"/>
                    </a:gs>
                    <a:gs pos="0">
                      <a:srgbClr val="F4E5D4"/>
                    </a:gs>
                  </a:gsLst>
                  <a:path path="circle">
                    <a:fillToRect l="100000" t="100000"/>
                  </a:path>
                </a:gra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6095999" y="0"/>
            <a:ext cx="0" cy="939338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C34D570-4898-441A-BBCC-A12778A194F0}"/>
              </a:ext>
            </a:extLst>
          </p:cNvPr>
          <p:cNvCxnSpPr>
            <a:cxnSpLocks/>
          </p:cNvCxnSpPr>
          <p:nvPr userDrawn="1"/>
        </p:nvCxnSpPr>
        <p:spPr>
          <a:xfrm>
            <a:off x="6095999" y="4680065"/>
            <a:ext cx="0" cy="573579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gradFill flip="none" rotWithShape="1">
          <a:gsLst>
            <a:gs pos="100000">
              <a:srgbClr val="F4E5D4"/>
            </a:gs>
            <a:gs pos="0">
              <a:srgbClr val="F4E5D4">
                <a:lumMod val="91000"/>
                <a:lumOff val="9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447259-443F-4405-BEF2-8A389053E366}"/>
              </a:ext>
            </a:extLst>
          </p:cNvPr>
          <p:cNvSpPr/>
          <p:nvPr userDrawn="1"/>
        </p:nvSpPr>
        <p:spPr>
          <a:xfrm>
            <a:off x="5945215" y="288978"/>
            <a:ext cx="339672" cy="6264274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E1C1E9-D575-403C-B22E-768C6E633C1E}"/>
              </a:ext>
            </a:extLst>
          </p:cNvPr>
          <p:cNvSpPr/>
          <p:nvPr userDrawn="1"/>
        </p:nvSpPr>
        <p:spPr>
          <a:xfrm>
            <a:off x="6096001" y="0"/>
            <a:ext cx="6096000" cy="6857999"/>
          </a:xfrm>
          <a:prstGeom prst="rect">
            <a:avLst/>
          </a:prstGeom>
          <a:gradFill>
            <a:gsLst>
              <a:gs pos="100000">
                <a:srgbClr val="1B3C33"/>
              </a:gs>
              <a:gs pos="0">
                <a:srgbClr val="1B3C3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EE00006A-9C5B-4034-80C3-4DCD9B407E74}"/>
              </a:ext>
            </a:extLst>
          </p:cNvPr>
          <p:cNvSpPr/>
          <p:nvPr userDrawn="1"/>
        </p:nvSpPr>
        <p:spPr>
          <a:xfrm>
            <a:off x="1626267" y="2061297"/>
            <a:ext cx="2485772" cy="2485772"/>
          </a:xfrm>
          <a:prstGeom prst="frame">
            <a:avLst>
              <a:gd name="adj1" fmla="val 9044"/>
            </a:avLst>
          </a:prstGeom>
          <a:gradFill>
            <a:gsLst>
              <a:gs pos="100000">
                <a:srgbClr val="1B3C35"/>
              </a:gs>
              <a:gs pos="0">
                <a:srgbClr val="1B3C33">
                  <a:lumMod val="93000"/>
                  <a:lumOff val="7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  <a:latin typeface="+mj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30316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4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0349" y="3459480"/>
            <a:ext cx="2500088" cy="315084"/>
          </a:xfrm>
        </p:spPr>
        <p:txBody>
          <a:bodyPr/>
          <a:lstStyle>
            <a:lvl1pPr algn="ctr">
              <a:defRPr sz="1400">
                <a:solidFill>
                  <a:srgbClr val="1B3C33"/>
                </a:solidFill>
                <a:latin typeface="+mj-lt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EVERGREEN</a:t>
            </a: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CE84A082-49E2-47D8-8EC6-E0E8F3B16F8C}"/>
              </a:ext>
            </a:extLst>
          </p:cNvPr>
          <p:cNvSpPr/>
          <p:nvPr userDrawn="1"/>
        </p:nvSpPr>
        <p:spPr>
          <a:xfrm>
            <a:off x="3571793" y="3999146"/>
            <a:ext cx="824314" cy="824314"/>
          </a:xfrm>
          <a:prstGeom prst="donut">
            <a:avLst>
              <a:gd name="adj" fmla="val 21287"/>
            </a:avLst>
          </a:prstGeom>
          <a:gradFill>
            <a:gsLst>
              <a:gs pos="100000">
                <a:srgbClr val="E7C49D">
                  <a:lumMod val="80000"/>
                </a:srgbClr>
              </a:gs>
              <a:gs pos="0">
                <a:srgbClr val="F3D5BB">
                  <a:lumMod val="9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F4E5D4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  <a:latin typeface="+mj-lt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1B3C35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  <a:latin typeface="+mj-lt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1B3C3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noFill/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F4E5D4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0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F4E5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6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  <a:stCxn id="21" idx="3"/>
            <a:endCxn id="9" idx="1"/>
          </p:cNvCxnSpPr>
          <p:nvPr userDrawn="1"/>
        </p:nvCxnSpPr>
        <p:spPr>
          <a:xfrm>
            <a:off x="3952112" y="300645"/>
            <a:ext cx="2143882" cy="4382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787823"/>
            <a:ext cx="5152180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lnSpc>
                <a:spcPct val="100000"/>
              </a:lnSpc>
              <a:defRPr sz="3600">
                <a:solidFill>
                  <a:srgbClr val="1B3C35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412706"/>
            <a:ext cx="2333732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lt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5" y="1777999"/>
            <a:ext cx="10189073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5898" y="6355470"/>
            <a:ext cx="625011" cy="20491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000" b="1">
                <a:solidFill>
                  <a:schemeClr val="tx1"/>
                </a:solidFill>
                <a:latin typeface="+mj-lt"/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00037" y="199666"/>
            <a:ext cx="3652075" cy="201957"/>
          </a:xfrm>
          <a:prstGeom prst="plaque">
            <a:avLst>
              <a:gd name="adj" fmla="val 0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1548FD7-C517-4292-82A6-F957F97FC2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4" y="204048"/>
            <a:ext cx="6289077" cy="201957"/>
          </a:xfrm>
          <a:effectLst/>
        </p:spPr>
        <p:txBody>
          <a:bodyPr/>
          <a:lstStyle>
            <a:lvl1pPr algn="l">
              <a:defRPr sz="1100" b="1">
                <a:solidFill>
                  <a:srgbClr val="1B3C33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35620AF-F882-439A-813F-BD88DCD6D139}"/>
              </a:ext>
            </a:extLst>
          </p:cNvPr>
          <p:cNvCxnSpPr>
            <a:cxnSpLocks/>
          </p:cNvCxnSpPr>
          <p:nvPr userDrawn="1"/>
        </p:nvCxnSpPr>
        <p:spPr>
          <a:xfrm>
            <a:off x="2661557" y="6569303"/>
            <a:ext cx="8903179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7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rgbClr val="1D403A"/>
            </a:gs>
            <a:gs pos="33000">
              <a:srgbClr val="1B3C33"/>
            </a:gs>
            <a:gs pos="100000">
              <a:srgbClr val="2A5963"/>
            </a:gs>
            <a:gs pos="0">
              <a:srgbClr val="2A5963">
                <a:lumMod val="73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6EB54D-3D9A-4FE3-B3C0-529A9B526D02}"/>
              </a:ext>
            </a:extLst>
          </p:cNvPr>
          <p:cNvSpPr/>
          <p:nvPr userDrawn="1"/>
        </p:nvSpPr>
        <p:spPr>
          <a:xfrm>
            <a:off x="9696450" y="-809625"/>
            <a:ext cx="304800" cy="304800"/>
          </a:xfrm>
          <a:prstGeom prst="rect">
            <a:avLst/>
          </a:prstGeom>
          <a:solidFill>
            <a:srgbClr val="2F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91BE63-91C9-4CA6-AFB8-0A6FD982CA18}"/>
              </a:ext>
            </a:extLst>
          </p:cNvPr>
          <p:cNvSpPr/>
          <p:nvPr userDrawn="1"/>
        </p:nvSpPr>
        <p:spPr>
          <a:xfrm>
            <a:off x="9344025" y="-809625"/>
            <a:ext cx="304800" cy="304800"/>
          </a:xfrm>
          <a:prstGeom prst="rect">
            <a:avLst/>
          </a:prstGeom>
          <a:solidFill>
            <a:srgbClr val="34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DB8E0-0C4D-4CC7-94A0-661F585DD931}"/>
              </a:ext>
            </a:extLst>
          </p:cNvPr>
          <p:cNvSpPr/>
          <p:nvPr userDrawn="1"/>
        </p:nvSpPr>
        <p:spPr>
          <a:xfrm>
            <a:off x="8872538" y="-809625"/>
            <a:ext cx="304800" cy="304800"/>
          </a:xfrm>
          <a:prstGeom prst="rect">
            <a:avLst/>
          </a:prstGeom>
          <a:solidFill>
            <a:srgbClr val="1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3CFFB-5334-46FF-86C8-A0CC810EC612}"/>
              </a:ext>
            </a:extLst>
          </p:cNvPr>
          <p:cNvSpPr/>
          <p:nvPr userDrawn="1"/>
        </p:nvSpPr>
        <p:spPr>
          <a:xfrm>
            <a:off x="8506258" y="-809625"/>
            <a:ext cx="304800" cy="304800"/>
          </a:xfrm>
          <a:prstGeom prst="rect">
            <a:avLst/>
          </a:prstGeom>
          <a:solidFill>
            <a:srgbClr val="60A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112D83-770C-443F-82F5-97256A813FA8}"/>
              </a:ext>
            </a:extLst>
          </p:cNvPr>
          <p:cNvSpPr/>
          <p:nvPr userDrawn="1"/>
        </p:nvSpPr>
        <p:spPr>
          <a:xfrm>
            <a:off x="8506258" y="-452438"/>
            <a:ext cx="304800" cy="304800"/>
          </a:xfrm>
          <a:prstGeom prst="rect">
            <a:avLst/>
          </a:prstGeom>
          <a:solidFill>
            <a:srgbClr val="F4E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7EC213-9E6C-4859-B648-552AD03DF2FF}"/>
              </a:ext>
            </a:extLst>
          </p:cNvPr>
          <p:cNvSpPr/>
          <p:nvPr userDrawn="1"/>
        </p:nvSpPr>
        <p:spPr>
          <a:xfrm>
            <a:off x="8872538" y="-452438"/>
            <a:ext cx="304800" cy="304800"/>
          </a:xfrm>
          <a:prstGeom prst="rect">
            <a:avLst/>
          </a:prstGeom>
          <a:solidFill>
            <a:srgbClr val="F3D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12051B-93E1-493B-B35D-32B90D01DB13}"/>
              </a:ext>
            </a:extLst>
          </p:cNvPr>
          <p:cNvSpPr/>
          <p:nvPr userDrawn="1"/>
        </p:nvSpPr>
        <p:spPr>
          <a:xfrm>
            <a:off x="9348788" y="-452438"/>
            <a:ext cx="304800" cy="3048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588036-6677-436A-BFB5-AB723E558B05}"/>
              </a:ext>
            </a:extLst>
          </p:cNvPr>
          <p:cNvSpPr/>
          <p:nvPr userDrawn="1"/>
        </p:nvSpPr>
        <p:spPr>
          <a:xfrm>
            <a:off x="9696450" y="-452438"/>
            <a:ext cx="304800" cy="304800"/>
          </a:xfrm>
          <a:prstGeom prst="rect">
            <a:avLst/>
          </a:prstGeom>
          <a:solidFill>
            <a:srgbClr val="D2B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6" r:id="rId5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액자 8">
            <a:extLst>
              <a:ext uri="{FF2B5EF4-FFF2-40B4-BE49-F238E27FC236}">
                <a16:creationId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903214" y="576525"/>
            <a:ext cx="10385571" cy="6042389"/>
          </a:xfrm>
          <a:prstGeom prst="frame">
            <a:avLst>
              <a:gd name="adj1" fmla="val 7334"/>
            </a:avLst>
          </a:prstGeom>
          <a:gradFill>
            <a:gsLst>
              <a:gs pos="0">
                <a:srgbClr val="2A5963"/>
              </a:gs>
              <a:gs pos="100000">
                <a:srgbClr val="1B3C35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1F5913-C775-4BBD-ADE6-9B84A4B3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50275" y="5301842"/>
            <a:ext cx="3911546" cy="791940"/>
          </a:xfrm>
        </p:spPr>
        <p:txBody>
          <a:bodyPr/>
          <a:lstStyle/>
          <a:p>
            <a:pPr algn="ctr"/>
            <a:r>
              <a:rPr lang="ko-KR" altLang="en-US" sz="1600" dirty="0">
                <a:solidFill>
                  <a:srgbClr val="F3D5BB"/>
                </a:solidFill>
              </a:rPr>
              <a:t>소프트웨어공학 </a:t>
            </a:r>
            <a:r>
              <a:rPr lang="en-US" altLang="ko-KR" sz="1600" dirty="0">
                <a:solidFill>
                  <a:srgbClr val="F3D5BB"/>
                </a:solidFill>
              </a:rPr>
              <a:t>2016156022</a:t>
            </a:r>
            <a:r>
              <a:rPr lang="ko-KR" altLang="en-US" sz="1600" dirty="0">
                <a:solidFill>
                  <a:srgbClr val="F3D5BB"/>
                </a:solidFill>
              </a:rPr>
              <a:t> </a:t>
            </a:r>
            <a:r>
              <a:rPr lang="ko-KR" altLang="en-US" sz="1600" dirty="0" err="1">
                <a:solidFill>
                  <a:srgbClr val="F3D5BB"/>
                </a:solidFill>
              </a:rPr>
              <a:t>이영채</a:t>
            </a:r>
            <a:endParaRPr lang="en-US" altLang="ko-KR" sz="1600" dirty="0">
              <a:solidFill>
                <a:srgbClr val="F3D5BB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3D5BB"/>
                </a:solidFill>
              </a:rPr>
              <a:t>소프트웨어공학 </a:t>
            </a:r>
            <a:r>
              <a:rPr lang="en-US" altLang="ko-KR" sz="1600" dirty="0">
                <a:solidFill>
                  <a:srgbClr val="F3D5BB"/>
                </a:solidFill>
              </a:rPr>
              <a:t>2016156003</a:t>
            </a:r>
            <a:r>
              <a:rPr lang="ko-KR" altLang="en-US" sz="1600" dirty="0">
                <a:solidFill>
                  <a:srgbClr val="F3D5BB"/>
                </a:solidFill>
              </a:rPr>
              <a:t> 김동혁</a:t>
            </a:r>
            <a:endParaRPr lang="en-US" altLang="ko-KR" sz="1600" dirty="0">
              <a:solidFill>
                <a:srgbClr val="F3D5BB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7452476" y="4708578"/>
            <a:ext cx="339672" cy="339672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2953039" y="1686306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4083" y="1800451"/>
            <a:ext cx="7923931" cy="1788598"/>
          </a:xfrm>
        </p:spPr>
        <p:txBody>
          <a:bodyPr/>
          <a:lstStyle/>
          <a:p>
            <a:r>
              <a:rPr lang="ko-KR" altLang="en-US" sz="5400" b="1" dirty="0"/>
              <a:t>빅데이터</a:t>
            </a:r>
            <a:br>
              <a:rPr lang="en-US" altLang="ko-KR" sz="5400" b="1" dirty="0"/>
            </a:br>
            <a:r>
              <a:rPr lang="ko-KR" altLang="en-US" sz="5400" b="1" dirty="0"/>
              <a:t>시흥시 연계프로젝트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B8C39AF-6791-4A0D-9269-C18D3212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9936" y="3703195"/>
            <a:ext cx="6512128" cy="434270"/>
          </a:xfrm>
        </p:spPr>
        <p:txBody>
          <a:bodyPr/>
          <a:lstStyle/>
          <a:p>
            <a:pPr algn="ctr"/>
            <a:r>
              <a:rPr lang="ko-KR" altLang="en-US" sz="1600" b="1" dirty="0"/>
              <a:t>시흥시 버스  포화도 분석 및 포화도에 따른 </a:t>
            </a:r>
            <a:r>
              <a:rPr lang="ko-KR" altLang="en-US" sz="1600" b="1" dirty="0" err="1"/>
              <a:t>탄력배차시간</a:t>
            </a:r>
            <a:r>
              <a:rPr lang="ko-KR" altLang="en-US" sz="1600" b="1" dirty="0"/>
              <a:t> 제안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4C506E3-A55D-4E94-9447-1345B9C65E4D}"/>
              </a:ext>
            </a:extLst>
          </p:cNvPr>
          <p:cNvSpPr/>
          <p:nvPr/>
        </p:nvSpPr>
        <p:spPr>
          <a:xfrm>
            <a:off x="9106189" y="6093782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673526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시흥시 경유노선에 대한 포화도 산출 코드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en-US" altLang="ko-KR" b="1" dirty="0">
                <a:solidFill>
                  <a:srgbClr val="1B3C35"/>
                </a:solidFill>
              </a:rPr>
              <a:t>21</a:t>
            </a:r>
            <a:r>
              <a:rPr lang="ko-KR" altLang="en-US" b="1" dirty="0">
                <a:solidFill>
                  <a:srgbClr val="1B3C35"/>
                </a:solidFill>
              </a:rPr>
              <a:t>년 </a:t>
            </a:r>
            <a:r>
              <a:rPr lang="en-US" altLang="ko-KR" b="1" dirty="0">
                <a:solidFill>
                  <a:srgbClr val="1B3C35"/>
                </a:solidFill>
              </a:rPr>
              <a:t>4</a:t>
            </a:r>
            <a:r>
              <a:rPr lang="ko-KR" altLang="en-US" b="1" dirty="0">
                <a:solidFill>
                  <a:srgbClr val="1B3C35"/>
                </a:solidFill>
              </a:rPr>
              <a:t>월의 노선 시간별 탑승객 데이터를 가져옴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3BCB1E-B59F-41EC-8043-80B460F3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60" y="2944500"/>
            <a:ext cx="6300186" cy="25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05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시흥시 경유노선에 대한 포화도 산출 코드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포화도 계산 식은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포화도 </a:t>
            </a:r>
            <a:r>
              <a:rPr lang="en-US" altLang="ko-KR" b="1" dirty="0">
                <a:solidFill>
                  <a:srgbClr val="1B3C35"/>
                </a:solidFill>
              </a:rPr>
              <a:t>= </a:t>
            </a:r>
            <a:r>
              <a:rPr lang="ko-KR" altLang="en-US" b="1" dirty="0">
                <a:solidFill>
                  <a:srgbClr val="1B3C35"/>
                </a:solidFill>
              </a:rPr>
              <a:t>버스 한대당 탑승승객 </a:t>
            </a:r>
            <a:r>
              <a:rPr lang="en-US" altLang="ko-KR" b="1" dirty="0">
                <a:solidFill>
                  <a:srgbClr val="1B3C35"/>
                </a:solidFill>
              </a:rPr>
              <a:t>/ </a:t>
            </a:r>
            <a:r>
              <a:rPr lang="ko-KR" altLang="en-US" b="1" dirty="0">
                <a:solidFill>
                  <a:srgbClr val="1B3C35"/>
                </a:solidFill>
              </a:rPr>
              <a:t>버스 적정 탑승인원    </a:t>
            </a:r>
            <a:r>
              <a:rPr lang="en-US" altLang="ko-KR" b="1" dirty="0">
                <a:solidFill>
                  <a:srgbClr val="1B3C35"/>
                </a:solidFill>
              </a:rPr>
              <a:t>*</a:t>
            </a:r>
            <a:r>
              <a:rPr lang="ko-KR" altLang="en-US" b="1" dirty="0">
                <a:solidFill>
                  <a:srgbClr val="1B3C35"/>
                </a:solidFill>
              </a:rPr>
              <a:t>여기서 버스 적정 탑승인원은 운전자를 제외한 </a:t>
            </a:r>
            <a:r>
              <a:rPr lang="en-US" altLang="ko-KR" b="1" dirty="0">
                <a:solidFill>
                  <a:srgbClr val="1B3C35"/>
                </a:solidFill>
              </a:rPr>
              <a:t>40</a:t>
            </a:r>
            <a:r>
              <a:rPr lang="ko-KR" altLang="en-US" b="1" dirty="0">
                <a:solidFill>
                  <a:srgbClr val="1B3C35"/>
                </a:solidFill>
              </a:rPr>
              <a:t>명을 기준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E400E5-A465-4FFC-A482-22F2E470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741" y="2961547"/>
            <a:ext cx="6746318" cy="35736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1AFF6F-4513-456E-B85B-2F7A15A346A3}"/>
              </a:ext>
            </a:extLst>
          </p:cNvPr>
          <p:cNvSpPr txBox="1"/>
          <p:nvPr/>
        </p:nvSpPr>
        <p:spPr>
          <a:xfrm>
            <a:off x="763400" y="3189828"/>
            <a:ext cx="39512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1B3C35"/>
                </a:solidFill>
              </a:rPr>
              <a:t>(</a:t>
            </a:r>
            <a:r>
              <a:rPr lang="ko-KR" altLang="en-US" sz="1400" b="1" dirty="0">
                <a:solidFill>
                  <a:srgbClr val="1B3C35"/>
                </a:solidFill>
              </a:rPr>
              <a:t>버스 한대당 탑승승객</a:t>
            </a:r>
            <a:r>
              <a:rPr lang="en-US" altLang="ko-KR" sz="1400" b="1" dirty="0">
                <a:solidFill>
                  <a:srgbClr val="1B3C35"/>
                </a:solidFill>
              </a:rPr>
              <a:t>)</a:t>
            </a:r>
          </a:p>
          <a:p>
            <a:pPr algn="l"/>
            <a:r>
              <a:rPr lang="en-US" altLang="ko-KR" sz="1400" b="1" dirty="0">
                <a:solidFill>
                  <a:srgbClr val="1B3C35"/>
                </a:solidFill>
              </a:rPr>
              <a:t>=</a:t>
            </a:r>
            <a:r>
              <a:rPr lang="ko-KR" altLang="en-US" sz="1400" b="1" dirty="0">
                <a:solidFill>
                  <a:srgbClr val="1B3C35"/>
                </a:solidFill>
              </a:rPr>
              <a:t> </a:t>
            </a:r>
            <a:r>
              <a:rPr lang="en-US" altLang="ko-KR" sz="1400" b="1" dirty="0">
                <a:solidFill>
                  <a:srgbClr val="1B3C35"/>
                </a:solidFill>
              </a:rPr>
              <a:t>(</a:t>
            </a:r>
            <a:r>
              <a:rPr lang="ko-KR" altLang="en-US" sz="1400" b="1" dirty="0" err="1">
                <a:solidFill>
                  <a:srgbClr val="1B3C35"/>
                </a:solidFill>
              </a:rPr>
              <a:t>승차인원수</a:t>
            </a:r>
            <a:r>
              <a:rPr lang="en-US" altLang="ko-KR" sz="1400" b="1" dirty="0">
                <a:solidFill>
                  <a:srgbClr val="1B3C35"/>
                </a:solidFill>
              </a:rPr>
              <a:t>)</a:t>
            </a:r>
            <a:r>
              <a:rPr lang="ko-KR" altLang="en-US" sz="1400" b="1" dirty="0">
                <a:solidFill>
                  <a:srgbClr val="1B3C35"/>
                </a:solidFill>
              </a:rPr>
              <a:t> </a:t>
            </a:r>
            <a:r>
              <a:rPr lang="en-US" altLang="ko-KR" sz="1400" b="1" dirty="0">
                <a:solidFill>
                  <a:srgbClr val="1B3C35"/>
                </a:solidFill>
              </a:rPr>
              <a:t>/ (</a:t>
            </a:r>
            <a:r>
              <a:rPr lang="ko-KR" altLang="en-US" sz="1400" b="1" dirty="0">
                <a:solidFill>
                  <a:srgbClr val="1B3C35"/>
                </a:solidFill>
              </a:rPr>
              <a:t>동시간 운행차량대수</a:t>
            </a:r>
            <a:r>
              <a:rPr lang="en-US" altLang="ko-KR" sz="1400" b="1" dirty="0">
                <a:solidFill>
                  <a:srgbClr val="1B3C35"/>
                </a:solidFill>
              </a:rPr>
              <a:t>)</a:t>
            </a: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400" b="1" dirty="0">
                <a:solidFill>
                  <a:srgbClr val="1B3C35"/>
                </a:solidFill>
              </a:rPr>
              <a:t>동시간 운행 차량대수</a:t>
            </a:r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r>
              <a:rPr lang="en-US" altLang="ko-KR" sz="1400" b="1" dirty="0">
                <a:solidFill>
                  <a:srgbClr val="1B3C35"/>
                </a:solidFill>
              </a:rPr>
              <a:t>= (2 * </a:t>
            </a:r>
            <a:r>
              <a:rPr lang="ko-KR" altLang="en-US" sz="1400" b="1" dirty="0">
                <a:solidFill>
                  <a:srgbClr val="1B3C35"/>
                </a:solidFill>
              </a:rPr>
              <a:t>편도 노선 운행시간</a:t>
            </a:r>
            <a:r>
              <a:rPr lang="en-US" altLang="ko-KR" sz="1400" b="1" dirty="0">
                <a:solidFill>
                  <a:srgbClr val="1B3C35"/>
                </a:solidFill>
              </a:rPr>
              <a:t>)</a:t>
            </a:r>
            <a:r>
              <a:rPr lang="ko-KR" altLang="en-US" sz="1400" b="1" dirty="0">
                <a:solidFill>
                  <a:srgbClr val="1B3C35"/>
                </a:solidFill>
              </a:rPr>
              <a:t> </a:t>
            </a:r>
            <a:r>
              <a:rPr lang="en-US" altLang="ko-KR" sz="1400" b="1" dirty="0">
                <a:solidFill>
                  <a:srgbClr val="1B3C35"/>
                </a:solidFill>
              </a:rPr>
              <a:t>/ (</a:t>
            </a:r>
            <a:r>
              <a:rPr lang="ko-KR" altLang="en-US" sz="1400" b="1" dirty="0">
                <a:solidFill>
                  <a:srgbClr val="1B3C35"/>
                </a:solidFill>
              </a:rPr>
              <a:t>평균 배차시간</a:t>
            </a:r>
            <a:r>
              <a:rPr lang="en-US" altLang="ko-KR" sz="1400" b="1" dirty="0">
                <a:solidFill>
                  <a:srgbClr val="1B3C35"/>
                </a:solidFill>
              </a:rPr>
              <a:t>)</a:t>
            </a: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5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포화도에 따른 버스 증차 계산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증차 대상노선은  포화도 비율 </a:t>
            </a:r>
            <a:r>
              <a:rPr lang="en-US" altLang="ko-KR" b="1" dirty="0">
                <a:solidFill>
                  <a:srgbClr val="1B3C35"/>
                </a:solidFill>
              </a:rPr>
              <a:t>100%</a:t>
            </a:r>
            <a:r>
              <a:rPr lang="ko-KR" altLang="en-US" b="1" dirty="0">
                <a:solidFill>
                  <a:srgbClr val="1B3C35"/>
                </a:solidFill>
              </a:rPr>
              <a:t>가 넘어가는 시간대 노선 기준</a:t>
            </a:r>
            <a:r>
              <a:rPr lang="en-US" altLang="ko-KR" b="1" dirty="0">
                <a:solidFill>
                  <a:srgbClr val="1B3C35"/>
                </a:solidFill>
              </a:rPr>
              <a:t>.</a:t>
            </a: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증차 비율은 인건비</a:t>
            </a:r>
            <a:r>
              <a:rPr lang="en-US" altLang="ko-KR" b="1" dirty="0">
                <a:solidFill>
                  <a:srgbClr val="1B3C35"/>
                </a:solidFill>
              </a:rPr>
              <a:t>, </a:t>
            </a:r>
            <a:r>
              <a:rPr lang="ko-KR" altLang="en-US" b="1" dirty="0">
                <a:solidFill>
                  <a:srgbClr val="1B3C35"/>
                </a:solidFill>
              </a:rPr>
              <a:t>운행가능한 </a:t>
            </a:r>
            <a:r>
              <a:rPr lang="ko-KR" altLang="en-US" b="1" dirty="0" err="1">
                <a:solidFill>
                  <a:srgbClr val="1B3C35"/>
                </a:solidFill>
              </a:rPr>
              <a:t>인력등</a:t>
            </a:r>
            <a:r>
              <a:rPr lang="ko-KR" altLang="en-US" b="1" dirty="0">
                <a:solidFill>
                  <a:srgbClr val="1B3C35"/>
                </a:solidFill>
              </a:rPr>
              <a:t> 여러가지 상황을 고려하여 기존 운행대수의 </a:t>
            </a:r>
            <a:r>
              <a:rPr lang="en-US" altLang="ko-KR" b="1" dirty="0">
                <a:solidFill>
                  <a:srgbClr val="1B3C35"/>
                </a:solidFill>
              </a:rPr>
              <a:t>130%</a:t>
            </a:r>
            <a:r>
              <a:rPr lang="ko-KR" altLang="en-US" b="1" dirty="0">
                <a:solidFill>
                  <a:srgbClr val="1B3C35"/>
                </a:solidFill>
              </a:rPr>
              <a:t>로 제한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4D0F09-4F21-4A33-A9DE-39AFBDD8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677" y="2625754"/>
            <a:ext cx="4956390" cy="38257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E8B550-7D03-4CAE-B09D-540DE081A386}"/>
              </a:ext>
            </a:extLst>
          </p:cNvPr>
          <p:cNvSpPr txBox="1"/>
          <p:nvPr/>
        </p:nvSpPr>
        <p:spPr>
          <a:xfrm>
            <a:off x="1400906" y="3110582"/>
            <a:ext cx="39512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1B3C35"/>
                </a:solidFill>
              </a:rPr>
              <a:t>해당 코드에서 증차 대수와 증차를 했을 때 </a:t>
            </a:r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400" b="1" dirty="0">
                <a:solidFill>
                  <a:srgbClr val="1B3C35"/>
                </a:solidFill>
              </a:rPr>
              <a:t>포화도 감소율을 계산하여</a:t>
            </a:r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400" b="1" dirty="0">
                <a:solidFill>
                  <a:srgbClr val="1B3C35"/>
                </a:solidFill>
              </a:rPr>
              <a:t>파일로 추출함</a:t>
            </a:r>
            <a:r>
              <a:rPr lang="en-US" altLang="ko-KR" sz="1400" b="1" dirty="0">
                <a:solidFill>
                  <a:srgbClr val="1B3C35"/>
                </a:solidFill>
              </a:rPr>
              <a:t>.</a:t>
            </a: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400" b="1" dirty="0">
                <a:solidFill>
                  <a:srgbClr val="1B3C35"/>
                </a:solidFill>
              </a:rPr>
              <a:t>추출파일</a:t>
            </a:r>
            <a:r>
              <a:rPr lang="en-US" altLang="ko-KR" sz="1400" b="1" dirty="0">
                <a:solidFill>
                  <a:srgbClr val="1B3C35"/>
                </a:solidFill>
              </a:rPr>
              <a:t>:</a:t>
            </a:r>
            <a:r>
              <a:rPr lang="ko-KR" altLang="en-US" sz="1400" b="1" dirty="0">
                <a:solidFill>
                  <a:srgbClr val="1B3C35"/>
                </a:solidFill>
              </a:rPr>
              <a:t> </a:t>
            </a:r>
            <a:r>
              <a:rPr lang="en-US" altLang="ko-KR" sz="1400" b="1" dirty="0">
                <a:solidFill>
                  <a:srgbClr val="1B3C35"/>
                </a:solidFill>
              </a:rPr>
              <a:t>4</a:t>
            </a:r>
            <a:r>
              <a:rPr lang="ko-KR" altLang="en-US" sz="1400" b="1" dirty="0">
                <a:solidFill>
                  <a:srgbClr val="1B3C35"/>
                </a:solidFill>
              </a:rPr>
              <a:t>월 동적 배차시간</a:t>
            </a:r>
            <a:r>
              <a:rPr lang="en-US" altLang="ko-KR" sz="1400" b="1" dirty="0">
                <a:solidFill>
                  <a:srgbClr val="1B3C35"/>
                </a:solidFill>
              </a:rPr>
              <a:t>.csv</a:t>
            </a: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15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버스 증차에 따라 동일노선의 포화도가 낮은 시간대에서 감차를 실행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증차를 무조건 늘리기에는 현실적으로 불가능하다고 판단</a:t>
            </a:r>
            <a:r>
              <a:rPr lang="en-US" altLang="ko-KR" b="1" dirty="0">
                <a:solidFill>
                  <a:srgbClr val="1B3C35"/>
                </a:solidFill>
              </a:rPr>
              <a:t>, </a:t>
            </a: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따라서 동일노선의 다른 시간대의 노선운행을 줄이고 혼잡시간대의 증차에 투입 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C95DBC-EF86-49F7-97BA-146F0A3D2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06" y="2742213"/>
            <a:ext cx="6957326" cy="341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09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버스 증차에 따라 동일노선의 포화도가 낮은 시간대에서 감차를 실행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증차를 무조건 늘리기에는 현실적으로 불가능하다고 판단</a:t>
            </a:r>
            <a:r>
              <a:rPr lang="en-US" altLang="ko-KR" b="1" dirty="0">
                <a:solidFill>
                  <a:srgbClr val="1B3C35"/>
                </a:solidFill>
              </a:rPr>
              <a:t>, </a:t>
            </a: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따라서 동일노선의 다른 시간대의 노선운행을 줄이고 혼잡시간대의 증차에 투입 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B08162-7F2F-4F8D-B4FC-722C4D815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27" y="2856051"/>
            <a:ext cx="5738125" cy="31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5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예측결과 파일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5248275"/>
            <a:ext cx="9390178" cy="905231"/>
          </a:xfrm>
        </p:spPr>
        <p:txBody>
          <a:bodyPr>
            <a:normAutofit lnSpcReduction="10000"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love you the more in that I believe you had liked me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for my own sake and for nothing else.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John Keats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47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예측결과 파일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각 포화도 계산파일은 </a:t>
            </a:r>
            <a:r>
              <a:rPr lang="en-US" altLang="ko-KR" sz="1600" b="1" dirty="0">
                <a:solidFill>
                  <a:srgbClr val="1B3C35"/>
                </a:solidFill>
              </a:rPr>
              <a:t>‘</a:t>
            </a:r>
            <a:r>
              <a:rPr lang="ko-KR" altLang="en-US" sz="1600" b="1" dirty="0">
                <a:solidFill>
                  <a:srgbClr val="1B3C35"/>
                </a:solidFill>
              </a:rPr>
              <a:t>결과파일</a:t>
            </a:r>
            <a:r>
              <a:rPr lang="en-US" altLang="ko-KR" sz="1600" b="1" dirty="0">
                <a:solidFill>
                  <a:srgbClr val="1B3C35"/>
                </a:solidFill>
              </a:rPr>
              <a:t>/</a:t>
            </a:r>
            <a:r>
              <a:rPr lang="ko-KR" altLang="en-US" sz="1600" b="1" dirty="0">
                <a:solidFill>
                  <a:srgbClr val="1B3C35"/>
                </a:solidFill>
              </a:rPr>
              <a:t>시흥시 경유노선 </a:t>
            </a:r>
            <a:r>
              <a:rPr lang="en-US" altLang="ko-KR" sz="1600" b="1" dirty="0">
                <a:solidFill>
                  <a:srgbClr val="1B3C35"/>
                </a:solidFill>
              </a:rPr>
              <a:t>21</a:t>
            </a:r>
            <a:r>
              <a:rPr lang="ko-KR" altLang="en-US" sz="1600" b="1" dirty="0">
                <a:solidFill>
                  <a:srgbClr val="1B3C35"/>
                </a:solidFill>
              </a:rPr>
              <a:t>년 </a:t>
            </a:r>
            <a:r>
              <a:rPr lang="en-US" altLang="ko-KR" sz="1600" b="1" dirty="0">
                <a:solidFill>
                  <a:srgbClr val="1B3C35"/>
                </a:solidFill>
              </a:rPr>
              <a:t>x</a:t>
            </a:r>
            <a:r>
              <a:rPr lang="ko-KR" altLang="en-US" sz="1600" b="1" dirty="0">
                <a:solidFill>
                  <a:srgbClr val="1B3C35"/>
                </a:solidFill>
              </a:rPr>
              <a:t>월 포화도 산출파일</a:t>
            </a:r>
            <a:r>
              <a:rPr lang="en-US" altLang="ko-KR" sz="1600" b="1" dirty="0">
                <a:solidFill>
                  <a:srgbClr val="1B3C35"/>
                </a:solidFill>
              </a:rPr>
              <a:t>.csv </a:t>
            </a:r>
            <a:r>
              <a:rPr lang="ko-KR" altLang="en-US" sz="1600" b="1" dirty="0">
                <a:solidFill>
                  <a:srgbClr val="1B3C35"/>
                </a:solidFill>
              </a:rPr>
              <a:t>형태로 추출</a:t>
            </a:r>
            <a:r>
              <a:rPr lang="en-US" altLang="ko-KR" sz="1600" b="1" dirty="0">
                <a:solidFill>
                  <a:srgbClr val="1B3C35"/>
                </a:solidFill>
              </a:rPr>
              <a:t>’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각 월 당 </a:t>
            </a:r>
            <a:r>
              <a:rPr lang="ko-KR" altLang="en-US" sz="1600" b="1" dirty="0" err="1">
                <a:solidFill>
                  <a:srgbClr val="1B3C35"/>
                </a:solidFill>
              </a:rPr>
              <a:t>노선별</a:t>
            </a:r>
            <a:r>
              <a:rPr lang="ko-KR" altLang="en-US" sz="1600" b="1" dirty="0">
                <a:solidFill>
                  <a:srgbClr val="1B3C35"/>
                </a:solidFill>
              </a:rPr>
              <a:t> 증차분석 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  <a:r>
              <a:rPr lang="ko-KR" altLang="en-US" sz="1600" b="1" dirty="0">
                <a:solidFill>
                  <a:srgbClr val="1B3C35"/>
                </a:solidFill>
              </a:rPr>
              <a:t>감차 분석파일은 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증차 관련파일 </a:t>
            </a:r>
            <a:r>
              <a:rPr lang="en-US" altLang="ko-KR" sz="1600" b="1" dirty="0">
                <a:solidFill>
                  <a:srgbClr val="1B3C35"/>
                </a:solidFill>
              </a:rPr>
              <a:t>: x</a:t>
            </a:r>
            <a:r>
              <a:rPr lang="ko-KR" altLang="en-US" sz="1600" b="1" dirty="0">
                <a:solidFill>
                  <a:srgbClr val="1B3C35"/>
                </a:solidFill>
              </a:rPr>
              <a:t>월 </a:t>
            </a:r>
            <a:r>
              <a:rPr lang="ko-KR" altLang="en-US" sz="1600" b="1" dirty="0" err="1">
                <a:solidFill>
                  <a:srgbClr val="1B3C35"/>
                </a:solidFill>
              </a:rPr>
              <a:t>동적배차시간</a:t>
            </a:r>
            <a:r>
              <a:rPr lang="en-US" altLang="ko-KR" sz="1600" b="1" dirty="0">
                <a:solidFill>
                  <a:srgbClr val="1B3C35"/>
                </a:solidFill>
              </a:rPr>
              <a:t>.csv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FE27D4-1242-495A-9143-2764C9232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962" y="2906144"/>
            <a:ext cx="7415924" cy="350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22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예측결과 파일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각 월 당 </a:t>
            </a:r>
            <a:r>
              <a:rPr lang="ko-KR" altLang="en-US" sz="1600" b="1" dirty="0" err="1">
                <a:solidFill>
                  <a:srgbClr val="1B3C35"/>
                </a:solidFill>
              </a:rPr>
              <a:t>노선별</a:t>
            </a:r>
            <a:r>
              <a:rPr lang="ko-KR" altLang="en-US" sz="1600" b="1" dirty="0">
                <a:solidFill>
                  <a:srgbClr val="1B3C35"/>
                </a:solidFill>
              </a:rPr>
              <a:t> 증차분석 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  <a:r>
              <a:rPr lang="ko-KR" altLang="en-US" sz="1600" b="1" dirty="0">
                <a:solidFill>
                  <a:srgbClr val="1B3C35"/>
                </a:solidFill>
              </a:rPr>
              <a:t>감차 분석파일은 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감차 관련파일 </a:t>
            </a:r>
            <a:r>
              <a:rPr lang="en-US" altLang="ko-KR" sz="1600" b="1" dirty="0">
                <a:solidFill>
                  <a:srgbClr val="1B3C35"/>
                </a:solidFill>
              </a:rPr>
              <a:t>: x</a:t>
            </a:r>
            <a:r>
              <a:rPr lang="ko-KR" altLang="en-US" sz="1600" b="1" dirty="0">
                <a:solidFill>
                  <a:srgbClr val="1B3C35"/>
                </a:solidFill>
              </a:rPr>
              <a:t>월 증차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  <a:r>
              <a:rPr lang="ko-KR" altLang="en-US" sz="1600" b="1" dirty="0">
                <a:solidFill>
                  <a:srgbClr val="1B3C35"/>
                </a:solidFill>
              </a:rPr>
              <a:t>감차 대상 비교 분석</a:t>
            </a:r>
            <a:r>
              <a:rPr lang="en-US" altLang="ko-KR" sz="1600" b="1" dirty="0">
                <a:solidFill>
                  <a:srgbClr val="1B3C35"/>
                </a:solidFill>
              </a:rPr>
              <a:t>.csv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58DC58-2908-42D4-A4D7-D82339D8F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60" y="2398902"/>
            <a:ext cx="9051721" cy="390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8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예측결과 설명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5248275"/>
            <a:ext cx="9390178" cy="905231"/>
          </a:xfrm>
        </p:spPr>
        <p:txBody>
          <a:bodyPr>
            <a:normAutofit lnSpcReduction="10000"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love you the more in that I believe you had liked me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for my own sake and for nothing else.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John Keats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17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예측결과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평균적으로 포화도가 높은 시간대는 </a:t>
            </a:r>
            <a:r>
              <a:rPr lang="en-US" altLang="ko-KR" sz="1600" b="1" dirty="0">
                <a:solidFill>
                  <a:srgbClr val="1B3C35"/>
                </a:solidFill>
              </a:rPr>
              <a:t>07~09</a:t>
            </a:r>
            <a:r>
              <a:rPr lang="ko-KR" altLang="en-US" sz="1600" b="1" dirty="0">
                <a:solidFill>
                  <a:srgbClr val="1B3C35"/>
                </a:solidFill>
              </a:rPr>
              <a:t>시 </a:t>
            </a:r>
            <a:r>
              <a:rPr lang="en-US" altLang="ko-KR" sz="1600" b="1" dirty="0">
                <a:solidFill>
                  <a:srgbClr val="1B3C35"/>
                </a:solidFill>
              </a:rPr>
              <a:t>, 17~19</a:t>
            </a:r>
            <a:r>
              <a:rPr lang="ko-KR" altLang="en-US" sz="1600" b="1" dirty="0">
                <a:solidFill>
                  <a:srgbClr val="1B3C35"/>
                </a:solidFill>
              </a:rPr>
              <a:t>시로 출퇴근시간대에 가장 </a:t>
            </a:r>
            <a:r>
              <a:rPr lang="ko-KR" altLang="en-US" sz="1600" b="1" dirty="0" err="1">
                <a:solidFill>
                  <a:srgbClr val="1B3C35"/>
                </a:solidFill>
              </a:rPr>
              <a:t>버스별</a:t>
            </a:r>
            <a:r>
              <a:rPr lang="ko-KR" altLang="en-US" sz="1600" b="1" dirty="0">
                <a:solidFill>
                  <a:srgbClr val="1B3C35"/>
                </a:solidFill>
              </a:rPr>
              <a:t> 포화도가 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높게 나타났다</a:t>
            </a:r>
            <a:r>
              <a:rPr lang="en-US" altLang="ko-KR" sz="1600" b="1" dirty="0">
                <a:solidFill>
                  <a:srgbClr val="1B3C35"/>
                </a:solidFill>
              </a:rPr>
              <a:t>.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06662C-B3A9-46CB-A2A3-2544E0226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64" y="2617776"/>
            <a:ext cx="5745039" cy="2483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17C53D-8E09-4E0C-BDBF-7A4AD5BBAD6C}"/>
              </a:ext>
            </a:extLst>
          </p:cNvPr>
          <p:cNvSpPr txBox="1"/>
          <p:nvPr/>
        </p:nvSpPr>
        <p:spPr>
          <a:xfrm>
            <a:off x="4171963" y="5203463"/>
            <a:ext cx="26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: 4</a:t>
            </a:r>
            <a:r>
              <a:rPr lang="ko-KR" altLang="en-US" dirty="0"/>
              <a:t>월 포화도 계산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F85EB3-DBEB-4BDD-8B31-553311673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662" y="2201992"/>
            <a:ext cx="4557931" cy="288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부제목 18">
            <a:extLst>
              <a:ext uri="{FF2B5EF4-FFF2-40B4-BE49-F238E27FC236}">
                <a16:creationId xmlns:a16="http://schemas.microsoft.com/office/drawing/2014/main" id="{76275C3A-84F3-4AF2-8F9C-9E7238EA72F5}"/>
              </a:ext>
            </a:extLst>
          </p:cNvPr>
          <p:cNvSpPr txBox="1">
            <a:spLocks/>
          </p:cNvSpPr>
          <p:nvPr/>
        </p:nvSpPr>
        <p:spPr>
          <a:xfrm>
            <a:off x="1437911" y="4564044"/>
            <a:ext cx="1905364" cy="23853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3"/>
                </a:solidFill>
              </a:rPr>
              <a:t>ADSTOREPOST.COM</a:t>
            </a:r>
          </a:p>
        </p:txBody>
      </p: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F1400-6562-4F5E-8779-79B45D4C7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EVERGREEN</a:t>
            </a:r>
            <a:endParaRPr lang="ko-KR" altLang="en-US" dirty="0"/>
          </a:p>
        </p:txBody>
      </p:sp>
      <p:sp>
        <p:nvSpPr>
          <p:cNvPr id="94" name="부제목 18">
            <a:extLst>
              <a:ext uri="{FF2B5EF4-FFF2-40B4-BE49-F238E27FC236}">
                <a16:creationId xmlns:a16="http://schemas.microsoft.com/office/drawing/2014/main" id="{D741B9DF-34EF-453C-8ECD-FCDE8F698E8D}"/>
              </a:ext>
            </a:extLst>
          </p:cNvPr>
          <p:cNvSpPr txBox="1">
            <a:spLocks/>
          </p:cNvSpPr>
          <p:nvPr/>
        </p:nvSpPr>
        <p:spPr>
          <a:xfrm>
            <a:off x="6378180" y="218811"/>
            <a:ext cx="4941094" cy="6264275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1. </a:t>
            </a: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분석 목표</a:t>
            </a: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2. </a:t>
            </a: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분석코드 설명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3. </a:t>
            </a: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예측결과 파일</a:t>
            </a: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4. </a:t>
            </a: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예측결과에 대한 설명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1518A4F-BFF5-4C6D-AAE3-27B272F22054}"/>
              </a:ext>
            </a:extLst>
          </p:cNvPr>
          <p:cNvSpPr/>
          <p:nvPr/>
        </p:nvSpPr>
        <p:spPr>
          <a:xfrm>
            <a:off x="11160357" y="296863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FBEFBE4-AAD8-4A5D-95AF-4B43F2E4142D}"/>
              </a:ext>
            </a:extLst>
          </p:cNvPr>
          <p:cNvGrpSpPr/>
          <p:nvPr/>
        </p:nvGrpSpPr>
        <p:grpSpPr>
          <a:xfrm>
            <a:off x="9143094" y="3175"/>
            <a:ext cx="0" cy="6854825"/>
            <a:chOff x="9032421" y="0"/>
            <a:chExt cx="0" cy="6854825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975F431-8271-4C97-8C8B-1B9F1BE301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0"/>
              <a:ext cx="0" cy="1734185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21EB369-08F2-436A-89E7-BBB744380B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5048885"/>
              <a:ext cx="0" cy="1805940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9DC354E-D5EE-4EB3-9C07-1AF4E89392DD}"/>
              </a:ext>
            </a:extLst>
          </p:cNvPr>
          <p:cNvCxnSpPr>
            <a:cxnSpLocks/>
          </p:cNvCxnSpPr>
          <p:nvPr/>
        </p:nvCxnSpPr>
        <p:spPr>
          <a:xfrm>
            <a:off x="2380398" y="3890937"/>
            <a:ext cx="999925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101600">
            <a:gradFill flip="none" rotWithShape="1">
              <a:gsLst>
                <a:gs pos="0">
                  <a:srgbClr val="F3D5BB"/>
                </a:gs>
                <a:gs pos="74000">
                  <a:srgbClr val="E4C2A9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63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예측결과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5" y="1777999"/>
            <a:ext cx="9563505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따라서 이에 대해 증차를 실시 한 결과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  <a:r>
              <a:rPr lang="ko-KR" altLang="en-US" sz="1600" b="1" dirty="0">
                <a:solidFill>
                  <a:srgbClr val="1B3C35"/>
                </a:solidFill>
              </a:rPr>
              <a:t>시간당 약 </a:t>
            </a:r>
            <a:r>
              <a:rPr lang="en-US" altLang="ko-KR" sz="1600" b="1" dirty="0">
                <a:solidFill>
                  <a:srgbClr val="1B3C35"/>
                </a:solidFill>
              </a:rPr>
              <a:t>3~8</a:t>
            </a:r>
            <a:r>
              <a:rPr lang="ko-KR" altLang="en-US" sz="1600" b="1" dirty="0">
                <a:solidFill>
                  <a:srgbClr val="1B3C35"/>
                </a:solidFill>
              </a:rPr>
              <a:t>대의 차량을 증차 시킨다면 포화도를 상당히 낮출 수 있다는 결론에 다다른다</a:t>
            </a:r>
            <a:r>
              <a:rPr lang="en-US" altLang="ko-KR" sz="1600" b="1" dirty="0">
                <a:solidFill>
                  <a:srgbClr val="1B3C35"/>
                </a:solidFill>
              </a:rPr>
              <a:t>.</a:t>
            </a:r>
            <a:r>
              <a:rPr lang="ko-KR" altLang="en-US" sz="1600" b="1" dirty="0">
                <a:solidFill>
                  <a:srgbClr val="1B3C35"/>
                </a:solidFill>
              </a:rPr>
              <a:t> 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7C53D-8E09-4E0C-BDBF-7A4AD5BBAD6C}"/>
              </a:ext>
            </a:extLst>
          </p:cNvPr>
          <p:cNvSpPr txBox="1"/>
          <p:nvPr/>
        </p:nvSpPr>
        <p:spPr>
          <a:xfrm>
            <a:off x="6979640" y="5572795"/>
            <a:ext cx="26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: 4</a:t>
            </a:r>
            <a:r>
              <a:rPr lang="ko-KR" altLang="en-US" dirty="0"/>
              <a:t>월 </a:t>
            </a:r>
            <a:r>
              <a:rPr lang="ko-KR" altLang="en-US" dirty="0" err="1"/>
              <a:t>동적배차시간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D44185-6E11-4AD3-9210-3196A367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06" y="3129093"/>
            <a:ext cx="5493099" cy="287048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C731C84-64D4-4409-8FDC-E26BCB15AE1A}"/>
              </a:ext>
            </a:extLst>
          </p:cNvPr>
          <p:cNvSpPr/>
          <p:nvPr/>
        </p:nvSpPr>
        <p:spPr>
          <a:xfrm>
            <a:off x="5989740" y="3295820"/>
            <a:ext cx="904266" cy="27037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9186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예측결과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5" y="1777999"/>
            <a:ext cx="9757850" cy="145176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결론적으로 각 노선에 대해 증차와 감차를 진행했을 때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  <a:r>
              <a:rPr lang="ko-KR" altLang="en-US" sz="1600" b="1" dirty="0">
                <a:solidFill>
                  <a:srgbClr val="1B3C35"/>
                </a:solidFill>
              </a:rPr>
              <a:t>혼잡시간대는 약 </a:t>
            </a:r>
            <a:r>
              <a:rPr lang="en-US" altLang="ko-KR" sz="1600" b="1" dirty="0">
                <a:solidFill>
                  <a:srgbClr val="1B3C35"/>
                </a:solidFill>
              </a:rPr>
              <a:t>90~105% </a:t>
            </a:r>
            <a:r>
              <a:rPr lang="ko-KR" altLang="en-US" sz="1600" b="1" dirty="0">
                <a:solidFill>
                  <a:srgbClr val="1B3C35"/>
                </a:solidFill>
              </a:rPr>
              <a:t>정도의 혼잡도를 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실현시킬 수 있었고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상대적으로 혼잡하지 않은 시간대의 차량을 감차 시킴으로써 증차의 부담감을 줄일 수 있을 것으로 기대된다</a:t>
            </a:r>
            <a:r>
              <a:rPr lang="en-US" altLang="ko-KR" sz="1600" b="1" dirty="0">
                <a:solidFill>
                  <a:srgbClr val="1B3C35"/>
                </a:solidFill>
              </a:rPr>
              <a:t>.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7C53D-8E09-4E0C-BDBF-7A4AD5BBAD6C}"/>
              </a:ext>
            </a:extLst>
          </p:cNvPr>
          <p:cNvSpPr txBox="1"/>
          <p:nvPr/>
        </p:nvSpPr>
        <p:spPr>
          <a:xfrm>
            <a:off x="6979640" y="5572795"/>
            <a:ext cx="41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: 4</a:t>
            </a:r>
            <a:r>
              <a:rPr lang="ko-KR" altLang="en-US" dirty="0"/>
              <a:t>월 증차</a:t>
            </a:r>
            <a:r>
              <a:rPr lang="en-US" altLang="ko-KR" dirty="0"/>
              <a:t>, </a:t>
            </a:r>
            <a:r>
              <a:rPr lang="ko-KR" altLang="en-US" dirty="0"/>
              <a:t>감차 대상 비교 분석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BF5F9E-A3AC-41FF-8558-54FBC68C9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43" y="3295820"/>
            <a:ext cx="10125512" cy="18931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4961D2-20AE-4C6E-AD80-44E3EE1816AD}"/>
              </a:ext>
            </a:extLst>
          </p:cNvPr>
          <p:cNvSpPr/>
          <p:nvPr/>
        </p:nvSpPr>
        <p:spPr>
          <a:xfrm>
            <a:off x="2114025" y="3295820"/>
            <a:ext cx="5402511" cy="19592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FDEE0E-EA2E-4099-A8B8-1D6D9108D86B}"/>
              </a:ext>
            </a:extLst>
          </p:cNvPr>
          <p:cNvSpPr/>
          <p:nvPr/>
        </p:nvSpPr>
        <p:spPr>
          <a:xfrm>
            <a:off x="7516536" y="3295820"/>
            <a:ext cx="3642219" cy="195924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70283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예측결과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5" y="1777999"/>
            <a:ext cx="9757850" cy="15958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다만 포화도 감소를 했음에도 불구하고 </a:t>
            </a:r>
            <a:r>
              <a:rPr lang="en-US" altLang="ko-KR" sz="1600" b="1" dirty="0">
                <a:solidFill>
                  <a:srgbClr val="1B3C35"/>
                </a:solidFill>
              </a:rPr>
              <a:t>100%</a:t>
            </a:r>
            <a:r>
              <a:rPr lang="ko-KR" altLang="en-US" sz="1600" b="1" dirty="0">
                <a:solidFill>
                  <a:srgbClr val="1B3C35"/>
                </a:solidFill>
              </a:rPr>
              <a:t>가 넘어가는 노선이 존재하는데</a:t>
            </a:r>
            <a:r>
              <a:rPr lang="en-US" altLang="ko-KR" sz="1600" b="1" dirty="0">
                <a:solidFill>
                  <a:srgbClr val="1B3C35"/>
                </a:solidFill>
              </a:rPr>
              <a:t>,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이는 해당 시간대의 포화율을 적정수치인 </a:t>
            </a:r>
            <a:r>
              <a:rPr lang="en-US" altLang="ko-KR" sz="1600" b="1" dirty="0">
                <a:solidFill>
                  <a:srgbClr val="1B3C35"/>
                </a:solidFill>
              </a:rPr>
              <a:t>90%</a:t>
            </a:r>
            <a:r>
              <a:rPr lang="ko-KR" altLang="en-US" sz="1600" b="1" dirty="0">
                <a:solidFill>
                  <a:srgbClr val="1B3C35"/>
                </a:solidFill>
              </a:rPr>
              <a:t> 까지 낮추기 위해서는 기존 배차에서 </a:t>
            </a:r>
            <a:r>
              <a:rPr lang="en-US" altLang="ko-KR" sz="1600" b="1" dirty="0">
                <a:solidFill>
                  <a:srgbClr val="1B3C35"/>
                </a:solidFill>
              </a:rPr>
              <a:t>10</a:t>
            </a:r>
            <a:r>
              <a:rPr lang="ko-KR" altLang="en-US" sz="1600" b="1" dirty="0">
                <a:solidFill>
                  <a:srgbClr val="1B3C35"/>
                </a:solidFill>
              </a:rPr>
              <a:t>대 이상의 증차가 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필요하게 되는데 이는 기사님의 근로여건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  <a:r>
              <a:rPr lang="ko-KR" altLang="en-US" sz="1600" b="1" dirty="0">
                <a:solidFill>
                  <a:srgbClr val="1B3C35"/>
                </a:solidFill>
              </a:rPr>
              <a:t>운행 </a:t>
            </a:r>
            <a:r>
              <a:rPr lang="ko-KR" altLang="en-US" sz="1600" b="1" dirty="0" err="1">
                <a:solidFill>
                  <a:srgbClr val="1B3C35"/>
                </a:solidFill>
              </a:rPr>
              <a:t>차량수</a:t>
            </a:r>
            <a:r>
              <a:rPr lang="ko-KR" altLang="en-US" sz="1600" b="1" dirty="0">
                <a:solidFill>
                  <a:srgbClr val="1B3C35"/>
                </a:solidFill>
              </a:rPr>
              <a:t> 등 현실적으로 불가능하다고 판단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  <a:r>
              <a:rPr lang="ko-KR" altLang="en-US" sz="1600" b="1" dirty="0">
                <a:solidFill>
                  <a:srgbClr val="1B3C35"/>
                </a:solidFill>
              </a:rPr>
              <a:t>기존 배차에 </a:t>
            </a:r>
            <a:r>
              <a:rPr lang="en-US" altLang="ko-KR" sz="1600" b="1" dirty="0">
                <a:solidFill>
                  <a:srgbClr val="1B3C35"/>
                </a:solidFill>
              </a:rPr>
              <a:t>130%</a:t>
            </a:r>
            <a:r>
              <a:rPr lang="ko-KR" altLang="en-US" sz="1600" b="1" dirty="0">
                <a:solidFill>
                  <a:srgbClr val="1B3C35"/>
                </a:solidFill>
              </a:rPr>
              <a:t>까지만 증차하여 나온 수치이다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7C53D-8E09-4E0C-BDBF-7A4AD5BBAD6C}"/>
              </a:ext>
            </a:extLst>
          </p:cNvPr>
          <p:cNvSpPr txBox="1"/>
          <p:nvPr/>
        </p:nvSpPr>
        <p:spPr>
          <a:xfrm>
            <a:off x="6979640" y="5572795"/>
            <a:ext cx="41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: 4</a:t>
            </a:r>
            <a:r>
              <a:rPr lang="ko-KR" altLang="en-US" dirty="0"/>
              <a:t>월 증차</a:t>
            </a:r>
            <a:r>
              <a:rPr lang="en-US" altLang="ko-KR" dirty="0"/>
              <a:t>, </a:t>
            </a:r>
            <a:r>
              <a:rPr lang="ko-KR" altLang="en-US" dirty="0"/>
              <a:t>감차 대상 비교 분석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BF5F9E-A3AC-41FF-8558-54FBC68C9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90" r="35805"/>
          <a:stretch/>
        </p:blipFill>
        <p:spPr>
          <a:xfrm>
            <a:off x="1584500" y="3373847"/>
            <a:ext cx="5124577" cy="245650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DE1ED3-05C0-4B71-BA4A-98D93A66BE49}"/>
              </a:ext>
            </a:extLst>
          </p:cNvPr>
          <p:cNvSpPr/>
          <p:nvPr/>
        </p:nvSpPr>
        <p:spPr>
          <a:xfrm>
            <a:off x="5652780" y="3429000"/>
            <a:ext cx="1056297" cy="24013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79367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예측결과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5" y="1777999"/>
            <a:ext cx="9757850" cy="1451762"/>
          </a:xfrm>
        </p:spPr>
        <p:txBody>
          <a:bodyPr anchor="t">
            <a:normAutofit/>
          </a:bodyPr>
          <a:lstStyle/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7C53D-8E09-4E0C-BDBF-7A4AD5BBAD6C}"/>
              </a:ext>
            </a:extLst>
          </p:cNvPr>
          <p:cNvSpPr txBox="1"/>
          <p:nvPr/>
        </p:nvSpPr>
        <p:spPr>
          <a:xfrm>
            <a:off x="818276" y="5794216"/>
            <a:ext cx="41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: </a:t>
            </a:r>
            <a:r>
              <a:rPr lang="ko-KR" altLang="en-US" dirty="0"/>
              <a:t>증차 전</a:t>
            </a:r>
            <a:r>
              <a:rPr lang="en-US" altLang="ko-KR" dirty="0"/>
              <a:t>, </a:t>
            </a:r>
            <a:r>
              <a:rPr lang="ko-KR" altLang="en-US" dirty="0"/>
              <a:t>후 포화도 평균치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F99D1E-81D8-4689-96B5-7D366F06F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30" y="1963419"/>
            <a:ext cx="4777181" cy="32122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0AE54F-6466-4FC1-960E-ADECC655D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337" y="1963419"/>
            <a:ext cx="4872256" cy="32761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12A5E7-535A-459C-B03A-671BFF0A7AA3}"/>
              </a:ext>
            </a:extLst>
          </p:cNvPr>
          <p:cNvSpPr txBox="1"/>
          <p:nvPr/>
        </p:nvSpPr>
        <p:spPr>
          <a:xfrm>
            <a:off x="6871907" y="5794216"/>
            <a:ext cx="41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: </a:t>
            </a:r>
            <a:r>
              <a:rPr lang="ko-KR" altLang="en-US" dirty="0"/>
              <a:t>감차 전</a:t>
            </a:r>
            <a:r>
              <a:rPr lang="en-US" altLang="ko-KR" dirty="0"/>
              <a:t>, </a:t>
            </a:r>
            <a:r>
              <a:rPr lang="ko-KR" altLang="en-US" dirty="0"/>
              <a:t>후 포화도 평균치</a:t>
            </a:r>
          </a:p>
        </p:txBody>
      </p:sp>
    </p:spTree>
    <p:extLst>
      <p:ext uri="{BB962C8B-B14F-4D97-AF65-F5344CB8AC3E}">
        <p14:creationId xmlns:p14="http://schemas.microsoft.com/office/powerpoint/2010/main" val="575851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3226499" y="38905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233" y="3606638"/>
            <a:ext cx="9129713" cy="567808"/>
          </a:xfrm>
        </p:spPr>
        <p:txBody>
          <a:bodyPr/>
          <a:lstStyle/>
          <a:p>
            <a:r>
              <a:rPr lang="en-US" altLang="ko-KR" dirty="0"/>
              <a:t>Thank you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8" y="204048"/>
            <a:ext cx="3652075" cy="201957"/>
          </a:xfrm>
        </p:spPr>
        <p:txBody>
          <a:bodyPr/>
          <a:lstStyle/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004871" y="51778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1553938" y="22079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0A4E09-1053-4907-B904-D207C88757E3}"/>
              </a:ext>
            </a:extLst>
          </p:cNvPr>
          <p:cNvSpPr/>
          <p:nvPr/>
        </p:nvSpPr>
        <p:spPr>
          <a:xfrm>
            <a:off x="5916613" y="231776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9305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B1F8C-1599-48A6-ADDD-51DFC114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212" y="704493"/>
            <a:ext cx="9989576" cy="5678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분석목표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9F492F-4C4F-409E-8C94-8CC7585C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CA3004-4308-4A70-9DD2-3A110F7D16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1B3C35"/>
                </a:solidFill>
              </a:rPr>
              <a:t>분석목표에 대한 설명을 박음</a:t>
            </a:r>
            <a:r>
              <a:rPr lang="en-US" altLang="ko-KR" sz="2800" dirty="0">
                <a:solidFill>
                  <a:srgbClr val="1B3C35"/>
                </a:solidFill>
              </a:rPr>
              <a:t>.</a:t>
            </a:r>
          </a:p>
          <a:p>
            <a:r>
              <a:rPr lang="ko-KR" altLang="en-US" sz="2800" dirty="0">
                <a:solidFill>
                  <a:srgbClr val="1B3C35"/>
                </a:solidFill>
              </a:rPr>
              <a:t>여기다가 집에 있는 발표배경을 박아야 하는데 집에 있네</a:t>
            </a:r>
            <a:r>
              <a:rPr lang="en-US" altLang="ko-KR" sz="2800" dirty="0">
                <a:solidFill>
                  <a:srgbClr val="1B3C35"/>
                </a:solidFill>
              </a:rPr>
              <a:t>..</a:t>
            </a:r>
          </a:p>
          <a:p>
            <a:endParaRPr lang="ko-KR" altLang="en-US" sz="2800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6BC285-9D15-4B8C-93E8-66AD0B23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2C600DED-1BE0-40A2-8150-4878AECE5747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23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6755F-2C44-4821-BD2A-1FFE3091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분석목표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46FFBA-1D63-4C0A-A6E5-0ACFFFF9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B7A26-90F5-4977-8C03-C32A010D47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rgbClr val="1B3C35"/>
                </a:solidFill>
              </a:rPr>
              <a:t>시흥시 경유노선의 노선</a:t>
            </a:r>
            <a:r>
              <a:rPr lang="en-US" altLang="ko-KR" sz="2400" b="1" dirty="0">
                <a:solidFill>
                  <a:srgbClr val="1B3C35"/>
                </a:solidFill>
              </a:rPr>
              <a:t> /  </a:t>
            </a:r>
            <a:r>
              <a:rPr lang="ko-KR" altLang="en-US" sz="2400" b="1" dirty="0">
                <a:solidFill>
                  <a:srgbClr val="1B3C35"/>
                </a:solidFill>
              </a:rPr>
              <a:t>시간별 포화도를 계산하고</a:t>
            </a:r>
            <a:r>
              <a:rPr lang="en-US" altLang="ko-KR" sz="2400" b="1" dirty="0">
                <a:solidFill>
                  <a:srgbClr val="1B3C35"/>
                </a:solidFill>
              </a:rPr>
              <a:t>,</a:t>
            </a:r>
          </a:p>
          <a:p>
            <a:r>
              <a:rPr lang="ko-KR" altLang="en-US" sz="2400" b="1" dirty="0">
                <a:solidFill>
                  <a:srgbClr val="1B3C35"/>
                </a:solidFill>
              </a:rPr>
              <a:t>그 포화도 수치에 따라 버스노선을 특정시간대에 </a:t>
            </a:r>
            <a:endParaRPr lang="en-US" altLang="ko-KR" sz="2400" b="1" dirty="0">
              <a:solidFill>
                <a:srgbClr val="1B3C35"/>
              </a:solidFill>
            </a:endParaRPr>
          </a:p>
          <a:p>
            <a:r>
              <a:rPr lang="ko-KR" altLang="en-US" sz="2400" b="1" dirty="0">
                <a:solidFill>
                  <a:srgbClr val="1B3C35"/>
                </a:solidFill>
              </a:rPr>
              <a:t>증차 및 감차를 실행</a:t>
            </a:r>
            <a:endParaRPr lang="en-US" altLang="ko-KR" sz="2400" b="1" dirty="0">
              <a:solidFill>
                <a:srgbClr val="1B3C35"/>
              </a:solidFill>
            </a:endParaRPr>
          </a:p>
          <a:p>
            <a:endParaRPr lang="en-US" altLang="ko-KR" sz="2400" b="1" dirty="0">
              <a:solidFill>
                <a:srgbClr val="1B3C35"/>
              </a:solidFill>
            </a:endParaRPr>
          </a:p>
          <a:p>
            <a:r>
              <a:rPr lang="ko-KR" altLang="en-US" sz="2400" b="1" dirty="0">
                <a:solidFill>
                  <a:srgbClr val="1B3C35"/>
                </a:solidFill>
              </a:rPr>
              <a:t>보다 더 나은 버스 이용환경을 제공하고자 함</a:t>
            </a:r>
            <a:r>
              <a:rPr lang="en-US" altLang="ko-KR" sz="2400" b="1" dirty="0">
                <a:solidFill>
                  <a:srgbClr val="1B3C35"/>
                </a:solidFill>
              </a:rPr>
              <a:t>.</a:t>
            </a:r>
            <a:endParaRPr lang="ko-KR" altLang="en-US" sz="24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73CAB3-BDDF-4737-99E6-A377E0B3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508C852-9C1C-4908-B41B-BE8383107D3D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2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5248275"/>
            <a:ext cx="9390178" cy="905231"/>
          </a:xfrm>
        </p:spPr>
        <p:txBody>
          <a:bodyPr>
            <a:normAutofit lnSpcReduction="10000"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love you the more in that I believe you had liked me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for my own sake and for nothing else.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John Keats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40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6755F-2C44-4821-BD2A-1FFE3091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46FFBA-1D63-4C0A-A6E5-0ACFFFF9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B7A26-90F5-4977-8C03-C32A010D47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5718" y="1710814"/>
            <a:ext cx="4277223" cy="4535800"/>
          </a:xfrm>
        </p:spPr>
        <p:txBody>
          <a:bodyPr anchor="t">
            <a:normAutofit/>
          </a:bodyPr>
          <a:lstStyle/>
          <a:p>
            <a:r>
              <a:rPr lang="ko-KR" altLang="en-US" sz="2000" b="1" dirty="0">
                <a:solidFill>
                  <a:srgbClr val="1B3C35"/>
                </a:solidFill>
              </a:rPr>
              <a:t>사전 준비 파일</a:t>
            </a:r>
          </a:p>
          <a:p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1B3C35"/>
                </a:solidFill>
              </a:rPr>
              <a:t>시흥시 지역 정류소 </a:t>
            </a:r>
            <a:r>
              <a:rPr lang="en-US" altLang="ko-KR" sz="2000" b="1" dirty="0">
                <a:solidFill>
                  <a:srgbClr val="1B3C35"/>
                </a:solidFill>
              </a:rPr>
              <a:t>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1B3C35"/>
                </a:solidFill>
              </a:rPr>
              <a:t>시흥시 지역 경유노선 리스트</a:t>
            </a: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1B3C35"/>
                </a:solidFill>
              </a:rPr>
              <a:t>경유노선의 시간별 탑승객 데이터</a:t>
            </a: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1B3C35"/>
                </a:solidFill>
              </a:rPr>
              <a:t>경유노선의 배차시간 데이터</a:t>
            </a:r>
            <a:endParaRPr lang="en-US" altLang="ko-KR" sz="20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73CAB3-BDDF-4737-99E6-A377E0B3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508C852-9C1C-4908-B41B-BE8383107D3D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7E41FF5-D12B-4BD7-A8C4-7F6A485DD14B}"/>
              </a:ext>
            </a:extLst>
          </p:cNvPr>
          <p:cNvSpPr/>
          <p:nvPr/>
        </p:nvSpPr>
        <p:spPr>
          <a:xfrm>
            <a:off x="5606795" y="3429000"/>
            <a:ext cx="978408" cy="484632"/>
          </a:xfrm>
          <a:prstGeom prst="rightArrow">
            <a:avLst/>
          </a:prstGeom>
          <a:solidFill>
            <a:srgbClr val="1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A2572015-0BF8-4183-8556-828EA98C3DC6}"/>
              </a:ext>
            </a:extLst>
          </p:cNvPr>
          <p:cNvSpPr txBox="1">
            <a:spLocks/>
          </p:cNvSpPr>
          <p:nvPr/>
        </p:nvSpPr>
        <p:spPr>
          <a:xfrm>
            <a:off x="7089057" y="1710814"/>
            <a:ext cx="4277223" cy="4535800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rgbClr val="1B3C35"/>
                </a:solidFill>
              </a:rPr>
              <a:t>사전 준비</a:t>
            </a:r>
          </a:p>
          <a:p>
            <a:endParaRPr lang="ko-KR" altLang="en-US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1B3C35"/>
                </a:solidFill>
              </a:rPr>
              <a:t>gbis.go.kr </a:t>
            </a:r>
            <a:r>
              <a:rPr lang="ko-KR" altLang="en-US" sz="2000" b="1" dirty="0">
                <a:solidFill>
                  <a:srgbClr val="1B3C35"/>
                </a:solidFill>
              </a:rPr>
              <a:t>에서 경기도 전체 </a:t>
            </a:r>
            <a:endParaRPr lang="en-US" altLang="ko-KR" sz="2000" b="1" dirty="0">
              <a:solidFill>
                <a:srgbClr val="1B3C35"/>
              </a:solidFill>
            </a:endParaRPr>
          </a:p>
          <a:p>
            <a:pPr algn="l"/>
            <a:r>
              <a:rPr lang="en-US" altLang="ko-KR" sz="2000" b="1" dirty="0">
                <a:solidFill>
                  <a:srgbClr val="1B3C35"/>
                </a:solidFill>
              </a:rPr>
              <a:t>    </a:t>
            </a:r>
            <a:r>
              <a:rPr lang="ko-KR" altLang="en-US" sz="2000" b="1" dirty="0">
                <a:solidFill>
                  <a:srgbClr val="1B3C35"/>
                </a:solidFill>
              </a:rPr>
              <a:t>정류소에서 시흥시 좌표만 필터링</a:t>
            </a: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1B3C35"/>
                </a:solidFill>
              </a:rPr>
              <a:t>시흥시 정류소 기준 지나가는 모든 버스리스트 수집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1B3C35"/>
                </a:solidFill>
              </a:rPr>
              <a:t>gits.gg.go.kr/ </a:t>
            </a:r>
            <a:r>
              <a:rPr lang="ko-KR" altLang="en-US" sz="2000" b="1" dirty="0">
                <a:solidFill>
                  <a:srgbClr val="1B3C35"/>
                </a:solidFill>
              </a:rPr>
              <a:t>에서 시간별 탑승데이터 수집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1B3C35"/>
                </a:solidFill>
              </a:rPr>
              <a:t>gbis.go.kr</a:t>
            </a:r>
            <a:r>
              <a:rPr lang="ko-KR" altLang="en-US" sz="2000" b="1" dirty="0">
                <a:solidFill>
                  <a:srgbClr val="1B3C35"/>
                </a:solidFill>
              </a:rPr>
              <a:t>에서 노선정보데이터 </a:t>
            </a:r>
            <a:endParaRPr lang="en-US" altLang="ko-KR" sz="2000" b="1" dirty="0">
              <a:solidFill>
                <a:srgbClr val="1B3C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시흥시 정류소 기준</a:t>
            </a:r>
            <a:r>
              <a:rPr lang="en-US" altLang="ko-KR" b="1" dirty="0">
                <a:solidFill>
                  <a:srgbClr val="1B3C35"/>
                </a:solidFill>
              </a:rPr>
              <a:t>(</a:t>
            </a:r>
            <a:r>
              <a:rPr lang="ko-KR" altLang="en-US" b="1" dirty="0">
                <a:solidFill>
                  <a:srgbClr val="1B3C35"/>
                </a:solidFill>
              </a:rPr>
              <a:t>경기도 정류소 좌표</a:t>
            </a:r>
            <a:r>
              <a:rPr lang="en-US" altLang="ko-KR" b="1" dirty="0">
                <a:solidFill>
                  <a:srgbClr val="1B3C35"/>
                </a:solidFill>
              </a:rPr>
              <a:t>.csv) </a:t>
            </a:r>
            <a:r>
              <a:rPr lang="ko-KR" altLang="en-US" b="1" dirty="0">
                <a:solidFill>
                  <a:srgbClr val="1B3C35"/>
                </a:solidFill>
              </a:rPr>
              <a:t>으로 경유하는 보든 버스 리스트를 반환 하여 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시흥시 경유 버스리스트 추출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sz="11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100" b="1" dirty="0">
                <a:solidFill>
                  <a:srgbClr val="1B3C35"/>
                </a:solidFill>
              </a:rPr>
              <a:t>출력파일</a:t>
            </a:r>
            <a:r>
              <a:rPr lang="en-US" altLang="ko-KR" sz="1100" b="1" dirty="0">
                <a:solidFill>
                  <a:srgbClr val="1B3C35"/>
                </a:solidFill>
              </a:rPr>
              <a:t>:</a:t>
            </a:r>
          </a:p>
          <a:p>
            <a:pPr algn="l"/>
            <a:r>
              <a:rPr lang="ko-KR" altLang="en-US" sz="1100" b="1" dirty="0">
                <a:solidFill>
                  <a:srgbClr val="1B3C35"/>
                </a:solidFill>
              </a:rPr>
              <a:t>시흥시 모든 버스</a:t>
            </a:r>
            <a:r>
              <a:rPr lang="en-US" altLang="ko-KR" sz="1100" b="1" dirty="0">
                <a:solidFill>
                  <a:srgbClr val="1B3C35"/>
                </a:solidFill>
              </a:rPr>
              <a:t>.xlsx</a:t>
            </a:r>
          </a:p>
          <a:p>
            <a:pPr algn="l"/>
            <a:r>
              <a:rPr lang="ko-KR" altLang="en-US" sz="1100" b="1" dirty="0">
                <a:solidFill>
                  <a:srgbClr val="1B3C35"/>
                </a:solidFill>
              </a:rPr>
              <a:t>시흥시 모든 버스</a:t>
            </a:r>
            <a:r>
              <a:rPr lang="en-US" altLang="ko-KR" sz="1100" b="1" dirty="0">
                <a:solidFill>
                  <a:srgbClr val="1B3C35"/>
                </a:solidFill>
              </a:rPr>
              <a:t>.</a:t>
            </a:r>
            <a:r>
              <a:rPr lang="en-US" altLang="ko-KR" sz="1100" b="1" dirty="0" err="1">
                <a:solidFill>
                  <a:srgbClr val="1B3C35"/>
                </a:solidFill>
              </a:rPr>
              <a:t>xls</a:t>
            </a:r>
            <a:endParaRPr lang="en-US" altLang="ko-KR" sz="1100" b="1" dirty="0">
              <a:solidFill>
                <a:srgbClr val="1B3C35"/>
              </a:solidFill>
            </a:endParaRPr>
          </a:p>
          <a:p>
            <a:pPr algn="l"/>
            <a:endParaRPr lang="ko-KR" altLang="en-US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1EAB77-5E37-41F9-8070-B80CDD7B0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27" y="3269608"/>
            <a:ext cx="9480396" cy="28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8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8000"/>
            <a:ext cx="9390178" cy="608894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시흥시 정류소 기준</a:t>
            </a:r>
            <a:r>
              <a:rPr lang="en-US" altLang="ko-KR" b="1" dirty="0">
                <a:solidFill>
                  <a:srgbClr val="1B3C35"/>
                </a:solidFill>
              </a:rPr>
              <a:t>(</a:t>
            </a:r>
            <a:r>
              <a:rPr lang="ko-KR" altLang="en-US" b="1" dirty="0">
                <a:solidFill>
                  <a:srgbClr val="1B3C35"/>
                </a:solidFill>
              </a:rPr>
              <a:t>경기도 정류소 좌표</a:t>
            </a:r>
            <a:r>
              <a:rPr lang="en-US" altLang="ko-KR" b="1" dirty="0">
                <a:solidFill>
                  <a:srgbClr val="1B3C35"/>
                </a:solidFill>
              </a:rPr>
              <a:t>.csv) </a:t>
            </a:r>
            <a:r>
              <a:rPr lang="ko-KR" altLang="en-US" b="1" dirty="0">
                <a:solidFill>
                  <a:srgbClr val="1B3C35"/>
                </a:solidFill>
              </a:rPr>
              <a:t>으로 경유하는 보든 버스 리스트를 반환 하여 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시흥시 경유 버스리스트 추출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ko-KR" altLang="en-US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43B82B-FF8E-4C23-81BA-75DD6192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733" y="2484957"/>
            <a:ext cx="7094038" cy="2961589"/>
          </a:xfrm>
          <a:prstGeom prst="rect">
            <a:avLst/>
          </a:prstGeom>
        </p:spPr>
      </p:pic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AB265EC3-185D-4D86-8BEF-C24A60DCA97C}"/>
              </a:ext>
            </a:extLst>
          </p:cNvPr>
          <p:cNvSpPr txBox="1">
            <a:spLocks/>
          </p:cNvSpPr>
          <p:nvPr/>
        </p:nvSpPr>
        <p:spPr>
          <a:xfrm>
            <a:off x="1400906" y="5576844"/>
            <a:ext cx="9390178" cy="60889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>
                <a:solidFill>
                  <a:srgbClr val="1B3C35"/>
                </a:solidFill>
              </a:rPr>
              <a:t>해당 코드를 통해 </a:t>
            </a:r>
            <a:r>
              <a:rPr lang="en-US" altLang="ko-KR" sz="1200" b="1" dirty="0" err="1">
                <a:solidFill>
                  <a:srgbClr val="1B3C35"/>
                </a:solidFill>
              </a:rPr>
              <a:t>dataframe</a:t>
            </a:r>
            <a:r>
              <a:rPr lang="en-US" altLang="ko-KR" sz="1200" b="1" dirty="0">
                <a:solidFill>
                  <a:srgbClr val="1B3C35"/>
                </a:solidFill>
              </a:rPr>
              <a:t> df</a:t>
            </a:r>
            <a:r>
              <a:rPr lang="ko-KR" altLang="en-US" sz="1200" b="1" dirty="0">
                <a:solidFill>
                  <a:srgbClr val="1B3C35"/>
                </a:solidFill>
              </a:rPr>
              <a:t> 에 경유 노선의 정보를 저장함</a:t>
            </a:r>
            <a:r>
              <a:rPr lang="en-US" altLang="ko-KR" sz="1200" b="1" dirty="0">
                <a:solidFill>
                  <a:srgbClr val="1B3C35"/>
                </a:solidFill>
              </a:rPr>
              <a:t>.</a:t>
            </a:r>
          </a:p>
          <a:p>
            <a:pPr algn="l"/>
            <a:r>
              <a:rPr lang="ko-KR" altLang="en-US" sz="1200" b="1" dirty="0">
                <a:solidFill>
                  <a:srgbClr val="1B3C35"/>
                </a:solidFill>
              </a:rPr>
              <a:t>이후 중복제거를 통해 </a:t>
            </a:r>
            <a:r>
              <a:rPr lang="en-US" altLang="ko-KR" sz="1200" b="1" dirty="0">
                <a:solidFill>
                  <a:srgbClr val="1B3C35"/>
                </a:solidFill>
              </a:rPr>
              <a:t>‘</a:t>
            </a:r>
            <a:r>
              <a:rPr lang="ko-KR" altLang="en-US" sz="1200" b="1" dirty="0">
                <a:solidFill>
                  <a:srgbClr val="1B3C35"/>
                </a:solidFill>
              </a:rPr>
              <a:t>시흥시 모든 버스</a:t>
            </a:r>
            <a:r>
              <a:rPr lang="en-US" altLang="ko-KR" sz="1200" b="1" dirty="0">
                <a:solidFill>
                  <a:srgbClr val="1B3C35"/>
                </a:solidFill>
              </a:rPr>
              <a:t>. Xlsx’ </a:t>
            </a:r>
            <a:r>
              <a:rPr lang="ko-KR" altLang="en-US" sz="1200" b="1" dirty="0">
                <a:solidFill>
                  <a:srgbClr val="1B3C35"/>
                </a:solidFill>
              </a:rPr>
              <a:t>파일을</a:t>
            </a:r>
            <a:r>
              <a:rPr lang="en-US" altLang="ko-KR" sz="1200" b="1" dirty="0">
                <a:solidFill>
                  <a:srgbClr val="1B3C35"/>
                </a:solidFill>
              </a:rPr>
              <a:t> </a:t>
            </a:r>
            <a:r>
              <a:rPr lang="ko-KR" altLang="en-US" sz="1200" b="1" dirty="0">
                <a:solidFill>
                  <a:srgbClr val="1B3C35"/>
                </a:solidFill>
              </a:rPr>
              <a:t>반환함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3234F1D-21CC-49B2-86C1-5B2173B5D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956" y="5328764"/>
            <a:ext cx="6020640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673526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시흥시 경유노선에 대한 포화도 산출 코드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포화도 계산에 앞서 각 </a:t>
            </a:r>
            <a:r>
              <a:rPr lang="ko-KR" altLang="en-US" b="1" dirty="0" err="1">
                <a:solidFill>
                  <a:srgbClr val="1B3C35"/>
                </a:solidFill>
              </a:rPr>
              <a:t>노선별</a:t>
            </a:r>
            <a:r>
              <a:rPr lang="ko-KR" altLang="en-US" b="1" dirty="0">
                <a:solidFill>
                  <a:srgbClr val="1B3C35"/>
                </a:solidFill>
              </a:rPr>
              <a:t> 평균 배차시간을 구해야 함</a:t>
            </a:r>
            <a:r>
              <a:rPr lang="en-US" altLang="ko-KR" b="1" dirty="0">
                <a:solidFill>
                  <a:srgbClr val="1B3C35"/>
                </a:solidFill>
              </a:rPr>
              <a:t>.</a:t>
            </a:r>
          </a:p>
          <a:p>
            <a:pPr algn="l"/>
            <a:r>
              <a:rPr lang="ko-KR" altLang="en-US" b="1" dirty="0" err="1">
                <a:solidFill>
                  <a:srgbClr val="1B3C35"/>
                </a:solidFill>
              </a:rPr>
              <a:t>평균배차시간을</a:t>
            </a:r>
            <a:r>
              <a:rPr lang="ko-KR" altLang="en-US" b="1" dirty="0">
                <a:solidFill>
                  <a:srgbClr val="1B3C35"/>
                </a:solidFill>
              </a:rPr>
              <a:t> 구하는 데 필요한 파일은 </a:t>
            </a:r>
            <a:r>
              <a:rPr lang="en-US" altLang="ko-KR" b="1" dirty="0">
                <a:solidFill>
                  <a:srgbClr val="1B3C35"/>
                </a:solidFill>
              </a:rPr>
              <a:t>‘</a:t>
            </a:r>
            <a:r>
              <a:rPr lang="ko-KR" altLang="en-US" b="1" dirty="0">
                <a:solidFill>
                  <a:srgbClr val="1B3C35"/>
                </a:solidFill>
              </a:rPr>
              <a:t>경기도 내 버스 </a:t>
            </a:r>
            <a:r>
              <a:rPr lang="ko-KR" altLang="en-US" b="1" dirty="0" err="1">
                <a:solidFill>
                  <a:srgbClr val="1B3C35"/>
                </a:solidFill>
              </a:rPr>
              <a:t>노선별</a:t>
            </a:r>
            <a:r>
              <a:rPr lang="ko-KR" altLang="en-US" b="1" dirty="0">
                <a:solidFill>
                  <a:srgbClr val="1B3C35"/>
                </a:solidFill>
              </a:rPr>
              <a:t> 배차시간</a:t>
            </a:r>
            <a:r>
              <a:rPr lang="en-US" altLang="ko-KR" b="1" dirty="0">
                <a:solidFill>
                  <a:srgbClr val="1B3C35"/>
                </a:solidFill>
              </a:rPr>
              <a:t>_</a:t>
            </a:r>
            <a:r>
              <a:rPr lang="ko-KR" altLang="en-US" b="1" dirty="0">
                <a:solidFill>
                  <a:srgbClr val="1B3C35"/>
                </a:solidFill>
              </a:rPr>
              <a:t>첫차</a:t>
            </a:r>
            <a:r>
              <a:rPr lang="en-US" altLang="ko-KR" b="1" dirty="0">
                <a:solidFill>
                  <a:srgbClr val="1B3C35"/>
                </a:solidFill>
              </a:rPr>
              <a:t>_</a:t>
            </a:r>
            <a:r>
              <a:rPr lang="ko-KR" altLang="en-US" b="1" dirty="0">
                <a:solidFill>
                  <a:srgbClr val="1B3C35"/>
                </a:solidFill>
              </a:rPr>
              <a:t>막차</a:t>
            </a:r>
            <a:r>
              <a:rPr lang="en-US" altLang="ko-KR" b="1" dirty="0">
                <a:solidFill>
                  <a:srgbClr val="1B3C35"/>
                </a:solidFill>
              </a:rPr>
              <a:t>.xlsx’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en-US" altLang="ko-KR" sz="1600" b="1" dirty="0">
                <a:solidFill>
                  <a:srgbClr val="1B3C35"/>
                </a:solidFill>
              </a:rPr>
              <a:t>6~8</a:t>
            </a:r>
            <a:r>
              <a:rPr lang="ko-KR" altLang="en-US" sz="1600" b="1" dirty="0">
                <a:solidFill>
                  <a:srgbClr val="1B3C35"/>
                </a:solidFill>
              </a:rPr>
              <a:t>분 형태로 되어있는 컬럼데이터를 정제하여 평균 배차시간을 추출</a:t>
            </a:r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89C469-EC28-4D0B-9A08-6A556863B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41" y="3053593"/>
            <a:ext cx="6292999" cy="27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7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</TotalTime>
  <Words>1016</Words>
  <Application>Microsoft Office PowerPoint</Application>
  <PresentationFormat>와이드스크린</PresentationFormat>
  <Paragraphs>242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Wingdings</vt:lpstr>
      <vt:lpstr>Office 테마</vt:lpstr>
      <vt:lpstr>빅데이터 시흥시 연계프로젝트</vt:lpstr>
      <vt:lpstr>PowerPoint 프레젠테이션</vt:lpstr>
      <vt:lpstr>1. 분석목표</vt:lpstr>
      <vt:lpstr>1. 분석목표</vt:lpstr>
      <vt:lpstr>2. 분석코드 설명</vt:lpstr>
      <vt:lpstr>2. 분석코드 설명</vt:lpstr>
      <vt:lpstr>2. 분석코드 설명(1)</vt:lpstr>
      <vt:lpstr>2. 분석코드 설명(1)</vt:lpstr>
      <vt:lpstr>2. 분석코드 설명(2)</vt:lpstr>
      <vt:lpstr>2. 분석코드 설명(2)</vt:lpstr>
      <vt:lpstr>2. 분석코드 설명(2)</vt:lpstr>
      <vt:lpstr>2. 분석코드 설명(3)</vt:lpstr>
      <vt:lpstr>2. 분석코드 설명(4)</vt:lpstr>
      <vt:lpstr>2. 분석코드 설명(4)</vt:lpstr>
      <vt:lpstr>3. 예측결과 파일</vt:lpstr>
      <vt:lpstr>3. 예측결과 파일</vt:lpstr>
      <vt:lpstr>3. 예측결과 파일</vt:lpstr>
      <vt:lpstr>4. 예측결과 설명</vt:lpstr>
      <vt:lpstr>4. 예측결과 설명</vt:lpstr>
      <vt:lpstr>4. 예측결과 설명</vt:lpstr>
      <vt:lpstr>4. 예측결과 설명</vt:lpstr>
      <vt:lpstr>4. 예측결과 설명</vt:lpstr>
      <vt:lpstr>4. 예측결과 설명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김동혁(2016156003)</cp:lastModifiedBy>
  <cp:revision>272</cp:revision>
  <dcterms:created xsi:type="dcterms:W3CDTF">2017-12-10T15:04:34Z</dcterms:created>
  <dcterms:modified xsi:type="dcterms:W3CDTF">2021-06-16T09:58:43Z</dcterms:modified>
</cp:coreProperties>
</file>