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9" r:id="rId3"/>
    <p:sldId id="269" r:id="rId4"/>
    <p:sldId id="270" r:id="rId5"/>
    <p:sldId id="264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4" r:id="rId17"/>
    <p:sldId id="282" r:id="rId18"/>
    <p:sldId id="283" r:id="rId19"/>
    <p:sldId id="284" r:id="rId20"/>
    <p:sldId id="285" r:id="rId21"/>
    <p:sldId id="286" r:id="rId22"/>
    <p:sldId id="288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35"/>
    <a:srgbClr val="1B3C33"/>
    <a:srgbClr val="D2B4A9"/>
    <a:srgbClr val="2A5963"/>
    <a:srgbClr val="E4C2A9"/>
    <a:srgbClr val="F4E5D4"/>
    <a:srgbClr val="F3D5BB"/>
    <a:srgbClr val="34717F"/>
    <a:srgbClr val="2F6672"/>
    <a:srgbClr val="60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6095999" y="0"/>
            <a:ext cx="0" cy="939338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680065"/>
            <a:ext cx="0" cy="573579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  <a:latin typeface="+mj-lt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0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952112" y="300645"/>
            <a:ext cx="2143882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5152180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333732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10189073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8" y="6355470"/>
            <a:ext cx="625011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652075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6289077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903179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903214" y="576525"/>
            <a:ext cx="10385571" cy="6042389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5" y="5613194"/>
            <a:ext cx="2302305" cy="480588"/>
          </a:xfrm>
        </p:spPr>
        <p:txBody>
          <a:bodyPr/>
          <a:lstStyle/>
          <a:p>
            <a:pPr algn="ctr"/>
            <a:r>
              <a:rPr lang="ko-KR" altLang="en-US" sz="1100" dirty="0">
                <a:solidFill>
                  <a:srgbClr val="F3D5BB"/>
                </a:solidFill>
              </a:rPr>
              <a:t>소프트웨어공학 </a:t>
            </a:r>
            <a:r>
              <a:rPr lang="en-US" altLang="ko-KR" sz="1100" dirty="0">
                <a:solidFill>
                  <a:srgbClr val="F3D5BB"/>
                </a:solidFill>
              </a:rPr>
              <a:t>2016156</a:t>
            </a:r>
            <a:r>
              <a:rPr lang="ko-KR" altLang="en-US" sz="1100" dirty="0">
                <a:solidFill>
                  <a:srgbClr val="F3D5BB"/>
                </a:solidFill>
              </a:rPr>
              <a:t> </a:t>
            </a:r>
            <a:r>
              <a:rPr lang="ko-KR" altLang="en-US" sz="1100" dirty="0" err="1">
                <a:solidFill>
                  <a:srgbClr val="F3D5BB"/>
                </a:solidFill>
              </a:rPr>
              <a:t>이영채</a:t>
            </a:r>
            <a:endParaRPr lang="en-US" altLang="ko-KR" sz="1100" dirty="0">
              <a:solidFill>
                <a:srgbClr val="F3D5BB"/>
              </a:solidFill>
            </a:endParaRPr>
          </a:p>
          <a:p>
            <a:pPr algn="ctr"/>
            <a:r>
              <a:rPr lang="ko-KR" altLang="en-US" sz="1100" dirty="0">
                <a:solidFill>
                  <a:srgbClr val="F3D5BB"/>
                </a:solidFill>
              </a:rPr>
              <a:t>소프트웨어공학 </a:t>
            </a:r>
            <a:r>
              <a:rPr lang="en-US" altLang="ko-KR" sz="1100" dirty="0">
                <a:solidFill>
                  <a:srgbClr val="F3D5BB"/>
                </a:solidFill>
              </a:rPr>
              <a:t>2016156003</a:t>
            </a:r>
            <a:r>
              <a:rPr lang="ko-KR" altLang="en-US" sz="1100" dirty="0">
                <a:solidFill>
                  <a:srgbClr val="F3D5BB"/>
                </a:solidFill>
              </a:rPr>
              <a:t> 김동혁</a:t>
            </a:r>
            <a:endParaRPr lang="en-US" altLang="ko-KR" sz="1100" dirty="0">
              <a:solidFill>
                <a:srgbClr val="F3D5B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083" y="1800451"/>
            <a:ext cx="7923931" cy="1788598"/>
          </a:xfrm>
        </p:spPr>
        <p:txBody>
          <a:bodyPr/>
          <a:lstStyle/>
          <a:p>
            <a:r>
              <a:rPr lang="ko-KR" altLang="en-US" sz="5400" b="1" dirty="0"/>
              <a:t>빅데이터</a:t>
            </a:r>
            <a:br>
              <a:rPr lang="en-US" altLang="ko-KR" sz="5400" b="1" dirty="0"/>
            </a:br>
            <a:r>
              <a:rPr lang="ko-KR" altLang="en-US" sz="5400" b="1" dirty="0"/>
              <a:t>시흥시 연계프로젝트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9936" y="3703195"/>
            <a:ext cx="6512128" cy="434270"/>
          </a:xfrm>
        </p:spPr>
        <p:txBody>
          <a:bodyPr/>
          <a:lstStyle/>
          <a:p>
            <a:pPr algn="ctr"/>
            <a:r>
              <a:rPr lang="ko-KR" altLang="en-US" sz="1600" b="1" dirty="0"/>
              <a:t>시흥시 버스  포화도 분석 및 포화도에 따른 </a:t>
            </a:r>
            <a:r>
              <a:rPr lang="ko-KR" altLang="en-US" sz="1600" b="1" dirty="0" err="1"/>
              <a:t>탄력배차시간</a:t>
            </a:r>
            <a:r>
              <a:rPr lang="ko-KR" altLang="en-US" sz="1600" b="1" dirty="0"/>
              <a:t> 제안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67352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en-US" altLang="ko-KR" b="1" dirty="0">
                <a:solidFill>
                  <a:srgbClr val="1B3C35"/>
                </a:solidFill>
              </a:rPr>
              <a:t>21</a:t>
            </a:r>
            <a:r>
              <a:rPr lang="ko-KR" altLang="en-US" b="1" dirty="0">
                <a:solidFill>
                  <a:srgbClr val="1B3C35"/>
                </a:solidFill>
              </a:rPr>
              <a:t>년 </a:t>
            </a:r>
            <a:r>
              <a:rPr lang="en-US" altLang="ko-KR" b="1" dirty="0">
                <a:solidFill>
                  <a:srgbClr val="1B3C35"/>
                </a:solidFill>
              </a:rPr>
              <a:t>4</a:t>
            </a:r>
            <a:r>
              <a:rPr lang="ko-KR" altLang="en-US" b="1" dirty="0">
                <a:solidFill>
                  <a:srgbClr val="1B3C35"/>
                </a:solidFill>
              </a:rPr>
              <a:t>월의 노선 시간별 탑승객 데이터를 가져옴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3BCB1E-B59F-41EC-8043-80B460F3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60" y="2944500"/>
            <a:ext cx="6300186" cy="25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0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계산 식은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</a:t>
            </a:r>
            <a:r>
              <a:rPr lang="en-US" altLang="ko-KR" b="1" dirty="0">
                <a:solidFill>
                  <a:srgbClr val="1B3C35"/>
                </a:solidFill>
              </a:rPr>
              <a:t>= </a:t>
            </a:r>
            <a:r>
              <a:rPr lang="ko-KR" altLang="en-US" b="1" dirty="0">
                <a:solidFill>
                  <a:srgbClr val="1B3C35"/>
                </a:solidFill>
              </a:rPr>
              <a:t>버스 한대당 탑승승객 </a:t>
            </a:r>
            <a:r>
              <a:rPr lang="en-US" altLang="ko-KR" b="1" dirty="0">
                <a:solidFill>
                  <a:srgbClr val="1B3C35"/>
                </a:solidFill>
              </a:rPr>
              <a:t>/ </a:t>
            </a:r>
            <a:r>
              <a:rPr lang="ko-KR" altLang="en-US" b="1" dirty="0">
                <a:solidFill>
                  <a:srgbClr val="1B3C35"/>
                </a:solidFill>
              </a:rPr>
              <a:t>버스 적정 탑승인원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E400E5-A465-4FFC-A482-22F2E470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41" y="2961547"/>
            <a:ext cx="6746318" cy="3573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1AFF6F-4513-456E-B85B-2F7A15A346A3}"/>
              </a:ext>
            </a:extLst>
          </p:cNvPr>
          <p:cNvSpPr txBox="1"/>
          <p:nvPr/>
        </p:nvSpPr>
        <p:spPr>
          <a:xfrm>
            <a:off x="763400" y="3189828"/>
            <a:ext cx="39512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(</a:t>
            </a:r>
            <a:r>
              <a:rPr lang="ko-KR" altLang="en-US" sz="1400" b="1" dirty="0">
                <a:solidFill>
                  <a:srgbClr val="1B3C35"/>
                </a:solidFill>
              </a:rPr>
              <a:t>버스 한대당 탑승승객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=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(</a:t>
            </a:r>
            <a:r>
              <a:rPr lang="ko-KR" altLang="en-US" sz="1400" b="1" dirty="0" err="1">
                <a:solidFill>
                  <a:srgbClr val="1B3C35"/>
                </a:solidFill>
              </a:rPr>
              <a:t>승차인원수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/ (</a:t>
            </a:r>
            <a:r>
              <a:rPr lang="ko-KR" altLang="en-US" sz="1400" b="1" dirty="0">
                <a:solidFill>
                  <a:srgbClr val="1B3C35"/>
                </a:solidFill>
              </a:rPr>
              <a:t>동시간 운행차량대수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동시간 운행 차량대수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= (2 * </a:t>
            </a:r>
            <a:r>
              <a:rPr lang="ko-KR" altLang="en-US" sz="1400" b="1" dirty="0">
                <a:solidFill>
                  <a:srgbClr val="1B3C35"/>
                </a:solidFill>
              </a:rPr>
              <a:t>편도 노선 운행시간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/ (</a:t>
            </a:r>
            <a:r>
              <a:rPr lang="ko-KR" altLang="en-US" sz="1400" b="1" dirty="0">
                <a:solidFill>
                  <a:srgbClr val="1B3C35"/>
                </a:solidFill>
              </a:rPr>
              <a:t>평균 배차시간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포화도에 따른 버스 증차 계산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 대상노선은  포화도 비율 </a:t>
            </a:r>
            <a:r>
              <a:rPr lang="en-US" altLang="ko-KR" b="1" dirty="0">
                <a:solidFill>
                  <a:srgbClr val="1B3C35"/>
                </a:solidFill>
              </a:rPr>
              <a:t>100%</a:t>
            </a:r>
            <a:r>
              <a:rPr lang="ko-KR" altLang="en-US" b="1" dirty="0">
                <a:solidFill>
                  <a:srgbClr val="1B3C35"/>
                </a:solidFill>
              </a:rPr>
              <a:t>가 넘어가는 시간대 노선 기준</a:t>
            </a:r>
            <a:r>
              <a:rPr lang="en-US" altLang="ko-KR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 비율은 인건비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  <a:r>
              <a:rPr lang="ko-KR" altLang="en-US" b="1" dirty="0">
                <a:solidFill>
                  <a:srgbClr val="1B3C35"/>
                </a:solidFill>
              </a:rPr>
              <a:t>운행가능한 </a:t>
            </a:r>
            <a:r>
              <a:rPr lang="ko-KR" altLang="en-US" b="1" dirty="0" err="1">
                <a:solidFill>
                  <a:srgbClr val="1B3C35"/>
                </a:solidFill>
              </a:rPr>
              <a:t>인력등</a:t>
            </a:r>
            <a:r>
              <a:rPr lang="ko-KR" altLang="en-US" b="1" dirty="0">
                <a:solidFill>
                  <a:srgbClr val="1B3C35"/>
                </a:solidFill>
              </a:rPr>
              <a:t> 여러가지 상황을 고려하여 기존 운행대수의 </a:t>
            </a:r>
            <a:r>
              <a:rPr lang="en-US" altLang="ko-KR" b="1" dirty="0">
                <a:solidFill>
                  <a:srgbClr val="1B3C35"/>
                </a:solidFill>
              </a:rPr>
              <a:t>130%</a:t>
            </a:r>
            <a:r>
              <a:rPr lang="ko-KR" altLang="en-US" b="1" dirty="0">
                <a:solidFill>
                  <a:srgbClr val="1B3C35"/>
                </a:solidFill>
              </a:rPr>
              <a:t>로 제한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D0F09-4F21-4A33-A9DE-39AFBDD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77" y="2625754"/>
            <a:ext cx="4956390" cy="3825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8B550-7D03-4CAE-B09D-540DE081A386}"/>
              </a:ext>
            </a:extLst>
          </p:cNvPr>
          <p:cNvSpPr txBox="1"/>
          <p:nvPr/>
        </p:nvSpPr>
        <p:spPr>
          <a:xfrm>
            <a:off x="1400906" y="3110582"/>
            <a:ext cx="3951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해당 코드에서 증차 대수와 증차를 했을 때 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포화도 감소율을 계산하여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파일로 추출함</a:t>
            </a:r>
            <a:r>
              <a:rPr lang="en-US" altLang="ko-KR" sz="14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추출파일</a:t>
            </a:r>
            <a:r>
              <a:rPr lang="en-US" altLang="ko-KR" sz="1400" b="1" dirty="0">
                <a:solidFill>
                  <a:srgbClr val="1B3C35"/>
                </a:solidFill>
              </a:rPr>
              <a:t>: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4</a:t>
            </a:r>
            <a:r>
              <a:rPr lang="ko-KR" altLang="en-US" sz="1400" b="1" dirty="0">
                <a:solidFill>
                  <a:srgbClr val="1B3C35"/>
                </a:solidFill>
              </a:rPr>
              <a:t>월 동적 배차시간</a:t>
            </a:r>
            <a:r>
              <a:rPr lang="en-US" altLang="ko-KR" sz="14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5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버스 증차에 따라 동일노선의 포화도가 낮은 시간대에서 감차를 실행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증차를 무조건 늘리기에는 현실적으로 불가능하다고 판단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따라서 동일노선의 다른 시간대의 노선운행을 줄이고 혼잡시간대의 증차에 투입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C95DBC-EF86-49F7-97BA-146F0A3D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6" y="2742213"/>
            <a:ext cx="6957326" cy="34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0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버스 증차에 따라 동일노선의 포화도가 낮은 시간대에서 감차를 실행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증차를 무조건 늘리기에는 현실적으로 불가능하다고 판단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따라서 동일노선의 다른 시간대의 노선운행을 줄이고 혼잡시간대의 증차에 투입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B08162-7F2F-4F8D-B4FC-722C4D81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27" y="2856051"/>
            <a:ext cx="5738125" cy="31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5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4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포화도 계산파일은 </a:t>
            </a:r>
            <a:r>
              <a:rPr lang="en-US" altLang="ko-KR" sz="1600" b="1" dirty="0">
                <a:solidFill>
                  <a:srgbClr val="1B3C35"/>
                </a:solidFill>
              </a:rPr>
              <a:t>‘</a:t>
            </a:r>
            <a:r>
              <a:rPr lang="ko-KR" altLang="en-US" sz="1600" b="1" dirty="0">
                <a:solidFill>
                  <a:srgbClr val="1B3C35"/>
                </a:solidFill>
              </a:rPr>
              <a:t>결과파일</a:t>
            </a:r>
            <a:r>
              <a:rPr lang="en-US" altLang="ko-KR" sz="1600" b="1" dirty="0">
                <a:solidFill>
                  <a:srgbClr val="1B3C35"/>
                </a:solidFill>
              </a:rPr>
              <a:t>/</a:t>
            </a:r>
            <a:r>
              <a:rPr lang="ko-KR" altLang="en-US" sz="1600" b="1" dirty="0">
                <a:solidFill>
                  <a:srgbClr val="1B3C35"/>
                </a:solidFill>
              </a:rPr>
              <a:t>시흥시 경유노선 </a:t>
            </a:r>
            <a:r>
              <a:rPr lang="en-US" altLang="ko-KR" sz="1600" b="1" dirty="0">
                <a:solidFill>
                  <a:srgbClr val="1B3C35"/>
                </a:solidFill>
              </a:rPr>
              <a:t>21</a:t>
            </a:r>
            <a:r>
              <a:rPr lang="ko-KR" altLang="en-US" sz="1600" b="1" dirty="0">
                <a:solidFill>
                  <a:srgbClr val="1B3C35"/>
                </a:solidFill>
              </a:rPr>
              <a:t>년 </a:t>
            </a:r>
            <a:r>
              <a:rPr lang="en-US" altLang="ko-KR" sz="1600" b="1" dirty="0">
                <a:solidFill>
                  <a:srgbClr val="1B3C35"/>
                </a:solidFill>
              </a:rPr>
              <a:t>x</a:t>
            </a:r>
            <a:r>
              <a:rPr lang="ko-KR" altLang="en-US" sz="1600" b="1" dirty="0">
                <a:solidFill>
                  <a:srgbClr val="1B3C35"/>
                </a:solidFill>
              </a:rPr>
              <a:t>월 포화도 산출파일</a:t>
            </a:r>
            <a:r>
              <a:rPr lang="en-US" altLang="ko-KR" sz="1600" b="1" dirty="0">
                <a:solidFill>
                  <a:srgbClr val="1B3C35"/>
                </a:solidFill>
              </a:rPr>
              <a:t>.csv </a:t>
            </a:r>
            <a:r>
              <a:rPr lang="ko-KR" altLang="en-US" sz="1600" b="1" dirty="0">
                <a:solidFill>
                  <a:srgbClr val="1B3C35"/>
                </a:solidFill>
              </a:rPr>
              <a:t>형태로 추출</a:t>
            </a:r>
            <a:r>
              <a:rPr lang="en-US" altLang="ko-KR" sz="1600" b="1" dirty="0">
                <a:solidFill>
                  <a:srgbClr val="1B3C35"/>
                </a:solidFill>
              </a:rPr>
              <a:t>’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월 당 </a:t>
            </a:r>
            <a:r>
              <a:rPr lang="ko-KR" altLang="en-US" sz="1600" b="1" dirty="0" err="1">
                <a:solidFill>
                  <a:srgbClr val="1B3C35"/>
                </a:solidFill>
              </a:rPr>
              <a:t>노선별</a:t>
            </a:r>
            <a:r>
              <a:rPr lang="ko-KR" altLang="en-US" sz="1600" b="1" dirty="0">
                <a:solidFill>
                  <a:srgbClr val="1B3C35"/>
                </a:solidFill>
              </a:rPr>
              <a:t> 증차분석 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분석파일은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증차 관련파일 </a:t>
            </a:r>
            <a:r>
              <a:rPr lang="en-US" altLang="ko-KR" sz="1600" b="1" dirty="0">
                <a:solidFill>
                  <a:srgbClr val="1B3C35"/>
                </a:solidFill>
              </a:rPr>
              <a:t>: x</a:t>
            </a:r>
            <a:r>
              <a:rPr lang="ko-KR" altLang="en-US" sz="1600" b="1" dirty="0">
                <a:solidFill>
                  <a:srgbClr val="1B3C35"/>
                </a:solidFill>
              </a:rPr>
              <a:t>월 </a:t>
            </a:r>
            <a:r>
              <a:rPr lang="ko-KR" altLang="en-US" sz="1600" b="1" dirty="0" err="1">
                <a:solidFill>
                  <a:srgbClr val="1B3C35"/>
                </a:solidFill>
              </a:rPr>
              <a:t>동적배차시간</a:t>
            </a:r>
            <a:r>
              <a:rPr lang="en-US" altLang="ko-KR" sz="16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E27D4-1242-495A-9143-2764C923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62" y="2906144"/>
            <a:ext cx="7415924" cy="35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2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월 당 </a:t>
            </a:r>
            <a:r>
              <a:rPr lang="ko-KR" altLang="en-US" sz="1600" b="1" dirty="0" err="1">
                <a:solidFill>
                  <a:srgbClr val="1B3C35"/>
                </a:solidFill>
              </a:rPr>
              <a:t>노선별</a:t>
            </a:r>
            <a:r>
              <a:rPr lang="ko-KR" altLang="en-US" sz="1600" b="1" dirty="0">
                <a:solidFill>
                  <a:srgbClr val="1B3C35"/>
                </a:solidFill>
              </a:rPr>
              <a:t> 증차분석 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분석파일은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감차 관련파일 </a:t>
            </a:r>
            <a:r>
              <a:rPr lang="en-US" altLang="ko-KR" sz="1600" b="1" dirty="0">
                <a:solidFill>
                  <a:srgbClr val="1B3C35"/>
                </a:solidFill>
              </a:rPr>
              <a:t>: x</a:t>
            </a:r>
            <a:r>
              <a:rPr lang="ko-KR" altLang="en-US" sz="1600" b="1" dirty="0">
                <a:solidFill>
                  <a:srgbClr val="1B3C35"/>
                </a:solidFill>
              </a:rPr>
              <a:t>월 증차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대상 비교 분석</a:t>
            </a:r>
            <a:r>
              <a:rPr lang="en-US" altLang="ko-KR" sz="16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8DC58-2908-42D4-A4D7-D82339D8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0" y="2398902"/>
            <a:ext cx="9051721" cy="390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1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평균적으로 포화도가 높은 시간대는 </a:t>
            </a:r>
            <a:r>
              <a:rPr lang="en-US" altLang="ko-KR" sz="1600" b="1" dirty="0">
                <a:solidFill>
                  <a:srgbClr val="1B3C35"/>
                </a:solidFill>
              </a:rPr>
              <a:t>07~09</a:t>
            </a:r>
            <a:r>
              <a:rPr lang="ko-KR" altLang="en-US" sz="1600" b="1" dirty="0">
                <a:solidFill>
                  <a:srgbClr val="1B3C35"/>
                </a:solidFill>
              </a:rPr>
              <a:t>시 </a:t>
            </a:r>
            <a:r>
              <a:rPr lang="en-US" altLang="ko-KR" sz="1600" b="1" dirty="0">
                <a:solidFill>
                  <a:srgbClr val="1B3C35"/>
                </a:solidFill>
              </a:rPr>
              <a:t>, 17~19</a:t>
            </a:r>
            <a:r>
              <a:rPr lang="ko-KR" altLang="en-US" sz="1600" b="1" dirty="0">
                <a:solidFill>
                  <a:srgbClr val="1B3C35"/>
                </a:solidFill>
              </a:rPr>
              <a:t>시로 출퇴근시간대에 가장 </a:t>
            </a:r>
            <a:r>
              <a:rPr lang="ko-KR" altLang="en-US" sz="1600" b="1" dirty="0" err="1">
                <a:solidFill>
                  <a:srgbClr val="1B3C35"/>
                </a:solidFill>
              </a:rPr>
              <a:t>버스별</a:t>
            </a:r>
            <a:r>
              <a:rPr lang="ko-KR" altLang="en-US" sz="1600" b="1" dirty="0">
                <a:solidFill>
                  <a:srgbClr val="1B3C35"/>
                </a:solidFill>
              </a:rPr>
              <a:t> 포화도가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높게 나타났다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06662C-B3A9-46CB-A2A3-2544E022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4" y="2617776"/>
            <a:ext cx="5745039" cy="248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4171963" y="5203463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포화도 계산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F85EB3-DBEB-4BDD-8B31-55331167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62" y="2201992"/>
            <a:ext cx="4557931" cy="28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6378180" y="218811"/>
            <a:ext cx="4941094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1.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분석 목표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2.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분석코드 설명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3.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예측결과 파일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4.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예측결과에 대한 설명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563505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따라서 이에 대해 증차를 실시 한 결과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시간당 약 </a:t>
            </a:r>
            <a:r>
              <a:rPr lang="en-US" altLang="ko-KR" sz="1600" b="1" dirty="0">
                <a:solidFill>
                  <a:srgbClr val="1B3C35"/>
                </a:solidFill>
              </a:rPr>
              <a:t>3~8</a:t>
            </a:r>
            <a:r>
              <a:rPr lang="ko-KR" altLang="en-US" sz="1600" b="1" dirty="0">
                <a:solidFill>
                  <a:srgbClr val="1B3C35"/>
                </a:solidFill>
              </a:rPr>
              <a:t>대의 차량을 증차 시킨다면 포화도를 상당히 낮출 수 있다는 결론에 다다른다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  <a:r>
              <a:rPr lang="ko-KR" altLang="en-US" sz="1600" b="1" dirty="0">
                <a:solidFill>
                  <a:srgbClr val="1B3C35"/>
                </a:solidFill>
              </a:rPr>
              <a:t>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ko-KR" altLang="en-US" dirty="0" err="1"/>
              <a:t>동적배차시간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D44185-6E11-4AD3-9210-3196A367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6" y="3129093"/>
            <a:ext cx="5493099" cy="28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45176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결론적으로 각 노선에 대해 증차와 감차를 진행했을 때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혼잡시간대는 약 </a:t>
            </a:r>
            <a:r>
              <a:rPr lang="en-US" altLang="ko-KR" sz="1600" b="1" dirty="0">
                <a:solidFill>
                  <a:srgbClr val="1B3C35"/>
                </a:solidFill>
              </a:rPr>
              <a:t>90~105% </a:t>
            </a:r>
            <a:r>
              <a:rPr lang="ko-KR" altLang="en-US" sz="1600" b="1" dirty="0">
                <a:solidFill>
                  <a:srgbClr val="1B3C35"/>
                </a:solidFill>
              </a:rPr>
              <a:t>정도의 혼잡도를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실현시킬 수 있었고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상대적으로 혼잡하지 않은 시간대의 차량을 감차 시킴으로써 증차의 부담감을 줄일 수 있을 것으로 기대된다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증차</a:t>
            </a:r>
            <a:r>
              <a:rPr lang="en-US" altLang="ko-KR" dirty="0"/>
              <a:t>, </a:t>
            </a:r>
            <a:r>
              <a:rPr lang="ko-KR" altLang="en-US" dirty="0"/>
              <a:t>감차 대상 비교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F5F9E-A3AC-41FF-8558-54FBC68C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3" y="3295820"/>
            <a:ext cx="10125512" cy="18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8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451762"/>
          </a:xfrm>
        </p:spPr>
        <p:txBody>
          <a:bodyPr anchor="t">
            <a:normAutofit/>
          </a:bodyPr>
          <a:lstStyle/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818276" y="5794216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증차 전</a:t>
            </a:r>
            <a:r>
              <a:rPr lang="en-US" altLang="ko-KR" dirty="0"/>
              <a:t>, </a:t>
            </a:r>
            <a:r>
              <a:rPr lang="ko-KR" altLang="en-US" dirty="0"/>
              <a:t>후 포화도 평균치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F99D1E-81D8-4689-96B5-7D366F06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0" y="1963419"/>
            <a:ext cx="4777181" cy="32122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0AE54F-6466-4FC1-960E-ADECC655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37" y="1963419"/>
            <a:ext cx="4872256" cy="3276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2A5E7-535A-459C-B03A-671BFF0A7AA3}"/>
              </a:ext>
            </a:extLst>
          </p:cNvPr>
          <p:cNvSpPr txBox="1"/>
          <p:nvPr/>
        </p:nvSpPr>
        <p:spPr>
          <a:xfrm>
            <a:off x="6871907" y="5794216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감차 전</a:t>
            </a:r>
            <a:r>
              <a:rPr lang="en-US" altLang="ko-KR" dirty="0"/>
              <a:t>, </a:t>
            </a:r>
            <a:r>
              <a:rPr lang="ko-KR" altLang="en-US" dirty="0"/>
              <a:t>후 포화도 평균치</a:t>
            </a:r>
          </a:p>
        </p:txBody>
      </p:sp>
    </p:spTree>
    <p:extLst>
      <p:ext uri="{BB962C8B-B14F-4D97-AF65-F5344CB8AC3E}">
        <p14:creationId xmlns:p14="http://schemas.microsoft.com/office/powerpoint/2010/main" val="57585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3226499" y="38905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33" y="3606638"/>
            <a:ext cx="9129713" cy="567808"/>
          </a:xfrm>
        </p:spPr>
        <p:txBody>
          <a:bodyPr/>
          <a:lstStyle/>
          <a:p>
            <a:r>
              <a:rPr lang="en-US" altLang="ko-KR" dirty="0"/>
              <a:t>Thank you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8" y="204048"/>
            <a:ext cx="3652075" cy="201957"/>
          </a:xfrm>
        </p:spPr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53938" y="22079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B1F8C-1599-48A6-ADDD-51DFC11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2" y="704493"/>
            <a:ext cx="9989576" cy="5678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분석목표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9F492F-4C4F-409E-8C94-8CC7585C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A3004-4308-4A70-9DD2-3A110F7D16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1B3C35"/>
                </a:solidFill>
              </a:rPr>
              <a:t>분석목표에 대한 설명을 박음</a:t>
            </a:r>
            <a:r>
              <a:rPr lang="en-US" altLang="ko-KR" sz="2800" dirty="0">
                <a:solidFill>
                  <a:srgbClr val="1B3C35"/>
                </a:solidFill>
              </a:rPr>
              <a:t>.</a:t>
            </a:r>
          </a:p>
          <a:p>
            <a:r>
              <a:rPr lang="ko-KR" altLang="en-US" sz="2800" dirty="0">
                <a:solidFill>
                  <a:srgbClr val="1B3C35"/>
                </a:solidFill>
              </a:rPr>
              <a:t>여기다가 집에 있는 발표배경을 박아야 하는데 집에 있네</a:t>
            </a:r>
            <a:r>
              <a:rPr lang="en-US" altLang="ko-KR" sz="2800" dirty="0">
                <a:solidFill>
                  <a:srgbClr val="1B3C35"/>
                </a:solidFill>
              </a:rPr>
              <a:t>..</a:t>
            </a:r>
          </a:p>
          <a:p>
            <a:endParaRPr lang="ko-KR" altLang="en-US" sz="2800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BC285-9D15-4B8C-93E8-66AD0B23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C600DED-1BE0-40A2-8150-4878AECE574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3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분석목표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1B3C35"/>
                </a:solidFill>
              </a:rPr>
              <a:t>시흥시 경유노선의 노선</a:t>
            </a:r>
            <a:r>
              <a:rPr lang="en-US" altLang="ko-KR" sz="2400" b="1" dirty="0">
                <a:solidFill>
                  <a:srgbClr val="1B3C35"/>
                </a:solidFill>
              </a:rPr>
              <a:t> /  </a:t>
            </a:r>
            <a:r>
              <a:rPr lang="ko-KR" altLang="en-US" sz="2400" b="1" dirty="0">
                <a:solidFill>
                  <a:srgbClr val="1B3C35"/>
                </a:solidFill>
              </a:rPr>
              <a:t>시간별 포화도를 계산하고</a:t>
            </a:r>
            <a:r>
              <a:rPr lang="en-US" altLang="ko-KR" sz="2400" b="1" dirty="0">
                <a:solidFill>
                  <a:srgbClr val="1B3C35"/>
                </a:solidFill>
              </a:rPr>
              <a:t>,</a:t>
            </a:r>
          </a:p>
          <a:p>
            <a:r>
              <a:rPr lang="ko-KR" altLang="en-US" sz="2400" b="1" dirty="0">
                <a:solidFill>
                  <a:srgbClr val="1B3C35"/>
                </a:solidFill>
              </a:rPr>
              <a:t>그 포화도 수치에 따라 버스노선을 특정시간대에 </a:t>
            </a:r>
            <a:endParaRPr lang="en-US" altLang="ko-KR" sz="2400" b="1" dirty="0">
              <a:solidFill>
                <a:srgbClr val="1B3C35"/>
              </a:solidFill>
            </a:endParaRPr>
          </a:p>
          <a:p>
            <a:r>
              <a:rPr lang="ko-KR" altLang="en-US" sz="2400" b="1" dirty="0">
                <a:solidFill>
                  <a:srgbClr val="1B3C35"/>
                </a:solidFill>
              </a:rPr>
              <a:t>증차 및 감차를 실행</a:t>
            </a:r>
            <a:endParaRPr lang="en-US" altLang="ko-KR" sz="2400" b="1" dirty="0">
              <a:solidFill>
                <a:srgbClr val="1B3C35"/>
              </a:solidFill>
            </a:endParaRPr>
          </a:p>
          <a:p>
            <a:endParaRPr lang="en-US" altLang="ko-KR" sz="2400" b="1" dirty="0">
              <a:solidFill>
                <a:srgbClr val="1B3C35"/>
              </a:solidFill>
            </a:endParaRPr>
          </a:p>
          <a:p>
            <a:r>
              <a:rPr lang="ko-KR" altLang="en-US" sz="2400" b="1" dirty="0">
                <a:solidFill>
                  <a:srgbClr val="1B3C35"/>
                </a:solidFill>
              </a:rPr>
              <a:t>보다 더 나은 버스 이용환경을 제공하고자 함</a:t>
            </a:r>
            <a:r>
              <a:rPr lang="en-US" altLang="ko-KR" sz="2400" b="1" dirty="0">
                <a:solidFill>
                  <a:srgbClr val="1B3C35"/>
                </a:solidFill>
              </a:rPr>
              <a:t>.</a:t>
            </a:r>
            <a:endParaRPr lang="ko-KR" altLang="en-US" sz="24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0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718" y="1710814"/>
            <a:ext cx="4277223" cy="4535800"/>
          </a:xfrm>
        </p:spPr>
        <p:txBody>
          <a:bodyPr anchor="t">
            <a:normAutofit/>
          </a:bodyPr>
          <a:lstStyle/>
          <a:p>
            <a:r>
              <a:rPr lang="ko-KR" altLang="en-US" sz="2000" b="1" dirty="0">
                <a:solidFill>
                  <a:srgbClr val="1B3C35"/>
                </a:solidFill>
              </a:rPr>
              <a:t>사전 준비 파일</a:t>
            </a:r>
          </a:p>
          <a:p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지역 정류소 </a:t>
            </a:r>
            <a:r>
              <a:rPr lang="en-US" altLang="ko-KR" sz="2000" b="1" dirty="0">
                <a:solidFill>
                  <a:srgbClr val="1B3C35"/>
                </a:solidFill>
              </a:rPr>
              <a:t>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지역 경유노선 리스트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경유노선의 시간별 탑승객 데이터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경유노선의 배차시간 데이터</a:t>
            </a:r>
            <a:endParaRPr lang="en-US" altLang="ko-KR" sz="20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7E41FF5-D12B-4BD7-A8C4-7F6A485DD14B}"/>
              </a:ext>
            </a:extLst>
          </p:cNvPr>
          <p:cNvSpPr/>
          <p:nvPr/>
        </p:nvSpPr>
        <p:spPr>
          <a:xfrm>
            <a:off x="5606795" y="3429000"/>
            <a:ext cx="978408" cy="484632"/>
          </a:xfrm>
          <a:prstGeom prst="rightArrow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A2572015-0BF8-4183-8556-828EA98C3DC6}"/>
              </a:ext>
            </a:extLst>
          </p:cNvPr>
          <p:cNvSpPr txBox="1">
            <a:spLocks/>
          </p:cNvSpPr>
          <p:nvPr/>
        </p:nvSpPr>
        <p:spPr>
          <a:xfrm>
            <a:off x="7089057" y="1710814"/>
            <a:ext cx="4277223" cy="453580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1B3C35"/>
                </a:solidFill>
              </a:rPr>
              <a:t>사전 준비</a:t>
            </a:r>
          </a:p>
          <a:p>
            <a:endParaRPr lang="ko-KR" altLang="en-US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gbis.go.kr </a:t>
            </a:r>
            <a:r>
              <a:rPr lang="ko-KR" altLang="en-US" sz="2000" b="1" dirty="0">
                <a:solidFill>
                  <a:srgbClr val="1B3C35"/>
                </a:solidFill>
              </a:rPr>
              <a:t>에서 경기도 전체 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1B3C35"/>
                </a:solidFill>
              </a:rPr>
              <a:t>    </a:t>
            </a:r>
            <a:r>
              <a:rPr lang="ko-KR" altLang="en-US" sz="2000" b="1" dirty="0">
                <a:solidFill>
                  <a:srgbClr val="1B3C35"/>
                </a:solidFill>
              </a:rPr>
              <a:t>정류소에서 시흥시 좌표만 필터링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정류소 기준 지나가는 모든 버스리스트 수집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gits.gg.go.kr/ </a:t>
            </a:r>
            <a:r>
              <a:rPr lang="ko-KR" altLang="en-US" sz="2000" b="1" dirty="0">
                <a:solidFill>
                  <a:srgbClr val="1B3C35"/>
                </a:solidFill>
              </a:rPr>
              <a:t>에서 시간별 탑승데이터 수집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gbis.go.kr</a:t>
            </a:r>
            <a:r>
              <a:rPr lang="ko-KR" altLang="en-US" sz="2000" b="1" dirty="0">
                <a:solidFill>
                  <a:srgbClr val="1B3C35"/>
                </a:solidFill>
              </a:rPr>
              <a:t>에서 노선정보데이터 </a:t>
            </a:r>
            <a:endParaRPr lang="en-US" altLang="ko-KR" sz="20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정류소 기준</a:t>
            </a:r>
            <a:r>
              <a:rPr lang="en-US" altLang="ko-KR" b="1" dirty="0">
                <a:solidFill>
                  <a:srgbClr val="1B3C35"/>
                </a:solidFill>
              </a:rPr>
              <a:t>(</a:t>
            </a:r>
            <a:r>
              <a:rPr lang="ko-KR" altLang="en-US" b="1" dirty="0">
                <a:solidFill>
                  <a:srgbClr val="1B3C35"/>
                </a:solidFill>
              </a:rPr>
              <a:t>경기도 정류소 좌표</a:t>
            </a:r>
            <a:r>
              <a:rPr lang="en-US" altLang="ko-KR" b="1" dirty="0">
                <a:solidFill>
                  <a:srgbClr val="1B3C35"/>
                </a:solidFill>
              </a:rPr>
              <a:t>.csv) </a:t>
            </a:r>
            <a:r>
              <a:rPr lang="ko-KR" altLang="en-US" b="1" dirty="0">
                <a:solidFill>
                  <a:srgbClr val="1B3C35"/>
                </a:solidFill>
              </a:rPr>
              <a:t>으로 경유하는 보든 버스 리스트를 반환 하여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경유 버스리스트 추출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1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출력파일</a:t>
            </a:r>
            <a:r>
              <a:rPr lang="en-US" altLang="ko-KR" sz="1100" b="1" dirty="0">
                <a:solidFill>
                  <a:srgbClr val="1B3C35"/>
                </a:solidFill>
              </a:rPr>
              <a:t>:</a:t>
            </a: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100" b="1" dirty="0">
                <a:solidFill>
                  <a:srgbClr val="1B3C35"/>
                </a:solidFill>
              </a:rPr>
              <a:t>.xlsx</a:t>
            </a: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100" b="1" dirty="0">
                <a:solidFill>
                  <a:srgbClr val="1B3C35"/>
                </a:solidFill>
              </a:rPr>
              <a:t>.</a:t>
            </a:r>
            <a:r>
              <a:rPr lang="en-US" altLang="ko-KR" sz="1100" b="1" dirty="0" err="1">
                <a:solidFill>
                  <a:srgbClr val="1B3C35"/>
                </a:solidFill>
              </a:rPr>
              <a:t>xls</a:t>
            </a:r>
            <a:endParaRPr lang="en-US" altLang="ko-KR" sz="1100" b="1" dirty="0">
              <a:solidFill>
                <a:srgbClr val="1B3C35"/>
              </a:solidFill>
            </a:endParaRPr>
          </a:p>
          <a:p>
            <a:pPr algn="l"/>
            <a:endParaRPr lang="ko-KR" altLang="en-US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1EAB77-5E37-41F9-8070-B80CDD7B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27" y="3269608"/>
            <a:ext cx="9480396" cy="28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8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8000"/>
            <a:ext cx="9390178" cy="608894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정류소 기준</a:t>
            </a:r>
            <a:r>
              <a:rPr lang="en-US" altLang="ko-KR" b="1" dirty="0">
                <a:solidFill>
                  <a:srgbClr val="1B3C35"/>
                </a:solidFill>
              </a:rPr>
              <a:t>(</a:t>
            </a:r>
            <a:r>
              <a:rPr lang="ko-KR" altLang="en-US" b="1" dirty="0">
                <a:solidFill>
                  <a:srgbClr val="1B3C35"/>
                </a:solidFill>
              </a:rPr>
              <a:t>경기도 정류소 좌표</a:t>
            </a:r>
            <a:r>
              <a:rPr lang="en-US" altLang="ko-KR" b="1" dirty="0">
                <a:solidFill>
                  <a:srgbClr val="1B3C35"/>
                </a:solidFill>
              </a:rPr>
              <a:t>.csv) </a:t>
            </a:r>
            <a:r>
              <a:rPr lang="ko-KR" altLang="en-US" b="1" dirty="0">
                <a:solidFill>
                  <a:srgbClr val="1B3C35"/>
                </a:solidFill>
              </a:rPr>
              <a:t>으로 경유하는 보든 버스 리스트를 반환 하여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경유 버스리스트 추출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ko-KR" altLang="en-US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43B82B-FF8E-4C23-81BA-75DD6192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33" y="2484957"/>
            <a:ext cx="7094038" cy="2961589"/>
          </a:xfrm>
          <a:prstGeom prst="rect">
            <a:avLst/>
          </a:prstGeom>
        </p:spPr>
      </p:pic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AB265EC3-185D-4D86-8BEF-C24A60DCA97C}"/>
              </a:ext>
            </a:extLst>
          </p:cNvPr>
          <p:cNvSpPr txBox="1">
            <a:spLocks/>
          </p:cNvSpPr>
          <p:nvPr/>
        </p:nvSpPr>
        <p:spPr>
          <a:xfrm>
            <a:off x="1400906" y="5576844"/>
            <a:ext cx="9390178" cy="60889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>
                <a:solidFill>
                  <a:srgbClr val="1B3C35"/>
                </a:solidFill>
              </a:rPr>
              <a:t>해당 코드를 통해 </a:t>
            </a:r>
            <a:r>
              <a:rPr lang="en-US" altLang="ko-KR" sz="1200" b="1" dirty="0" err="1">
                <a:solidFill>
                  <a:srgbClr val="1B3C35"/>
                </a:solidFill>
              </a:rPr>
              <a:t>dataframe</a:t>
            </a:r>
            <a:r>
              <a:rPr lang="en-US" altLang="ko-KR" sz="1200" b="1" dirty="0">
                <a:solidFill>
                  <a:srgbClr val="1B3C35"/>
                </a:solidFill>
              </a:rPr>
              <a:t> df</a:t>
            </a:r>
            <a:r>
              <a:rPr lang="ko-KR" altLang="en-US" sz="1200" b="1" dirty="0">
                <a:solidFill>
                  <a:srgbClr val="1B3C35"/>
                </a:solidFill>
              </a:rPr>
              <a:t> 에 경유 노선의 정보를 저장함</a:t>
            </a:r>
            <a:r>
              <a:rPr lang="en-US" altLang="ko-KR" sz="1200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sz="1200" b="1" dirty="0">
                <a:solidFill>
                  <a:srgbClr val="1B3C35"/>
                </a:solidFill>
              </a:rPr>
              <a:t>이후 중복제거를 통해 </a:t>
            </a:r>
            <a:r>
              <a:rPr lang="en-US" altLang="ko-KR" sz="1200" b="1" dirty="0">
                <a:solidFill>
                  <a:srgbClr val="1B3C35"/>
                </a:solidFill>
              </a:rPr>
              <a:t>‘</a:t>
            </a:r>
            <a:r>
              <a:rPr lang="ko-KR" altLang="en-US" sz="12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200" b="1" dirty="0">
                <a:solidFill>
                  <a:srgbClr val="1B3C35"/>
                </a:solidFill>
              </a:rPr>
              <a:t>. Xlsx’ </a:t>
            </a:r>
            <a:r>
              <a:rPr lang="ko-KR" altLang="en-US" sz="1200" b="1" dirty="0">
                <a:solidFill>
                  <a:srgbClr val="1B3C35"/>
                </a:solidFill>
              </a:rPr>
              <a:t>파일을</a:t>
            </a:r>
            <a:r>
              <a:rPr lang="en-US" altLang="ko-KR" sz="1200" b="1" dirty="0">
                <a:solidFill>
                  <a:srgbClr val="1B3C35"/>
                </a:solidFill>
              </a:rPr>
              <a:t> </a:t>
            </a:r>
            <a:r>
              <a:rPr lang="ko-KR" altLang="en-US" sz="1200" b="1" dirty="0">
                <a:solidFill>
                  <a:srgbClr val="1B3C35"/>
                </a:solidFill>
              </a:rPr>
              <a:t>반환함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234F1D-21CC-49B2-86C1-5B2173B5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956" y="5328764"/>
            <a:ext cx="602064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67352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계산에 앞서 각 </a:t>
            </a:r>
            <a:r>
              <a:rPr lang="ko-KR" altLang="en-US" b="1" dirty="0" err="1">
                <a:solidFill>
                  <a:srgbClr val="1B3C35"/>
                </a:solidFill>
              </a:rPr>
              <a:t>노선별</a:t>
            </a:r>
            <a:r>
              <a:rPr lang="ko-KR" altLang="en-US" b="1" dirty="0">
                <a:solidFill>
                  <a:srgbClr val="1B3C35"/>
                </a:solidFill>
              </a:rPr>
              <a:t> 평균 배차시간을 구해야 함</a:t>
            </a:r>
            <a:r>
              <a:rPr lang="en-US" altLang="ko-KR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b="1" dirty="0" err="1">
                <a:solidFill>
                  <a:srgbClr val="1B3C35"/>
                </a:solidFill>
              </a:rPr>
              <a:t>평균배차시간을</a:t>
            </a:r>
            <a:r>
              <a:rPr lang="ko-KR" altLang="en-US" b="1" dirty="0">
                <a:solidFill>
                  <a:srgbClr val="1B3C35"/>
                </a:solidFill>
              </a:rPr>
              <a:t> 구하는 데 필요한 파일은 </a:t>
            </a:r>
            <a:r>
              <a:rPr lang="en-US" altLang="ko-KR" b="1" dirty="0">
                <a:solidFill>
                  <a:srgbClr val="1B3C35"/>
                </a:solidFill>
              </a:rPr>
              <a:t>‘</a:t>
            </a:r>
            <a:r>
              <a:rPr lang="ko-KR" altLang="en-US" b="1" dirty="0">
                <a:solidFill>
                  <a:srgbClr val="1B3C35"/>
                </a:solidFill>
              </a:rPr>
              <a:t>경기도 내 버스 </a:t>
            </a:r>
            <a:r>
              <a:rPr lang="ko-KR" altLang="en-US" b="1" dirty="0" err="1">
                <a:solidFill>
                  <a:srgbClr val="1B3C35"/>
                </a:solidFill>
              </a:rPr>
              <a:t>노선별</a:t>
            </a:r>
            <a:r>
              <a:rPr lang="ko-KR" altLang="en-US" b="1" dirty="0">
                <a:solidFill>
                  <a:srgbClr val="1B3C35"/>
                </a:solidFill>
              </a:rPr>
              <a:t> 배차시간</a:t>
            </a:r>
            <a:r>
              <a:rPr lang="en-US" altLang="ko-KR" b="1" dirty="0">
                <a:solidFill>
                  <a:srgbClr val="1B3C35"/>
                </a:solidFill>
              </a:rPr>
              <a:t>_</a:t>
            </a:r>
            <a:r>
              <a:rPr lang="ko-KR" altLang="en-US" b="1" dirty="0">
                <a:solidFill>
                  <a:srgbClr val="1B3C35"/>
                </a:solidFill>
              </a:rPr>
              <a:t>첫차</a:t>
            </a:r>
            <a:r>
              <a:rPr lang="en-US" altLang="ko-KR" b="1" dirty="0">
                <a:solidFill>
                  <a:srgbClr val="1B3C35"/>
                </a:solidFill>
              </a:rPr>
              <a:t>_</a:t>
            </a:r>
            <a:r>
              <a:rPr lang="ko-KR" altLang="en-US" b="1" dirty="0">
                <a:solidFill>
                  <a:srgbClr val="1B3C35"/>
                </a:solidFill>
              </a:rPr>
              <a:t>막차</a:t>
            </a:r>
            <a:r>
              <a:rPr lang="en-US" altLang="ko-KR" b="1" dirty="0">
                <a:solidFill>
                  <a:srgbClr val="1B3C35"/>
                </a:solidFill>
              </a:rPr>
              <a:t>.xlsx’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1600" b="1" dirty="0">
                <a:solidFill>
                  <a:srgbClr val="1B3C35"/>
                </a:solidFill>
              </a:rPr>
              <a:t>6~8</a:t>
            </a:r>
            <a:r>
              <a:rPr lang="ko-KR" altLang="en-US" sz="1600" b="1" dirty="0">
                <a:solidFill>
                  <a:srgbClr val="1B3C35"/>
                </a:solidFill>
              </a:rPr>
              <a:t>분 형태로 되어있는 컬럼데이터를 정제하여 평균 배차시간을 추출</a:t>
            </a:r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89C469-EC28-4D0B-9A08-6A556863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41" y="3053593"/>
            <a:ext cx="6292999" cy="27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935</Words>
  <Application>Microsoft Office PowerPoint</Application>
  <PresentationFormat>와이드스크린</PresentationFormat>
  <Paragraphs>234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빅데이터 시흥시 연계프로젝트</vt:lpstr>
      <vt:lpstr>PowerPoint 프레젠테이션</vt:lpstr>
      <vt:lpstr>1. 분석목표</vt:lpstr>
      <vt:lpstr>1. 분석목표</vt:lpstr>
      <vt:lpstr>2. 분석코드 설명</vt:lpstr>
      <vt:lpstr>2. 분석코드 설명</vt:lpstr>
      <vt:lpstr>2. 분석코드 설명(1)</vt:lpstr>
      <vt:lpstr>2. 분석코드 설명(1)</vt:lpstr>
      <vt:lpstr>2. 분석코드 설명(2)</vt:lpstr>
      <vt:lpstr>2. 분석코드 설명(2)</vt:lpstr>
      <vt:lpstr>2. 분석코드 설명(2)</vt:lpstr>
      <vt:lpstr>2. 분석코드 설명(3)</vt:lpstr>
      <vt:lpstr>2. 분석코드 설명(4)</vt:lpstr>
      <vt:lpstr>2. 분석코드 설명(4)</vt:lpstr>
      <vt:lpstr>3. 예측결과 파일</vt:lpstr>
      <vt:lpstr>3. 예측결과 파일</vt:lpstr>
      <vt:lpstr>3. 예측결과 파일</vt:lpstr>
      <vt:lpstr>4. 예측결과 설명</vt:lpstr>
      <vt:lpstr>4. 예측결과 설명</vt:lpstr>
      <vt:lpstr>4. 예측결과 설명</vt:lpstr>
      <vt:lpstr>4. 예측결과 설명</vt:lpstr>
      <vt:lpstr>4. 예측결과 설명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김동혁(2016156003)</cp:lastModifiedBy>
  <cp:revision>269</cp:revision>
  <dcterms:created xsi:type="dcterms:W3CDTF">2017-12-10T15:04:34Z</dcterms:created>
  <dcterms:modified xsi:type="dcterms:W3CDTF">2021-06-16T06:15:29Z</dcterms:modified>
</cp:coreProperties>
</file>