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0" r:id="rId2"/>
    <p:sldId id="258" r:id="rId3"/>
    <p:sldId id="277" r:id="rId4"/>
    <p:sldId id="260" r:id="rId5"/>
    <p:sldId id="294" r:id="rId6"/>
    <p:sldId id="295" r:id="rId7"/>
    <p:sldId id="292" r:id="rId8"/>
    <p:sldId id="296" r:id="rId9"/>
    <p:sldId id="297" r:id="rId10"/>
    <p:sldId id="298" r:id="rId11"/>
    <p:sldId id="299" r:id="rId12"/>
    <p:sldId id="300" r:id="rId13"/>
    <p:sldId id="303" r:id="rId14"/>
    <p:sldId id="305" r:id="rId15"/>
    <p:sldId id="306" r:id="rId16"/>
    <p:sldId id="302" r:id="rId17"/>
    <p:sldId id="271" r:id="rId18"/>
  </p:sldIdLst>
  <p:sldSz cx="9144000" cy="6858000" type="screen4x3"/>
  <p:notesSz cx="6797675" cy="9926638"/>
  <p:embeddedFontLst>
    <p:embeddedFont>
      <p:font typeface="나눔고딕 ExtraBold" panose="020B0600000101010101" charset="-127"/>
      <p:bold r:id="rId21"/>
    </p:embeddedFont>
    <p:embeddedFont>
      <p:font typeface="나눔명조 ExtraBold" panose="020B0600000101010101" charset="-127"/>
      <p:bold r:id="rId22"/>
    </p:embeddedFont>
    <p:embeddedFont>
      <p:font typeface="나눔고딕" pitchFamily="2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99CCFF"/>
    <a:srgbClr val="2D2D2D"/>
    <a:srgbClr val="373737"/>
    <a:srgbClr val="323232"/>
    <a:srgbClr val="282828"/>
    <a:srgbClr val="00D0C6"/>
    <a:srgbClr val="0082B0"/>
    <a:srgbClr val="00708A"/>
    <a:srgbClr val="10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86364" autoAdjust="0"/>
  </p:normalViewPr>
  <p:slideViewPr>
    <p:cSldViewPr>
      <p:cViewPr varScale="1">
        <p:scale>
          <a:sx n="114" d="100"/>
          <a:sy n="114" d="100"/>
        </p:scale>
        <p:origin x="1710" y="96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6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4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4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6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05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1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4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2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550" y="5807087"/>
            <a:ext cx="4088426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발표자 </a:t>
            </a:r>
            <a:r>
              <a: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2016156003 </a:t>
            </a:r>
            <a:r>
              <a:rPr lang="ko-KR" altLang="en-US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김동혁 소프트웨어전공</a:t>
            </a:r>
            <a:r>
              <a:rPr lang="ko-KR" altLang="en-US" sz="1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324549"/>
            <a:ext cx="8564760" cy="1470025"/>
          </a:xfrm>
        </p:spPr>
        <p:txBody>
          <a:bodyPr anchor="t"/>
          <a:lstStyle/>
          <a:p>
            <a:pPr algn="l"/>
            <a:r>
              <a:rPr lang="ko-KR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공학부</a:t>
            </a:r>
            <a:br>
              <a:rPr lang="en-US" altLang="ko-KR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4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</a:t>
            </a:r>
            <a:r>
              <a:rPr lang="ko-KR" alt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디자인</a:t>
            </a:r>
            <a:endParaRPr lang="en-US" altLang="ko-KR" sz="4400" b="1" dirty="0">
              <a:solidFill>
                <a:schemeClr val="accent3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6" descr="다방, 술집, 가게, 카페, 에스프레소, 기계, 컵, 사업, 빛, 구근, 벽, 메뉴, 보드">
            <a:extLst>
              <a:ext uri="{FF2B5EF4-FFF2-40B4-BE49-F238E27FC236}">
                <a16:creationId xmlns:a16="http://schemas.microsoft.com/office/drawing/2014/main" id="{913798D1-5F04-4B3E-A766-024E91578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" r="-175"/>
          <a:stretch/>
        </p:blipFill>
        <p:spPr bwMode="auto">
          <a:xfrm>
            <a:off x="154111" y="352452"/>
            <a:ext cx="4829232" cy="2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oT, 스마트 홈 및 빌딩 자동화 | Power Integrations, Inc.">
            <a:extLst>
              <a:ext uri="{FF2B5EF4-FFF2-40B4-BE49-F238E27FC236}">
                <a16:creationId xmlns:a16="http://schemas.microsoft.com/office/drawing/2014/main" id="{5FDDB7D2-56FF-41E7-83E2-3258FA68B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333136"/>
            <a:ext cx="2736306" cy="273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EDA34B-7BBE-47BF-B1A1-3C30DAD9A375}"/>
              </a:ext>
            </a:extLst>
          </p:cNvPr>
          <p:cNvSpPr/>
          <p:nvPr/>
        </p:nvSpPr>
        <p:spPr>
          <a:xfrm>
            <a:off x="-352" y="-6446"/>
            <a:ext cx="9144352" cy="3435445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AE826BD8-43A9-49A7-8CA1-0E58BF2AC15B}"/>
              </a:ext>
            </a:extLst>
          </p:cNvPr>
          <p:cNvSpPr/>
          <p:nvPr/>
        </p:nvSpPr>
        <p:spPr>
          <a:xfrm>
            <a:off x="4931167" y="1253474"/>
            <a:ext cx="914400" cy="9144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1600" dist="76200"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23448-4479-4759-B846-EC68521AD324}"/>
              </a:ext>
            </a:extLst>
          </p:cNvPr>
          <p:cNvSpPr txBox="1"/>
          <p:nvPr/>
        </p:nvSpPr>
        <p:spPr>
          <a:xfrm>
            <a:off x="267550" y="4818353"/>
            <a:ext cx="495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S1 – 7 IoT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에너지 매니저 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연계형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Net-KTI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F523F-05B0-468F-B2AC-5FC830750189}"/>
              </a:ext>
            </a:extLst>
          </p:cNvPr>
          <p:cNvSpPr txBox="1"/>
          <p:nvPr/>
        </p:nvSpPr>
        <p:spPr>
          <a:xfrm>
            <a:off x="5616117" y="5679155"/>
            <a:ext cx="3096344" cy="10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팀장 </a:t>
            </a:r>
            <a:r>
              <a:rPr lang="en-US" altLang="ko-KR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김영민 </a:t>
            </a:r>
            <a:r>
              <a:rPr lang="en-US" altLang="ko-KR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소프트웨어 전공</a:t>
            </a:r>
            <a:r>
              <a:rPr lang="en-US" altLang="ko-KR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 2016156007</a:t>
            </a:r>
          </a:p>
          <a:p>
            <a:pPr>
              <a:lnSpc>
                <a:spcPct val="150000"/>
              </a:lnSpc>
            </a:pPr>
            <a:r>
              <a:rPr lang="ko-KR" altLang="en-US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팀원 </a:t>
            </a:r>
            <a:r>
              <a:rPr lang="en-US" altLang="ko-KR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:  </a:t>
            </a:r>
            <a:r>
              <a:rPr lang="ko-KR" altLang="en-US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김동혁  </a:t>
            </a:r>
            <a:r>
              <a:rPr lang="en-US" altLang="ko-KR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소프트웨어 전공</a:t>
            </a:r>
            <a:r>
              <a:rPr lang="en-US" altLang="ko-KR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2016156003</a:t>
            </a:r>
            <a:endParaRPr lang="en-US" altLang="ko-KR" sz="1050" b="1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en-US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김재현  </a:t>
            </a:r>
            <a:r>
              <a:rPr lang="en-US" altLang="ko-KR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소프트웨어 전공</a:t>
            </a:r>
            <a:r>
              <a:rPr lang="en-US" altLang="ko-KR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2016156009</a:t>
            </a:r>
            <a:endParaRPr lang="en-US" altLang="ko-KR" sz="1050" b="1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en-US" sz="1050" b="1" spc="-1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이영채</a:t>
            </a:r>
            <a:r>
              <a:rPr lang="ko-KR" altLang="en-US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소프트웨어 전공</a:t>
            </a:r>
            <a:r>
              <a:rPr lang="en-US" altLang="ko-KR" sz="1050" b="1" spc="-1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2016156022</a:t>
            </a:r>
            <a:endParaRPr lang="en-US" altLang="ko-KR" sz="105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A1EE2-FFE0-471D-AB1D-0BDC9EF36E49}"/>
              </a:ext>
            </a:extLst>
          </p:cNvPr>
          <p:cNvSpPr txBox="1"/>
          <p:nvPr/>
        </p:nvSpPr>
        <p:spPr>
          <a:xfrm>
            <a:off x="5598964" y="5222054"/>
            <a:ext cx="3096344" cy="30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지도교수 </a:t>
            </a:r>
            <a:r>
              <a:rPr lang="en-US" altLang="ko-KR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김영곤</a:t>
            </a:r>
            <a:r>
              <a:rPr lang="ko-KR" altLang="en-US" sz="105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05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Chapter 3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/>
              <a:t>S/W </a:t>
            </a:r>
            <a:r>
              <a:rPr lang="ko-KR" altLang="en-US" sz="3800" b="0" spc="-90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7073990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93881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메인 스크린샷</a:t>
            </a:r>
            <a:endParaRPr lang="en-US" altLang="ko-KR" sz="1400" b="1" kern="0" spc="-3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0072" y="1368003"/>
            <a:ext cx="131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주요 기능</a:t>
            </a:r>
            <a:endParaRPr lang="en-US" altLang="ko-KR" sz="14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83408" y="1645002"/>
            <a:ext cx="2188028" cy="79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Smart Plug Energy Manager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스마트 플러그 순간전력데이터를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zoom-in/zoom-out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그래프로 출력함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Android</a:t>
            </a:r>
            <a:br>
              <a:rPr lang="en-US" altLang="ko-KR" sz="1800" spc="-50" dirty="0"/>
            </a:br>
            <a:r>
              <a:rPr lang="en-US" altLang="ko-KR" sz="1800" spc="-50" dirty="0"/>
              <a:t>Application</a:t>
            </a:r>
            <a:endParaRPr lang="ko-KR" altLang="en-US" sz="1800" b="1" spc="-5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B0AE5C6-32DD-40E8-925F-CC14B22C0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920" y="1215817"/>
            <a:ext cx="2089150" cy="4410429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A9DA3CC4-6223-45F0-AD62-064A818C9A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97092" y="2471809"/>
            <a:ext cx="2485478" cy="9549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DE5DA3A-81FB-4D38-897D-071027BF5B8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11196" y="3583551"/>
            <a:ext cx="2423484" cy="20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414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23728" y="1368003"/>
            <a:ext cx="131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주요 기능</a:t>
            </a:r>
            <a:endParaRPr lang="en-US" altLang="ko-KR" sz="14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063" y="1645002"/>
            <a:ext cx="3327109" cy="143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Comparison Of Power User</a:t>
            </a:r>
            <a:r>
              <a:rPr lang="en-US" altLang="ko-KR" sz="1300" spc="-3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spc="-3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 </a:t>
            </a:r>
            <a:r>
              <a:rPr lang="ko-KR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데이터로 다양한 각도에서 그래프 정보 출력</a:t>
            </a:r>
            <a:endParaRPr lang="ko-KR" altLang="ko-KR" sz="1200" kern="1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기기 별 에너지 사용량 비교 그래프 출력</a:t>
            </a:r>
            <a:endParaRPr lang="ko-KR" altLang="ko-KR" sz="1200" kern="1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300" spc="-30" dirty="0">
              <a:solidFill>
                <a:schemeClr val="accent3">
                  <a:lumMod val="20000"/>
                  <a:lumOff val="8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Android</a:t>
            </a:r>
            <a:br>
              <a:rPr lang="en-US" altLang="ko-KR" sz="1800" spc="-50" dirty="0"/>
            </a:br>
            <a:r>
              <a:rPr lang="en-US" altLang="ko-KR" sz="1800" spc="-50" dirty="0"/>
              <a:t>Application</a:t>
            </a:r>
            <a:endParaRPr lang="ko-KR" altLang="en-US" sz="1800" b="1" spc="-50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95564FE-6000-4E89-9DAD-BB5E20B6CA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0092" y="2794279"/>
            <a:ext cx="1924050" cy="7486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644589-D26F-4D25-8894-68AEC8424A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30092" y="3789040"/>
            <a:ext cx="2174268" cy="216024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1A1190-D7D8-438B-B6F5-0B2008560DE0}"/>
              </a:ext>
            </a:extLst>
          </p:cNvPr>
          <p:cNvSpPr/>
          <p:nvPr/>
        </p:nvSpPr>
        <p:spPr>
          <a:xfrm>
            <a:off x="5693159" y="1645002"/>
            <a:ext cx="3615142" cy="1497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기기원격제어</a:t>
            </a:r>
            <a:endParaRPr lang="en-US" altLang="ko-KR" sz="1400" b="1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en-US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smart plug </a:t>
            </a:r>
            <a:r>
              <a:rPr lang="ko-KR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제어 가능</a:t>
            </a:r>
            <a:endParaRPr lang="en-US" altLang="ko-KR" sz="1200" kern="1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ko-KR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스마트 플러그 </a:t>
            </a:r>
            <a:r>
              <a:rPr lang="en-US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on/off</a:t>
            </a:r>
            <a:r>
              <a:rPr lang="ko-KR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 푸시 알림 수신</a:t>
            </a:r>
            <a:endParaRPr lang="en-US" altLang="ko-KR" sz="1200" b="1" kern="1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ko-KR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재실 인원 유무 파악</a:t>
            </a:r>
            <a:endParaRPr lang="en-US" altLang="ko-KR" sz="1200" b="1" kern="100" dirty="0">
              <a:solidFill>
                <a:schemeClr val="accent3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ko-KR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스마트플러그</a:t>
            </a:r>
            <a:r>
              <a:rPr lang="en-US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배전반 순간</a:t>
            </a:r>
            <a:r>
              <a:rPr lang="en-US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누적 전력 표시</a:t>
            </a:r>
            <a:endParaRPr lang="ko-KR" altLang="ko-KR" sz="1200" kern="1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974C6C-E08D-4A32-AF76-FA58AB5E011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48064" y="3307337"/>
            <a:ext cx="2145909" cy="32613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FDCF8B6-00F0-4DFF-B7B4-BC6BD8910B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6033" y="3263449"/>
            <a:ext cx="1586447" cy="33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069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938818"/>
            <a:ext cx="399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프로그램  스크린샷</a:t>
            </a:r>
            <a:endParaRPr lang="en-US" altLang="ko-KR" sz="1400" b="1" kern="0" spc="-3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/>
              <a:t>Client </a:t>
            </a:r>
            <a:r>
              <a:rPr lang="en-US" altLang="ko-KR" sz="1800" spc="-50" dirty="0"/>
              <a:t>program</a:t>
            </a:r>
            <a:br>
              <a:rPr lang="en-US" altLang="ko-KR" sz="1800" spc="-50" dirty="0"/>
            </a:br>
            <a:r>
              <a:rPr lang="en-US" altLang="ko-KR" sz="1800" spc="-50" dirty="0"/>
              <a:t>in Pos</a:t>
            </a:r>
            <a:endParaRPr lang="ko-KR" altLang="en-US" sz="1800" b="1" spc="-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20832-3AAD-44C2-A455-AC6FB65E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2158"/>
            <a:ext cx="1948333" cy="21851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63E90B-8023-4917-9124-CFFC3C19A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42157"/>
            <a:ext cx="4065282" cy="33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19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938818"/>
            <a:ext cx="399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b="1" kern="0" spc="-3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/>
              <a:t>Client </a:t>
            </a:r>
            <a:r>
              <a:rPr lang="en-US" altLang="ko-KR" sz="1800" spc="-50" dirty="0"/>
              <a:t>program</a:t>
            </a:r>
            <a:br>
              <a:rPr lang="en-US" altLang="ko-KR" sz="1800" spc="-50" dirty="0"/>
            </a:br>
            <a:r>
              <a:rPr lang="en-US" altLang="ko-KR" sz="1800" spc="-50" dirty="0"/>
              <a:t>in Pos</a:t>
            </a:r>
            <a:endParaRPr lang="ko-KR" altLang="en-US" sz="1800" b="1" spc="-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CE1C68-07FC-4472-B7C5-D921487DBB7F}"/>
              </a:ext>
            </a:extLst>
          </p:cNvPr>
          <p:cNvSpPr/>
          <p:nvPr/>
        </p:nvSpPr>
        <p:spPr>
          <a:xfrm>
            <a:off x="4300922" y="1382226"/>
            <a:ext cx="3791273" cy="106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전력</a:t>
            </a:r>
            <a:r>
              <a:rPr lang="ko-KR" altLang="en-US" sz="1600" b="1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ko-KR" altLang="ko-KR" sz="1600" b="1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출력</a:t>
            </a:r>
            <a:endParaRPr lang="en-US" altLang="ko-KR" sz="1600" b="1" dirty="0">
              <a:solidFill>
                <a:schemeClr val="accent3">
                  <a:lumMod val="20000"/>
                  <a:lumOff val="80000"/>
                </a:schemeClr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스마트 플러그와 배전반에서 측정한 순간 전력과 누적전력을 화면에 실시간으로 출력</a:t>
            </a:r>
            <a:endParaRPr lang="en-US" altLang="ko-KR" sz="1400" b="1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8EC4FAE-FEE8-4F82-90FC-81A4C44768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63" y="1340768"/>
            <a:ext cx="1939805" cy="2114774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E9848F50-90B3-4722-AE7E-6C96208B64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83" y="3739078"/>
            <a:ext cx="3094990" cy="28289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8AC293-DACB-48F6-B052-E0646CA0149F}"/>
              </a:ext>
            </a:extLst>
          </p:cNvPr>
          <p:cNvSpPr/>
          <p:nvPr/>
        </p:nvSpPr>
        <p:spPr>
          <a:xfrm>
            <a:off x="5428673" y="3869655"/>
            <a:ext cx="3791273" cy="1389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전원 기록 </a:t>
            </a:r>
            <a:r>
              <a:rPr lang="ko-KR" altLang="ko-KR" sz="16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프로그램이 종료되어 있을 때 푸시 알림을 받을 수 없으므로 </a:t>
            </a: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저장된 스마트 플러그의 활동을 보여줌</a:t>
            </a:r>
            <a:endParaRPr lang="en-US" altLang="ko-KR" sz="1400" b="1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66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938818"/>
            <a:ext cx="399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b="1" kern="0" spc="-3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/>
              <a:t>Client </a:t>
            </a:r>
            <a:r>
              <a:rPr lang="en-US" altLang="ko-KR" sz="1800" spc="-50" dirty="0"/>
              <a:t>program</a:t>
            </a:r>
            <a:br>
              <a:rPr lang="en-US" altLang="ko-KR" sz="1800" spc="-50" dirty="0"/>
            </a:br>
            <a:r>
              <a:rPr lang="en-US" altLang="ko-KR" sz="1800" spc="-50" dirty="0"/>
              <a:t>in Pos</a:t>
            </a:r>
            <a:endParaRPr lang="ko-KR" altLang="en-US" sz="1800" b="1" spc="-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CE1C68-07FC-4472-B7C5-D921487DBB7F}"/>
              </a:ext>
            </a:extLst>
          </p:cNvPr>
          <p:cNvSpPr/>
          <p:nvPr/>
        </p:nvSpPr>
        <p:spPr>
          <a:xfrm>
            <a:off x="4810393" y="1598795"/>
            <a:ext cx="3791273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기기원격제어</a:t>
            </a:r>
            <a:endParaRPr lang="en-US" altLang="ko-KR" sz="1600" b="1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스마트 플러그 제어 가능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원격제어시 팝업을 통한 알림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436A62-0FD7-4F96-A86E-AA9858A986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52" y="1586463"/>
            <a:ext cx="2318385" cy="9906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10FDEF-634A-44B6-BD52-9B3468405CFF}"/>
              </a:ext>
            </a:extLst>
          </p:cNvPr>
          <p:cNvSpPr/>
          <p:nvPr/>
        </p:nvSpPr>
        <p:spPr>
          <a:xfrm>
            <a:off x="4111134" y="3284489"/>
            <a:ext cx="3791273" cy="1134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 출력</a:t>
            </a:r>
            <a:endParaRPr lang="en-US" altLang="ko-KR" sz="1600" b="1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  <a:tabLst>
                <a:tab pos="539750" algn="l"/>
              </a:tabLst>
            </a:pPr>
            <a:r>
              <a:rPr lang="ko-KR" altLang="ko-KR" sz="1400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제품별</a:t>
            </a:r>
            <a:r>
              <a:rPr lang="en-US" altLang="ko-KR" sz="1400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</a:t>
            </a:r>
            <a:r>
              <a:rPr lang="en-US" altLang="ko-KR" sz="1400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400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</a:t>
            </a:r>
            <a:r>
              <a:rPr lang="en-US" altLang="ko-KR" sz="1400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400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월을 기준으로 전력 사용량을 그래프로 표현</a:t>
            </a:r>
            <a:b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1400" b="1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E5011A9-0A13-4D53-8878-D8A438ADD6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64" y="3779849"/>
            <a:ext cx="2782570" cy="25241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FD9B0E1-E841-42B1-9885-1D5BCE03194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33289" y="4192824"/>
            <a:ext cx="2472740" cy="25061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28063C-908D-4723-BFCB-BAA4079E91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06" t="35313" r="30196" b="36345"/>
          <a:stretch/>
        </p:blipFill>
        <p:spPr>
          <a:xfrm>
            <a:off x="1389872" y="2453544"/>
            <a:ext cx="1728192" cy="6246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C979391-4E19-4AA9-9562-3A0873CB795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614809" y="4151324"/>
            <a:ext cx="222504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425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Chapter 4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/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16697404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/>
              <a:t>감사합니다</a:t>
            </a:r>
            <a:r>
              <a:rPr lang="en-US" altLang="ko-KR" sz="3600"/>
              <a:t>.</a:t>
            </a:r>
            <a:endParaRPr lang="ko-KR" altLang="en-US" sz="36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목적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구성도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03170" y="881301"/>
            <a:ext cx="2592288" cy="36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작품 소개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17651" y="2442711"/>
            <a:ext cx="2376264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  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스마트 플러그 구성 </a:t>
            </a: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  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배전반 측정기 구성 </a:t>
            </a: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2-3  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허브 구성 </a:t>
            </a: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08126" y="3859455"/>
            <a:ext cx="2376264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   android Application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   Windows app for Pos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33375" y="327316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800" dirty="0"/>
              <a:t>목차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758D8F-02DF-4D79-86EB-FF2B6F3E8135}"/>
              </a:ext>
            </a:extLst>
          </p:cNvPr>
          <p:cNvSpPr txBox="1"/>
          <p:nvPr/>
        </p:nvSpPr>
        <p:spPr>
          <a:xfrm>
            <a:off x="2308126" y="204122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2 H/W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소개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3693A-1EEE-4AC5-B237-85E08EDB270C}"/>
              </a:ext>
            </a:extLst>
          </p:cNvPr>
          <p:cNvSpPr txBox="1"/>
          <p:nvPr/>
        </p:nvSpPr>
        <p:spPr>
          <a:xfrm>
            <a:off x="2308126" y="344694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3 S/W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소개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82C1E-C506-44C9-BF7B-B8770299C484}"/>
              </a:ext>
            </a:extLst>
          </p:cNvPr>
          <p:cNvSpPr txBox="1"/>
          <p:nvPr/>
        </p:nvSpPr>
        <p:spPr>
          <a:xfrm>
            <a:off x="5441429" y="88130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ko-KR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시연영상</a:t>
            </a:r>
            <a:endParaRPr lang="en-US" altLang="ko-KR" b="1" dirty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/>
              <a:t>작품 소개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39752" y="980728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600" b="1" kern="0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배경</a:t>
            </a:r>
            <a:endParaRPr lang="en-US" altLang="ko-KR" sz="1600" b="1" kern="0" spc="-30" dirty="0">
              <a:solidFill>
                <a:schemeClr val="accent3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72246" y="1483368"/>
            <a:ext cx="4320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NetKTI</a:t>
            </a:r>
            <a:r>
              <a:rPr kumimoji="0"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와의 연계로 주제 선정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1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장시간 사용하지않는 전력기구의 대기전력제어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1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손님 유무에 따라 에너지를 제어할 수 있는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kumimoji="0"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환경구성</a:t>
            </a:r>
            <a:endParaRPr kumimoji="0" lang="en-US" altLang="ko-KR" sz="1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spc="-1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9849" y="295257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600" b="1" kern="0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작품의 목표</a:t>
            </a:r>
            <a:endParaRPr lang="en-US" altLang="ko-KR" sz="1600" b="1" kern="0" spc="-30" dirty="0">
              <a:solidFill>
                <a:schemeClr val="accent3">
                  <a:lumMod val="40000"/>
                  <a:lumOff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95736" y="3552221"/>
            <a:ext cx="5760640" cy="128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3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kumimoji="0" lang="ko-KR" altLang="en-US" b="1" i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 내 전자제품을 </a:t>
            </a:r>
            <a:endParaRPr kumimoji="0" lang="en-US" altLang="ko-KR" b="1" i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b="1" i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kumimoji="0" lang="en-US" altLang="ko-KR" b="1" i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b="1" i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제어할 수 있는</a:t>
            </a:r>
            <a:endParaRPr kumimoji="0" lang="en-US" altLang="ko-KR" b="1" i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b="1" i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매니지먼트 시스템</a:t>
            </a:r>
            <a:r>
              <a:rPr kumimoji="0" lang="en-US" altLang="ko-KR" b="1" i="1" spc="-3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b="1" spc="-3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”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/>
              <a:t>작품의 목적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/>
              <a:t>구성도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C845E-1025-4BDB-93C1-C09D34D1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71"/>
          <a:stretch/>
        </p:blipFill>
        <p:spPr>
          <a:xfrm>
            <a:off x="996916" y="1670635"/>
            <a:ext cx="7150168" cy="38593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1169A3-CB31-4442-A700-70605D30A17F}"/>
              </a:ext>
            </a:extLst>
          </p:cNvPr>
          <p:cNvSpPr/>
          <p:nvPr/>
        </p:nvSpPr>
        <p:spPr>
          <a:xfrm>
            <a:off x="996916" y="1484784"/>
            <a:ext cx="1126812" cy="432048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101600" dist="76200"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688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/>
              <a:t>H/W </a:t>
            </a:r>
            <a:r>
              <a:rPr lang="ko-KR" altLang="en-US" sz="3800" b="0" spc="-90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4570229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본문 요약</a:t>
            </a:r>
            <a:endParaRPr lang="en-US" altLang="ko-KR" sz="1000" b="1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플러그 전체모습</a:t>
            </a:r>
            <a:endParaRPr lang="en-US" altLang="ko-KR" sz="1200" b="1" kern="0" spc="-3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227" y="1539117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상세항목의 내용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상세항목의 내용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0380" y="2570303"/>
            <a:ext cx="131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내부 구성</a:t>
            </a:r>
            <a:endParaRPr lang="en-US" altLang="ko-KR" sz="12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53716" y="2847302"/>
            <a:ext cx="1686636" cy="97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와이파이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MCU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보드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멀티플러그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전류센서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10A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릴레이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.. </a:t>
            </a:r>
            <a:r>
              <a:rPr lang="en-US" altLang="ko-KR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etc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스마트 플러그</a:t>
            </a:r>
            <a:endParaRPr lang="ko-KR" altLang="en-US" sz="1800" b="1" spc="-50" dirty="0"/>
          </a:p>
        </p:txBody>
      </p:sp>
      <p:pic>
        <p:nvPicPr>
          <p:cNvPr id="3" name="그림 2" descr="실내이(가) 표시된 사진&#10;&#10;자동 생성된 설명">
            <a:extLst>
              <a:ext uri="{FF2B5EF4-FFF2-40B4-BE49-F238E27FC236}">
                <a16:creationId xmlns:a16="http://schemas.microsoft.com/office/drawing/2014/main" id="{38BA3EE4-AAFC-436B-9A9A-6150C9F1C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5788" y="1215817"/>
            <a:ext cx="3554364" cy="26657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3CE7D9-32E9-4F0B-ABE1-B72C9E8A3C58}"/>
              </a:ext>
            </a:extLst>
          </p:cNvPr>
          <p:cNvSpPr txBox="1"/>
          <p:nvPr/>
        </p:nvSpPr>
        <p:spPr>
          <a:xfrm>
            <a:off x="2330804" y="4175354"/>
            <a:ext cx="131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3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기능</a:t>
            </a:r>
            <a:endParaRPr lang="en-US" altLang="ko-KR" sz="12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490943-E8BE-4CE8-98AC-252AE2CFC120}"/>
              </a:ext>
            </a:extLst>
          </p:cNvPr>
          <p:cNvSpPr/>
          <p:nvPr/>
        </p:nvSpPr>
        <p:spPr>
          <a:xfrm>
            <a:off x="2394140" y="4452353"/>
            <a:ext cx="2825932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사용전력 모니터링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릴레이를 통한 원격 전원 차단기능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 전력과 전원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on/off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로그를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 저장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162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본문 요약</a:t>
            </a:r>
            <a:endParaRPr lang="en-US" altLang="ko-KR" sz="1000" b="1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배전반 측정기 전체모습</a:t>
            </a:r>
            <a:endParaRPr lang="en-US" altLang="ko-KR" sz="1200" b="1" kern="0" spc="-3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227" y="1539117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상세항목의 내용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상세항목의 내용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80876" y="1368003"/>
            <a:ext cx="131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내부 구성</a:t>
            </a:r>
            <a:endParaRPr lang="en-US" altLang="ko-KR" sz="12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44212" y="1645002"/>
            <a:ext cx="1686636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와이파이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MCU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보드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SCT-013 (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전류측정 센서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배전반 측정기</a:t>
            </a:r>
            <a:endParaRPr lang="ko-KR" altLang="en-US" sz="1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CE7D9-32E9-4F0B-ABE1-B72C9E8A3C58}"/>
              </a:ext>
            </a:extLst>
          </p:cNvPr>
          <p:cNvSpPr txBox="1"/>
          <p:nvPr/>
        </p:nvSpPr>
        <p:spPr>
          <a:xfrm>
            <a:off x="2339395" y="3943714"/>
            <a:ext cx="131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3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기능</a:t>
            </a:r>
            <a:endParaRPr lang="en-US" altLang="ko-KR" sz="12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490943-E8BE-4CE8-98AC-252AE2CFC120}"/>
              </a:ext>
            </a:extLst>
          </p:cNvPr>
          <p:cNvSpPr/>
          <p:nvPr/>
        </p:nvSpPr>
        <p:spPr>
          <a:xfrm>
            <a:off x="2392947" y="4151778"/>
            <a:ext cx="2825932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사용전력 모니터링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EED92F-F178-492C-8051-7ABDC50A4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0919" y="1254040"/>
            <a:ext cx="1893001" cy="2524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6B4C05-D8C2-4FCA-A3AD-96EC1DEF5CF5}"/>
              </a:ext>
            </a:extLst>
          </p:cNvPr>
          <p:cNvSpPr txBox="1"/>
          <p:nvPr/>
        </p:nvSpPr>
        <p:spPr>
          <a:xfrm>
            <a:off x="2348438" y="4762504"/>
            <a:ext cx="131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4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특징</a:t>
            </a:r>
            <a:endParaRPr lang="en-US" altLang="ko-KR" sz="12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7618A9-6FE1-4C4E-98FE-3230158BE22A}"/>
              </a:ext>
            </a:extLst>
          </p:cNvPr>
          <p:cNvSpPr/>
          <p:nvPr/>
        </p:nvSpPr>
        <p:spPr>
          <a:xfrm>
            <a:off x="2411774" y="5039503"/>
            <a:ext cx="3816410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플러그를 사용할 수 없는 기기의 전력측정을 위함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Ex)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에어컨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간판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(3500W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이상 혹은 지리적위치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69916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본문 요약</a:t>
            </a:r>
            <a:endParaRPr lang="en-US" altLang="ko-KR" sz="1000" b="1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허브전체모습</a:t>
            </a:r>
            <a:endParaRPr lang="en-US" altLang="ko-KR" sz="1200" b="1" kern="0" spc="-3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227" y="1539117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상세항목의 내용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상세항목의 내용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80876" y="1368003"/>
            <a:ext cx="131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내부 구성</a:t>
            </a:r>
            <a:endParaRPr lang="en-US" altLang="ko-KR" sz="12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44212" y="1645002"/>
            <a:ext cx="1686636" cy="120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라즈베리파이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3B+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5MP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카메라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Lcd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모니터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LED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인디케이터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와이파이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MCU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보드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허브</a:t>
            </a:r>
            <a:endParaRPr lang="ko-KR" altLang="en-US" sz="1800" b="1" spc="-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CE7D9-32E9-4F0B-ABE1-B72C9E8A3C58}"/>
              </a:ext>
            </a:extLst>
          </p:cNvPr>
          <p:cNvSpPr txBox="1"/>
          <p:nvPr/>
        </p:nvSpPr>
        <p:spPr>
          <a:xfrm>
            <a:off x="2339395" y="3943714"/>
            <a:ext cx="131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3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기능</a:t>
            </a:r>
            <a:endParaRPr lang="en-US" altLang="ko-KR" sz="12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490943-E8BE-4CE8-98AC-252AE2CFC120}"/>
              </a:ext>
            </a:extLst>
          </p:cNvPr>
          <p:cNvSpPr/>
          <p:nvPr/>
        </p:nvSpPr>
        <p:spPr>
          <a:xfrm>
            <a:off x="2392947" y="4151778"/>
            <a:ext cx="2825932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HW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 제어신호를 보내는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MQTT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서버 역할 수행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모니터링 값을 사용자에게 보내주는 서버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카메라를 통한 매장 내 손님 수 파악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6B4C05-D8C2-4FCA-A3AD-96EC1DEF5CF5}"/>
              </a:ext>
            </a:extLst>
          </p:cNvPr>
          <p:cNvSpPr txBox="1"/>
          <p:nvPr/>
        </p:nvSpPr>
        <p:spPr>
          <a:xfrm>
            <a:off x="2348438" y="5103670"/>
            <a:ext cx="131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4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특징</a:t>
            </a:r>
            <a:endParaRPr lang="en-US" altLang="ko-KR" sz="12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7618A9-6FE1-4C4E-98FE-3230158BE22A}"/>
              </a:ext>
            </a:extLst>
          </p:cNvPr>
          <p:cNvSpPr/>
          <p:nvPr/>
        </p:nvSpPr>
        <p:spPr>
          <a:xfrm>
            <a:off x="2411774" y="5380669"/>
            <a:ext cx="3816410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프라이버시를 위한 녹화기능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얼굴인식과 모션인식을 합하여 보다 정확한 재실인원 파악기능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외부서버가 아닌 홈 네트워크 속에서 서버를 운영하기에 속도가 빠름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2F5991-18E8-4889-A7C9-83117F52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3185" y="1237492"/>
            <a:ext cx="1967667" cy="26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5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6485</TotalTime>
  <Words>521</Words>
  <Application>Microsoft Office PowerPoint</Application>
  <PresentationFormat>화면 슬라이드 쇼(4:3)</PresentationFormat>
  <Paragraphs>150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Wingdings</vt:lpstr>
      <vt:lpstr>나눔명조 ExtraBold</vt:lpstr>
      <vt:lpstr>나눔고딕</vt:lpstr>
      <vt:lpstr>맑은 고딕</vt:lpstr>
      <vt:lpstr>나눔고딕 ExtraBold</vt:lpstr>
      <vt:lpstr>Arial</vt:lpstr>
      <vt:lpstr>Office 테마</vt:lpstr>
      <vt:lpstr>컴퓨터 공학부 SW 캡스톤 디자인</vt:lpstr>
      <vt:lpstr>목차</vt:lpstr>
      <vt:lpstr>작품 소개</vt:lpstr>
      <vt:lpstr>작품의 목적</vt:lpstr>
      <vt:lpstr>구성도</vt:lpstr>
      <vt:lpstr>H/W 소개</vt:lpstr>
      <vt:lpstr>스마트 플러그</vt:lpstr>
      <vt:lpstr>배전반 측정기</vt:lpstr>
      <vt:lpstr>허브</vt:lpstr>
      <vt:lpstr>S/W 소개</vt:lpstr>
      <vt:lpstr>Android Application</vt:lpstr>
      <vt:lpstr>Android Application</vt:lpstr>
      <vt:lpstr>Client program in Pos</vt:lpstr>
      <vt:lpstr>Client program in Pos</vt:lpstr>
      <vt:lpstr>Client program in Pos</vt:lpstr>
      <vt:lpstr>시연 영상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김동혁(2016156003)</cp:lastModifiedBy>
  <cp:revision>13</cp:revision>
  <dcterms:created xsi:type="dcterms:W3CDTF">2011-08-23T09:45:48Z</dcterms:created>
  <dcterms:modified xsi:type="dcterms:W3CDTF">2021-09-22T13:42:51Z</dcterms:modified>
</cp:coreProperties>
</file>