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1" r:id="rId3"/>
    <p:sldId id="270" r:id="rId4"/>
    <p:sldId id="275" r:id="rId5"/>
    <p:sldId id="276" r:id="rId6"/>
    <p:sldId id="27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7"/>
    <a:srgbClr val="F87207"/>
    <a:srgbClr val="967A6C"/>
    <a:srgbClr val="FF6600"/>
    <a:srgbClr val="FBC621"/>
    <a:srgbClr val="AE978C"/>
    <a:srgbClr val="2CA2EC"/>
    <a:srgbClr val="FD5F81"/>
    <a:srgbClr val="FF6699"/>
    <a:srgbClr val="F29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2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04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수량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marker>
            <c:symbol val="picture"/>
            <c:spPr>
              <a:solidFill>
                <a:srgbClr val="967A6C"/>
              </a:solidFill>
              <a:ln w="0">
                <a:solidFill>
                  <a:schemeClr val="bg1"/>
                </a:solidFill>
              </a:ln>
            </c:spPr>
          </c:marker>
          <c:dPt>
            <c:idx val="2"/>
            <c:marker>
              <c:spPr>
                <a:solidFill>
                  <a:srgbClr val="967A6C"/>
                </a:solidFill>
                <a:ln>
                  <a:solidFill>
                    <a:schemeClr val="bg1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0C5-4BD0-B164-E13E1BC11F1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8000</c:v>
                </c:pt>
                <c:pt idx="1">
                  <c:v>9000</c:v>
                </c:pt>
                <c:pt idx="2">
                  <c:v>10000</c:v>
                </c:pt>
                <c:pt idx="3">
                  <c:v>11000</c:v>
                </c:pt>
                <c:pt idx="4">
                  <c:v>17000</c:v>
                </c:pt>
                <c:pt idx="5">
                  <c:v>20000</c:v>
                </c:pt>
                <c:pt idx="6">
                  <c:v>25000</c:v>
                </c:pt>
                <c:pt idx="7">
                  <c:v>30000</c:v>
                </c:pt>
                <c:pt idx="8">
                  <c:v>40000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C5-4BD0-B164-E13E1BC11F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8924608"/>
        <c:axId val="256814464"/>
      </c:lineChart>
      <c:catAx>
        <c:axId val="1989246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ko-KR"/>
          </a:p>
        </c:txPr>
        <c:crossAx val="256814464"/>
        <c:crosses val="autoZero"/>
        <c:auto val="1"/>
        <c:lblAlgn val="ctr"/>
        <c:lblOffset val="100"/>
        <c:noMultiLvlLbl val="0"/>
      </c:catAx>
      <c:valAx>
        <c:axId val="256814464"/>
        <c:scaling>
          <c:orientation val="minMax"/>
        </c:scaling>
        <c:delete val="0"/>
        <c:axPos val="l"/>
        <c:majorGridlines>
          <c:spPr>
            <a:ln>
              <a:solidFill>
                <a:srgbClr val="AE978C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ko-KR"/>
          </a:p>
        </c:txPr>
        <c:crossAx val="1989246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7575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A3F-4771-8D8E-5498B3D86DA9}"/>
              </c:ext>
            </c:extLst>
          </c:dPt>
          <c:dPt>
            <c:idx val="2"/>
            <c:invertIfNegative val="0"/>
            <c:bubble3D val="0"/>
            <c:spPr>
              <a:solidFill>
                <a:srgbClr val="FF6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7BA-4AB4-82AF-E46A4A932935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927077731426291"/>
                      <c:h val="0.1272405933150032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A3F-4771-8D8E-5498B3D86D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#"조 "#,##0,,,"억원";</c:formatCode>
                <c:ptCount val="3"/>
                <c:pt idx="0" formatCode="&quot;약&quot;\ #&quot;조 &quot;#,##0,,,&quot;억원&quot;;">
                  <c:v>30000000000000</c:v>
                </c:pt>
                <c:pt idx="1">
                  <c:v>17307000000000</c:v>
                </c:pt>
                <c:pt idx="2">
                  <c:v>11710000000000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3F-4771-8D8E-5498B3D86DA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98719488"/>
        <c:axId val="598721728"/>
      </c:barChart>
      <c:catAx>
        <c:axId val="5987194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8721728"/>
        <c:crosses val="autoZero"/>
        <c:auto val="1"/>
        <c:lblAlgn val="ctr"/>
        <c:lblOffset val="100"/>
        <c:noMultiLvlLbl val="0"/>
      </c:catAx>
      <c:valAx>
        <c:axId val="598721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&quot;₩&quot;#,##0_);[Red]\(&quot;₩&quot;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8719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0FB8-FDB4-4D66-8FF3-A94EEFB857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2821-D4BF-462A-80E4-76CD03E1EF3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31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0FB8-FDB4-4D66-8FF3-A94EEFB857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2821-D4BF-462A-80E4-76CD03E1EF3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74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0FB8-FDB4-4D66-8FF3-A94EEFB857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2821-D4BF-462A-80E4-76CD03E1EF3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53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0FB8-FDB4-4D66-8FF3-A94EEFB857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2821-D4BF-462A-80E4-76CD03E1EF3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80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0FB8-FDB4-4D66-8FF3-A94EEFB857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2821-D4BF-462A-80E4-76CD03E1EF3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90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0FB8-FDB4-4D66-8FF3-A94EEFB857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2821-D4BF-462A-80E4-76CD03E1EF3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39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0FB8-FDB4-4D66-8FF3-A94EEFB857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2821-D4BF-462A-80E4-76CD03E1EF3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64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0FB8-FDB4-4D66-8FF3-A94EEFB857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2821-D4BF-462A-80E4-76CD03E1EF3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24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0FB8-FDB4-4D66-8FF3-A94EEFB857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2821-D4BF-462A-80E4-76CD03E1EF3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15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0FB8-FDB4-4D66-8FF3-A94EEFB857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2821-D4BF-462A-80E4-76CD03E1EF3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4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0FB8-FDB4-4D66-8FF3-A94EEFB857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2821-D4BF-462A-80E4-76CD03E1EF3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99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B0FB8-FDB4-4D66-8FF3-A94EEFB857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32821-D4BF-462A-80E4-76CD03E1EF3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7A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58867" y="-1058368"/>
            <a:ext cx="3635148" cy="6462486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2118027" y="4847772"/>
            <a:ext cx="1248228" cy="12482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345970" y="4847772"/>
            <a:ext cx="1248228" cy="12482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3344483" y="-7545"/>
            <a:ext cx="5392058" cy="4173146"/>
          </a:xfrm>
          <a:custGeom>
            <a:avLst/>
            <a:gdLst>
              <a:gd name="connsiteX0" fmla="*/ 442056 w 5392058"/>
              <a:gd name="connsiteY0" fmla="*/ 0 h 4173146"/>
              <a:gd name="connsiteX1" fmla="*/ 4950002 w 5392058"/>
              <a:gd name="connsiteY1" fmla="*/ 0 h 4173146"/>
              <a:gd name="connsiteX2" fmla="*/ 5066662 w 5392058"/>
              <a:gd name="connsiteY2" fmla="*/ 192029 h 4173146"/>
              <a:gd name="connsiteX3" fmla="*/ 5392058 w 5392058"/>
              <a:gd name="connsiteY3" fmla="*/ 1477117 h 4173146"/>
              <a:gd name="connsiteX4" fmla="*/ 2696029 w 5392058"/>
              <a:gd name="connsiteY4" fmla="*/ 4173146 h 4173146"/>
              <a:gd name="connsiteX5" fmla="*/ 0 w 5392058"/>
              <a:gd name="connsiteY5" fmla="*/ 1477117 h 4173146"/>
              <a:gd name="connsiteX6" fmla="*/ 325396 w 5392058"/>
              <a:gd name="connsiteY6" fmla="*/ 192029 h 4173146"/>
              <a:gd name="connsiteX7" fmla="*/ 442056 w 5392058"/>
              <a:gd name="connsiteY7" fmla="*/ 0 h 41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92058" h="4173146">
                <a:moveTo>
                  <a:pt x="442056" y="0"/>
                </a:moveTo>
                <a:lnTo>
                  <a:pt x="4950002" y="0"/>
                </a:lnTo>
                <a:lnTo>
                  <a:pt x="5066662" y="192029"/>
                </a:lnTo>
                <a:cubicBezTo>
                  <a:pt x="5274182" y="574039"/>
                  <a:pt x="5392058" y="1011812"/>
                  <a:pt x="5392058" y="1477117"/>
                </a:cubicBezTo>
                <a:cubicBezTo>
                  <a:pt x="5392058" y="2966093"/>
                  <a:pt x="4185005" y="4173146"/>
                  <a:pt x="2696029" y="4173146"/>
                </a:cubicBezTo>
                <a:cubicBezTo>
                  <a:pt x="1207053" y="4173146"/>
                  <a:pt x="0" y="2966093"/>
                  <a:pt x="0" y="1477117"/>
                </a:cubicBezTo>
                <a:cubicBezTo>
                  <a:pt x="0" y="1011812"/>
                  <a:pt x="117876" y="574039"/>
                  <a:pt x="325396" y="192029"/>
                </a:cubicBezTo>
                <a:lnTo>
                  <a:pt x="442056" y="0"/>
                </a:lnTo>
                <a:close/>
              </a:path>
            </a:pathLst>
          </a:custGeom>
          <a:solidFill>
            <a:srgbClr val="F872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 29"/>
          <p:cNvSpPr/>
          <p:nvPr/>
        </p:nvSpPr>
        <p:spPr>
          <a:xfrm rot="10800000">
            <a:off x="3809215" y="2982689"/>
            <a:ext cx="4462594" cy="1182912"/>
          </a:xfrm>
          <a:custGeom>
            <a:avLst/>
            <a:gdLst>
              <a:gd name="connsiteX0" fmla="*/ 2231297 w 4462594"/>
              <a:gd name="connsiteY0" fmla="*/ 0 h 1182912"/>
              <a:gd name="connsiteX1" fmla="*/ 4311684 w 4462594"/>
              <a:gd name="connsiteY1" fmla="*/ 981104 h 1182912"/>
              <a:gd name="connsiteX2" fmla="*/ 4462594 w 4462594"/>
              <a:gd name="connsiteY2" fmla="*/ 1182912 h 1182912"/>
              <a:gd name="connsiteX3" fmla="*/ 0 w 4462594"/>
              <a:gd name="connsiteY3" fmla="*/ 1182912 h 1182912"/>
              <a:gd name="connsiteX4" fmla="*/ 150910 w 4462594"/>
              <a:gd name="connsiteY4" fmla="*/ 981104 h 1182912"/>
              <a:gd name="connsiteX5" fmla="*/ 2231297 w 4462594"/>
              <a:gd name="connsiteY5" fmla="*/ 0 h 118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2594" h="1182912">
                <a:moveTo>
                  <a:pt x="2231297" y="0"/>
                </a:moveTo>
                <a:cubicBezTo>
                  <a:pt x="3068846" y="0"/>
                  <a:pt x="3817193" y="381919"/>
                  <a:pt x="4311684" y="981104"/>
                </a:cubicBezTo>
                <a:lnTo>
                  <a:pt x="4462594" y="1182912"/>
                </a:lnTo>
                <a:lnTo>
                  <a:pt x="0" y="1182912"/>
                </a:lnTo>
                <a:lnTo>
                  <a:pt x="150910" y="981104"/>
                </a:lnTo>
                <a:cubicBezTo>
                  <a:pt x="645401" y="381919"/>
                  <a:pt x="1393748" y="0"/>
                  <a:pt x="223129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57115" y="531680"/>
            <a:ext cx="476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haroni" panose="02010803020104030203" pitchFamily="2" charset="-79"/>
              </a:rPr>
              <a:t>Meal Share</a:t>
            </a:r>
            <a:endParaRPr lang="ko-KR" altLang="en-US" sz="48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57115" y="1958217"/>
            <a:ext cx="4766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  <a:cs typeface="Aharoni" panose="02010803020104030203" pitchFamily="2" charset="-79"/>
              </a:rPr>
              <a:t>이현지 정무곤 이태규</a:t>
            </a:r>
            <a:endParaRPr lang="en-US" altLang="ko-KR" sz="20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  <a:cs typeface="Aharoni" panose="02010803020104030203" pitchFamily="2" charset="-79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718681" y="5310091"/>
            <a:ext cx="274862" cy="323590"/>
            <a:chOff x="2150430" y="2982689"/>
            <a:chExt cx="274862" cy="323590"/>
          </a:xfrm>
        </p:grpSpPr>
        <p:sp>
          <p:nvSpPr>
            <p:cNvPr id="35" name="모서리가 둥근 직사각형 34"/>
            <p:cNvSpPr/>
            <p:nvPr/>
          </p:nvSpPr>
          <p:spPr>
            <a:xfrm rot="18900000">
              <a:off x="2263169" y="2982689"/>
              <a:ext cx="49383" cy="2748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 rot="2700000">
              <a:off x="2263169" y="3144157"/>
              <a:ext cx="49383" cy="2748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969418" y="5285727"/>
            <a:ext cx="274862" cy="323590"/>
            <a:chOff x="2150430" y="2982689"/>
            <a:chExt cx="274862" cy="323590"/>
          </a:xfrm>
        </p:grpSpPr>
        <p:sp>
          <p:nvSpPr>
            <p:cNvPr id="39" name="모서리가 둥근 직사각형 38"/>
            <p:cNvSpPr/>
            <p:nvPr/>
          </p:nvSpPr>
          <p:spPr>
            <a:xfrm rot="18900000">
              <a:off x="2263169" y="2982689"/>
              <a:ext cx="49383" cy="2748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 rot="2700000">
              <a:off x="2263169" y="3144157"/>
              <a:ext cx="49383" cy="2748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8071497" y="5285727"/>
            <a:ext cx="274862" cy="323590"/>
            <a:chOff x="2150430" y="2982689"/>
            <a:chExt cx="274862" cy="323590"/>
          </a:xfrm>
        </p:grpSpPr>
        <p:sp>
          <p:nvSpPr>
            <p:cNvPr id="42" name="모서리가 둥근 직사각형 41"/>
            <p:cNvSpPr/>
            <p:nvPr/>
          </p:nvSpPr>
          <p:spPr>
            <a:xfrm rot="18900000">
              <a:off x="2263169" y="2982689"/>
              <a:ext cx="49383" cy="2748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 rot="2700000">
              <a:off x="2263169" y="3144157"/>
              <a:ext cx="49383" cy="2748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1854230" y="6134100"/>
            <a:ext cx="173824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프로젝트 선정배경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100964" y="6134100"/>
            <a:ext cx="173824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프로젝트 목표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6049" y="6134100"/>
            <a:ext cx="173824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기대 효과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334003" y="6146800"/>
            <a:ext cx="173824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기능 설명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60140" y="3215482"/>
            <a:ext cx="3160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F87207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  <a:cs typeface="Aharoni" panose="02010803020104030203" pitchFamily="2" charset="-79"/>
              </a:rPr>
              <a:t>부산</a:t>
            </a:r>
            <a:r>
              <a:rPr lang="en-US" altLang="ko-KR" sz="1200" dirty="0">
                <a:solidFill>
                  <a:srgbClr val="F87207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  <a:cs typeface="Aharoni" panose="02010803020104030203" pitchFamily="2" charset="-79"/>
              </a:rPr>
              <a:t>IT</a:t>
            </a:r>
            <a:r>
              <a:rPr lang="ko-KR" altLang="en-US" sz="1200" dirty="0">
                <a:solidFill>
                  <a:srgbClr val="F87207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  <a:cs typeface="Aharoni" panose="02010803020104030203" pitchFamily="2" charset="-79"/>
              </a:rPr>
              <a:t>교육센터</a:t>
            </a:r>
            <a:endParaRPr lang="en-US" altLang="ko-KR" sz="1200" dirty="0">
              <a:solidFill>
                <a:srgbClr val="F87207"/>
              </a:solidFill>
              <a:latin typeface="야놀자 야체 R" panose="02020603020101020101" pitchFamily="18" charset="-127"/>
              <a:ea typeface="야놀자 야체 R" panose="02020603020101020101" pitchFamily="18" charset="-127"/>
              <a:cs typeface="Aharoni" panose="02010803020104030203" pitchFamily="2" charset="-79"/>
            </a:endParaRPr>
          </a:p>
          <a:p>
            <a:pPr marL="45720" marR="45720" algn="ctr"/>
            <a:r>
              <a:rPr lang="ko-KR" altLang="ko-KR" sz="1200" dirty="0">
                <a:solidFill>
                  <a:srgbClr val="F87207"/>
                </a:solidFill>
                <a:ea typeface="야놀자 야체 R" panose="02020603020101020101" pitchFamily="18" charset="-127"/>
                <a:cs typeface="Aharoni" panose="02010803020104030203" pitchFamily="2" charset="-79"/>
              </a:rPr>
              <a:t>빅데이터 시각화를 통한 </a:t>
            </a:r>
            <a:endParaRPr lang="en-US" altLang="ko-KR" sz="1200" dirty="0">
              <a:solidFill>
                <a:srgbClr val="F87207"/>
              </a:solidFill>
              <a:ea typeface="야놀자 야체 R" panose="02020603020101020101" pitchFamily="18" charset="-127"/>
              <a:cs typeface="Aharoni" panose="02010803020104030203" pitchFamily="2" charset="-79"/>
            </a:endParaRPr>
          </a:p>
          <a:p>
            <a:pPr marL="45720" marR="45720" algn="ctr"/>
            <a:r>
              <a:rPr lang="ko-KR" altLang="ko-KR" sz="1200" dirty="0">
                <a:solidFill>
                  <a:srgbClr val="F87207"/>
                </a:solidFill>
                <a:ea typeface="야놀자 야체 R" panose="02020603020101020101" pitchFamily="18" charset="-127"/>
                <a:cs typeface="Aharoni" panose="02010803020104030203" pitchFamily="2" charset="-79"/>
              </a:rPr>
              <a:t>빅데이터</a:t>
            </a:r>
            <a:r>
              <a:rPr lang="en-US" altLang="ko-KR" sz="1200" dirty="0">
                <a:solidFill>
                  <a:srgbClr val="F87207"/>
                </a:solidFill>
                <a:ea typeface="야놀자 야체 R" panose="02020603020101020101" pitchFamily="18" charset="-127"/>
                <a:cs typeface="Aharoni" panose="02010803020104030203" pitchFamily="2" charset="-79"/>
              </a:rPr>
              <a:t>UI </a:t>
            </a:r>
            <a:r>
              <a:rPr lang="ko-KR" altLang="ko-KR" sz="1200" dirty="0">
                <a:solidFill>
                  <a:srgbClr val="F87207"/>
                </a:solidFill>
                <a:ea typeface="야놀자 야체 R" panose="02020603020101020101" pitchFamily="18" charset="-127"/>
                <a:cs typeface="Aharoni" panose="02010803020104030203" pitchFamily="2" charset="-79"/>
              </a:rPr>
              <a:t>콘텐츠개발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2522202" y="5248102"/>
            <a:ext cx="439877" cy="487550"/>
            <a:chOff x="4006850" y="1601788"/>
            <a:chExt cx="322263" cy="357188"/>
          </a:xfrm>
          <a:solidFill>
            <a:srgbClr val="575757"/>
          </a:solidFill>
        </p:grpSpPr>
        <p:sp>
          <p:nvSpPr>
            <p:cNvPr id="49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F8720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4" name="Freeform 11"/>
          <p:cNvSpPr>
            <a:spLocks noEditPoints="1"/>
          </p:cNvSpPr>
          <p:nvPr/>
        </p:nvSpPr>
        <p:spPr bwMode="auto">
          <a:xfrm>
            <a:off x="4809587" y="5241668"/>
            <a:ext cx="413055" cy="507117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7575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B53AEC4-87EA-4374-B10F-3C917B977CA0}"/>
              </a:ext>
            </a:extLst>
          </p:cNvPr>
          <p:cNvGrpSpPr/>
          <p:nvPr/>
        </p:nvGrpSpPr>
        <p:grpSpPr>
          <a:xfrm>
            <a:off x="8579009" y="4847772"/>
            <a:ext cx="1248228" cy="1248228"/>
            <a:chOff x="6573913" y="4847772"/>
            <a:chExt cx="1248228" cy="1248228"/>
          </a:xfrm>
        </p:grpSpPr>
        <p:sp>
          <p:nvSpPr>
            <p:cNvPr id="23" name="타원 22"/>
            <p:cNvSpPr/>
            <p:nvPr/>
          </p:nvSpPr>
          <p:spPr>
            <a:xfrm>
              <a:off x="6573913" y="4847772"/>
              <a:ext cx="1248228" cy="12482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5" name="Group 14"/>
            <p:cNvGrpSpPr>
              <a:grpSpLocks noChangeAspect="1"/>
            </p:cNvGrpSpPr>
            <p:nvPr/>
          </p:nvGrpSpPr>
          <p:grpSpPr bwMode="auto">
            <a:xfrm>
              <a:off x="6965655" y="5282084"/>
              <a:ext cx="445392" cy="377801"/>
              <a:chOff x="3669" y="3943"/>
              <a:chExt cx="626" cy="531"/>
            </a:xfrm>
            <a:solidFill>
              <a:srgbClr val="575757"/>
            </a:solidFill>
          </p:grpSpPr>
          <p:sp>
            <p:nvSpPr>
              <p:cNvPr id="56" name="Freeform 16"/>
              <p:cNvSpPr>
                <a:spLocks noEditPoints="1"/>
              </p:cNvSpPr>
              <p:nvPr/>
            </p:nvSpPr>
            <p:spPr bwMode="auto">
              <a:xfrm>
                <a:off x="3669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17"/>
              <p:cNvSpPr>
                <a:spLocks/>
              </p:cNvSpPr>
              <p:nvPr/>
            </p:nvSpPr>
            <p:spPr bwMode="auto">
              <a:xfrm>
                <a:off x="3928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8720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343630-A051-4DAB-88BE-05C03E4CAF32}"/>
              </a:ext>
            </a:extLst>
          </p:cNvPr>
          <p:cNvGrpSpPr/>
          <p:nvPr/>
        </p:nvGrpSpPr>
        <p:grpSpPr>
          <a:xfrm>
            <a:off x="6532779" y="4822257"/>
            <a:ext cx="1248228" cy="1248228"/>
            <a:chOff x="8579009" y="4847772"/>
            <a:chExt cx="1248228" cy="1248228"/>
          </a:xfrm>
        </p:grpSpPr>
        <p:sp>
          <p:nvSpPr>
            <p:cNvPr id="24" name="타원 23"/>
            <p:cNvSpPr/>
            <p:nvPr/>
          </p:nvSpPr>
          <p:spPr>
            <a:xfrm>
              <a:off x="8579009" y="4847772"/>
              <a:ext cx="1248228" cy="12482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8968351" y="5249910"/>
              <a:ext cx="469544" cy="461971"/>
              <a:chOff x="706438" y="3175"/>
              <a:chExt cx="1968500" cy="1936751"/>
            </a:xfrm>
            <a:solidFill>
              <a:srgbClr val="575757"/>
            </a:solidFill>
          </p:grpSpPr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863601" y="3175"/>
                <a:ext cx="1655763" cy="803275"/>
              </a:xfrm>
              <a:custGeom>
                <a:avLst/>
                <a:gdLst>
                  <a:gd name="T0" fmla="*/ 1564 w 3128"/>
                  <a:gd name="T1" fmla="*/ 0 h 1517"/>
                  <a:gd name="T2" fmla="*/ 1601 w 3128"/>
                  <a:gd name="T3" fmla="*/ 3 h 1517"/>
                  <a:gd name="T4" fmla="*/ 1636 w 3128"/>
                  <a:gd name="T5" fmla="*/ 12 h 1517"/>
                  <a:gd name="T6" fmla="*/ 1671 w 3128"/>
                  <a:gd name="T7" fmla="*/ 27 h 1517"/>
                  <a:gd name="T8" fmla="*/ 1703 w 3128"/>
                  <a:gd name="T9" fmla="*/ 47 h 1517"/>
                  <a:gd name="T10" fmla="*/ 3104 w 3128"/>
                  <a:gd name="T11" fmla="*/ 1137 h 1517"/>
                  <a:gd name="T12" fmla="*/ 3116 w 3128"/>
                  <a:gd name="T13" fmla="*/ 1150 h 1517"/>
                  <a:gd name="T14" fmla="*/ 3124 w 3128"/>
                  <a:gd name="T15" fmla="*/ 1164 h 1517"/>
                  <a:gd name="T16" fmla="*/ 3128 w 3128"/>
                  <a:gd name="T17" fmla="*/ 1181 h 1517"/>
                  <a:gd name="T18" fmla="*/ 3126 w 3128"/>
                  <a:gd name="T19" fmla="*/ 1198 h 1517"/>
                  <a:gd name="T20" fmla="*/ 3120 w 3128"/>
                  <a:gd name="T21" fmla="*/ 1214 h 1517"/>
                  <a:gd name="T22" fmla="*/ 3109 w 3128"/>
                  <a:gd name="T23" fmla="*/ 1227 h 1517"/>
                  <a:gd name="T24" fmla="*/ 2819 w 3128"/>
                  <a:gd name="T25" fmla="*/ 1517 h 1517"/>
                  <a:gd name="T26" fmla="*/ 2819 w 3128"/>
                  <a:gd name="T27" fmla="*/ 1297 h 1517"/>
                  <a:gd name="T28" fmla="*/ 2817 w 3128"/>
                  <a:gd name="T29" fmla="*/ 1260 h 1517"/>
                  <a:gd name="T30" fmla="*/ 2808 w 3128"/>
                  <a:gd name="T31" fmla="*/ 1225 h 1517"/>
                  <a:gd name="T32" fmla="*/ 2794 w 3128"/>
                  <a:gd name="T33" fmla="*/ 1192 h 1517"/>
                  <a:gd name="T34" fmla="*/ 2776 w 3128"/>
                  <a:gd name="T35" fmla="*/ 1163 h 1517"/>
                  <a:gd name="T36" fmla="*/ 2754 w 3128"/>
                  <a:gd name="T37" fmla="*/ 1137 h 1517"/>
                  <a:gd name="T38" fmla="*/ 2727 w 3128"/>
                  <a:gd name="T39" fmla="*/ 1115 h 1517"/>
                  <a:gd name="T40" fmla="*/ 2697 w 3128"/>
                  <a:gd name="T41" fmla="*/ 1095 h 1517"/>
                  <a:gd name="T42" fmla="*/ 2665 w 3128"/>
                  <a:gd name="T43" fmla="*/ 1082 h 1517"/>
                  <a:gd name="T44" fmla="*/ 2630 w 3128"/>
                  <a:gd name="T45" fmla="*/ 1074 h 1517"/>
                  <a:gd name="T46" fmla="*/ 2593 w 3128"/>
                  <a:gd name="T47" fmla="*/ 1071 h 1517"/>
                  <a:gd name="T48" fmla="*/ 534 w 3128"/>
                  <a:gd name="T49" fmla="*/ 1071 h 1517"/>
                  <a:gd name="T50" fmla="*/ 498 w 3128"/>
                  <a:gd name="T51" fmla="*/ 1074 h 1517"/>
                  <a:gd name="T52" fmla="*/ 463 w 3128"/>
                  <a:gd name="T53" fmla="*/ 1082 h 1517"/>
                  <a:gd name="T54" fmla="*/ 430 w 3128"/>
                  <a:gd name="T55" fmla="*/ 1095 h 1517"/>
                  <a:gd name="T56" fmla="*/ 401 w 3128"/>
                  <a:gd name="T57" fmla="*/ 1115 h 1517"/>
                  <a:gd name="T58" fmla="*/ 374 w 3128"/>
                  <a:gd name="T59" fmla="*/ 1137 h 1517"/>
                  <a:gd name="T60" fmla="*/ 351 w 3128"/>
                  <a:gd name="T61" fmla="*/ 1163 h 1517"/>
                  <a:gd name="T62" fmla="*/ 333 w 3128"/>
                  <a:gd name="T63" fmla="*/ 1192 h 1517"/>
                  <a:gd name="T64" fmla="*/ 319 w 3128"/>
                  <a:gd name="T65" fmla="*/ 1225 h 1517"/>
                  <a:gd name="T66" fmla="*/ 310 w 3128"/>
                  <a:gd name="T67" fmla="*/ 1260 h 1517"/>
                  <a:gd name="T68" fmla="*/ 308 w 3128"/>
                  <a:gd name="T69" fmla="*/ 1297 h 1517"/>
                  <a:gd name="T70" fmla="*/ 308 w 3128"/>
                  <a:gd name="T71" fmla="*/ 1517 h 1517"/>
                  <a:gd name="T72" fmla="*/ 18 w 3128"/>
                  <a:gd name="T73" fmla="*/ 1227 h 1517"/>
                  <a:gd name="T74" fmla="*/ 8 w 3128"/>
                  <a:gd name="T75" fmla="*/ 1214 h 1517"/>
                  <a:gd name="T76" fmla="*/ 1 w 3128"/>
                  <a:gd name="T77" fmla="*/ 1198 h 1517"/>
                  <a:gd name="T78" fmla="*/ 0 w 3128"/>
                  <a:gd name="T79" fmla="*/ 1181 h 1517"/>
                  <a:gd name="T80" fmla="*/ 3 w 3128"/>
                  <a:gd name="T81" fmla="*/ 1164 h 1517"/>
                  <a:gd name="T82" fmla="*/ 11 w 3128"/>
                  <a:gd name="T83" fmla="*/ 1150 h 1517"/>
                  <a:gd name="T84" fmla="*/ 24 w 3128"/>
                  <a:gd name="T85" fmla="*/ 1137 h 1517"/>
                  <a:gd name="T86" fmla="*/ 1425 w 3128"/>
                  <a:gd name="T87" fmla="*/ 47 h 1517"/>
                  <a:gd name="T88" fmla="*/ 1456 w 3128"/>
                  <a:gd name="T89" fmla="*/ 27 h 1517"/>
                  <a:gd name="T90" fmla="*/ 1491 w 3128"/>
                  <a:gd name="T91" fmla="*/ 12 h 1517"/>
                  <a:gd name="T92" fmla="*/ 1528 w 3128"/>
                  <a:gd name="T93" fmla="*/ 3 h 1517"/>
                  <a:gd name="T94" fmla="*/ 1564 w 3128"/>
                  <a:gd name="T95" fmla="*/ 0 h 1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128" h="1517">
                    <a:moveTo>
                      <a:pt x="1564" y="0"/>
                    </a:moveTo>
                    <a:lnTo>
                      <a:pt x="1601" y="3"/>
                    </a:lnTo>
                    <a:lnTo>
                      <a:pt x="1636" y="12"/>
                    </a:lnTo>
                    <a:lnTo>
                      <a:pt x="1671" y="27"/>
                    </a:lnTo>
                    <a:lnTo>
                      <a:pt x="1703" y="47"/>
                    </a:lnTo>
                    <a:lnTo>
                      <a:pt x="3104" y="1137"/>
                    </a:lnTo>
                    <a:lnTo>
                      <a:pt x="3116" y="1150"/>
                    </a:lnTo>
                    <a:lnTo>
                      <a:pt x="3124" y="1164"/>
                    </a:lnTo>
                    <a:lnTo>
                      <a:pt x="3128" y="1181"/>
                    </a:lnTo>
                    <a:lnTo>
                      <a:pt x="3126" y="1198"/>
                    </a:lnTo>
                    <a:lnTo>
                      <a:pt x="3120" y="1214"/>
                    </a:lnTo>
                    <a:lnTo>
                      <a:pt x="3109" y="1227"/>
                    </a:lnTo>
                    <a:lnTo>
                      <a:pt x="2819" y="1517"/>
                    </a:lnTo>
                    <a:lnTo>
                      <a:pt x="2819" y="1297"/>
                    </a:lnTo>
                    <a:lnTo>
                      <a:pt x="2817" y="1260"/>
                    </a:lnTo>
                    <a:lnTo>
                      <a:pt x="2808" y="1225"/>
                    </a:lnTo>
                    <a:lnTo>
                      <a:pt x="2794" y="1192"/>
                    </a:lnTo>
                    <a:lnTo>
                      <a:pt x="2776" y="1163"/>
                    </a:lnTo>
                    <a:lnTo>
                      <a:pt x="2754" y="1137"/>
                    </a:lnTo>
                    <a:lnTo>
                      <a:pt x="2727" y="1115"/>
                    </a:lnTo>
                    <a:lnTo>
                      <a:pt x="2697" y="1095"/>
                    </a:lnTo>
                    <a:lnTo>
                      <a:pt x="2665" y="1082"/>
                    </a:lnTo>
                    <a:lnTo>
                      <a:pt x="2630" y="1074"/>
                    </a:lnTo>
                    <a:lnTo>
                      <a:pt x="2593" y="1071"/>
                    </a:lnTo>
                    <a:lnTo>
                      <a:pt x="534" y="1071"/>
                    </a:lnTo>
                    <a:lnTo>
                      <a:pt x="498" y="1074"/>
                    </a:lnTo>
                    <a:lnTo>
                      <a:pt x="463" y="1082"/>
                    </a:lnTo>
                    <a:lnTo>
                      <a:pt x="430" y="1095"/>
                    </a:lnTo>
                    <a:lnTo>
                      <a:pt x="401" y="1115"/>
                    </a:lnTo>
                    <a:lnTo>
                      <a:pt x="374" y="1137"/>
                    </a:lnTo>
                    <a:lnTo>
                      <a:pt x="351" y="1163"/>
                    </a:lnTo>
                    <a:lnTo>
                      <a:pt x="333" y="1192"/>
                    </a:lnTo>
                    <a:lnTo>
                      <a:pt x="319" y="1225"/>
                    </a:lnTo>
                    <a:lnTo>
                      <a:pt x="310" y="1260"/>
                    </a:lnTo>
                    <a:lnTo>
                      <a:pt x="308" y="1297"/>
                    </a:lnTo>
                    <a:lnTo>
                      <a:pt x="308" y="1517"/>
                    </a:lnTo>
                    <a:lnTo>
                      <a:pt x="18" y="1227"/>
                    </a:lnTo>
                    <a:lnTo>
                      <a:pt x="8" y="1214"/>
                    </a:lnTo>
                    <a:lnTo>
                      <a:pt x="1" y="1198"/>
                    </a:lnTo>
                    <a:lnTo>
                      <a:pt x="0" y="1181"/>
                    </a:lnTo>
                    <a:lnTo>
                      <a:pt x="3" y="1164"/>
                    </a:lnTo>
                    <a:lnTo>
                      <a:pt x="11" y="1150"/>
                    </a:lnTo>
                    <a:lnTo>
                      <a:pt x="24" y="1137"/>
                    </a:lnTo>
                    <a:lnTo>
                      <a:pt x="1425" y="47"/>
                    </a:lnTo>
                    <a:lnTo>
                      <a:pt x="1456" y="27"/>
                    </a:lnTo>
                    <a:lnTo>
                      <a:pt x="1491" y="12"/>
                    </a:lnTo>
                    <a:lnTo>
                      <a:pt x="1528" y="3"/>
                    </a:lnTo>
                    <a:lnTo>
                      <a:pt x="1564" y="0"/>
                    </a:lnTo>
                    <a:close/>
                  </a:path>
                </a:pathLst>
              </a:custGeom>
              <a:solidFill>
                <a:srgbClr val="F8720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706438" y="744538"/>
                <a:ext cx="1968500" cy="1195388"/>
              </a:xfrm>
              <a:custGeom>
                <a:avLst/>
                <a:gdLst>
                  <a:gd name="T0" fmla="*/ 3667 w 3721"/>
                  <a:gd name="T1" fmla="*/ 0 h 2259"/>
                  <a:gd name="T2" fmla="*/ 3684 w 3721"/>
                  <a:gd name="T3" fmla="*/ 5 h 2259"/>
                  <a:gd name="T4" fmla="*/ 3700 w 3721"/>
                  <a:gd name="T5" fmla="*/ 14 h 2259"/>
                  <a:gd name="T6" fmla="*/ 3711 w 3721"/>
                  <a:gd name="T7" fmla="*/ 26 h 2259"/>
                  <a:gd name="T8" fmla="*/ 3719 w 3721"/>
                  <a:gd name="T9" fmla="*/ 42 h 2259"/>
                  <a:gd name="T10" fmla="*/ 3721 w 3721"/>
                  <a:gd name="T11" fmla="*/ 60 h 2259"/>
                  <a:gd name="T12" fmla="*/ 3721 w 3721"/>
                  <a:gd name="T13" fmla="*/ 2011 h 2259"/>
                  <a:gd name="T14" fmla="*/ 3718 w 3721"/>
                  <a:gd name="T15" fmla="*/ 2050 h 2259"/>
                  <a:gd name="T16" fmla="*/ 3709 w 3721"/>
                  <a:gd name="T17" fmla="*/ 2089 h 2259"/>
                  <a:gd name="T18" fmla="*/ 3694 w 3721"/>
                  <a:gd name="T19" fmla="*/ 2125 h 2259"/>
                  <a:gd name="T20" fmla="*/ 3674 w 3721"/>
                  <a:gd name="T21" fmla="*/ 2157 h 2259"/>
                  <a:gd name="T22" fmla="*/ 3649 w 3721"/>
                  <a:gd name="T23" fmla="*/ 2186 h 2259"/>
                  <a:gd name="T24" fmla="*/ 3620 w 3721"/>
                  <a:gd name="T25" fmla="*/ 2210 h 2259"/>
                  <a:gd name="T26" fmla="*/ 3587 w 3721"/>
                  <a:gd name="T27" fmla="*/ 2231 h 2259"/>
                  <a:gd name="T28" fmla="*/ 3552 w 3721"/>
                  <a:gd name="T29" fmla="*/ 2245 h 2259"/>
                  <a:gd name="T30" fmla="*/ 3514 w 3721"/>
                  <a:gd name="T31" fmla="*/ 2256 h 2259"/>
                  <a:gd name="T32" fmla="*/ 3473 w 3721"/>
                  <a:gd name="T33" fmla="*/ 2259 h 2259"/>
                  <a:gd name="T34" fmla="*/ 248 w 3721"/>
                  <a:gd name="T35" fmla="*/ 2259 h 2259"/>
                  <a:gd name="T36" fmla="*/ 208 w 3721"/>
                  <a:gd name="T37" fmla="*/ 2256 h 2259"/>
                  <a:gd name="T38" fmla="*/ 169 w 3721"/>
                  <a:gd name="T39" fmla="*/ 2245 h 2259"/>
                  <a:gd name="T40" fmla="*/ 134 w 3721"/>
                  <a:gd name="T41" fmla="*/ 2231 h 2259"/>
                  <a:gd name="T42" fmla="*/ 102 w 3721"/>
                  <a:gd name="T43" fmla="*/ 2210 h 2259"/>
                  <a:gd name="T44" fmla="*/ 72 w 3721"/>
                  <a:gd name="T45" fmla="*/ 2186 h 2259"/>
                  <a:gd name="T46" fmla="*/ 47 w 3721"/>
                  <a:gd name="T47" fmla="*/ 2157 h 2259"/>
                  <a:gd name="T48" fmla="*/ 28 w 3721"/>
                  <a:gd name="T49" fmla="*/ 2125 h 2259"/>
                  <a:gd name="T50" fmla="*/ 12 w 3721"/>
                  <a:gd name="T51" fmla="*/ 2089 h 2259"/>
                  <a:gd name="T52" fmla="*/ 3 w 3721"/>
                  <a:gd name="T53" fmla="*/ 2050 h 2259"/>
                  <a:gd name="T54" fmla="*/ 0 w 3721"/>
                  <a:gd name="T55" fmla="*/ 2011 h 2259"/>
                  <a:gd name="T56" fmla="*/ 0 w 3721"/>
                  <a:gd name="T57" fmla="*/ 60 h 2259"/>
                  <a:gd name="T58" fmla="*/ 2 w 3721"/>
                  <a:gd name="T59" fmla="*/ 42 h 2259"/>
                  <a:gd name="T60" fmla="*/ 10 w 3721"/>
                  <a:gd name="T61" fmla="*/ 26 h 2259"/>
                  <a:gd name="T62" fmla="*/ 21 w 3721"/>
                  <a:gd name="T63" fmla="*/ 14 h 2259"/>
                  <a:gd name="T64" fmla="*/ 37 w 3721"/>
                  <a:gd name="T65" fmla="*/ 5 h 2259"/>
                  <a:gd name="T66" fmla="*/ 54 w 3721"/>
                  <a:gd name="T67" fmla="*/ 0 h 2259"/>
                  <a:gd name="T68" fmla="*/ 72 w 3721"/>
                  <a:gd name="T69" fmla="*/ 1 h 2259"/>
                  <a:gd name="T70" fmla="*/ 88 w 3721"/>
                  <a:gd name="T71" fmla="*/ 7 h 2259"/>
                  <a:gd name="T72" fmla="*/ 103 w 3721"/>
                  <a:gd name="T73" fmla="*/ 17 h 2259"/>
                  <a:gd name="T74" fmla="*/ 1639 w 3721"/>
                  <a:gd name="T75" fmla="*/ 1553 h 2259"/>
                  <a:gd name="T76" fmla="*/ 1670 w 3721"/>
                  <a:gd name="T77" fmla="*/ 1580 h 2259"/>
                  <a:gd name="T78" fmla="*/ 1705 w 3721"/>
                  <a:gd name="T79" fmla="*/ 1603 h 2259"/>
                  <a:gd name="T80" fmla="*/ 1741 w 3721"/>
                  <a:gd name="T81" fmla="*/ 1620 h 2259"/>
                  <a:gd name="T82" fmla="*/ 1779 w 3721"/>
                  <a:gd name="T83" fmla="*/ 1634 h 2259"/>
                  <a:gd name="T84" fmla="*/ 1820 w 3721"/>
                  <a:gd name="T85" fmla="*/ 1642 h 2259"/>
                  <a:gd name="T86" fmla="*/ 1861 w 3721"/>
                  <a:gd name="T87" fmla="*/ 1645 h 2259"/>
                  <a:gd name="T88" fmla="*/ 1901 w 3721"/>
                  <a:gd name="T89" fmla="*/ 1642 h 2259"/>
                  <a:gd name="T90" fmla="*/ 1942 w 3721"/>
                  <a:gd name="T91" fmla="*/ 1634 h 2259"/>
                  <a:gd name="T92" fmla="*/ 1980 w 3721"/>
                  <a:gd name="T93" fmla="*/ 1620 h 2259"/>
                  <a:gd name="T94" fmla="*/ 2017 w 3721"/>
                  <a:gd name="T95" fmla="*/ 1603 h 2259"/>
                  <a:gd name="T96" fmla="*/ 2052 w 3721"/>
                  <a:gd name="T97" fmla="*/ 1580 h 2259"/>
                  <a:gd name="T98" fmla="*/ 2082 w 3721"/>
                  <a:gd name="T99" fmla="*/ 1553 h 2259"/>
                  <a:gd name="T100" fmla="*/ 3619 w 3721"/>
                  <a:gd name="T101" fmla="*/ 17 h 2259"/>
                  <a:gd name="T102" fmla="*/ 3633 w 3721"/>
                  <a:gd name="T103" fmla="*/ 7 h 2259"/>
                  <a:gd name="T104" fmla="*/ 3649 w 3721"/>
                  <a:gd name="T105" fmla="*/ 1 h 2259"/>
                  <a:gd name="T106" fmla="*/ 3667 w 3721"/>
                  <a:gd name="T107" fmla="*/ 0 h 2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21" h="2259">
                    <a:moveTo>
                      <a:pt x="3667" y="0"/>
                    </a:moveTo>
                    <a:lnTo>
                      <a:pt x="3684" y="5"/>
                    </a:lnTo>
                    <a:lnTo>
                      <a:pt x="3700" y="14"/>
                    </a:lnTo>
                    <a:lnTo>
                      <a:pt x="3711" y="26"/>
                    </a:lnTo>
                    <a:lnTo>
                      <a:pt x="3719" y="42"/>
                    </a:lnTo>
                    <a:lnTo>
                      <a:pt x="3721" y="60"/>
                    </a:lnTo>
                    <a:lnTo>
                      <a:pt x="3721" y="2011"/>
                    </a:lnTo>
                    <a:lnTo>
                      <a:pt x="3718" y="2050"/>
                    </a:lnTo>
                    <a:lnTo>
                      <a:pt x="3709" y="2089"/>
                    </a:lnTo>
                    <a:lnTo>
                      <a:pt x="3694" y="2125"/>
                    </a:lnTo>
                    <a:lnTo>
                      <a:pt x="3674" y="2157"/>
                    </a:lnTo>
                    <a:lnTo>
                      <a:pt x="3649" y="2186"/>
                    </a:lnTo>
                    <a:lnTo>
                      <a:pt x="3620" y="2210"/>
                    </a:lnTo>
                    <a:lnTo>
                      <a:pt x="3587" y="2231"/>
                    </a:lnTo>
                    <a:lnTo>
                      <a:pt x="3552" y="2245"/>
                    </a:lnTo>
                    <a:lnTo>
                      <a:pt x="3514" y="2256"/>
                    </a:lnTo>
                    <a:lnTo>
                      <a:pt x="3473" y="2259"/>
                    </a:lnTo>
                    <a:lnTo>
                      <a:pt x="248" y="2259"/>
                    </a:lnTo>
                    <a:lnTo>
                      <a:pt x="208" y="2256"/>
                    </a:lnTo>
                    <a:lnTo>
                      <a:pt x="169" y="2245"/>
                    </a:lnTo>
                    <a:lnTo>
                      <a:pt x="134" y="2231"/>
                    </a:lnTo>
                    <a:lnTo>
                      <a:pt x="102" y="2210"/>
                    </a:lnTo>
                    <a:lnTo>
                      <a:pt x="72" y="2186"/>
                    </a:lnTo>
                    <a:lnTo>
                      <a:pt x="47" y="2157"/>
                    </a:lnTo>
                    <a:lnTo>
                      <a:pt x="28" y="2125"/>
                    </a:lnTo>
                    <a:lnTo>
                      <a:pt x="12" y="2089"/>
                    </a:lnTo>
                    <a:lnTo>
                      <a:pt x="3" y="2050"/>
                    </a:lnTo>
                    <a:lnTo>
                      <a:pt x="0" y="2011"/>
                    </a:lnTo>
                    <a:lnTo>
                      <a:pt x="0" y="60"/>
                    </a:lnTo>
                    <a:lnTo>
                      <a:pt x="2" y="42"/>
                    </a:lnTo>
                    <a:lnTo>
                      <a:pt x="10" y="26"/>
                    </a:lnTo>
                    <a:lnTo>
                      <a:pt x="21" y="14"/>
                    </a:lnTo>
                    <a:lnTo>
                      <a:pt x="37" y="5"/>
                    </a:lnTo>
                    <a:lnTo>
                      <a:pt x="54" y="0"/>
                    </a:lnTo>
                    <a:lnTo>
                      <a:pt x="72" y="1"/>
                    </a:lnTo>
                    <a:lnTo>
                      <a:pt x="88" y="7"/>
                    </a:lnTo>
                    <a:lnTo>
                      <a:pt x="103" y="17"/>
                    </a:lnTo>
                    <a:lnTo>
                      <a:pt x="1639" y="1553"/>
                    </a:lnTo>
                    <a:lnTo>
                      <a:pt x="1670" y="1580"/>
                    </a:lnTo>
                    <a:lnTo>
                      <a:pt x="1705" y="1603"/>
                    </a:lnTo>
                    <a:lnTo>
                      <a:pt x="1741" y="1620"/>
                    </a:lnTo>
                    <a:lnTo>
                      <a:pt x="1779" y="1634"/>
                    </a:lnTo>
                    <a:lnTo>
                      <a:pt x="1820" y="1642"/>
                    </a:lnTo>
                    <a:lnTo>
                      <a:pt x="1861" y="1645"/>
                    </a:lnTo>
                    <a:lnTo>
                      <a:pt x="1901" y="1642"/>
                    </a:lnTo>
                    <a:lnTo>
                      <a:pt x="1942" y="1634"/>
                    </a:lnTo>
                    <a:lnTo>
                      <a:pt x="1980" y="1620"/>
                    </a:lnTo>
                    <a:lnTo>
                      <a:pt x="2017" y="1603"/>
                    </a:lnTo>
                    <a:lnTo>
                      <a:pt x="2052" y="1580"/>
                    </a:lnTo>
                    <a:lnTo>
                      <a:pt x="2082" y="1553"/>
                    </a:lnTo>
                    <a:lnTo>
                      <a:pt x="3619" y="17"/>
                    </a:lnTo>
                    <a:lnTo>
                      <a:pt x="3633" y="7"/>
                    </a:lnTo>
                    <a:lnTo>
                      <a:pt x="3649" y="1"/>
                    </a:lnTo>
                    <a:lnTo>
                      <a:pt x="36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1262063" y="754063"/>
                <a:ext cx="858838" cy="130175"/>
              </a:xfrm>
              <a:custGeom>
                <a:avLst/>
                <a:gdLst>
                  <a:gd name="T0" fmla="*/ 124 w 1624"/>
                  <a:gd name="T1" fmla="*/ 0 h 248"/>
                  <a:gd name="T2" fmla="*/ 1499 w 1624"/>
                  <a:gd name="T3" fmla="*/ 0 h 248"/>
                  <a:gd name="T4" fmla="*/ 1528 w 1624"/>
                  <a:gd name="T5" fmla="*/ 3 h 248"/>
                  <a:gd name="T6" fmla="*/ 1554 w 1624"/>
                  <a:gd name="T7" fmla="*/ 12 h 248"/>
                  <a:gd name="T8" fmla="*/ 1577 w 1624"/>
                  <a:gd name="T9" fmla="*/ 27 h 248"/>
                  <a:gd name="T10" fmla="*/ 1596 w 1624"/>
                  <a:gd name="T11" fmla="*/ 46 h 248"/>
                  <a:gd name="T12" fmla="*/ 1611 w 1624"/>
                  <a:gd name="T13" fmla="*/ 69 h 248"/>
                  <a:gd name="T14" fmla="*/ 1620 w 1624"/>
                  <a:gd name="T15" fmla="*/ 95 h 248"/>
                  <a:gd name="T16" fmla="*/ 1624 w 1624"/>
                  <a:gd name="T17" fmla="*/ 124 h 248"/>
                  <a:gd name="T18" fmla="*/ 1620 w 1624"/>
                  <a:gd name="T19" fmla="*/ 152 h 248"/>
                  <a:gd name="T20" fmla="*/ 1611 w 1624"/>
                  <a:gd name="T21" fmla="*/ 178 h 248"/>
                  <a:gd name="T22" fmla="*/ 1596 w 1624"/>
                  <a:gd name="T23" fmla="*/ 201 h 248"/>
                  <a:gd name="T24" fmla="*/ 1577 w 1624"/>
                  <a:gd name="T25" fmla="*/ 220 h 248"/>
                  <a:gd name="T26" fmla="*/ 1554 w 1624"/>
                  <a:gd name="T27" fmla="*/ 235 h 248"/>
                  <a:gd name="T28" fmla="*/ 1528 w 1624"/>
                  <a:gd name="T29" fmla="*/ 245 h 248"/>
                  <a:gd name="T30" fmla="*/ 1499 w 1624"/>
                  <a:gd name="T31" fmla="*/ 248 h 248"/>
                  <a:gd name="T32" fmla="*/ 124 w 1624"/>
                  <a:gd name="T33" fmla="*/ 248 h 248"/>
                  <a:gd name="T34" fmla="*/ 96 w 1624"/>
                  <a:gd name="T35" fmla="*/ 245 h 248"/>
                  <a:gd name="T36" fmla="*/ 70 w 1624"/>
                  <a:gd name="T37" fmla="*/ 235 h 248"/>
                  <a:gd name="T38" fmla="*/ 46 w 1624"/>
                  <a:gd name="T39" fmla="*/ 220 h 248"/>
                  <a:gd name="T40" fmla="*/ 27 w 1624"/>
                  <a:gd name="T41" fmla="*/ 201 h 248"/>
                  <a:gd name="T42" fmla="*/ 13 w 1624"/>
                  <a:gd name="T43" fmla="*/ 178 h 248"/>
                  <a:gd name="T44" fmla="*/ 3 w 1624"/>
                  <a:gd name="T45" fmla="*/ 152 h 248"/>
                  <a:gd name="T46" fmla="*/ 0 w 1624"/>
                  <a:gd name="T47" fmla="*/ 124 h 248"/>
                  <a:gd name="T48" fmla="*/ 3 w 1624"/>
                  <a:gd name="T49" fmla="*/ 95 h 248"/>
                  <a:gd name="T50" fmla="*/ 13 w 1624"/>
                  <a:gd name="T51" fmla="*/ 69 h 248"/>
                  <a:gd name="T52" fmla="*/ 27 w 1624"/>
                  <a:gd name="T53" fmla="*/ 46 h 248"/>
                  <a:gd name="T54" fmla="*/ 46 w 1624"/>
                  <a:gd name="T55" fmla="*/ 27 h 248"/>
                  <a:gd name="T56" fmla="*/ 70 w 1624"/>
                  <a:gd name="T57" fmla="*/ 12 h 248"/>
                  <a:gd name="T58" fmla="*/ 96 w 1624"/>
                  <a:gd name="T59" fmla="*/ 3 h 248"/>
                  <a:gd name="T60" fmla="*/ 124 w 1624"/>
                  <a:gd name="T61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24" h="248">
                    <a:moveTo>
                      <a:pt x="124" y="0"/>
                    </a:moveTo>
                    <a:lnTo>
                      <a:pt x="1499" y="0"/>
                    </a:lnTo>
                    <a:lnTo>
                      <a:pt x="1528" y="3"/>
                    </a:lnTo>
                    <a:lnTo>
                      <a:pt x="1554" y="12"/>
                    </a:lnTo>
                    <a:lnTo>
                      <a:pt x="1577" y="27"/>
                    </a:lnTo>
                    <a:lnTo>
                      <a:pt x="1596" y="46"/>
                    </a:lnTo>
                    <a:lnTo>
                      <a:pt x="1611" y="69"/>
                    </a:lnTo>
                    <a:lnTo>
                      <a:pt x="1620" y="95"/>
                    </a:lnTo>
                    <a:lnTo>
                      <a:pt x="1624" y="124"/>
                    </a:lnTo>
                    <a:lnTo>
                      <a:pt x="1620" y="152"/>
                    </a:lnTo>
                    <a:lnTo>
                      <a:pt x="1611" y="178"/>
                    </a:lnTo>
                    <a:lnTo>
                      <a:pt x="1596" y="201"/>
                    </a:lnTo>
                    <a:lnTo>
                      <a:pt x="1577" y="220"/>
                    </a:lnTo>
                    <a:lnTo>
                      <a:pt x="1554" y="235"/>
                    </a:lnTo>
                    <a:lnTo>
                      <a:pt x="1528" y="245"/>
                    </a:lnTo>
                    <a:lnTo>
                      <a:pt x="1499" y="248"/>
                    </a:lnTo>
                    <a:lnTo>
                      <a:pt x="124" y="248"/>
                    </a:lnTo>
                    <a:lnTo>
                      <a:pt x="96" y="245"/>
                    </a:lnTo>
                    <a:lnTo>
                      <a:pt x="70" y="235"/>
                    </a:lnTo>
                    <a:lnTo>
                      <a:pt x="46" y="220"/>
                    </a:lnTo>
                    <a:lnTo>
                      <a:pt x="27" y="201"/>
                    </a:lnTo>
                    <a:lnTo>
                      <a:pt x="13" y="178"/>
                    </a:lnTo>
                    <a:lnTo>
                      <a:pt x="3" y="152"/>
                    </a:lnTo>
                    <a:lnTo>
                      <a:pt x="0" y="124"/>
                    </a:lnTo>
                    <a:lnTo>
                      <a:pt x="3" y="95"/>
                    </a:lnTo>
                    <a:lnTo>
                      <a:pt x="13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70" y="12"/>
                    </a:lnTo>
                    <a:lnTo>
                      <a:pt x="96" y="3"/>
                    </a:lnTo>
                    <a:lnTo>
                      <a:pt x="1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9"/>
              <p:cNvSpPr>
                <a:spLocks/>
              </p:cNvSpPr>
              <p:nvPr/>
            </p:nvSpPr>
            <p:spPr bwMode="auto">
              <a:xfrm>
                <a:off x="1262063" y="1016000"/>
                <a:ext cx="858838" cy="131763"/>
              </a:xfrm>
              <a:custGeom>
                <a:avLst/>
                <a:gdLst>
                  <a:gd name="T0" fmla="*/ 124 w 1624"/>
                  <a:gd name="T1" fmla="*/ 0 h 249"/>
                  <a:gd name="T2" fmla="*/ 1499 w 1624"/>
                  <a:gd name="T3" fmla="*/ 0 h 249"/>
                  <a:gd name="T4" fmla="*/ 1528 w 1624"/>
                  <a:gd name="T5" fmla="*/ 4 h 249"/>
                  <a:gd name="T6" fmla="*/ 1554 w 1624"/>
                  <a:gd name="T7" fmla="*/ 13 h 249"/>
                  <a:gd name="T8" fmla="*/ 1577 w 1624"/>
                  <a:gd name="T9" fmla="*/ 27 h 249"/>
                  <a:gd name="T10" fmla="*/ 1596 w 1624"/>
                  <a:gd name="T11" fmla="*/ 47 h 249"/>
                  <a:gd name="T12" fmla="*/ 1611 w 1624"/>
                  <a:gd name="T13" fmla="*/ 70 h 249"/>
                  <a:gd name="T14" fmla="*/ 1620 w 1624"/>
                  <a:gd name="T15" fmla="*/ 96 h 249"/>
                  <a:gd name="T16" fmla="*/ 1624 w 1624"/>
                  <a:gd name="T17" fmla="*/ 124 h 249"/>
                  <a:gd name="T18" fmla="*/ 1620 w 1624"/>
                  <a:gd name="T19" fmla="*/ 153 h 249"/>
                  <a:gd name="T20" fmla="*/ 1611 w 1624"/>
                  <a:gd name="T21" fmla="*/ 179 h 249"/>
                  <a:gd name="T22" fmla="*/ 1596 w 1624"/>
                  <a:gd name="T23" fmla="*/ 202 h 249"/>
                  <a:gd name="T24" fmla="*/ 1577 w 1624"/>
                  <a:gd name="T25" fmla="*/ 221 h 249"/>
                  <a:gd name="T26" fmla="*/ 1554 w 1624"/>
                  <a:gd name="T27" fmla="*/ 236 h 249"/>
                  <a:gd name="T28" fmla="*/ 1528 w 1624"/>
                  <a:gd name="T29" fmla="*/ 245 h 249"/>
                  <a:gd name="T30" fmla="*/ 1499 w 1624"/>
                  <a:gd name="T31" fmla="*/ 249 h 249"/>
                  <a:gd name="T32" fmla="*/ 124 w 1624"/>
                  <a:gd name="T33" fmla="*/ 249 h 249"/>
                  <a:gd name="T34" fmla="*/ 96 w 1624"/>
                  <a:gd name="T35" fmla="*/ 245 h 249"/>
                  <a:gd name="T36" fmla="*/ 70 w 1624"/>
                  <a:gd name="T37" fmla="*/ 236 h 249"/>
                  <a:gd name="T38" fmla="*/ 46 w 1624"/>
                  <a:gd name="T39" fmla="*/ 221 h 249"/>
                  <a:gd name="T40" fmla="*/ 27 w 1624"/>
                  <a:gd name="T41" fmla="*/ 202 h 249"/>
                  <a:gd name="T42" fmla="*/ 13 w 1624"/>
                  <a:gd name="T43" fmla="*/ 179 h 249"/>
                  <a:gd name="T44" fmla="*/ 3 w 1624"/>
                  <a:gd name="T45" fmla="*/ 153 h 249"/>
                  <a:gd name="T46" fmla="*/ 0 w 1624"/>
                  <a:gd name="T47" fmla="*/ 124 h 249"/>
                  <a:gd name="T48" fmla="*/ 3 w 1624"/>
                  <a:gd name="T49" fmla="*/ 96 h 249"/>
                  <a:gd name="T50" fmla="*/ 13 w 1624"/>
                  <a:gd name="T51" fmla="*/ 70 h 249"/>
                  <a:gd name="T52" fmla="*/ 27 w 1624"/>
                  <a:gd name="T53" fmla="*/ 47 h 249"/>
                  <a:gd name="T54" fmla="*/ 46 w 1624"/>
                  <a:gd name="T55" fmla="*/ 27 h 249"/>
                  <a:gd name="T56" fmla="*/ 70 w 1624"/>
                  <a:gd name="T57" fmla="*/ 13 h 249"/>
                  <a:gd name="T58" fmla="*/ 96 w 1624"/>
                  <a:gd name="T59" fmla="*/ 4 h 249"/>
                  <a:gd name="T60" fmla="*/ 124 w 1624"/>
                  <a:gd name="T61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24" h="249">
                    <a:moveTo>
                      <a:pt x="124" y="0"/>
                    </a:moveTo>
                    <a:lnTo>
                      <a:pt x="1499" y="0"/>
                    </a:lnTo>
                    <a:lnTo>
                      <a:pt x="1528" y="4"/>
                    </a:lnTo>
                    <a:lnTo>
                      <a:pt x="1554" y="13"/>
                    </a:lnTo>
                    <a:lnTo>
                      <a:pt x="1577" y="27"/>
                    </a:lnTo>
                    <a:lnTo>
                      <a:pt x="1596" y="47"/>
                    </a:lnTo>
                    <a:lnTo>
                      <a:pt x="1611" y="70"/>
                    </a:lnTo>
                    <a:lnTo>
                      <a:pt x="1620" y="96"/>
                    </a:lnTo>
                    <a:lnTo>
                      <a:pt x="1624" y="124"/>
                    </a:lnTo>
                    <a:lnTo>
                      <a:pt x="1620" y="153"/>
                    </a:lnTo>
                    <a:lnTo>
                      <a:pt x="1611" y="179"/>
                    </a:lnTo>
                    <a:lnTo>
                      <a:pt x="1596" y="202"/>
                    </a:lnTo>
                    <a:lnTo>
                      <a:pt x="1577" y="221"/>
                    </a:lnTo>
                    <a:lnTo>
                      <a:pt x="1554" y="236"/>
                    </a:lnTo>
                    <a:lnTo>
                      <a:pt x="1528" y="245"/>
                    </a:lnTo>
                    <a:lnTo>
                      <a:pt x="1499" y="249"/>
                    </a:lnTo>
                    <a:lnTo>
                      <a:pt x="124" y="249"/>
                    </a:lnTo>
                    <a:lnTo>
                      <a:pt x="96" y="245"/>
                    </a:lnTo>
                    <a:lnTo>
                      <a:pt x="70" y="236"/>
                    </a:lnTo>
                    <a:lnTo>
                      <a:pt x="46" y="221"/>
                    </a:lnTo>
                    <a:lnTo>
                      <a:pt x="27" y="202"/>
                    </a:lnTo>
                    <a:lnTo>
                      <a:pt x="13" y="179"/>
                    </a:lnTo>
                    <a:lnTo>
                      <a:pt x="3" y="153"/>
                    </a:lnTo>
                    <a:lnTo>
                      <a:pt x="0" y="124"/>
                    </a:lnTo>
                    <a:lnTo>
                      <a:pt x="3" y="96"/>
                    </a:lnTo>
                    <a:lnTo>
                      <a:pt x="13" y="70"/>
                    </a:lnTo>
                    <a:lnTo>
                      <a:pt x="27" y="47"/>
                    </a:lnTo>
                    <a:lnTo>
                      <a:pt x="46" y="27"/>
                    </a:lnTo>
                    <a:lnTo>
                      <a:pt x="70" y="13"/>
                    </a:lnTo>
                    <a:lnTo>
                      <a:pt x="96" y="4"/>
                    </a:lnTo>
                    <a:lnTo>
                      <a:pt x="1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3" name="자유형 82"/>
          <p:cNvSpPr/>
          <p:nvPr/>
        </p:nvSpPr>
        <p:spPr>
          <a:xfrm rot="3600000">
            <a:off x="827049" y="2182229"/>
            <a:ext cx="654166" cy="3043038"/>
          </a:xfrm>
          <a:custGeom>
            <a:avLst/>
            <a:gdLst>
              <a:gd name="connsiteX0" fmla="*/ 25704 w 654166"/>
              <a:gd name="connsiteY0" fmla="*/ 199768 h 3043038"/>
              <a:gd name="connsiteX1" fmla="*/ 327083 w 654166"/>
              <a:gd name="connsiteY1" fmla="*/ 0 h 3043038"/>
              <a:gd name="connsiteX2" fmla="*/ 654166 w 654166"/>
              <a:gd name="connsiteY2" fmla="*/ 327083 h 3043038"/>
              <a:gd name="connsiteX3" fmla="*/ 654165 w 654166"/>
              <a:gd name="connsiteY3" fmla="*/ 3043038 h 3043038"/>
              <a:gd name="connsiteX4" fmla="*/ 0 w 654166"/>
              <a:gd name="connsiteY4" fmla="*/ 2665355 h 3043038"/>
              <a:gd name="connsiteX5" fmla="*/ 0 w 654166"/>
              <a:gd name="connsiteY5" fmla="*/ 327083 h 3043038"/>
              <a:gd name="connsiteX6" fmla="*/ 25704 w 654166"/>
              <a:gd name="connsiteY6" fmla="*/ 199768 h 30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4166" h="3043038">
                <a:moveTo>
                  <a:pt x="25704" y="199768"/>
                </a:moveTo>
                <a:cubicBezTo>
                  <a:pt x="75358" y="82373"/>
                  <a:pt x="191601" y="0"/>
                  <a:pt x="327083" y="0"/>
                </a:cubicBezTo>
                <a:cubicBezTo>
                  <a:pt x="507726" y="0"/>
                  <a:pt x="654166" y="146440"/>
                  <a:pt x="654166" y="327083"/>
                </a:cubicBezTo>
                <a:lnTo>
                  <a:pt x="654165" y="3043038"/>
                </a:lnTo>
                <a:lnTo>
                  <a:pt x="0" y="2665355"/>
                </a:lnTo>
                <a:lnTo>
                  <a:pt x="0" y="327083"/>
                </a:lnTo>
                <a:cubicBezTo>
                  <a:pt x="0" y="281922"/>
                  <a:pt x="9153" y="238899"/>
                  <a:pt x="25704" y="199768"/>
                </a:cubicBezTo>
                <a:close/>
              </a:path>
            </a:pathLst>
          </a:custGeom>
          <a:solidFill>
            <a:srgbClr val="F87207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자유형 83"/>
          <p:cNvSpPr/>
          <p:nvPr/>
        </p:nvSpPr>
        <p:spPr>
          <a:xfrm rot="3600000">
            <a:off x="591913" y="671836"/>
            <a:ext cx="1060716" cy="3208366"/>
          </a:xfrm>
          <a:custGeom>
            <a:avLst/>
            <a:gdLst>
              <a:gd name="connsiteX0" fmla="*/ 90577 w 1060716"/>
              <a:gd name="connsiteY0" fmla="*/ 233830 h 3208366"/>
              <a:gd name="connsiteX1" fmla="*/ 530358 w 1060716"/>
              <a:gd name="connsiteY1" fmla="*/ 0 h 3208366"/>
              <a:gd name="connsiteX2" fmla="*/ 1060716 w 1060716"/>
              <a:gd name="connsiteY2" fmla="*/ 530358 h 3208366"/>
              <a:gd name="connsiteX3" fmla="*/ 1060716 w 1060716"/>
              <a:gd name="connsiteY3" fmla="*/ 3110674 h 3208366"/>
              <a:gd name="connsiteX4" fmla="*/ 1050868 w 1060716"/>
              <a:gd name="connsiteY4" fmla="*/ 3208366 h 3208366"/>
              <a:gd name="connsiteX5" fmla="*/ 0 w 1060716"/>
              <a:gd name="connsiteY5" fmla="*/ 2601647 h 3208366"/>
              <a:gd name="connsiteX6" fmla="*/ 0 w 1060716"/>
              <a:gd name="connsiteY6" fmla="*/ 530358 h 3208366"/>
              <a:gd name="connsiteX7" fmla="*/ 90577 w 1060716"/>
              <a:gd name="connsiteY7" fmla="*/ 233830 h 320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0716" h="3208366">
                <a:moveTo>
                  <a:pt x="90577" y="233830"/>
                </a:moveTo>
                <a:cubicBezTo>
                  <a:pt x="185886" y="92754"/>
                  <a:pt x="347290" y="0"/>
                  <a:pt x="530358" y="0"/>
                </a:cubicBezTo>
                <a:cubicBezTo>
                  <a:pt x="823267" y="0"/>
                  <a:pt x="1060716" y="237449"/>
                  <a:pt x="1060716" y="530358"/>
                </a:cubicBezTo>
                <a:lnTo>
                  <a:pt x="1060716" y="3110674"/>
                </a:lnTo>
                <a:lnTo>
                  <a:pt x="1050868" y="3208366"/>
                </a:lnTo>
                <a:lnTo>
                  <a:pt x="0" y="2601647"/>
                </a:lnTo>
                <a:lnTo>
                  <a:pt x="0" y="530358"/>
                </a:lnTo>
                <a:cubicBezTo>
                  <a:pt x="0" y="420517"/>
                  <a:pt x="33391" y="318475"/>
                  <a:pt x="90577" y="233830"/>
                </a:cubicBezTo>
                <a:close/>
              </a:path>
            </a:pathLst>
          </a:cu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자유형 85"/>
          <p:cNvSpPr/>
          <p:nvPr/>
        </p:nvSpPr>
        <p:spPr>
          <a:xfrm rot="3600000">
            <a:off x="179090" y="491404"/>
            <a:ext cx="573064" cy="1406167"/>
          </a:xfrm>
          <a:custGeom>
            <a:avLst/>
            <a:gdLst>
              <a:gd name="connsiteX0" fmla="*/ 22517 w 573064"/>
              <a:gd name="connsiteY0" fmla="*/ 175001 h 1406167"/>
              <a:gd name="connsiteX1" fmla="*/ 286532 w 573064"/>
              <a:gd name="connsiteY1" fmla="*/ 0 h 1406167"/>
              <a:gd name="connsiteX2" fmla="*/ 573064 w 573064"/>
              <a:gd name="connsiteY2" fmla="*/ 286532 h 1406167"/>
              <a:gd name="connsiteX3" fmla="*/ 573063 w 573064"/>
              <a:gd name="connsiteY3" fmla="*/ 1406167 h 1406167"/>
              <a:gd name="connsiteX4" fmla="*/ 0 w 573064"/>
              <a:gd name="connsiteY4" fmla="*/ 1075309 h 1406167"/>
              <a:gd name="connsiteX5" fmla="*/ 0 w 573064"/>
              <a:gd name="connsiteY5" fmla="*/ 286532 h 1406167"/>
              <a:gd name="connsiteX6" fmla="*/ 22517 w 573064"/>
              <a:gd name="connsiteY6" fmla="*/ 175001 h 1406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3064" h="1406167">
                <a:moveTo>
                  <a:pt x="22517" y="175001"/>
                </a:moveTo>
                <a:cubicBezTo>
                  <a:pt x="66015" y="72160"/>
                  <a:pt x="167847" y="0"/>
                  <a:pt x="286532" y="0"/>
                </a:cubicBezTo>
                <a:cubicBezTo>
                  <a:pt x="444779" y="0"/>
                  <a:pt x="573064" y="128285"/>
                  <a:pt x="573064" y="286532"/>
                </a:cubicBezTo>
                <a:lnTo>
                  <a:pt x="573063" y="1406167"/>
                </a:lnTo>
                <a:lnTo>
                  <a:pt x="0" y="1075309"/>
                </a:lnTo>
                <a:lnTo>
                  <a:pt x="0" y="286532"/>
                </a:lnTo>
                <a:cubicBezTo>
                  <a:pt x="0" y="246970"/>
                  <a:pt x="8018" y="209281"/>
                  <a:pt x="22517" y="17500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자유형 92"/>
          <p:cNvSpPr/>
          <p:nvPr/>
        </p:nvSpPr>
        <p:spPr>
          <a:xfrm rot="3600000">
            <a:off x="10464760" y="260662"/>
            <a:ext cx="1060716" cy="3292348"/>
          </a:xfrm>
          <a:custGeom>
            <a:avLst/>
            <a:gdLst>
              <a:gd name="connsiteX0" fmla="*/ 33991 w 1060716"/>
              <a:gd name="connsiteY0" fmla="*/ 0 h 3292348"/>
              <a:gd name="connsiteX1" fmla="*/ 1060716 w 1060716"/>
              <a:gd name="connsiteY1" fmla="*/ 592781 h 3292348"/>
              <a:gd name="connsiteX2" fmla="*/ 1060716 w 1060716"/>
              <a:gd name="connsiteY2" fmla="*/ 2761990 h 3292348"/>
              <a:gd name="connsiteX3" fmla="*/ 530358 w 1060716"/>
              <a:gd name="connsiteY3" fmla="*/ 3292348 h 3292348"/>
              <a:gd name="connsiteX4" fmla="*/ 0 w 1060716"/>
              <a:gd name="connsiteY4" fmla="*/ 2761991 h 3292348"/>
              <a:gd name="connsiteX5" fmla="*/ 0 w 1060716"/>
              <a:gd name="connsiteY5" fmla="*/ 181674 h 3292348"/>
              <a:gd name="connsiteX6" fmla="*/ 10775 w 1060716"/>
              <a:gd name="connsiteY6" fmla="*/ 74788 h 329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716" h="3292348">
                <a:moveTo>
                  <a:pt x="33991" y="0"/>
                </a:moveTo>
                <a:lnTo>
                  <a:pt x="1060716" y="592781"/>
                </a:lnTo>
                <a:lnTo>
                  <a:pt x="1060716" y="2761990"/>
                </a:lnTo>
                <a:cubicBezTo>
                  <a:pt x="1060716" y="3054899"/>
                  <a:pt x="823267" y="3292349"/>
                  <a:pt x="530358" y="3292348"/>
                </a:cubicBezTo>
                <a:cubicBezTo>
                  <a:pt x="237449" y="3292348"/>
                  <a:pt x="0" y="3054899"/>
                  <a:pt x="0" y="2761991"/>
                </a:cubicBezTo>
                <a:lnTo>
                  <a:pt x="0" y="181674"/>
                </a:lnTo>
                <a:cubicBezTo>
                  <a:pt x="0" y="145060"/>
                  <a:pt x="3710" y="109313"/>
                  <a:pt x="10775" y="747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자유형 95"/>
          <p:cNvSpPr/>
          <p:nvPr/>
        </p:nvSpPr>
        <p:spPr>
          <a:xfrm rot="3600000">
            <a:off x="10729425" y="-679161"/>
            <a:ext cx="738364" cy="2424836"/>
          </a:xfrm>
          <a:custGeom>
            <a:avLst/>
            <a:gdLst>
              <a:gd name="connsiteX0" fmla="*/ 0 w 738364"/>
              <a:gd name="connsiteY0" fmla="*/ 785346 h 2424836"/>
              <a:gd name="connsiteX1" fmla="*/ 453419 w 738364"/>
              <a:gd name="connsiteY1" fmla="*/ 0 h 2424836"/>
              <a:gd name="connsiteX2" fmla="*/ 721443 w 738364"/>
              <a:gd name="connsiteY2" fmla="*/ 154744 h 2424836"/>
              <a:gd name="connsiteX3" fmla="*/ 730864 w 738364"/>
              <a:gd name="connsiteY3" fmla="*/ 185094 h 2424836"/>
              <a:gd name="connsiteX4" fmla="*/ 738364 w 738364"/>
              <a:gd name="connsiteY4" fmla="*/ 259497 h 2424836"/>
              <a:gd name="connsiteX5" fmla="*/ 738364 w 738364"/>
              <a:gd name="connsiteY5" fmla="*/ 2055654 h 2424836"/>
              <a:gd name="connsiteX6" fmla="*/ 369182 w 738364"/>
              <a:gd name="connsiteY6" fmla="*/ 2424836 h 2424836"/>
              <a:gd name="connsiteX7" fmla="*/ 0 w 738364"/>
              <a:gd name="connsiteY7" fmla="*/ 2055654 h 2424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8364" h="2424836">
                <a:moveTo>
                  <a:pt x="0" y="785346"/>
                </a:moveTo>
                <a:lnTo>
                  <a:pt x="453419" y="0"/>
                </a:lnTo>
                <a:lnTo>
                  <a:pt x="721443" y="154744"/>
                </a:lnTo>
                <a:lnTo>
                  <a:pt x="730864" y="185094"/>
                </a:lnTo>
                <a:cubicBezTo>
                  <a:pt x="735782" y="209126"/>
                  <a:pt x="738364" y="234010"/>
                  <a:pt x="738364" y="259497"/>
                </a:cubicBezTo>
                <a:lnTo>
                  <a:pt x="738364" y="2055654"/>
                </a:lnTo>
                <a:cubicBezTo>
                  <a:pt x="738364" y="2259548"/>
                  <a:pt x="573076" y="2424836"/>
                  <a:pt x="369182" y="2424836"/>
                </a:cubicBezTo>
                <a:cubicBezTo>
                  <a:pt x="165288" y="2424836"/>
                  <a:pt x="0" y="2259548"/>
                  <a:pt x="0" y="205565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자유형 91"/>
          <p:cNvSpPr/>
          <p:nvPr/>
        </p:nvSpPr>
        <p:spPr>
          <a:xfrm rot="3600000">
            <a:off x="11208494" y="2149440"/>
            <a:ext cx="654165" cy="1890651"/>
          </a:xfrm>
          <a:custGeom>
            <a:avLst/>
            <a:gdLst>
              <a:gd name="connsiteX0" fmla="*/ 0 w 654165"/>
              <a:gd name="connsiteY0" fmla="*/ 0 h 1890651"/>
              <a:gd name="connsiteX1" fmla="*/ 654165 w 654165"/>
              <a:gd name="connsiteY1" fmla="*/ 377683 h 1890651"/>
              <a:gd name="connsiteX2" fmla="*/ 654165 w 654165"/>
              <a:gd name="connsiteY2" fmla="*/ 1563568 h 1890651"/>
              <a:gd name="connsiteX3" fmla="*/ 327082 w 654165"/>
              <a:gd name="connsiteY3" fmla="*/ 1890651 h 1890651"/>
              <a:gd name="connsiteX4" fmla="*/ 327083 w 654165"/>
              <a:gd name="connsiteY4" fmla="*/ 1890650 h 1890651"/>
              <a:gd name="connsiteX5" fmla="*/ 0 w 654165"/>
              <a:gd name="connsiteY5" fmla="*/ 1563568 h 1890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4165" h="1890651">
                <a:moveTo>
                  <a:pt x="0" y="0"/>
                </a:moveTo>
                <a:lnTo>
                  <a:pt x="654165" y="377683"/>
                </a:lnTo>
                <a:lnTo>
                  <a:pt x="654165" y="1563568"/>
                </a:lnTo>
                <a:cubicBezTo>
                  <a:pt x="654165" y="1744211"/>
                  <a:pt x="507725" y="1890651"/>
                  <a:pt x="327082" y="1890651"/>
                </a:cubicBezTo>
                <a:lnTo>
                  <a:pt x="327083" y="1890650"/>
                </a:lnTo>
                <a:cubicBezTo>
                  <a:pt x="146440" y="1890650"/>
                  <a:pt x="0" y="1744210"/>
                  <a:pt x="0" y="1563568"/>
                </a:cubicBezTo>
                <a:close/>
              </a:path>
            </a:pathLst>
          </a:custGeom>
          <a:solidFill>
            <a:schemeClr val="bg2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55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7A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201879" y="221172"/>
            <a:ext cx="7765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 err="1">
                <a:solidFill>
                  <a:schemeClr val="bg1"/>
                </a:solidFill>
                <a:cs typeface="Aharoni" panose="02010803020104030203" pitchFamily="2" charset="-79"/>
              </a:rPr>
              <a:t>Mealkit</a:t>
            </a:r>
            <a:endParaRPr lang="ko-KR" altLang="en-US" sz="3600" b="1" i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200" y="865464"/>
            <a:ext cx="11785600" cy="579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6030" y="2604257"/>
            <a:ext cx="3048000" cy="2021839"/>
          </a:xfrm>
          <a:prstGeom prst="rect">
            <a:avLst/>
          </a:prstGeom>
        </p:spPr>
      </p:pic>
      <p:sp>
        <p:nvSpPr>
          <p:cNvPr id="61" name="양쪽 모서리가 둥근 사각형 60"/>
          <p:cNvSpPr/>
          <p:nvPr/>
        </p:nvSpPr>
        <p:spPr>
          <a:xfrm>
            <a:off x="1701830" y="2141977"/>
            <a:ext cx="1676400" cy="381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872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HMR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16030" y="4992297"/>
            <a:ext cx="3048000" cy="1149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i="0" dirty="0">
                <a:solidFill>
                  <a:srgbClr val="222222"/>
                </a:solidFill>
                <a:effectLst/>
                <a:latin typeface="Apple SD Gothic Neo"/>
              </a:rPr>
              <a:t>HMR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pple SD Gothic Neo"/>
              </a:rPr>
              <a:t>(Home Meal Replacement)</a:t>
            </a:r>
          </a:p>
          <a:p>
            <a:pPr algn="ctr">
              <a:lnSpc>
                <a:spcPct val="150000"/>
              </a:lnSpc>
            </a:pPr>
            <a:r>
              <a:rPr lang="ko-KR" altLang="en-US" sz="1100" b="0" i="0" dirty="0">
                <a:solidFill>
                  <a:srgbClr val="222222"/>
                </a:solidFill>
                <a:effectLst/>
                <a:latin typeface="Apple SD Gothic Neo"/>
              </a:rPr>
              <a:t>가정 간편식은 짧은 시간에 쉽고 간단하게 </a:t>
            </a:r>
            <a:endParaRPr lang="en-US" altLang="ko-KR" sz="1100" b="0" i="0" dirty="0">
              <a:solidFill>
                <a:srgbClr val="222222"/>
              </a:solidFill>
              <a:effectLst/>
              <a:latin typeface="Apple SD Gothic Neo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0" i="0" dirty="0">
                <a:solidFill>
                  <a:srgbClr val="222222"/>
                </a:solidFill>
                <a:effectLst/>
                <a:latin typeface="Apple SD Gothic Neo"/>
              </a:rPr>
              <a:t>조리해 먹을 수 있는 식품으로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pple SD Gothic Neo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100" b="0" i="0" dirty="0">
                <a:solidFill>
                  <a:srgbClr val="222222"/>
                </a:solidFill>
                <a:effectLst/>
                <a:latin typeface="Apple SD Gothic Neo"/>
              </a:rPr>
              <a:t>가정에서 식사를 대체할 수 있는 음식이라는 </a:t>
            </a:r>
            <a:r>
              <a:rPr lang="ko-KR" altLang="en-US" sz="1100" b="1" i="0" dirty="0">
                <a:solidFill>
                  <a:srgbClr val="222222"/>
                </a:solidFill>
                <a:effectLst/>
                <a:latin typeface="Apple SD Gothic Neo"/>
              </a:rPr>
              <a:t>뜻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90CBC48-83FE-4ABD-BCF3-0CD7213B910E}"/>
              </a:ext>
            </a:extLst>
          </p:cNvPr>
          <p:cNvGrpSpPr/>
          <p:nvPr/>
        </p:nvGrpSpPr>
        <p:grpSpPr>
          <a:xfrm>
            <a:off x="8566206" y="2138596"/>
            <a:ext cx="2720906" cy="4003375"/>
            <a:chOff x="4876860" y="2138596"/>
            <a:chExt cx="2720906" cy="4003375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6860" y="2510277"/>
              <a:ext cx="2720906" cy="3631694"/>
            </a:xfrm>
            <a:prstGeom prst="rect">
              <a:avLst/>
            </a:prstGeom>
          </p:spPr>
        </p:pic>
        <p:sp>
          <p:nvSpPr>
            <p:cNvPr id="64" name="양쪽 모서리가 둥근 사각형 63"/>
            <p:cNvSpPr/>
            <p:nvPr/>
          </p:nvSpPr>
          <p:spPr>
            <a:xfrm>
              <a:off x="5313371" y="2138596"/>
              <a:ext cx="1676400" cy="381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872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Why </a:t>
              </a:r>
              <a:r>
                <a:rPr lang="en-US" altLang="ko-KR" sz="1200" b="1" dirty="0" err="1">
                  <a:solidFill>
                    <a:prstClr val="white"/>
                  </a:solidFill>
                </a:rPr>
                <a:t>Mealkit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0C11772-70F7-4475-9F80-F06EE86DE450}"/>
              </a:ext>
            </a:extLst>
          </p:cNvPr>
          <p:cNvGrpSpPr/>
          <p:nvPr/>
        </p:nvGrpSpPr>
        <p:grpSpPr>
          <a:xfrm>
            <a:off x="4651388" y="2138596"/>
            <a:ext cx="3078171" cy="3156297"/>
            <a:chOff x="8239112" y="2138596"/>
            <a:chExt cx="3078171" cy="3156297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39112" y="2528350"/>
              <a:ext cx="3048000" cy="2157573"/>
            </a:xfrm>
            <a:prstGeom prst="rect">
              <a:avLst/>
            </a:prstGeom>
          </p:spPr>
        </p:pic>
        <p:sp>
          <p:nvSpPr>
            <p:cNvPr id="66" name="양쪽 모서리가 둥근 사각형 65"/>
            <p:cNvSpPr/>
            <p:nvPr/>
          </p:nvSpPr>
          <p:spPr>
            <a:xfrm>
              <a:off x="8955083" y="2138596"/>
              <a:ext cx="1676400" cy="381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872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prstClr val="white"/>
                  </a:solidFill>
                </a:rPr>
                <a:t>Mealkit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8239112" y="4976216"/>
              <a:ext cx="3078171" cy="3186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>
                  <a:solidFill>
                    <a:srgbClr val="222222"/>
                  </a:solidFill>
                  <a:latin typeface="Apple SD Gothic Neo"/>
                </a:rPr>
                <a:t>Meal(</a:t>
              </a:r>
              <a:r>
                <a:rPr lang="ko-KR" altLang="en-US" sz="1100" dirty="0">
                  <a:solidFill>
                    <a:srgbClr val="222222"/>
                  </a:solidFill>
                  <a:latin typeface="Apple SD Gothic Neo"/>
                </a:rPr>
                <a:t>식사</a:t>
              </a:r>
              <a:r>
                <a:rPr lang="en-US" altLang="ko-KR" sz="1100" dirty="0">
                  <a:solidFill>
                    <a:srgbClr val="222222"/>
                  </a:solidFill>
                  <a:latin typeface="Apple SD Gothic Neo"/>
                </a:rPr>
                <a:t>)+Kit(</a:t>
              </a:r>
              <a:r>
                <a:rPr lang="ko-KR" altLang="en-US" sz="1100" dirty="0">
                  <a:solidFill>
                    <a:srgbClr val="222222"/>
                  </a:solidFill>
                  <a:latin typeface="Apple SD Gothic Neo"/>
                </a:rPr>
                <a:t>키트</a:t>
              </a:r>
              <a:r>
                <a:rPr lang="en-US" altLang="ko-KR" sz="1100" dirty="0">
                  <a:solidFill>
                    <a:srgbClr val="222222"/>
                  </a:solidFill>
                  <a:latin typeface="Apple SD Gothic Neo"/>
                </a:rPr>
                <a:t>,</a:t>
              </a:r>
              <a:r>
                <a:rPr lang="ko-KR" altLang="en-US" sz="1100" dirty="0">
                  <a:solidFill>
                    <a:srgbClr val="222222"/>
                  </a:solidFill>
                  <a:latin typeface="Apple SD Gothic Neo"/>
                </a:rPr>
                <a:t>세트</a:t>
              </a:r>
              <a:r>
                <a:rPr lang="en-US" altLang="ko-KR" sz="1100" dirty="0">
                  <a:solidFill>
                    <a:srgbClr val="222222"/>
                  </a:solidFill>
                  <a:latin typeface="Apple SD Gothic Neo"/>
                </a:rPr>
                <a:t>)</a:t>
              </a:r>
              <a:r>
                <a:rPr lang="ko-KR" altLang="en-US" sz="1100" dirty="0">
                  <a:solidFill>
                    <a:srgbClr val="222222"/>
                  </a:solidFill>
                  <a:latin typeface="Apple SD Gothic Neo"/>
                </a:rPr>
                <a:t>의 식사세트라는 의미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827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7A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3433A80-C2C7-420F-AABD-78148581A271}"/>
              </a:ext>
            </a:extLst>
          </p:cNvPr>
          <p:cNvGrpSpPr/>
          <p:nvPr/>
        </p:nvGrpSpPr>
        <p:grpSpPr>
          <a:xfrm>
            <a:off x="7622117" y="1955899"/>
            <a:ext cx="4003602" cy="837152"/>
            <a:chOff x="7622117" y="2803188"/>
            <a:chExt cx="4003602" cy="837152"/>
          </a:xfrm>
        </p:grpSpPr>
        <p:grpSp>
          <p:nvGrpSpPr>
            <p:cNvPr id="3" name="그룹 2"/>
            <p:cNvGrpSpPr/>
            <p:nvPr/>
          </p:nvGrpSpPr>
          <p:grpSpPr>
            <a:xfrm>
              <a:off x="7622117" y="2884340"/>
              <a:ext cx="756000" cy="756000"/>
              <a:chOff x="1875406" y="3237812"/>
              <a:chExt cx="756000" cy="756000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1875406" y="3237812"/>
                <a:ext cx="756000" cy="75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9" name="Group 28"/>
              <p:cNvGrpSpPr>
                <a:grpSpLocks noChangeAspect="1"/>
              </p:cNvGrpSpPr>
              <p:nvPr/>
            </p:nvGrpSpPr>
            <p:grpSpPr bwMode="auto">
              <a:xfrm>
                <a:off x="2057575" y="3444421"/>
                <a:ext cx="391663" cy="342781"/>
                <a:chOff x="496" y="4251"/>
                <a:chExt cx="641" cy="561"/>
              </a:xfrm>
              <a:solidFill>
                <a:srgbClr val="575757"/>
              </a:solidFill>
            </p:grpSpPr>
            <p:sp>
              <p:nvSpPr>
                <p:cNvPr id="80" name="Freeform 30"/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1" name="Freeform 31"/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rgbClr val="F8720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82" name="직사각형 81"/>
            <p:cNvSpPr/>
            <p:nvPr/>
          </p:nvSpPr>
          <p:spPr>
            <a:xfrm>
              <a:off x="8588735" y="2803188"/>
              <a:ext cx="3036984" cy="6367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>
                  <a:solidFill>
                    <a:schemeClr val="bg1"/>
                  </a:solidFill>
                </a:rPr>
                <a:t>국내 시장 동향</a:t>
              </a:r>
              <a:endParaRPr lang="en-US" altLang="ko-KR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/>
                  </a:solidFill>
                </a:rPr>
                <a:t>연 평균 </a:t>
              </a:r>
              <a:r>
                <a:rPr lang="en-US" altLang="ko-KR" sz="1100" dirty="0">
                  <a:solidFill>
                    <a:schemeClr val="bg1"/>
                  </a:solidFill>
                </a:rPr>
                <a:t>16%</a:t>
              </a:r>
              <a:r>
                <a:rPr lang="ko-KR" altLang="en-US" sz="1100" dirty="0">
                  <a:solidFill>
                    <a:schemeClr val="bg1"/>
                  </a:solidFill>
                </a:rPr>
                <a:t>의 성장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4BA2C78-035C-4A74-8F01-2A756D2CC1EB}"/>
              </a:ext>
            </a:extLst>
          </p:cNvPr>
          <p:cNvGrpSpPr/>
          <p:nvPr/>
        </p:nvGrpSpPr>
        <p:grpSpPr>
          <a:xfrm>
            <a:off x="7603006" y="1094325"/>
            <a:ext cx="4007862" cy="808592"/>
            <a:chOff x="7603006" y="1606054"/>
            <a:chExt cx="4007862" cy="808592"/>
          </a:xfrm>
        </p:grpSpPr>
        <p:grpSp>
          <p:nvGrpSpPr>
            <p:cNvPr id="69" name="그룹 68"/>
            <p:cNvGrpSpPr/>
            <p:nvPr/>
          </p:nvGrpSpPr>
          <p:grpSpPr>
            <a:xfrm>
              <a:off x="7603006" y="1645476"/>
              <a:ext cx="769170" cy="769170"/>
              <a:chOff x="9412448" y="596855"/>
              <a:chExt cx="865635" cy="865635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9412448" y="596855"/>
                <a:ext cx="865635" cy="8656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1" name="Group 14"/>
              <p:cNvGrpSpPr>
                <a:grpSpLocks noChangeAspect="1"/>
              </p:cNvGrpSpPr>
              <p:nvPr/>
            </p:nvGrpSpPr>
            <p:grpSpPr bwMode="auto">
              <a:xfrm>
                <a:off x="9641415" y="856756"/>
                <a:ext cx="407705" cy="345833"/>
                <a:chOff x="3669" y="3943"/>
                <a:chExt cx="626" cy="531"/>
              </a:xfrm>
              <a:solidFill>
                <a:schemeClr val="bg1"/>
              </a:solidFill>
            </p:grpSpPr>
            <p:sp>
              <p:nvSpPr>
                <p:cNvPr id="72" name="Freeform 16"/>
                <p:cNvSpPr>
                  <a:spLocks noEditPoints="1"/>
                </p:cNvSpPr>
                <p:nvPr/>
              </p:nvSpPr>
              <p:spPr bwMode="auto">
                <a:xfrm>
                  <a:off x="3669" y="3943"/>
                  <a:ext cx="626" cy="531"/>
                </a:xfrm>
                <a:custGeom>
                  <a:avLst/>
                  <a:gdLst>
                    <a:gd name="T0" fmla="*/ 1532 w 3756"/>
                    <a:gd name="T1" fmla="*/ 2536 h 3186"/>
                    <a:gd name="T2" fmla="*/ 1516 w 3756"/>
                    <a:gd name="T3" fmla="*/ 2550 h 3186"/>
                    <a:gd name="T4" fmla="*/ 1450 w 3756"/>
                    <a:gd name="T5" fmla="*/ 2904 h 3186"/>
                    <a:gd name="T6" fmla="*/ 1457 w 3756"/>
                    <a:gd name="T7" fmla="*/ 2929 h 3186"/>
                    <a:gd name="T8" fmla="*/ 1481 w 3756"/>
                    <a:gd name="T9" fmla="*/ 2941 h 3186"/>
                    <a:gd name="T10" fmla="*/ 2288 w 3756"/>
                    <a:gd name="T11" fmla="*/ 2937 h 3186"/>
                    <a:gd name="T12" fmla="*/ 2304 w 3756"/>
                    <a:gd name="T13" fmla="*/ 2921 h 3186"/>
                    <a:gd name="T14" fmla="*/ 2306 w 3756"/>
                    <a:gd name="T15" fmla="*/ 2905 h 3186"/>
                    <a:gd name="T16" fmla="*/ 2243 w 3756"/>
                    <a:gd name="T17" fmla="*/ 2560 h 3186"/>
                    <a:gd name="T18" fmla="*/ 2233 w 3756"/>
                    <a:gd name="T19" fmla="*/ 2542 h 3186"/>
                    <a:gd name="T20" fmla="*/ 2214 w 3756"/>
                    <a:gd name="T21" fmla="*/ 2534 h 3186"/>
                    <a:gd name="T22" fmla="*/ 585 w 3756"/>
                    <a:gd name="T23" fmla="*/ 305 h 3186"/>
                    <a:gd name="T24" fmla="*/ 560 w 3756"/>
                    <a:gd name="T25" fmla="*/ 314 h 3186"/>
                    <a:gd name="T26" fmla="*/ 544 w 3756"/>
                    <a:gd name="T27" fmla="*/ 336 h 3186"/>
                    <a:gd name="T28" fmla="*/ 542 w 3756"/>
                    <a:gd name="T29" fmla="*/ 1890 h 3186"/>
                    <a:gd name="T30" fmla="*/ 553 w 3756"/>
                    <a:gd name="T31" fmla="*/ 1921 h 3186"/>
                    <a:gd name="T32" fmla="*/ 3188 w 3756"/>
                    <a:gd name="T33" fmla="*/ 1930 h 3186"/>
                    <a:gd name="T34" fmla="*/ 3211 w 3756"/>
                    <a:gd name="T35" fmla="*/ 1906 h 3186"/>
                    <a:gd name="T36" fmla="*/ 3214 w 3756"/>
                    <a:gd name="T37" fmla="*/ 350 h 3186"/>
                    <a:gd name="T38" fmla="*/ 3206 w 3756"/>
                    <a:gd name="T39" fmla="*/ 324 h 3186"/>
                    <a:gd name="T40" fmla="*/ 3185 w 3756"/>
                    <a:gd name="T41" fmla="*/ 308 h 3186"/>
                    <a:gd name="T42" fmla="*/ 585 w 3756"/>
                    <a:gd name="T43" fmla="*/ 305 h 3186"/>
                    <a:gd name="T44" fmla="*/ 3170 w 3756"/>
                    <a:gd name="T45" fmla="*/ 0 h 3186"/>
                    <a:gd name="T46" fmla="*/ 3263 w 3756"/>
                    <a:gd name="T47" fmla="*/ 13 h 3186"/>
                    <a:gd name="T48" fmla="*/ 3346 w 3756"/>
                    <a:gd name="T49" fmla="*/ 48 h 3186"/>
                    <a:gd name="T50" fmla="*/ 3418 w 3756"/>
                    <a:gd name="T51" fmla="*/ 103 h 3186"/>
                    <a:gd name="T52" fmla="*/ 3473 w 3756"/>
                    <a:gd name="T53" fmla="*/ 173 h 3186"/>
                    <a:gd name="T54" fmla="*/ 3508 w 3756"/>
                    <a:gd name="T55" fmla="*/ 256 h 3186"/>
                    <a:gd name="T56" fmla="*/ 3520 w 3756"/>
                    <a:gd name="T57" fmla="*/ 350 h 3186"/>
                    <a:gd name="T58" fmla="*/ 3518 w 3756"/>
                    <a:gd name="T59" fmla="*/ 1931 h 3186"/>
                    <a:gd name="T60" fmla="*/ 3500 w 3756"/>
                    <a:gd name="T61" fmla="*/ 2009 h 3186"/>
                    <a:gd name="T62" fmla="*/ 3516 w 3756"/>
                    <a:gd name="T63" fmla="*/ 2049 h 3186"/>
                    <a:gd name="T64" fmla="*/ 3754 w 3756"/>
                    <a:gd name="T65" fmla="*/ 3006 h 3186"/>
                    <a:gd name="T66" fmla="*/ 3753 w 3756"/>
                    <a:gd name="T67" fmla="*/ 3060 h 3186"/>
                    <a:gd name="T68" fmla="*/ 3729 w 3756"/>
                    <a:gd name="T69" fmla="*/ 3116 h 3186"/>
                    <a:gd name="T70" fmla="*/ 3687 w 3756"/>
                    <a:gd name="T71" fmla="*/ 3158 h 3186"/>
                    <a:gd name="T72" fmla="*/ 3631 w 3756"/>
                    <a:gd name="T73" fmla="*/ 3182 h 3186"/>
                    <a:gd name="T74" fmla="*/ 157 w 3756"/>
                    <a:gd name="T75" fmla="*/ 3186 h 3186"/>
                    <a:gd name="T76" fmla="*/ 101 w 3756"/>
                    <a:gd name="T77" fmla="*/ 3175 h 3186"/>
                    <a:gd name="T78" fmla="*/ 52 w 3756"/>
                    <a:gd name="T79" fmla="*/ 3146 h 3186"/>
                    <a:gd name="T80" fmla="*/ 18 w 3756"/>
                    <a:gd name="T81" fmla="*/ 3101 h 3186"/>
                    <a:gd name="T82" fmla="*/ 1 w 3756"/>
                    <a:gd name="T83" fmla="*/ 3047 h 3186"/>
                    <a:gd name="T84" fmla="*/ 5 w 3756"/>
                    <a:gd name="T85" fmla="*/ 2991 h 3186"/>
                    <a:gd name="T86" fmla="*/ 247 w 3756"/>
                    <a:gd name="T87" fmla="*/ 2028 h 3186"/>
                    <a:gd name="T88" fmla="*/ 245 w 3756"/>
                    <a:gd name="T89" fmla="*/ 1970 h 3186"/>
                    <a:gd name="T90" fmla="*/ 236 w 3756"/>
                    <a:gd name="T91" fmla="*/ 1890 h 3186"/>
                    <a:gd name="T92" fmla="*/ 239 w 3756"/>
                    <a:gd name="T93" fmla="*/ 302 h 3186"/>
                    <a:gd name="T94" fmla="*/ 263 w 3756"/>
                    <a:gd name="T95" fmla="*/ 214 h 3186"/>
                    <a:gd name="T96" fmla="*/ 308 w 3756"/>
                    <a:gd name="T97" fmla="*/ 136 h 3186"/>
                    <a:gd name="T98" fmla="*/ 372 w 3756"/>
                    <a:gd name="T99" fmla="*/ 73 h 3186"/>
                    <a:gd name="T100" fmla="*/ 450 w 3756"/>
                    <a:gd name="T101" fmla="*/ 27 h 3186"/>
                    <a:gd name="T102" fmla="*/ 538 w 3756"/>
                    <a:gd name="T103" fmla="*/ 3 h 3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756" h="3186">
                      <a:moveTo>
                        <a:pt x="1542" y="2534"/>
                      </a:moveTo>
                      <a:lnTo>
                        <a:pt x="1532" y="2536"/>
                      </a:lnTo>
                      <a:lnTo>
                        <a:pt x="1523" y="2542"/>
                      </a:lnTo>
                      <a:lnTo>
                        <a:pt x="1516" y="2550"/>
                      </a:lnTo>
                      <a:lnTo>
                        <a:pt x="1513" y="2560"/>
                      </a:lnTo>
                      <a:lnTo>
                        <a:pt x="1450" y="2904"/>
                      </a:lnTo>
                      <a:lnTo>
                        <a:pt x="1451" y="2917"/>
                      </a:lnTo>
                      <a:lnTo>
                        <a:pt x="1457" y="2929"/>
                      </a:lnTo>
                      <a:lnTo>
                        <a:pt x="1467" y="2937"/>
                      </a:lnTo>
                      <a:lnTo>
                        <a:pt x="1481" y="2941"/>
                      </a:lnTo>
                      <a:lnTo>
                        <a:pt x="2275" y="2941"/>
                      </a:lnTo>
                      <a:lnTo>
                        <a:pt x="2288" y="2937"/>
                      </a:lnTo>
                      <a:lnTo>
                        <a:pt x="2297" y="2932"/>
                      </a:lnTo>
                      <a:lnTo>
                        <a:pt x="2304" y="2921"/>
                      </a:lnTo>
                      <a:lnTo>
                        <a:pt x="2306" y="2909"/>
                      </a:lnTo>
                      <a:lnTo>
                        <a:pt x="2306" y="2905"/>
                      </a:lnTo>
                      <a:lnTo>
                        <a:pt x="2305" y="2901"/>
                      </a:lnTo>
                      <a:lnTo>
                        <a:pt x="2243" y="2560"/>
                      </a:lnTo>
                      <a:lnTo>
                        <a:pt x="2240" y="2550"/>
                      </a:lnTo>
                      <a:lnTo>
                        <a:pt x="2233" y="2542"/>
                      </a:lnTo>
                      <a:lnTo>
                        <a:pt x="2224" y="2536"/>
                      </a:lnTo>
                      <a:lnTo>
                        <a:pt x="2214" y="2534"/>
                      </a:lnTo>
                      <a:lnTo>
                        <a:pt x="1542" y="2534"/>
                      </a:lnTo>
                      <a:close/>
                      <a:moveTo>
                        <a:pt x="585" y="305"/>
                      </a:moveTo>
                      <a:lnTo>
                        <a:pt x="571" y="308"/>
                      </a:lnTo>
                      <a:lnTo>
                        <a:pt x="560" y="314"/>
                      </a:lnTo>
                      <a:lnTo>
                        <a:pt x="550" y="324"/>
                      </a:lnTo>
                      <a:lnTo>
                        <a:pt x="544" y="336"/>
                      </a:lnTo>
                      <a:lnTo>
                        <a:pt x="542" y="350"/>
                      </a:lnTo>
                      <a:lnTo>
                        <a:pt x="542" y="1890"/>
                      </a:lnTo>
                      <a:lnTo>
                        <a:pt x="544" y="1906"/>
                      </a:lnTo>
                      <a:lnTo>
                        <a:pt x="553" y="1921"/>
                      </a:lnTo>
                      <a:lnTo>
                        <a:pt x="567" y="1930"/>
                      </a:lnTo>
                      <a:lnTo>
                        <a:pt x="3188" y="1930"/>
                      </a:lnTo>
                      <a:lnTo>
                        <a:pt x="3202" y="1921"/>
                      </a:lnTo>
                      <a:lnTo>
                        <a:pt x="3211" y="1906"/>
                      </a:lnTo>
                      <a:lnTo>
                        <a:pt x="3214" y="1890"/>
                      </a:lnTo>
                      <a:lnTo>
                        <a:pt x="3214" y="350"/>
                      </a:lnTo>
                      <a:lnTo>
                        <a:pt x="3212" y="336"/>
                      </a:lnTo>
                      <a:lnTo>
                        <a:pt x="3206" y="324"/>
                      </a:lnTo>
                      <a:lnTo>
                        <a:pt x="3196" y="314"/>
                      </a:lnTo>
                      <a:lnTo>
                        <a:pt x="3185" y="308"/>
                      </a:lnTo>
                      <a:lnTo>
                        <a:pt x="3170" y="305"/>
                      </a:lnTo>
                      <a:lnTo>
                        <a:pt x="585" y="305"/>
                      </a:lnTo>
                      <a:close/>
                      <a:moveTo>
                        <a:pt x="585" y="0"/>
                      </a:moveTo>
                      <a:lnTo>
                        <a:pt x="3170" y="0"/>
                      </a:lnTo>
                      <a:lnTo>
                        <a:pt x="3218" y="3"/>
                      </a:lnTo>
                      <a:lnTo>
                        <a:pt x="3263" y="13"/>
                      </a:lnTo>
                      <a:lnTo>
                        <a:pt x="3306" y="27"/>
                      </a:lnTo>
                      <a:lnTo>
                        <a:pt x="3346" y="48"/>
                      </a:lnTo>
                      <a:lnTo>
                        <a:pt x="3384" y="73"/>
                      </a:lnTo>
                      <a:lnTo>
                        <a:pt x="3418" y="103"/>
                      </a:lnTo>
                      <a:lnTo>
                        <a:pt x="3448" y="136"/>
                      </a:lnTo>
                      <a:lnTo>
                        <a:pt x="3473" y="173"/>
                      </a:lnTo>
                      <a:lnTo>
                        <a:pt x="3493" y="214"/>
                      </a:lnTo>
                      <a:lnTo>
                        <a:pt x="3508" y="256"/>
                      </a:lnTo>
                      <a:lnTo>
                        <a:pt x="3517" y="302"/>
                      </a:lnTo>
                      <a:lnTo>
                        <a:pt x="3520" y="350"/>
                      </a:lnTo>
                      <a:lnTo>
                        <a:pt x="3520" y="1890"/>
                      </a:lnTo>
                      <a:lnTo>
                        <a:pt x="3518" y="1931"/>
                      </a:lnTo>
                      <a:lnTo>
                        <a:pt x="3510" y="1970"/>
                      </a:lnTo>
                      <a:lnTo>
                        <a:pt x="3500" y="2009"/>
                      </a:lnTo>
                      <a:lnTo>
                        <a:pt x="3509" y="2028"/>
                      </a:lnTo>
                      <a:lnTo>
                        <a:pt x="3516" y="2049"/>
                      </a:lnTo>
                      <a:lnTo>
                        <a:pt x="3749" y="2983"/>
                      </a:lnTo>
                      <a:lnTo>
                        <a:pt x="3754" y="3006"/>
                      </a:lnTo>
                      <a:lnTo>
                        <a:pt x="3756" y="3029"/>
                      </a:lnTo>
                      <a:lnTo>
                        <a:pt x="3753" y="3060"/>
                      </a:lnTo>
                      <a:lnTo>
                        <a:pt x="3743" y="3090"/>
                      </a:lnTo>
                      <a:lnTo>
                        <a:pt x="3729" y="3116"/>
                      </a:lnTo>
                      <a:lnTo>
                        <a:pt x="3710" y="3140"/>
                      </a:lnTo>
                      <a:lnTo>
                        <a:pt x="3687" y="3158"/>
                      </a:lnTo>
                      <a:lnTo>
                        <a:pt x="3660" y="3173"/>
                      </a:lnTo>
                      <a:lnTo>
                        <a:pt x="3631" y="3182"/>
                      </a:lnTo>
                      <a:lnTo>
                        <a:pt x="3599" y="3186"/>
                      </a:lnTo>
                      <a:lnTo>
                        <a:pt x="157" y="3186"/>
                      </a:lnTo>
                      <a:lnTo>
                        <a:pt x="129" y="3183"/>
                      </a:lnTo>
                      <a:lnTo>
                        <a:pt x="101" y="3175"/>
                      </a:lnTo>
                      <a:lnTo>
                        <a:pt x="75" y="3163"/>
                      </a:lnTo>
                      <a:lnTo>
                        <a:pt x="52" y="3146"/>
                      </a:lnTo>
                      <a:lnTo>
                        <a:pt x="33" y="3125"/>
                      </a:lnTo>
                      <a:lnTo>
                        <a:pt x="18" y="3101"/>
                      </a:lnTo>
                      <a:lnTo>
                        <a:pt x="7" y="3075"/>
                      </a:lnTo>
                      <a:lnTo>
                        <a:pt x="1" y="3047"/>
                      </a:lnTo>
                      <a:lnTo>
                        <a:pt x="0" y="3019"/>
                      </a:lnTo>
                      <a:lnTo>
                        <a:pt x="5" y="2991"/>
                      </a:lnTo>
                      <a:lnTo>
                        <a:pt x="240" y="2049"/>
                      </a:lnTo>
                      <a:lnTo>
                        <a:pt x="247" y="2028"/>
                      </a:lnTo>
                      <a:lnTo>
                        <a:pt x="256" y="2009"/>
                      </a:lnTo>
                      <a:lnTo>
                        <a:pt x="245" y="1970"/>
                      </a:lnTo>
                      <a:lnTo>
                        <a:pt x="238" y="1931"/>
                      </a:lnTo>
                      <a:lnTo>
                        <a:pt x="236" y="1890"/>
                      </a:lnTo>
                      <a:lnTo>
                        <a:pt x="236" y="350"/>
                      </a:lnTo>
                      <a:lnTo>
                        <a:pt x="239" y="302"/>
                      </a:lnTo>
                      <a:lnTo>
                        <a:pt x="248" y="256"/>
                      </a:lnTo>
                      <a:lnTo>
                        <a:pt x="263" y="214"/>
                      </a:lnTo>
                      <a:lnTo>
                        <a:pt x="283" y="173"/>
                      </a:lnTo>
                      <a:lnTo>
                        <a:pt x="308" y="136"/>
                      </a:lnTo>
                      <a:lnTo>
                        <a:pt x="338" y="103"/>
                      </a:lnTo>
                      <a:lnTo>
                        <a:pt x="372" y="73"/>
                      </a:lnTo>
                      <a:lnTo>
                        <a:pt x="409" y="48"/>
                      </a:lnTo>
                      <a:lnTo>
                        <a:pt x="450" y="27"/>
                      </a:lnTo>
                      <a:lnTo>
                        <a:pt x="493" y="13"/>
                      </a:lnTo>
                      <a:lnTo>
                        <a:pt x="538" y="3"/>
                      </a:lnTo>
                      <a:lnTo>
                        <a:pt x="585" y="0"/>
                      </a:lnTo>
                      <a:close/>
                    </a:path>
                  </a:pathLst>
                </a:custGeom>
                <a:solidFill>
                  <a:srgbClr val="57575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3" name="Freeform 17"/>
                <p:cNvSpPr>
                  <a:spLocks/>
                </p:cNvSpPr>
                <p:nvPr/>
              </p:nvSpPr>
              <p:spPr bwMode="auto">
                <a:xfrm>
                  <a:off x="3928" y="4071"/>
                  <a:ext cx="108" cy="109"/>
                </a:xfrm>
                <a:custGeom>
                  <a:avLst/>
                  <a:gdLst>
                    <a:gd name="T0" fmla="*/ 49 w 654"/>
                    <a:gd name="T1" fmla="*/ 0 h 654"/>
                    <a:gd name="T2" fmla="*/ 63 w 654"/>
                    <a:gd name="T3" fmla="*/ 2 h 654"/>
                    <a:gd name="T4" fmla="*/ 515 w 654"/>
                    <a:gd name="T5" fmla="*/ 174 h 654"/>
                    <a:gd name="T6" fmla="*/ 527 w 654"/>
                    <a:gd name="T7" fmla="*/ 181 h 654"/>
                    <a:gd name="T8" fmla="*/ 536 w 654"/>
                    <a:gd name="T9" fmla="*/ 192 h 654"/>
                    <a:gd name="T10" fmla="*/ 542 w 654"/>
                    <a:gd name="T11" fmla="*/ 205 h 654"/>
                    <a:gd name="T12" fmla="*/ 544 w 654"/>
                    <a:gd name="T13" fmla="*/ 220 h 654"/>
                    <a:gd name="T14" fmla="*/ 541 w 654"/>
                    <a:gd name="T15" fmla="*/ 234 h 654"/>
                    <a:gd name="T16" fmla="*/ 534 w 654"/>
                    <a:gd name="T17" fmla="*/ 247 h 654"/>
                    <a:gd name="T18" fmla="*/ 524 w 654"/>
                    <a:gd name="T19" fmla="*/ 256 h 654"/>
                    <a:gd name="T20" fmla="*/ 510 w 654"/>
                    <a:gd name="T21" fmla="*/ 262 h 654"/>
                    <a:gd name="T22" fmla="*/ 412 w 654"/>
                    <a:gd name="T23" fmla="*/ 289 h 654"/>
                    <a:gd name="T24" fmla="*/ 641 w 654"/>
                    <a:gd name="T25" fmla="*/ 518 h 654"/>
                    <a:gd name="T26" fmla="*/ 649 w 654"/>
                    <a:gd name="T27" fmla="*/ 529 h 654"/>
                    <a:gd name="T28" fmla="*/ 654 w 654"/>
                    <a:gd name="T29" fmla="*/ 543 h 654"/>
                    <a:gd name="T30" fmla="*/ 654 w 654"/>
                    <a:gd name="T31" fmla="*/ 558 h 654"/>
                    <a:gd name="T32" fmla="*/ 649 w 654"/>
                    <a:gd name="T33" fmla="*/ 572 h 654"/>
                    <a:gd name="T34" fmla="*/ 641 w 654"/>
                    <a:gd name="T35" fmla="*/ 583 h 654"/>
                    <a:gd name="T36" fmla="*/ 583 w 654"/>
                    <a:gd name="T37" fmla="*/ 641 h 654"/>
                    <a:gd name="T38" fmla="*/ 571 w 654"/>
                    <a:gd name="T39" fmla="*/ 649 h 654"/>
                    <a:gd name="T40" fmla="*/ 557 w 654"/>
                    <a:gd name="T41" fmla="*/ 654 h 654"/>
                    <a:gd name="T42" fmla="*/ 543 w 654"/>
                    <a:gd name="T43" fmla="*/ 654 h 654"/>
                    <a:gd name="T44" fmla="*/ 530 w 654"/>
                    <a:gd name="T45" fmla="*/ 649 h 654"/>
                    <a:gd name="T46" fmla="*/ 517 w 654"/>
                    <a:gd name="T47" fmla="*/ 641 h 654"/>
                    <a:gd name="T48" fmla="*/ 289 w 654"/>
                    <a:gd name="T49" fmla="*/ 412 h 654"/>
                    <a:gd name="T50" fmla="*/ 262 w 654"/>
                    <a:gd name="T51" fmla="*/ 510 h 654"/>
                    <a:gd name="T52" fmla="*/ 256 w 654"/>
                    <a:gd name="T53" fmla="*/ 524 h 654"/>
                    <a:gd name="T54" fmla="*/ 246 w 654"/>
                    <a:gd name="T55" fmla="*/ 534 h 654"/>
                    <a:gd name="T56" fmla="*/ 234 w 654"/>
                    <a:gd name="T57" fmla="*/ 541 h 654"/>
                    <a:gd name="T58" fmla="*/ 220 w 654"/>
                    <a:gd name="T59" fmla="*/ 544 h 654"/>
                    <a:gd name="T60" fmla="*/ 205 w 654"/>
                    <a:gd name="T61" fmla="*/ 543 h 654"/>
                    <a:gd name="T62" fmla="*/ 192 w 654"/>
                    <a:gd name="T63" fmla="*/ 536 h 654"/>
                    <a:gd name="T64" fmla="*/ 181 w 654"/>
                    <a:gd name="T65" fmla="*/ 527 h 654"/>
                    <a:gd name="T66" fmla="*/ 174 w 654"/>
                    <a:gd name="T67" fmla="*/ 515 h 654"/>
                    <a:gd name="T68" fmla="*/ 3 w 654"/>
                    <a:gd name="T69" fmla="*/ 62 h 654"/>
                    <a:gd name="T70" fmla="*/ 0 w 654"/>
                    <a:gd name="T71" fmla="*/ 50 h 654"/>
                    <a:gd name="T72" fmla="*/ 0 w 654"/>
                    <a:gd name="T73" fmla="*/ 36 h 654"/>
                    <a:gd name="T74" fmla="*/ 5 w 654"/>
                    <a:gd name="T75" fmla="*/ 24 h 654"/>
                    <a:gd name="T76" fmla="*/ 14 w 654"/>
                    <a:gd name="T77" fmla="*/ 13 h 654"/>
                    <a:gd name="T78" fmla="*/ 24 w 654"/>
                    <a:gd name="T79" fmla="*/ 5 h 654"/>
                    <a:gd name="T80" fmla="*/ 37 w 654"/>
                    <a:gd name="T81" fmla="*/ 1 h 654"/>
                    <a:gd name="T82" fmla="*/ 49 w 654"/>
                    <a:gd name="T83" fmla="*/ 0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654" h="654">
                      <a:moveTo>
                        <a:pt x="49" y="0"/>
                      </a:moveTo>
                      <a:lnTo>
                        <a:pt x="63" y="2"/>
                      </a:lnTo>
                      <a:lnTo>
                        <a:pt x="515" y="174"/>
                      </a:lnTo>
                      <a:lnTo>
                        <a:pt x="527" y="181"/>
                      </a:lnTo>
                      <a:lnTo>
                        <a:pt x="536" y="192"/>
                      </a:lnTo>
                      <a:lnTo>
                        <a:pt x="542" y="205"/>
                      </a:lnTo>
                      <a:lnTo>
                        <a:pt x="544" y="220"/>
                      </a:lnTo>
                      <a:lnTo>
                        <a:pt x="541" y="234"/>
                      </a:lnTo>
                      <a:lnTo>
                        <a:pt x="534" y="247"/>
                      </a:lnTo>
                      <a:lnTo>
                        <a:pt x="524" y="256"/>
                      </a:lnTo>
                      <a:lnTo>
                        <a:pt x="510" y="262"/>
                      </a:lnTo>
                      <a:lnTo>
                        <a:pt x="412" y="289"/>
                      </a:lnTo>
                      <a:lnTo>
                        <a:pt x="641" y="518"/>
                      </a:lnTo>
                      <a:lnTo>
                        <a:pt x="649" y="529"/>
                      </a:lnTo>
                      <a:lnTo>
                        <a:pt x="654" y="543"/>
                      </a:lnTo>
                      <a:lnTo>
                        <a:pt x="654" y="558"/>
                      </a:lnTo>
                      <a:lnTo>
                        <a:pt x="649" y="572"/>
                      </a:lnTo>
                      <a:lnTo>
                        <a:pt x="641" y="583"/>
                      </a:lnTo>
                      <a:lnTo>
                        <a:pt x="583" y="641"/>
                      </a:lnTo>
                      <a:lnTo>
                        <a:pt x="571" y="649"/>
                      </a:lnTo>
                      <a:lnTo>
                        <a:pt x="557" y="654"/>
                      </a:lnTo>
                      <a:lnTo>
                        <a:pt x="543" y="654"/>
                      </a:lnTo>
                      <a:lnTo>
                        <a:pt x="530" y="649"/>
                      </a:lnTo>
                      <a:lnTo>
                        <a:pt x="517" y="641"/>
                      </a:lnTo>
                      <a:lnTo>
                        <a:pt x="289" y="412"/>
                      </a:lnTo>
                      <a:lnTo>
                        <a:pt x="262" y="510"/>
                      </a:lnTo>
                      <a:lnTo>
                        <a:pt x="256" y="524"/>
                      </a:lnTo>
                      <a:lnTo>
                        <a:pt x="246" y="534"/>
                      </a:lnTo>
                      <a:lnTo>
                        <a:pt x="234" y="541"/>
                      </a:lnTo>
                      <a:lnTo>
                        <a:pt x="220" y="544"/>
                      </a:lnTo>
                      <a:lnTo>
                        <a:pt x="205" y="543"/>
                      </a:lnTo>
                      <a:lnTo>
                        <a:pt x="192" y="536"/>
                      </a:lnTo>
                      <a:lnTo>
                        <a:pt x="181" y="527"/>
                      </a:lnTo>
                      <a:lnTo>
                        <a:pt x="174" y="515"/>
                      </a:lnTo>
                      <a:lnTo>
                        <a:pt x="3" y="62"/>
                      </a:lnTo>
                      <a:lnTo>
                        <a:pt x="0" y="50"/>
                      </a:lnTo>
                      <a:lnTo>
                        <a:pt x="0" y="36"/>
                      </a:lnTo>
                      <a:lnTo>
                        <a:pt x="5" y="24"/>
                      </a:lnTo>
                      <a:lnTo>
                        <a:pt x="14" y="13"/>
                      </a:lnTo>
                      <a:lnTo>
                        <a:pt x="24" y="5"/>
                      </a:lnTo>
                      <a:lnTo>
                        <a:pt x="37" y="1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F8720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85" name="직사각형 84"/>
            <p:cNvSpPr/>
            <p:nvPr/>
          </p:nvSpPr>
          <p:spPr>
            <a:xfrm>
              <a:off x="8573884" y="1606054"/>
              <a:ext cx="3036984" cy="6367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>
                  <a:solidFill>
                    <a:schemeClr val="bg1"/>
                  </a:solidFill>
                </a:rPr>
                <a:t>자료</a:t>
              </a:r>
              <a:endParaRPr lang="en-US" altLang="ko-KR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/>
                  </a:solidFill>
                </a:rPr>
                <a:t>한국 농수산 식품 유통공사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6225884-F545-4752-93C2-F621AF785588}"/>
              </a:ext>
            </a:extLst>
          </p:cNvPr>
          <p:cNvGrpSpPr/>
          <p:nvPr/>
        </p:nvGrpSpPr>
        <p:grpSpPr>
          <a:xfrm>
            <a:off x="7634342" y="2897108"/>
            <a:ext cx="4040076" cy="795083"/>
            <a:chOff x="7634342" y="4046401"/>
            <a:chExt cx="4040076" cy="795083"/>
          </a:xfrm>
        </p:grpSpPr>
        <p:grpSp>
          <p:nvGrpSpPr>
            <p:cNvPr id="4" name="그룹 3"/>
            <p:cNvGrpSpPr/>
            <p:nvPr/>
          </p:nvGrpSpPr>
          <p:grpSpPr>
            <a:xfrm>
              <a:off x="7634342" y="4085484"/>
              <a:ext cx="756000" cy="756000"/>
              <a:chOff x="5856342" y="1901084"/>
              <a:chExt cx="756000" cy="756000"/>
            </a:xfrm>
          </p:grpSpPr>
          <p:sp>
            <p:nvSpPr>
              <p:cNvPr id="88" name="타원 87"/>
              <p:cNvSpPr/>
              <p:nvPr/>
            </p:nvSpPr>
            <p:spPr>
              <a:xfrm>
                <a:off x="5856342" y="1901084"/>
                <a:ext cx="756000" cy="75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9" name="그룹 88"/>
              <p:cNvGrpSpPr/>
              <p:nvPr/>
            </p:nvGrpSpPr>
            <p:grpSpPr>
              <a:xfrm>
                <a:off x="6042258" y="2066183"/>
                <a:ext cx="384165" cy="425800"/>
                <a:chOff x="4006850" y="1601788"/>
                <a:chExt cx="322263" cy="357188"/>
              </a:xfrm>
              <a:solidFill>
                <a:srgbClr val="575757"/>
              </a:solidFill>
            </p:grpSpPr>
            <p:sp>
              <p:nvSpPr>
                <p:cNvPr id="90" name="Freeform 17"/>
                <p:cNvSpPr>
                  <a:spLocks/>
                </p:cNvSpPr>
                <p:nvPr/>
              </p:nvSpPr>
              <p:spPr bwMode="auto">
                <a:xfrm>
                  <a:off x="4125913" y="1674813"/>
                  <a:ext cx="141288" cy="109538"/>
                </a:xfrm>
                <a:custGeom>
                  <a:avLst/>
                  <a:gdLst>
                    <a:gd name="T0" fmla="*/ 680 w 1255"/>
                    <a:gd name="T1" fmla="*/ 0 h 963"/>
                    <a:gd name="T2" fmla="*/ 736 w 1255"/>
                    <a:gd name="T3" fmla="*/ 1 h 963"/>
                    <a:gd name="T4" fmla="*/ 793 w 1255"/>
                    <a:gd name="T5" fmla="*/ 6 h 963"/>
                    <a:gd name="T6" fmla="*/ 849 w 1255"/>
                    <a:gd name="T7" fmla="*/ 17 h 963"/>
                    <a:gd name="T8" fmla="*/ 904 w 1255"/>
                    <a:gd name="T9" fmla="*/ 32 h 963"/>
                    <a:gd name="T10" fmla="*/ 958 w 1255"/>
                    <a:gd name="T11" fmla="*/ 52 h 963"/>
                    <a:gd name="T12" fmla="*/ 1010 w 1255"/>
                    <a:gd name="T13" fmla="*/ 77 h 963"/>
                    <a:gd name="T14" fmla="*/ 1060 w 1255"/>
                    <a:gd name="T15" fmla="*/ 105 h 963"/>
                    <a:gd name="T16" fmla="*/ 1107 w 1255"/>
                    <a:gd name="T17" fmla="*/ 140 h 963"/>
                    <a:gd name="T18" fmla="*/ 1153 w 1255"/>
                    <a:gd name="T19" fmla="*/ 178 h 963"/>
                    <a:gd name="T20" fmla="*/ 1195 w 1255"/>
                    <a:gd name="T21" fmla="*/ 221 h 963"/>
                    <a:gd name="T22" fmla="*/ 1255 w 1255"/>
                    <a:gd name="T23" fmla="*/ 287 h 963"/>
                    <a:gd name="T24" fmla="*/ 1116 w 1255"/>
                    <a:gd name="T25" fmla="*/ 413 h 963"/>
                    <a:gd name="T26" fmla="*/ 1093 w 1255"/>
                    <a:gd name="T27" fmla="*/ 391 h 963"/>
                    <a:gd name="T28" fmla="*/ 1070 w 1255"/>
                    <a:gd name="T29" fmla="*/ 375 h 963"/>
                    <a:gd name="T30" fmla="*/ 1045 w 1255"/>
                    <a:gd name="T31" fmla="*/ 364 h 963"/>
                    <a:gd name="T32" fmla="*/ 1021 w 1255"/>
                    <a:gd name="T33" fmla="*/ 357 h 963"/>
                    <a:gd name="T34" fmla="*/ 997 w 1255"/>
                    <a:gd name="T35" fmla="*/ 354 h 963"/>
                    <a:gd name="T36" fmla="*/ 974 w 1255"/>
                    <a:gd name="T37" fmla="*/ 354 h 963"/>
                    <a:gd name="T38" fmla="*/ 952 w 1255"/>
                    <a:gd name="T39" fmla="*/ 356 h 963"/>
                    <a:gd name="T40" fmla="*/ 930 w 1255"/>
                    <a:gd name="T41" fmla="*/ 361 h 963"/>
                    <a:gd name="T42" fmla="*/ 911 w 1255"/>
                    <a:gd name="T43" fmla="*/ 367 h 963"/>
                    <a:gd name="T44" fmla="*/ 894 w 1255"/>
                    <a:gd name="T45" fmla="*/ 373 h 963"/>
                    <a:gd name="T46" fmla="*/ 878 w 1255"/>
                    <a:gd name="T47" fmla="*/ 380 h 963"/>
                    <a:gd name="T48" fmla="*/ 866 w 1255"/>
                    <a:gd name="T49" fmla="*/ 386 h 963"/>
                    <a:gd name="T50" fmla="*/ 857 w 1255"/>
                    <a:gd name="T51" fmla="*/ 391 h 963"/>
                    <a:gd name="T52" fmla="*/ 851 w 1255"/>
                    <a:gd name="T53" fmla="*/ 395 h 963"/>
                    <a:gd name="T54" fmla="*/ 849 w 1255"/>
                    <a:gd name="T55" fmla="*/ 396 h 963"/>
                    <a:gd name="T56" fmla="*/ 699 w 1255"/>
                    <a:gd name="T57" fmla="*/ 532 h 963"/>
                    <a:gd name="T58" fmla="*/ 676 w 1255"/>
                    <a:gd name="T59" fmla="*/ 556 h 963"/>
                    <a:gd name="T60" fmla="*/ 657 w 1255"/>
                    <a:gd name="T61" fmla="*/ 581 h 963"/>
                    <a:gd name="T62" fmla="*/ 645 w 1255"/>
                    <a:gd name="T63" fmla="*/ 605 h 963"/>
                    <a:gd name="T64" fmla="*/ 638 w 1255"/>
                    <a:gd name="T65" fmla="*/ 631 h 963"/>
                    <a:gd name="T66" fmla="*/ 635 w 1255"/>
                    <a:gd name="T67" fmla="*/ 654 h 963"/>
                    <a:gd name="T68" fmla="*/ 635 w 1255"/>
                    <a:gd name="T69" fmla="*/ 677 h 963"/>
                    <a:gd name="T70" fmla="*/ 638 w 1255"/>
                    <a:gd name="T71" fmla="*/ 700 h 963"/>
                    <a:gd name="T72" fmla="*/ 643 w 1255"/>
                    <a:gd name="T73" fmla="*/ 720 h 963"/>
                    <a:gd name="T74" fmla="*/ 650 w 1255"/>
                    <a:gd name="T75" fmla="*/ 739 h 963"/>
                    <a:gd name="T76" fmla="*/ 657 w 1255"/>
                    <a:gd name="T77" fmla="*/ 757 h 963"/>
                    <a:gd name="T78" fmla="*/ 666 w 1255"/>
                    <a:gd name="T79" fmla="*/ 771 h 963"/>
                    <a:gd name="T80" fmla="*/ 673 w 1255"/>
                    <a:gd name="T81" fmla="*/ 783 h 963"/>
                    <a:gd name="T82" fmla="*/ 679 w 1255"/>
                    <a:gd name="T83" fmla="*/ 792 h 963"/>
                    <a:gd name="T84" fmla="*/ 684 w 1255"/>
                    <a:gd name="T85" fmla="*/ 799 h 963"/>
                    <a:gd name="T86" fmla="*/ 686 w 1255"/>
                    <a:gd name="T87" fmla="*/ 802 h 963"/>
                    <a:gd name="T88" fmla="*/ 505 w 1255"/>
                    <a:gd name="T89" fmla="*/ 963 h 963"/>
                    <a:gd name="T90" fmla="*/ 0 w 1255"/>
                    <a:gd name="T91" fmla="*/ 400 h 963"/>
                    <a:gd name="T92" fmla="*/ 255 w 1255"/>
                    <a:gd name="T93" fmla="*/ 170 h 963"/>
                    <a:gd name="T94" fmla="*/ 302 w 1255"/>
                    <a:gd name="T95" fmla="*/ 133 h 963"/>
                    <a:gd name="T96" fmla="*/ 352 w 1255"/>
                    <a:gd name="T97" fmla="*/ 99 h 963"/>
                    <a:gd name="T98" fmla="*/ 403 w 1255"/>
                    <a:gd name="T99" fmla="*/ 71 h 963"/>
                    <a:gd name="T100" fmla="*/ 457 w 1255"/>
                    <a:gd name="T101" fmla="*/ 46 h 963"/>
                    <a:gd name="T102" fmla="*/ 511 w 1255"/>
                    <a:gd name="T103" fmla="*/ 28 h 963"/>
                    <a:gd name="T104" fmla="*/ 567 w 1255"/>
                    <a:gd name="T105" fmla="*/ 13 h 963"/>
                    <a:gd name="T106" fmla="*/ 623 w 1255"/>
                    <a:gd name="T107" fmla="*/ 4 h 963"/>
                    <a:gd name="T108" fmla="*/ 680 w 1255"/>
                    <a:gd name="T109" fmla="*/ 0 h 9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255" h="963">
                      <a:moveTo>
                        <a:pt x="680" y="0"/>
                      </a:moveTo>
                      <a:lnTo>
                        <a:pt x="736" y="1"/>
                      </a:lnTo>
                      <a:lnTo>
                        <a:pt x="793" y="6"/>
                      </a:lnTo>
                      <a:lnTo>
                        <a:pt x="849" y="17"/>
                      </a:lnTo>
                      <a:lnTo>
                        <a:pt x="904" y="32"/>
                      </a:lnTo>
                      <a:lnTo>
                        <a:pt x="958" y="52"/>
                      </a:lnTo>
                      <a:lnTo>
                        <a:pt x="1010" y="77"/>
                      </a:lnTo>
                      <a:lnTo>
                        <a:pt x="1060" y="105"/>
                      </a:lnTo>
                      <a:lnTo>
                        <a:pt x="1107" y="140"/>
                      </a:lnTo>
                      <a:lnTo>
                        <a:pt x="1153" y="178"/>
                      </a:lnTo>
                      <a:lnTo>
                        <a:pt x="1195" y="221"/>
                      </a:lnTo>
                      <a:lnTo>
                        <a:pt x="1255" y="287"/>
                      </a:lnTo>
                      <a:lnTo>
                        <a:pt x="1116" y="413"/>
                      </a:lnTo>
                      <a:lnTo>
                        <a:pt x="1093" y="391"/>
                      </a:lnTo>
                      <a:lnTo>
                        <a:pt x="1070" y="375"/>
                      </a:lnTo>
                      <a:lnTo>
                        <a:pt x="1045" y="364"/>
                      </a:lnTo>
                      <a:lnTo>
                        <a:pt x="1021" y="357"/>
                      </a:lnTo>
                      <a:lnTo>
                        <a:pt x="997" y="354"/>
                      </a:lnTo>
                      <a:lnTo>
                        <a:pt x="974" y="354"/>
                      </a:lnTo>
                      <a:lnTo>
                        <a:pt x="952" y="356"/>
                      </a:lnTo>
                      <a:lnTo>
                        <a:pt x="930" y="361"/>
                      </a:lnTo>
                      <a:lnTo>
                        <a:pt x="911" y="367"/>
                      </a:lnTo>
                      <a:lnTo>
                        <a:pt x="894" y="373"/>
                      </a:lnTo>
                      <a:lnTo>
                        <a:pt x="878" y="380"/>
                      </a:lnTo>
                      <a:lnTo>
                        <a:pt x="866" y="386"/>
                      </a:lnTo>
                      <a:lnTo>
                        <a:pt x="857" y="391"/>
                      </a:lnTo>
                      <a:lnTo>
                        <a:pt x="851" y="395"/>
                      </a:lnTo>
                      <a:lnTo>
                        <a:pt x="849" y="396"/>
                      </a:lnTo>
                      <a:lnTo>
                        <a:pt x="699" y="532"/>
                      </a:lnTo>
                      <a:lnTo>
                        <a:pt x="676" y="556"/>
                      </a:lnTo>
                      <a:lnTo>
                        <a:pt x="657" y="581"/>
                      </a:lnTo>
                      <a:lnTo>
                        <a:pt x="645" y="605"/>
                      </a:lnTo>
                      <a:lnTo>
                        <a:pt x="638" y="631"/>
                      </a:lnTo>
                      <a:lnTo>
                        <a:pt x="635" y="654"/>
                      </a:lnTo>
                      <a:lnTo>
                        <a:pt x="635" y="677"/>
                      </a:lnTo>
                      <a:lnTo>
                        <a:pt x="638" y="700"/>
                      </a:lnTo>
                      <a:lnTo>
                        <a:pt x="643" y="720"/>
                      </a:lnTo>
                      <a:lnTo>
                        <a:pt x="650" y="739"/>
                      </a:lnTo>
                      <a:lnTo>
                        <a:pt x="657" y="757"/>
                      </a:lnTo>
                      <a:lnTo>
                        <a:pt x="666" y="771"/>
                      </a:lnTo>
                      <a:lnTo>
                        <a:pt x="673" y="783"/>
                      </a:lnTo>
                      <a:lnTo>
                        <a:pt x="679" y="792"/>
                      </a:lnTo>
                      <a:lnTo>
                        <a:pt x="684" y="799"/>
                      </a:lnTo>
                      <a:lnTo>
                        <a:pt x="686" y="802"/>
                      </a:lnTo>
                      <a:lnTo>
                        <a:pt x="505" y="963"/>
                      </a:lnTo>
                      <a:lnTo>
                        <a:pt x="0" y="400"/>
                      </a:lnTo>
                      <a:lnTo>
                        <a:pt x="255" y="170"/>
                      </a:lnTo>
                      <a:lnTo>
                        <a:pt x="302" y="133"/>
                      </a:lnTo>
                      <a:lnTo>
                        <a:pt x="352" y="99"/>
                      </a:lnTo>
                      <a:lnTo>
                        <a:pt x="403" y="71"/>
                      </a:lnTo>
                      <a:lnTo>
                        <a:pt x="457" y="46"/>
                      </a:lnTo>
                      <a:lnTo>
                        <a:pt x="511" y="28"/>
                      </a:lnTo>
                      <a:lnTo>
                        <a:pt x="567" y="13"/>
                      </a:lnTo>
                      <a:lnTo>
                        <a:pt x="623" y="4"/>
                      </a:lnTo>
                      <a:lnTo>
                        <a:pt x="680" y="0"/>
                      </a:lnTo>
                      <a:close/>
                    </a:path>
                  </a:pathLst>
                </a:custGeom>
                <a:solidFill>
                  <a:srgbClr val="F8720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1" name="Freeform 18"/>
                <p:cNvSpPr>
                  <a:spLocks/>
                </p:cNvSpPr>
                <p:nvPr/>
              </p:nvSpPr>
              <p:spPr bwMode="auto">
                <a:xfrm>
                  <a:off x="4006850" y="1725613"/>
                  <a:ext cx="234950" cy="233363"/>
                </a:xfrm>
                <a:custGeom>
                  <a:avLst/>
                  <a:gdLst>
                    <a:gd name="T0" fmla="*/ 992 w 2072"/>
                    <a:gd name="T1" fmla="*/ 0 h 2058"/>
                    <a:gd name="T2" fmla="*/ 2072 w 2072"/>
                    <a:gd name="T3" fmla="*/ 1204 h 2058"/>
                    <a:gd name="T4" fmla="*/ 1350 w 2072"/>
                    <a:gd name="T5" fmla="*/ 1852 h 2058"/>
                    <a:gd name="T6" fmla="*/ 1309 w 2072"/>
                    <a:gd name="T7" fmla="*/ 1886 h 2058"/>
                    <a:gd name="T8" fmla="*/ 1266 w 2072"/>
                    <a:gd name="T9" fmla="*/ 1916 h 2058"/>
                    <a:gd name="T10" fmla="*/ 1220 w 2072"/>
                    <a:gd name="T11" fmla="*/ 1945 h 2058"/>
                    <a:gd name="T12" fmla="*/ 1172 w 2072"/>
                    <a:gd name="T13" fmla="*/ 1970 h 2058"/>
                    <a:gd name="T14" fmla="*/ 1122 w 2072"/>
                    <a:gd name="T15" fmla="*/ 1993 h 2058"/>
                    <a:gd name="T16" fmla="*/ 1070 w 2072"/>
                    <a:gd name="T17" fmla="*/ 2011 h 2058"/>
                    <a:gd name="T18" fmla="*/ 1018 w 2072"/>
                    <a:gd name="T19" fmla="*/ 2027 h 2058"/>
                    <a:gd name="T20" fmla="*/ 964 w 2072"/>
                    <a:gd name="T21" fmla="*/ 2040 h 2058"/>
                    <a:gd name="T22" fmla="*/ 910 w 2072"/>
                    <a:gd name="T23" fmla="*/ 2050 h 2058"/>
                    <a:gd name="T24" fmla="*/ 856 w 2072"/>
                    <a:gd name="T25" fmla="*/ 2056 h 2058"/>
                    <a:gd name="T26" fmla="*/ 801 w 2072"/>
                    <a:gd name="T27" fmla="*/ 2058 h 2058"/>
                    <a:gd name="T28" fmla="*/ 747 w 2072"/>
                    <a:gd name="T29" fmla="*/ 2057 h 2058"/>
                    <a:gd name="T30" fmla="*/ 694 w 2072"/>
                    <a:gd name="T31" fmla="*/ 2052 h 2058"/>
                    <a:gd name="T32" fmla="*/ 642 w 2072"/>
                    <a:gd name="T33" fmla="*/ 2044 h 2058"/>
                    <a:gd name="T34" fmla="*/ 592 w 2072"/>
                    <a:gd name="T35" fmla="*/ 2032 h 2058"/>
                    <a:gd name="T36" fmla="*/ 542 w 2072"/>
                    <a:gd name="T37" fmla="*/ 2015 h 2058"/>
                    <a:gd name="T38" fmla="*/ 494 w 2072"/>
                    <a:gd name="T39" fmla="*/ 1995 h 2058"/>
                    <a:gd name="T40" fmla="*/ 449 w 2072"/>
                    <a:gd name="T41" fmla="*/ 1971 h 2058"/>
                    <a:gd name="T42" fmla="*/ 406 w 2072"/>
                    <a:gd name="T43" fmla="*/ 1943 h 2058"/>
                    <a:gd name="T44" fmla="*/ 367 w 2072"/>
                    <a:gd name="T45" fmla="*/ 1910 h 2058"/>
                    <a:gd name="T46" fmla="*/ 330 w 2072"/>
                    <a:gd name="T47" fmla="*/ 1874 h 2058"/>
                    <a:gd name="T48" fmla="*/ 138 w 2072"/>
                    <a:gd name="T49" fmla="*/ 1661 h 2058"/>
                    <a:gd name="T50" fmla="*/ 106 w 2072"/>
                    <a:gd name="T51" fmla="*/ 1620 h 2058"/>
                    <a:gd name="T52" fmla="*/ 77 w 2072"/>
                    <a:gd name="T53" fmla="*/ 1577 h 2058"/>
                    <a:gd name="T54" fmla="*/ 54 w 2072"/>
                    <a:gd name="T55" fmla="*/ 1532 h 2058"/>
                    <a:gd name="T56" fmla="*/ 35 w 2072"/>
                    <a:gd name="T57" fmla="*/ 1484 h 2058"/>
                    <a:gd name="T58" fmla="*/ 20 w 2072"/>
                    <a:gd name="T59" fmla="*/ 1435 h 2058"/>
                    <a:gd name="T60" fmla="*/ 9 w 2072"/>
                    <a:gd name="T61" fmla="*/ 1384 h 2058"/>
                    <a:gd name="T62" fmla="*/ 3 w 2072"/>
                    <a:gd name="T63" fmla="*/ 1331 h 2058"/>
                    <a:gd name="T64" fmla="*/ 0 w 2072"/>
                    <a:gd name="T65" fmla="*/ 1278 h 2058"/>
                    <a:gd name="T66" fmla="*/ 1 w 2072"/>
                    <a:gd name="T67" fmla="*/ 1225 h 2058"/>
                    <a:gd name="T68" fmla="*/ 6 w 2072"/>
                    <a:gd name="T69" fmla="*/ 1171 h 2058"/>
                    <a:gd name="T70" fmla="*/ 14 w 2072"/>
                    <a:gd name="T71" fmla="*/ 1117 h 2058"/>
                    <a:gd name="T72" fmla="*/ 26 w 2072"/>
                    <a:gd name="T73" fmla="*/ 1064 h 2058"/>
                    <a:gd name="T74" fmla="*/ 41 w 2072"/>
                    <a:gd name="T75" fmla="*/ 1011 h 2058"/>
                    <a:gd name="T76" fmla="*/ 60 w 2072"/>
                    <a:gd name="T77" fmla="*/ 959 h 2058"/>
                    <a:gd name="T78" fmla="*/ 81 w 2072"/>
                    <a:gd name="T79" fmla="*/ 908 h 2058"/>
                    <a:gd name="T80" fmla="*/ 106 w 2072"/>
                    <a:gd name="T81" fmla="*/ 860 h 2058"/>
                    <a:gd name="T82" fmla="*/ 133 w 2072"/>
                    <a:gd name="T83" fmla="*/ 813 h 2058"/>
                    <a:gd name="T84" fmla="*/ 164 w 2072"/>
                    <a:gd name="T85" fmla="*/ 768 h 2058"/>
                    <a:gd name="T86" fmla="*/ 197 w 2072"/>
                    <a:gd name="T87" fmla="*/ 725 h 2058"/>
                    <a:gd name="T88" fmla="*/ 232 w 2072"/>
                    <a:gd name="T89" fmla="*/ 685 h 2058"/>
                    <a:gd name="T90" fmla="*/ 270 w 2072"/>
                    <a:gd name="T91" fmla="*/ 649 h 2058"/>
                    <a:gd name="T92" fmla="*/ 992 w 2072"/>
                    <a:gd name="T93" fmla="*/ 0 h 20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072" h="2058">
                      <a:moveTo>
                        <a:pt x="992" y="0"/>
                      </a:moveTo>
                      <a:lnTo>
                        <a:pt x="2072" y="1204"/>
                      </a:lnTo>
                      <a:lnTo>
                        <a:pt x="1350" y="1852"/>
                      </a:lnTo>
                      <a:lnTo>
                        <a:pt x="1309" y="1886"/>
                      </a:lnTo>
                      <a:lnTo>
                        <a:pt x="1266" y="1916"/>
                      </a:lnTo>
                      <a:lnTo>
                        <a:pt x="1220" y="1945"/>
                      </a:lnTo>
                      <a:lnTo>
                        <a:pt x="1172" y="1970"/>
                      </a:lnTo>
                      <a:lnTo>
                        <a:pt x="1122" y="1993"/>
                      </a:lnTo>
                      <a:lnTo>
                        <a:pt x="1070" y="2011"/>
                      </a:lnTo>
                      <a:lnTo>
                        <a:pt x="1018" y="2027"/>
                      </a:lnTo>
                      <a:lnTo>
                        <a:pt x="964" y="2040"/>
                      </a:lnTo>
                      <a:lnTo>
                        <a:pt x="910" y="2050"/>
                      </a:lnTo>
                      <a:lnTo>
                        <a:pt x="856" y="2056"/>
                      </a:lnTo>
                      <a:lnTo>
                        <a:pt x="801" y="2058"/>
                      </a:lnTo>
                      <a:lnTo>
                        <a:pt x="747" y="2057"/>
                      </a:lnTo>
                      <a:lnTo>
                        <a:pt x="694" y="2052"/>
                      </a:lnTo>
                      <a:lnTo>
                        <a:pt x="642" y="2044"/>
                      </a:lnTo>
                      <a:lnTo>
                        <a:pt x="592" y="2032"/>
                      </a:lnTo>
                      <a:lnTo>
                        <a:pt x="542" y="2015"/>
                      </a:lnTo>
                      <a:lnTo>
                        <a:pt x="494" y="1995"/>
                      </a:lnTo>
                      <a:lnTo>
                        <a:pt x="449" y="1971"/>
                      </a:lnTo>
                      <a:lnTo>
                        <a:pt x="406" y="1943"/>
                      </a:lnTo>
                      <a:lnTo>
                        <a:pt x="367" y="1910"/>
                      </a:lnTo>
                      <a:lnTo>
                        <a:pt x="330" y="1874"/>
                      </a:lnTo>
                      <a:lnTo>
                        <a:pt x="138" y="1661"/>
                      </a:lnTo>
                      <a:lnTo>
                        <a:pt x="106" y="1620"/>
                      </a:lnTo>
                      <a:lnTo>
                        <a:pt x="77" y="1577"/>
                      </a:lnTo>
                      <a:lnTo>
                        <a:pt x="54" y="1532"/>
                      </a:lnTo>
                      <a:lnTo>
                        <a:pt x="35" y="1484"/>
                      </a:lnTo>
                      <a:lnTo>
                        <a:pt x="20" y="1435"/>
                      </a:lnTo>
                      <a:lnTo>
                        <a:pt x="9" y="1384"/>
                      </a:lnTo>
                      <a:lnTo>
                        <a:pt x="3" y="1331"/>
                      </a:lnTo>
                      <a:lnTo>
                        <a:pt x="0" y="1278"/>
                      </a:lnTo>
                      <a:lnTo>
                        <a:pt x="1" y="1225"/>
                      </a:lnTo>
                      <a:lnTo>
                        <a:pt x="6" y="1171"/>
                      </a:lnTo>
                      <a:lnTo>
                        <a:pt x="14" y="1117"/>
                      </a:lnTo>
                      <a:lnTo>
                        <a:pt x="26" y="1064"/>
                      </a:lnTo>
                      <a:lnTo>
                        <a:pt x="41" y="1011"/>
                      </a:lnTo>
                      <a:lnTo>
                        <a:pt x="60" y="959"/>
                      </a:lnTo>
                      <a:lnTo>
                        <a:pt x="81" y="908"/>
                      </a:lnTo>
                      <a:lnTo>
                        <a:pt x="106" y="860"/>
                      </a:lnTo>
                      <a:lnTo>
                        <a:pt x="133" y="813"/>
                      </a:lnTo>
                      <a:lnTo>
                        <a:pt x="164" y="768"/>
                      </a:lnTo>
                      <a:lnTo>
                        <a:pt x="197" y="725"/>
                      </a:lnTo>
                      <a:lnTo>
                        <a:pt x="232" y="685"/>
                      </a:lnTo>
                      <a:lnTo>
                        <a:pt x="270" y="649"/>
                      </a:lnTo>
                      <a:lnTo>
                        <a:pt x="99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4" name="Freeform 19"/>
                <p:cNvSpPr>
                  <a:spLocks/>
                </p:cNvSpPr>
                <p:nvPr/>
              </p:nvSpPr>
              <p:spPr bwMode="auto">
                <a:xfrm>
                  <a:off x="4191000" y="1716088"/>
                  <a:ext cx="111125" cy="141288"/>
                </a:xfrm>
                <a:custGeom>
                  <a:avLst/>
                  <a:gdLst>
                    <a:gd name="T0" fmla="*/ 754 w 984"/>
                    <a:gd name="T1" fmla="*/ 0 h 1236"/>
                    <a:gd name="T2" fmla="*/ 814 w 984"/>
                    <a:gd name="T3" fmla="*/ 66 h 1236"/>
                    <a:gd name="T4" fmla="*/ 853 w 984"/>
                    <a:gd name="T5" fmla="*/ 113 h 1236"/>
                    <a:gd name="T6" fmla="*/ 887 w 984"/>
                    <a:gd name="T7" fmla="*/ 162 h 1236"/>
                    <a:gd name="T8" fmla="*/ 915 w 984"/>
                    <a:gd name="T9" fmla="*/ 214 h 1236"/>
                    <a:gd name="T10" fmla="*/ 939 w 984"/>
                    <a:gd name="T11" fmla="*/ 267 h 1236"/>
                    <a:gd name="T12" fmla="*/ 957 w 984"/>
                    <a:gd name="T13" fmla="*/ 321 h 1236"/>
                    <a:gd name="T14" fmla="*/ 971 w 984"/>
                    <a:gd name="T15" fmla="*/ 377 h 1236"/>
                    <a:gd name="T16" fmla="*/ 980 w 984"/>
                    <a:gd name="T17" fmla="*/ 433 h 1236"/>
                    <a:gd name="T18" fmla="*/ 984 w 984"/>
                    <a:gd name="T19" fmla="*/ 490 h 1236"/>
                    <a:gd name="T20" fmla="*/ 983 w 984"/>
                    <a:gd name="T21" fmla="*/ 547 h 1236"/>
                    <a:gd name="T22" fmla="*/ 978 w 984"/>
                    <a:gd name="T23" fmla="*/ 603 h 1236"/>
                    <a:gd name="T24" fmla="*/ 968 w 984"/>
                    <a:gd name="T25" fmla="*/ 659 h 1236"/>
                    <a:gd name="T26" fmla="*/ 953 w 984"/>
                    <a:gd name="T27" fmla="*/ 714 h 1236"/>
                    <a:gd name="T28" fmla="*/ 933 w 984"/>
                    <a:gd name="T29" fmla="*/ 768 h 1236"/>
                    <a:gd name="T30" fmla="*/ 908 w 984"/>
                    <a:gd name="T31" fmla="*/ 819 h 1236"/>
                    <a:gd name="T32" fmla="*/ 880 w 984"/>
                    <a:gd name="T33" fmla="*/ 870 h 1236"/>
                    <a:gd name="T34" fmla="*/ 845 w 984"/>
                    <a:gd name="T35" fmla="*/ 918 h 1236"/>
                    <a:gd name="T36" fmla="*/ 806 w 984"/>
                    <a:gd name="T37" fmla="*/ 963 h 1236"/>
                    <a:gd name="T38" fmla="*/ 764 w 984"/>
                    <a:gd name="T39" fmla="*/ 1006 h 1236"/>
                    <a:gd name="T40" fmla="*/ 507 w 984"/>
                    <a:gd name="T41" fmla="*/ 1236 h 1236"/>
                    <a:gd name="T42" fmla="*/ 0 w 984"/>
                    <a:gd name="T43" fmla="*/ 671 h 1236"/>
                    <a:gd name="T44" fmla="*/ 180 w 984"/>
                    <a:gd name="T45" fmla="*/ 509 h 1236"/>
                    <a:gd name="T46" fmla="*/ 180 w 984"/>
                    <a:gd name="T47" fmla="*/ 507 h 1236"/>
                    <a:gd name="T48" fmla="*/ 205 w 984"/>
                    <a:gd name="T49" fmla="*/ 530 h 1236"/>
                    <a:gd name="T50" fmla="*/ 229 w 984"/>
                    <a:gd name="T51" fmla="*/ 548 h 1236"/>
                    <a:gd name="T52" fmla="*/ 254 w 984"/>
                    <a:gd name="T53" fmla="*/ 559 h 1236"/>
                    <a:gd name="T54" fmla="*/ 279 w 984"/>
                    <a:gd name="T55" fmla="*/ 566 h 1236"/>
                    <a:gd name="T56" fmla="*/ 303 w 984"/>
                    <a:gd name="T57" fmla="*/ 569 h 1236"/>
                    <a:gd name="T58" fmla="*/ 328 w 984"/>
                    <a:gd name="T59" fmla="*/ 568 h 1236"/>
                    <a:gd name="T60" fmla="*/ 350 w 984"/>
                    <a:gd name="T61" fmla="*/ 565 h 1236"/>
                    <a:gd name="T62" fmla="*/ 372 w 984"/>
                    <a:gd name="T63" fmla="*/ 559 h 1236"/>
                    <a:gd name="T64" fmla="*/ 391 w 984"/>
                    <a:gd name="T65" fmla="*/ 552 h 1236"/>
                    <a:gd name="T66" fmla="*/ 409 w 984"/>
                    <a:gd name="T67" fmla="*/ 545 h 1236"/>
                    <a:gd name="T68" fmla="*/ 423 w 984"/>
                    <a:gd name="T69" fmla="*/ 536 h 1236"/>
                    <a:gd name="T70" fmla="*/ 436 w 984"/>
                    <a:gd name="T71" fmla="*/ 529 h 1236"/>
                    <a:gd name="T72" fmla="*/ 445 w 984"/>
                    <a:gd name="T73" fmla="*/ 523 h 1236"/>
                    <a:gd name="T74" fmla="*/ 451 w 984"/>
                    <a:gd name="T75" fmla="*/ 519 h 1236"/>
                    <a:gd name="T76" fmla="*/ 453 w 984"/>
                    <a:gd name="T77" fmla="*/ 518 h 1236"/>
                    <a:gd name="T78" fmla="*/ 595 w 984"/>
                    <a:gd name="T79" fmla="*/ 391 h 1236"/>
                    <a:gd name="T80" fmla="*/ 618 w 984"/>
                    <a:gd name="T81" fmla="*/ 366 h 1236"/>
                    <a:gd name="T82" fmla="*/ 635 w 984"/>
                    <a:gd name="T83" fmla="*/ 342 h 1236"/>
                    <a:gd name="T84" fmla="*/ 647 w 984"/>
                    <a:gd name="T85" fmla="*/ 317 h 1236"/>
                    <a:gd name="T86" fmla="*/ 655 w 984"/>
                    <a:gd name="T87" fmla="*/ 293 h 1236"/>
                    <a:gd name="T88" fmla="*/ 659 w 984"/>
                    <a:gd name="T89" fmla="*/ 269 h 1236"/>
                    <a:gd name="T90" fmla="*/ 659 w 984"/>
                    <a:gd name="T91" fmla="*/ 246 h 1236"/>
                    <a:gd name="T92" fmla="*/ 656 w 984"/>
                    <a:gd name="T93" fmla="*/ 224 h 1236"/>
                    <a:gd name="T94" fmla="*/ 651 w 984"/>
                    <a:gd name="T95" fmla="*/ 203 h 1236"/>
                    <a:gd name="T96" fmla="*/ 644 w 984"/>
                    <a:gd name="T97" fmla="*/ 185 h 1236"/>
                    <a:gd name="T98" fmla="*/ 637 w 984"/>
                    <a:gd name="T99" fmla="*/ 169 h 1236"/>
                    <a:gd name="T100" fmla="*/ 630 w 984"/>
                    <a:gd name="T101" fmla="*/ 154 h 1236"/>
                    <a:gd name="T102" fmla="*/ 624 w 984"/>
                    <a:gd name="T103" fmla="*/ 142 h 1236"/>
                    <a:gd name="T104" fmla="*/ 618 w 984"/>
                    <a:gd name="T105" fmla="*/ 134 h 1236"/>
                    <a:gd name="T106" fmla="*/ 614 w 984"/>
                    <a:gd name="T107" fmla="*/ 128 h 1236"/>
                    <a:gd name="T108" fmla="*/ 613 w 984"/>
                    <a:gd name="T109" fmla="*/ 127 h 1236"/>
                    <a:gd name="T110" fmla="*/ 754 w 984"/>
                    <a:gd name="T111" fmla="*/ 0 h 1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984" h="1236">
                      <a:moveTo>
                        <a:pt x="754" y="0"/>
                      </a:moveTo>
                      <a:lnTo>
                        <a:pt x="814" y="66"/>
                      </a:lnTo>
                      <a:lnTo>
                        <a:pt x="853" y="113"/>
                      </a:lnTo>
                      <a:lnTo>
                        <a:pt x="887" y="162"/>
                      </a:lnTo>
                      <a:lnTo>
                        <a:pt x="915" y="214"/>
                      </a:lnTo>
                      <a:lnTo>
                        <a:pt x="939" y="267"/>
                      </a:lnTo>
                      <a:lnTo>
                        <a:pt x="957" y="321"/>
                      </a:lnTo>
                      <a:lnTo>
                        <a:pt x="971" y="377"/>
                      </a:lnTo>
                      <a:lnTo>
                        <a:pt x="980" y="433"/>
                      </a:lnTo>
                      <a:lnTo>
                        <a:pt x="984" y="490"/>
                      </a:lnTo>
                      <a:lnTo>
                        <a:pt x="983" y="547"/>
                      </a:lnTo>
                      <a:lnTo>
                        <a:pt x="978" y="603"/>
                      </a:lnTo>
                      <a:lnTo>
                        <a:pt x="968" y="659"/>
                      </a:lnTo>
                      <a:lnTo>
                        <a:pt x="953" y="714"/>
                      </a:lnTo>
                      <a:lnTo>
                        <a:pt x="933" y="768"/>
                      </a:lnTo>
                      <a:lnTo>
                        <a:pt x="908" y="819"/>
                      </a:lnTo>
                      <a:lnTo>
                        <a:pt x="880" y="870"/>
                      </a:lnTo>
                      <a:lnTo>
                        <a:pt x="845" y="918"/>
                      </a:lnTo>
                      <a:lnTo>
                        <a:pt x="806" y="963"/>
                      </a:lnTo>
                      <a:lnTo>
                        <a:pt x="764" y="1006"/>
                      </a:lnTo>
                      <a:lnTo>
                        <a:pt x="507" y="1236"/>
                      </a:lnTo>
                      <a:lnTo>
                        <a:pt x="0" y="671"/>
                      </a:lnTo>
                      <a:lnTo>
                        <a:pt x="180" y="509"/>
                      </a:lnTo>
                      <a:lnTo>
                        <a:pt x="180" y="507"/>
                      </a:lnTo>
                      <a:lnTo>
                        <a:pt x="205" y="530"/>
                      </a:lnTo>
                      <a:lnTo>
                        <a:pt x="229" y="548"/>
                      </a:lnTo>
                      <a:lnTo>
                        <a:pt x="254" y="559"/>
                      </a:lnTo>
                      <a:lnTo>
                        <a:pt x="279" y="566"/>
                      </a:lnTo>
                      <a:lnTo>
                        <a:pt x="303" y="569"/>
                      </a:lnTo>
                      <a:lnTo>
                        <a:pt x="328" y="568"/>
                      </a:lnTo>
                      <a:lnTo>
                        <a:pt x="350" y="565"/>
                      </a:lnTo>
                      <a:lnTo>
                        <a:pt x="372" y="559"/>
                      </a:lnTo>
                      <a:lnTo>
                        <a:pt x="391" y="552"/>
                      </a:lnTo>
                      <a:lnTo>
                        <a:pt x="409" y="545"/>
                      </a:lnTo>
                      <a:lnTo>
                        <a:pt x="423" y="536"/>
                      </a:lnTo>
                      <a:lnTo>
                        <a:pt x="436" y="529"/>
                      </a:lnTo>
                      <a:lnTo>
                        <a:pt x="445" y="523"/>
                      </a:lnTo>
                      <a:lnTo>
                        <a:pt x="451" y="519"/>
                      </a:lnTo>
                      <a:lnTo>
                        <a:pt x="453" y="518"/>
                      </a:lnTo>
                      <a:lnTo>
                        <a:pt x="595" y="391"/>
                      </a:lnTo>
                      <a:lnTo>
                        <a:pt x="618" y="366"/>
                      </a:lnTo>
                      <a:lnTo>
                        <a:pt x="635" y="342"/>
                      </a:lnTo>
                      <a:lnTo>
                        <a:pt x="647" y="317"/>
                      </a:lnTo>
                      <a:lnTo>
                        <a:pt x="655" y="293"/>
                      </a:lnTo>
                      <a:lnTo>
                        <a:pt x="659" y="269"/>
                      </a:lnTo>
                      <a:lnTo>
                        <a:pt x="659" y="246"/>
                      </a:lnTo>
                      <a:lnTo>
                        <a:pt x="656" y="224"/>
                      </a:lnTo>
                      <a:lnTo>
                        <a:pt x="651" y="203"/>
                      </a:lnTo>
                      <a:lnTo>
                        <a:pt x="644" y="185"/>
                      </a:lnTo>
                      <a:lnTo>
                        <a:pt x="637" y="169"/>
                      </a:lnTo>
                      <a:lnTo>
                        <a:pt x="630" y="154"/>
                      </a:lnTo>
                      <a:lnTo>
                        <a:pt x="624" y="142"/>
                      </a:lnTo>
                      <a:lnTo>
                        <a:pt x="618" y="134"/>
                      </a:lnTo>
                      <a:lnTo>
                        <a:pt x="614" y="128"/>
                      </a:lnTo>
                      <a:lnTo>
                        <a:pt x="613" y="127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solidFill>
                  <a:srgbClr val="F8720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5" name="Freeform 20"/>
                <p:cNvSpPr>
                  <a:spLocks/>
                </p:cNvSpPr>
                <p:nvPr/>
              </p:nvSpPr>
              <p:spPr bwMode="auto">
                <a:xfrm>
                  <a:off x="4267200" y="1601788"/>
                  <a:ext cx="61913" cy="114300"/>
                </a:xfrm>
                <a:custGeom>
                  <a:avLst/>
                  <a:gdLst>
                    <a:gd name="T0" fmla="*/ 351 w 546"/>
                    <a:gd name="T1" fmla="*/ 3 h 1016"/>
                    <a:gd name="T2" fmla="*/ 442 w 546"/>
                    <a:gd name="T3" fmla="*/ 23 h 1016"/>
                    <a:gd name="T4" fmla="*/ 538 w 546"/>
                    <a:gd name="T5" fmla="*/ 60 h 1016"/>
                    <a:gd name="T6" fmla="*/ 546 w 546"/>
                    <a:gd name="T7" fmla="*/ 72 h 1016"/>
                    <a:gd name="T8" fmla="*/ 540 w 546"/>
                    <a:gd name="T9" fmla="*/ 91 h 1016"/>
                    <a:gd name="T10" fmla="*/ 521 w 546"/>
                    <a:gd name="T11" fmla="*/ 113 h 1016"/>
                    <a:gd name="T12" fmla="*/ 499 w 546"/>
                    <a:gd name="T13" fmla="*/ 125 h 1016"/>
                    <a:gd name="T14" fmla="*/ 480 w 546"/>
                    <a:gd name="T15" fmla="*/ 125 h 1016"/>
                    <a:gd name="T16" fmla="*/ 386 w 546"/>
                    <a:gd name="T17" fmla="*/ 89 h 1016"/>
                    <a:gd name="T18" fmla="*/ 305 w 546"/>
                    <a:gd name="T19" fmla="*/ 72 h 1016"/>
                    <a:gd name="T20" fmla="*/ 235 w 546"/>
                    <a:gd name="T21" fmla="*/ 68 h 1016"/>
                    <a:gd name="T22" fmla="*/ 178 w 546"/>
                    <a:gd name="T23" fmla="*/ 75 h 1016"/>
                    <a:gd name="T24" fmla="*/ 136 w 546"/>
                    <a:gd name="T25" fmla="*/ 90 h 1016"/>
                    <a:gd name="T26" fmla="*/ 107 w 546"/>
                    <a:gd name="T27" fmla="*/ 111 h 1016"/>
                    <a:gd name="T28" fmla="*/ 88 w 546"/>
                    <a:gd name="T29" fmla="*/ 145 h 1016"/>
                    <a:gd name="T30" fmla="*/ 82 w 546"/>
                    <a:gd name="T31" fmla="*/ 191 h 1016"/>
                    <a:gd name="T32" fmla="*/ 93 w 546"/>
                    <a:gd name="T33" fmla="*/ 247 h 1016"/>
                    <a:gd name="T34" fmla="*/ 124 w 546"/>
                    <a:gd name="T35" fmla="*/ 310 h 1016"/>
                    <a:gd name="T36" fmla="*/ 180 w 546"/>
                    <a:gd name="T37" fmla="*/ 377 h 1016"/>
                    <a:gd name="T38" fmla="*/ 262 w 546"/>
                    <a:gd name="T39" fmla="*/ 449 h 1016"/>
                    <a:gd name="T40" fmla="*/ 330 w 546"/>
                    <a:gd name="T41" fmla="*/ 523 h 1016"/>
                    <a:gd name="T42" fmla="*/ 372 w 546"/>
                    <a:gd name="T43" fmla="*/ 594 h 1016"/>
                    <a:gd name="T44" fmla="*/ 389 w 546"/>
                    <a:gd name="T45" fmla="*/ 665 h 1016"/>
                    <a:gd name="T46" fmla="*/ 381 w 546"/>
                    <a:gd name="T47" fmla="*/ 733 h 1016"/>
                    <a:gd name="T48" fmla="*/ 347 w 546"/>
                    <a:gd name="T49" fmla="*/ 799 h 1016"/>
                    <a:gd name="T50" fmla="*/ 302 w 546"/>
                    <a:gd name="T51" fmla="*/ 856 h 1016"/>
                    <a:gd name="T52" fmla="*/ 253 w 546"/>
                    <a:gd name="T53" fmla="*/ 904 h 1016"/>
                    <a:gd name="T54" fmla="*/ 202 w 546"/>
                    <a:gd name="T55" fmla="*/ 944 h 1016"/>
                    <a:gd name="T56" fmla="*/ 154 w 546"/>
                    <a:gd name="T57" fmla="*/ 974 h 1016"/>
                    <a:gd name="T58" fmla="*/ 114 w 546"/>
                    <a:gd name="T59" fmla="*/ 996 h 1016"/>
                    <a:gd name="T60" fmla="*/ 85 w 546"/>
                    <a:gd name="T61" fmla="*/ 1011 h 1016"/>
                    <a:gd name="T62" fmla="*/ 71 w 546"/>
                    <a:gd name="T63" fmla="*/ 1016 h 1016"/>
                    <a:gd name="T64" fmla="*/ 5 w 546"/>
                    <a:gd name="T65" fmla="*/ 932 h 1016"/>
                    <a:gd name="T66" fmla="*/ 28 w 546"/>
                    <a:gd name="T67" fmla="*/ 923 h 1016"/>
                    <a:gd name="T68" fmla="*/ 57 w 546"/>
                    <a:gd name="T69" fmla="*/ 916 h 1016"/>
                    <a:gd name="T70" fmla="*/ 85 w 546"/>
                    <a:gd name="T71" fmla="*/ 911 h 1016"/>
                    <a:gd name="T72" fmla="*/ 134 w 546"/>
                    <a:gd name="T73" fmla="*/ 895 h 1016"/>
                    <a:gd name="T74" fmla="*/ 199 w 546"/>
                    <a:gd name="T75" fmla="*/ 862 h 1016"/>
                    <a:gd name="T76" fmla="*/ 242 w 546"/>
                    <a:gd name="T77" fmla="*/ 829 h 1016"/>
                    <a:gd name="T78" fmla="*/ 269 w 546"/>
                    <a:gd name="T79" fmla="*/ 802 h 1016"/>
                    <a:gd name="T80" fmla="*/ 281 w 546"/>
                    <a:gd name="T81" fmla="*/ 786 h 1016"/>
                    <a:gd name="T82" fmla="*/ 289 w 546"/>
                    <a:gd name="T83" fmla="*/ 773 h 1016"/>
                    <a:gd name="T84" fmla="*/ 301 w 546"/>
                    <a:gd name="T85" fmla="*/ 748 h 1016"/>
                    <a:gd name="T86" fmla="*/ 309 w 546"/>
                    <a:gd name="T87" fmla="*/ 717 h 1016"/>
                    <a:gd name="T88" fmla="*/ 308 w 546"/>
                    <a:gd name="T89" fmla="*/ 681 h 1016"/>
                    <a:gd name="T90" fmla="*/ 295 w 546"/>
                    <a:gd name="T91" fmla="*/ 639 h 1016"/>
                    <a:gd name="T92" fmla="*/ 268 w 546"/>
                    <a:gd name="T93" fmla="*/ 590 h 1016"/>
                    <a:gd name="T94" fmla="*/ 222 w 546"/>
                    <a:gd name="T95" fmla="*/ 535 h 1016"/>
                    <a:gd name="T96" fmla="*/ 155 w 546"/>
                    <a:gd name="T97" fmla="*/ 473 h 1016"/>
                    <a:gd name="T98" fmla="*/ 87 w 546"/>
                    <a:gd name="T99" fmla="*/ 407 h 1016"/>
                    <a:gd name="T100" fmla="*/ 39 w 546"/>
                    <a:gd name="T101" fmla="*/ 340 h 1016"/>
                    <a:gd name="T102" fmla="*/ 12 w 546"/>
                    <a:gd name="T103" fmla="*/ 272 h 1016"/>
                    <a:gd name="T104" fmla="*/ 8 w 546"/>
                    <a:gd name="T105" fmla="*/ 206 h 1016"/>
                    <a:gd name="T106" fmla="*/ 27 w 546"/>
                    <a:gd name="T107" fmla="*/ 144 h 1016"/>
                    <a:gd name="T108" fmla="*/ 67 w 546"/>
                    <a:gd name="T109" fmla="*/ 86 h 1016"/>
                    <a:gd name="T110" fmla="*/ 123 w 546"/>
                    <a:gd name="T111" fmla="*/ 41 h 1016"/>
                    <a:gd name="T112" fmla="*/ 190 w 546"/>
                    <a:gd name="T113" fmla="*/ 13 h 1016"/>
                    <a:gd name="T114" fmla="*/ 267 w 546"/>
                    <a:gd name="T115" fmla="*/ 0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46" h="1016">
                      <a:moveTo>
                        <a:pt x="309" y="0"/>
                      </a:moveTo>
                      <a:lnTo>
                        <a:pt x="351" y="3"/>
                      </a:lnTo>
                      <a:lnTo>
                        <a:pt x="396" y="11"/>
                      </a:lnTo>
                      <a:lnTo>
                        <a:pt x="442" y="23"/>
                      </a:lnTo>
                      <a:lnTo>
                        <a:pt x="490" y="39"/>
                      </a:lnTo>
                      <a:lnTo>
                        <a:pt x="538" y="60"/>
                      </a:lnTo>
                      <a:lnTo>
                        <a:pt x="544" y="64"/>
                      </a:lnTo>
                      <a:lnTo>
                        <a:pt x="546" y="72"/>
                      </a:lnTo>
                      <a:lnTo>
                        <a:pt x="545" y="81"/>
                      </a:lnTo>
                      <a:lnTo>
                        <a:pt x="540" y="91"/>
                      </a:lnTo>
                      <a:lnTo>
                        <a:pt x="532" y="102"/>
                      </a:lnTo>
                      <a:lnTo>
                        <a:pt x="521" y="113"/>
                      </a:lnTo>
                      <a:lnTo>
                        <a:pt x="510" y="120"/>
                      </a:lnTo>
                      <a:lnTo>
                        <a:pt x="499" y="125"/>
                      </a:lnTo>
                      <a:lnTo>
                        <a:pt x="489" y="127"/>
                      </a:lnTo>
                      <a:lnTo>
                        <a:pt x="480" y="125"/>
                      </a:lnTo>
                      <a:lnTo>
                        <a:pt x="432" y="105"/>
                      </a:lnTo>
                      <a:lnTo>
                        <a:pt x="386" y="89"/>
                      </a:lnTo>
                      <a:lnTo>
                        <a:pt x="344" y="79"/>
                      </a:lnTo>
                      <a:lnTo>
                        <a:pt x="305" y="72"/>
                      </a:lnTo>
                      <a:lnTo>
                        <a:pt x="268" y="68"/>
                      </a:lnTo>
                      <a:lnTo>
                        <a:pt x="235" y="68"/>
                      </a:lnTo>
                      <a:lnTo>
                        <a:pt x="205" y="70"/>
                      </a:lnTo>
                      <a:lnTo>
                        <a:pt x="178" y="75"/>
                      </a:lnTo>
                      <a:lnTo>
                        <a:pt x="155" y="82"/>
                      </a:lnTo>
                      <a:lnTo>
                        <a:pt x="136" y="90"/>
                      </a:lnTo>
                      <a:lnTo>
                        <a:pt x="119" y="100"/>
                      </a:lnTo>
                      <a:lnTo>
                        <a:pt x="107" y="111"/>
                      </a:lnTo>
                      <a:lnTo>
                        <a:pt x="96" y="126"/>
                      </a:lnTo>
                      <a:lnTo>
                        <a:pt x="88" y="145"/>
                      </a:lnTo>
                      <a:lnTo>
                        <a:pt x="83" y="167"/>
                      </a:lnTo>
                      <a:lnTo>
                        <a:pt x="82" y="191"/>
                      </a:lnTo>
                      <a:lnTo>
                        <a:pt x="85" y="218"/>
                      </a:lnTo>
                      <a:lnTo>
                        <a:pt x="93" y="247"/>
                      </a:lnTo>
                      <a:lnTo>
                        <a:pt x="105" y="278"/>
                      </a:lnTo>
                      <a:lnTo>
                        <a:pt x="124" y="310"/>
                      </a:lnTo>
                      <a:lnTo>
                        <a:pt x="149" y="343"/>
                      </a:lnTo>
                      <a:lnTo>
                        <a:pt x="180" y="377"/>
                      </a:lnTo>
                      <a:lnTo>
                        <a:pt x="219" y="411"/>
                      </a:lnTo>
                      <a:lnTo>
                        <a:pt x="262" y="449"/>
                      </a:lnTo>
                      <a:lnTo>
                        <a:pt x="298" y="486"/>
                      </a:lnTo>
                      <a:lnTo>
                        <a:pt x="330" y="523"/>
                      </a:lnTo>
                      <a:lnTo>
                        <a:pt x="353" y="559"/>
                      </a:lnTo>
                      <a:lnTo>
                        <a:pt x="372" y="594"/>
                      </a:lnTo>
                      <a:lnTo>
                        <a:pt x="383" y="630"/>
                      </a:lnTo>
                      <a:lnTo>
                        <a:pt x="389" y="665"/>
                      </a:lnTo>
                      <a:lnTo>
                        <a:pt x="388" y="699"/>
                      </a:lnTo>
                      <a:lnTo>
                        <a:pt x="381" y="733"/>
                      </a:lnTo>
                      <a:lnTo>
                        <a:pt x="368" y="766"/>
                      </a:lnTo>
                      <a:lnTo>
                        <a:pt x="347" y="799"/>
                      </a:lnTo>
                      <a:lnTo>
                        <a:pt x="326" y="828"/>
                      </a:lnTo>
                      <a:lnTo>
                        <a:pt x="302" y="856"/>
                      </a:lnTo>
                      <a:lnTo>
                        <a:pt x="278" y="880"/>
                      </a:lnTo>
                      <a:lnTo>
                        <a:pt x="253" y="904"/>
                      </a:lnTo>
                      <a:lnTo>
                        <a:pt x="227" y="924"/>
                      </a:lnTo>
                      <a:lnTo>
                        <a:pt x="202" y="944"/>
                      </a:lnTo>
                      <a:lnTo>
                        <a:pt x="177" y="960"/>
                      </a:lnTo>
                      <a:lnTo>
                        <a:pt x="154" y="974"/>
                      </a:lnTo>
                      <a:lnTo>
                        <a:pt x="132" y="986"/>
                      </a:lnTo>
                      <a:lnTo>
                        <a:pt x="114" y="996"/>
                      </a:lnTo>
                      <a:lnTo>
                        <a:pt x="98" y="1005"/>
                      </a:lnTo>
                      <a:lnTo>
                        <a:pt x="85" y="1011"/>
                      </a:lnTo>
                      <a:lnTo>
                        <a:pt x="76" y="1015"/>
                      </a:lnTo>
                      <a:lnTo>
                        <a:pt x="71" y="1016"/>
                      </a:lnTo>
                      <a:lnTo>
                        <a:pt x="0" y="939"/>
                      </a:lnTo>
                      <a:lnTo>
                        <a:pt x="5" y="932"/>
                      </a:lnTo>
                      <a:lnTo>
                        <a:pt x="14" y="927"/>
                      </a:lnTo>
                      <a:lnTo>
                        <a:pt x="28" y="923"/>
                      </a:lnTo>
                      <a:lnTo>
                        <a:pt x="42" y="919"/>
                      </a:lnTo>
                      <a:lnTo>
                        <a:pt x="57" y="916"/>
                      </a:lnTo>
                      <a:lnTo>
                        <a:pt x="72" y="913"/>
                      </a:lnTo>
                      <a:lnTo>
                        <a:pt x="85" y="911"/>
                      </a:lnTo>
                      <a:lnTo>
                        <a:pt x="94" y="910"/>
                      </a:lnTo>
                      <a:lnTo>
                        <a:pt x="134" y="895"/>
                      </a:lnTo>
                      <a:lnTo>
                        <a:pt x="169" y="879"/>
                      </a:lnTo>
                      <a:lnTo>
                        <a:pt x="199" y="862"/>
                      </a:lnTo>
                      <a:lnTo>
                        <a:pt x="223" y="846"/>
                      </a:lnTo>
                      <a:lnTo>
                        <a:pt x="242" y="829"/>
                      </a:lnTo>
                      <a:lnTo>
                        <a:pt x="258" y="815"/>
                      </a:lnTo>
                      <a:lnTo>
                        <a:pt x="269" y="802"/>
                      </a:lnTo>
                      <a:lnTo>
                        <a:pt x="277" y="792"/>
                      </a:lnTo>
                      <a:lnTo>
                        <a:pt x="281" y="786"/>
                      </a:lnTo>
                      <a:lnTo>
                        <a:pt x="282" y="784"/>
                      </a:lnTo>
                      <a:lnTo>
                        <a:pt x="289" y="773"/>
                      </a:lnTo>
                      <a:lnTo>
                        <a:pt x="295" y="761"/>
                      </a:lnTo>
                      <a:lnTo>
                        <a:pt x="301" y="748"/>
                      </a:lnTo>
                      <a:lnTo>
                        <a:pt x="306" y="734"/>
                      </a:lnTo>
                      <a:lnTo>
                        <a:pt x="309" y="717"/>
                      </a:lnTo>
                      <a:lnTo>
                        <a:pt x="310" y="700"/>
                      </a:lnTo>
                      <a:lnTo>
                        <a:pt x="308" y="681"/>
                      </a:lnTo>
                      <a:lnTo>
                        <a:pt x="302" y="660"/>
                      </a:lnTo>
                      <a:lnTo>
                        <a:pt x="295" y="639"/>
                      </a:lnTo>
                      <a:lnTo>
                        <a:pt x="283" y="616"/>
                      </a:lnTo>
                      <a:lnTo>
                        <a:pt x="268" y="590"/>
                      </a:lnTo>
                      <a:lnTo>
                        <a:pt x="248" y="564"/>
                      </a:lnTo>
                      <a:lnTo>
                        <a:pt x="222" y="535"/>
                      </a:lnTo>
                      <a:lnTo>
                        <a:pt x="192" y="505"/>
                      </a:lnTo>
                      <a:lnTo>
                        <a:pt x="155" y="473"/>
                      </a:lnTo>
                      <a:lnTo>
                        <a:pt x="118" y="441"/>
                      </a:lnTo>
                      <a:lnTo>
                        <a:pt x="87" y="407"/>
                      </a:lnTo>
                      <a:lnTo>
                        <a:pt x="60" y="373"/>
                      </a:lnTo>
                      <a:lnTo>
                        <a:pt x="39" y="340"/>
                      </a:lnTo>
                      <a:lnTo>
                        <a:pt x="24" y="306"/>
                      </a:lnTo>
                      <a:lnTo>
                        <a:pt x="12" y="272"/>
                      </a:lnTo>
                      <a:lnTo>
                        <a:pt x="7" y="239"/>
                      </a:lnTo>
                      <a:lnTo>
                        <a:pt x="8" y="206"/>
                      </a:lnTo>
                      <a:lnTo>
                        <a:pt x="14" y="175"/>
                      </a:lnTo>
                      <a:lnTo>
                        <a:pt x="27" y="144"/>
                      </a:lnTo>
                      <a:lnTo>
                        <a:pt x="44" y="115"/>
                      </a:lnTo>
                      <a:lnTo>
                        <a:pt x="67" y="86"/>
                      </a:lnTo>
                      <a:lnTo>
                        <a:pt x="94" y="62"/>
                      </a:lnTo>
                      <a:lnTo>
                        <a:pt x="123" y="41"/>
                      </a:lnTo>
                      <a:lnTo>
                        <a:pt x="156" y="25"/>
                      </a:lnTo>
                      <a:lnTo>
                        <a:pt x="190" y="13"/>
                      </a:lnTo>
                      <a:lnTo>
                        <a:pt x="227" y="4"/>
                      </a:lnTo>
                      <a:lnTo>
                        <a:pt x="267" y="0"/>
                      </a:lnTo>
                      <a:lnTo>
                        <a:pt x="30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7" name="Freeform 21"/>
                <p:cNvSpPr>
                  <a:spLocks/>
                </p:cNvSpPr>
                <p:nvPr/>
              </p:nvSpPr>
              <p:spPr bwMode="auto">
                <a:xfrm>
                  <a:off x="4211638" y="1727200"/>
                  <a:ext cx="41275" cy="39688"/>
                </a:xfrm>
                <a:custGeom>
                  <a:avLst/>
                  <a:gdLst>
                    <a:gd name="T0" fmla="*/ 263 w 366"/>
                    <a:gd name="T1" fmla="*/ 0 h 351"/>
                    <a:gd name="T2" fmla="*/ 283 w 366"/>
                    <a:gd name="T3" fmla="*/ 3 h 351"/>
                    <a:gd name="T4" fmla="*/ 303 w 366"/>
                    <a:gd name="T5" fmla="*/ 11 h 351"/>
                    <a:gd name="T6" fmla="*/ 322 w 366"/>
                    <a:gd name="T7" fmla="*/ 22 h 351"/>
                    <a:gd name="T8" fmla="*/ 338 w 366"/>
                    <a:gd name="T9" fmla="*/ 37 h 351"/>
                    <a:gd name="T10" fmla="*/ 350 w 366"/>
                    <a:gd name="T11" fmla="*/ 54 h 351"/>
                    <a:gd name="T12" fmla="*/ 360 w 366"/>
                    <a:gd name="T13" fmla="*/ 75 h 351"/>
                    <a:gd name="T14" fmla="*/ 365 w 366"/>
                    <a:gd name="T15" fmla="*/ 95 h 351"/>
                    <a:gd name="T16" fmla="*/ 366 w 366"/>
                    <a:gd name="T17" fmla="*/ 115 h 351"/>
                    <a:gd name="T18" fmla="*/ 363 w 366"/>
                    <a:gd name="T19" fmla="*/ 136 h 351"/>
                    <a:gd name="T20" fmla="*/ 356 w 366"/>
                    <a:gd name="T21" fmla="*/ 156 h 351"/>
                    <a:gd name="T22" fmla="*/ 344 w 366"/>
                    <a:gd name="T23" fmla="*/ 175 h 351"/>
                    <a:gd name="T24" fmla="*/ 330 w 366"/>
                    <a:gd name="T25" fmla="*/ 191 h 351"/>
                    <a:gd name="T26" fmla="*/ 182 w 366"/>
                    <a:gd name="T27" fmla="*/ 323 h 351"/>
                    <a:gd name="T28" fmla="*/ 164 w 366"/>
                    <a:gd name="T29" fmla="*/ 336 h 351"/>
                    <a:gd name="T30" fmla="*/ 145 w 366"/>
                    <a:gd name="T31" fmla="*/ 346 h 351"/>
                    <a:gd name="T32" fmla="*/ 124 w 366"/>
                    <a:gd name="T33" fmla="*/ 351 h 351"/>
                    <a:gd name="T34" fmla="*/ 103 w 366"/>
                    <a:gd name="T35" fmla="*/ 351 h 351"/>
                    <a:gd name="T36" fmla="*/ 83 w 366"/>
                    <a:gd name="T37" fmla="*/ 348 h 351"/>
                    <a:gd name="T38" fmla="*/ 63 w 366"/>
                    <a:gd name="T39" fmla="*/ 340 h 351"/>
                    <a:gd name="T40" fmla="*/ 44 w 366"/>
                    <a:gd name="T41" fmla="*/ 330 h 351"/>
                    <a:gd name="T42" fmla="*/ 28 w 366"/>
                    <a:gd name="T43" fmla="*/ 315 h 351"/>
                    <a:gd name="T44" fmla="*/ 15 w 366"/>
                    <a:gd name="T45" fmla="*/ 297 h 351"/>
                    <a:gd name="T46" fmla="*/ 6 w 366"/>
                    <a:gd name="T47" fmla="*/ 277 h 351"/>
                    <a:gd name="T48" fmla="*/ 1 w 366"/>
                    <a:gd name="T49" fmla="*/ 257 h 351"/>
                    <a:gd name="T50" fmla="*/ 0 w 366"/>
                    <a:gd name="T51" fmla="*/ 236 h 351"/>
                    <a:gd name="T52" fmla="*/ 3 w 366"/>
                    <a:gd name="T53" fmla="*/ 215 h 351"/>
                    <a:gd name="T54" fmla="*/ 10 w 366"/>
                    <a:gd name="T55" fmla="*/ 196 h 351"/>
                    <a:gd name="T56" fmla="*/ 22 w 366"/>
                    <a:gd name="T57" fmla="*/ 178 h 351"/>
                    <a:gd name="T58" fmla="*/ 37 w 366"/>
                    <a:gd name="T59" fmla="*/ 161 h 351"/>
                    <a:gd name="T60" fmla="*/ 183 w 366"/>
                    <a:gd name="T61" fmla="*/ 29 h 351"/>
                    <a:gd name="T62" fmla="*/ 202 w 366"/>
                    <a:gd name="T63" fmla="*/ 16 h 351"/>
                    <a:gd name="T64" fmla="*/ 221 w 366"/>
                    <a:gd name="T65" fmla="*/ 7 h 351"/>
                    <a:gd name="T66" fmla="*/ 241 w 366"/>
                    <a:gd name="T67" fmla="*/ 1 h 351"/>
                    <a:gd name="T68" fmla="*/ 263 w 366"/>
                    <a:gd name="T69" fmla="*/ 0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66" h="351">
                      <a:moveTo>
                        <a:pt x="263" y="0"/>
                      </a:moveTo>
                      <a:lnTo>
                        <a:pt x="283" y="3"/>
                      </a:lnTo>
                      <a:lnTo>
                        <a:pt x="303" y="11"/>
                      </a:lnTo>
                      <a:lnTo>
                        <a:pt x="322" y="22"/>
                      </a:lnTo>
                      <a:lnTo>
                        <a:pt x="338" y="37"/>
                      </a:lnTo>
                      <a:lnTo>
                        <a:pt x="350" y="54"/>
                      </a:lnTo>
                      <a:lnTo>
                        <a:pt x="360" y="75"/>
                      </a:lnTo>
                      <a:lnTo>
                        <a:pt x="365" y="95"/>
                      </a:lnTo>
                      <a:lnTo>
                        <a:pt x="366" y="115"/>
                      </a:lnTo>
                      <a:lnTo>
                        <a:pt x="363" y="136"/>
                      </a:lnTo>
                      <a:lnTo>
                        <a:pt x="356" y="156"/>
                      </a:lnTo>
                      <a:lnTo>
                        <a:pt x="344" y="175"/>
                      </a:lnTo>
                      <a:lnTo>
                        <a:pt x="330" y="191"/>
                      </a:lnTo>
                      <a:lnTo>
                        <a:pt x="182" y="323"/>
                      </a:lnTo>
                      <a:lnTo>
                        <a:pt x="164" y="336"/>
                      </a:lnTo>
                      <a:lnTo>
                        <a:pt x="145" y="346"/>
                      </a:lnTo>
                      <a:lnTo>
                        <a:pt x="124" y="351"/>
                      </a:lnTo>
                      <a:lnTo>
                        <a:pt x="103" y="351"/>
                      </a:lnTo>
                      <a:lnTo>
                        <a:pt x="83" y="348"/>
                      </a:lnTo>
                      <a:lnTo>
                        <a:pt x="63" y="340"/>
                      </a:lnTo>
                      <a:lnTo>
                        <a:pt x="44" y="330"/>
                      </a:lnTo>
                      <a:lnTo>
                        <a:pt x="28" y="315"/>
                      </a:lnTo>
                      <a:lnTo>
                        <a:pt x="15" y="297"/>
                      </a:lnTo>
                      <a:lnTo>
                        <a:pt x="6" y="277"/>
                      </a:lnTo>
                      <a:lnTo>
                        <a:pt x="1" y="257"/>
                      </a:lnTo>
                      <a:lnTo>
                        <a:pt x="0" y="236"/>
                      </a:lnTo>
                      <a:lnTo>
                        <a:pt x="3" y="215"/>
                      </a:lnTo>
                      <a:lnTo>
                        <a:pt x="10" y="196"/>
                      </a:lnTo>
                      <a:lnTo>
                        <a:pt x="22" y="178"/>
                      </a:lnTo>
                      <a:lnTo>
                        <a:pt x="37" y="161"/>
                      </a:lnTo>
                      <a:lnTo>
                        <a:pt x="183" y="29"/>
                      </a:lnTo>
                      <a:lnTo>
                        <a:pt x="202" y="16"/>
                      </a:lnTo>
                      <a:lnTo>
                        <a:pt x="221" y="7"/>
                      </a:lnTo>
                      <a:lnTo>
                        <a:pt x="241" y="1"/>
                      </a:lnTo>
                      <a:lnTo>
                        <a:pt x="26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98" name="직사각형 97"/>
            <p:cNvSpPr/>
            <p:nvPr/>
          </p:nvSpPr>
          <p:spPr>
            <a:xfrm>
              <a:off x="8637434" y="4046401"/>
              <a:ext cx="3036984" cy="6367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>
                  <a:solidFill>
                    <a:schemeClr val="bg1"/>
                  </a:solidFill>
                </a:rPr>
                <a:t>세계 시장 동향</a:t>
              </a:r>
              <a:endParaRPr lang="en-US" altLang="ko-KR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bg1"/>
                  </a:solidFill>
                </a:rPr>
                <a:t>`21</a:t>
              </a:r>
              <a:r>
                <a:rPr lang="ko-KR" altLang="en-US" sz="1100" dirty="0">
                  <a:solidFill>
                    <a:schemeClr val="bg1"/>
                  </a:solidFill>
                </a:rPr>
                <a:t>년까지 </a:t>
              </a:r>
              <a:r>
                <a:rPr lang="en-US" altLang="ko-KR" sz="1100" dirty="0">
                  <a:solidFill>
                    <a:schemeClr val="bg1"/>
                  </a:solidFill>
                </a:rPr>
                <a:t>1,891</a:t>
              </a:r>
              <a:r>
                <a:rPr lang="ko-KR" altLang="en-US" sz="1100" dirty="0">
                  <a:solidFill>
                    <a:schemeClr val="bg1"/>
                  </a:solidFill>
                </a:rPr>
                <a:t>억 달러 규모로 성장 전망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74B50FE-31BD-4A25-A6F9-EEE4E4C16605}"/>
              </a:ext>
            </a:extLst>
          </p:cNvPr>
          <p:cNvGrpSpPr/>
          <p:nvPr/>
        </p:nvGrpSpPr>
        <p:grpSpPr>
          <a:xfrm>
            <a:off x="7673086" y="3763778"/>
            <a:ext cx="3998080" cy="890628"/>
            <a:chOff x="7673086" y="5324132"/>
            <a:chExt cx="3998080" cy="890628"/>
          </a:xfrm>
        </p:grpSpPr>
        <p:grpSp>
          <p:nvGrpSpPr>
            <p:cNvPr id="2" name="그룹 1"/>
            <p:cNvGrpSpPr/>
            <p:nvPr/>
          </p:nvGrpSpPr>
          <p:grpSpPr>
            <a:xfrm>
              <a:off x="7673086" y="5370271"/>
              <a:ext cx="756000" cy="756000"/>
              <a:chOff x="5895086" y="3185871"/>
              <a:chExt cx="756000" cy="756000"/>
            </a:xfrm>
          </p:grpSpPr>
          <p:sp>
            <p:nvSpPr>
              <p:cNvPr id="100" name="타원 99"/>
              <p:cNvSpPr/>
              <p:nvPr/>
            </p:nvSpPr>
            <p:spPr>
              <a:xfrm>
                <a:off x="5895086" y="3185871"/>
                <a:ext cx="756000" cy="75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Freeform 11"/>
              <p:cNvSpPr>
                <a:spLocks noEditPoints="1"/>
              </p:cNvSpPr>
              <p:nvPr/>
            </p:nvSpPr>
            <p:spPr bwMode="auto">
              <a:xfrm>
                <a:off x="6143738" y="3405064"/>
                <a:ext cx="258699" cy="317610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57575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2" name="직사각형 101"/>
            <p:cNvSpPr/>
            <p:nvPr/>
          </p:nvSpPr>
          <p:spPr>
            <a:xfrm>
              <a:off x="8634182" y="5324132"/>
              <a:ext cx="3036984" cy="8906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>
                  <a:solidFill>
                    <a:schemeClr val="bg1"/>
                  </a:solidFill>
                </a:rPr>
                <a:t>국내 기업동향</a:t>
              </a:r>
              <a:endParaRPr lang="en-US" altLang="ko-KR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/>
                  </a:solidFill>
                </a:rPr>
                <a:t>신선 배송 경쟁 등 온라인 식품시장이 확장</a:t>
              </a:r>
              <a:endParaRPr lang="en-US" altLang="ko-KR" sz="11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/>
                  </a:solidFill>
                </a:rPr>
                <a:t>온라인을 통한 </a:t>
              </a:r>
              <a:r>
                <a:rPr lang="en-US" altLang="ko-KR" sz="1100" dirty="0">
                  <a:solidFill>
                    <a:schemeClr val="bg1"/>
                  </a:solidFill>
                </a:rPr>
                <a:t>HMR</a:t>
              </a:r>
              <a:r>
                <a:rPr lang="ko-KR" altLang="en-US" sz="1100" dirty="0">
                  <a:solidFill>
                    <a:schemeClr val="bg1"/>
                  </a:solidFill>
                </a:rPr>
                <a:t>구매도 증가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03" name="차트 102"/>
          <p:cNvGraphicFramePr/>
          <p:nvPr>
            <p:extLst>
              <p:ext uri="{D42A27DB-BD31-4B8C-83A1-F6EECF244321}">
                <p14:modId xmlns:p14="http://schemas.microsoft.com/office/powerpoint/2010/main" val="774953298"/>
              </p:ext>
            </p:extLst>
          </p:nvPr>
        </p:nvGraphicFramePr>
        <p:xfrm>
          <a:off x="424234" y="1645476"/>
          <a:ext cx="6270086" cy="4665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4" name="그룹 103"/>
          <p:cNvGrpSpPr/>
          <p:nvPr/>
        </p:nvGrpSpPr>
        <p:grpSpPr>
          <a:xfrm>
            <a:off x="5366800" y="1509441"/>
            <a:ext cx="1676400" cy="468341"/>
            <a:chOff x="6577599" y="328642"/>
            <a:chExt cx="1676400" cy="468341"/>
          </a:xfrm>
          <a:solidFill>
            <a:schemeClr val="tx2">
              <a:lumMod val="75000"/>
            </a:schemeClr>
          </a:solidFill>
        </p:grpSpPr>
        <p:sp>
          <p:nvSpPr>
            <p:cNvPr id="106" name="이등변 삼각형 105"/>
            <p:cNvSpPr/>
            <p:nvPr/>
          </p:nvSpPr>
          <p:spPr>
            <a:xfrm rot="10800000">
              <a:off x="7289799" y="544983"/>
              <a:ext cx="252000" cy="252000"/>
            </a:xfrm>
            <a:prstGeom prst="triangle">
              <a:avLst/>
            </a:prstGeom>
            <a:solidFill>
              <a:srgbClr val="F872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5" name="양쪽 모서리가 둥근 사각형 104"/>
            <p:cNvSpPr/>
            <p:nvPr/>
          </p:nvSpPr>
          <p:spPr>
            <a:xfrm>
              <a:off x="6577599" y="328642"/>
              <a:ext cx="1676400" cy="381000"/>
            </a:xfrm>
            <a:prstGeom prst="round2SameRect">
              <a:avLst>
                <a:gd name="adj1" fmla="val 32667"/>
                <a:gd name="adj2" fmla="val 36667"/>
              </a:avLst>
            </a:prstGeom>
            <a:solidFill>
              <a:srgbClr val="F872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4</a:t>
              </a:r>
              <a:r>
                <a:rPr lang="ko-KR" altLang="en-US" sz="1200" dirty="0">
                  <a:solidFill>
                    <a:prstClr val="white"/>
                  </a:solidFill>
                </a:rPr>
                <a:t>조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424234" y="5303398"/>
            <a:ext cx="1676400" cy="527970"/>
            <a:chOff x="8770487" y="2013136"/>
            <a:chExt cx="1676400" cy="527970"/>
          </a:xfrm>
          <a:solidFill>
            <a:schemeClr val="tx2">
              <a:lumMod val="75000"/>
            </a:schemeClr>
          </a:solidFill>
        </p:grpSpPr>
        <p:sp>
          <p:nvSpPr>
            <p:cNvPr id="108" name="이등변 삼각형 107"/>
            <p:cNvSpPr/>
            <p:nvPr/>
          </p:nvSpPr>
          <p:spPr>
            <a:xfrm>
              <a:off x="9482687" y="2013136"/>
              <a:ext cx="252000" cy="252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양쪽 모서리가 둥근 사각형 108"/>
            <p:cNvSpPr/>
            <p:nvPr/>
          </p:nvSpPr>
          <p:spPr>
            <a:xfrm>
              <a:off x="8770487" y="2160106"/>
              <a:ext cx="1676400" cy="381000"/>
            </a:xfrm>
            <a:prstGeom prst="round2SameRect">
              <a:avLst>
                <a:gd name="adj1" fmla="val 32667"/>
                <a:gd name="adj2" fmla="val 3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87207"/>
                  </a:solidFill>
                </a:rPr>
                <a:t>8</a:t>
              </a:r>
              <a:r>
                <a:rPr lang="ko-KR" altLang="en-US" sz="1200" dirty="0">
                  <a:solidFill>
                    <a:srgbClr val="F87207"/>
                  </a:solidFill>
                </a:rPr>
                <a:t>천억</a:t>
              </a:r>
              <a:endParaRPr lang="ko-KR" altLang="en-US" sz="1200" b="1" dirty="0">
                <a:solidFill>
                  <a:srgbClr val="F87207"/>
                </a:solidFill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2214579" y="437072"/>
            <a:ext cx="7765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i="1" dirty="0">
                <a:solidFill>
                  <a:schemeClr val="bg1"/>
                </a:solidFill>
                <a:cs typeface="Aharoni" panose="02010803020104030203" pitchFamily="2" charset="-79"/>
              </a:rPr>
              <a:t>한국 </a:t>
            </a:r>
            <a:r>
              <a:rPr lang="en-US" altLang="ko-KR" sz="2800" i="1" dirty="0">
                <a:solidFill>
                  <a:schemeClr val="bg1"/>
                </a:solidFill>
                <a:cs typeface="Aharoni" panose="02010803020104030203" pitchFamily="2" charset="-79"/>
              </a:rPr>
              <a:t>HMR</a:t>
            </a:r>
            <a:r>
              <a:rPr lang="ko-KR" altLang="en-US" sz="2800" i="1" dirty="0">
                <a:solidFill>
                  <a:schemeClr val="bg1"/>
                </a:solidFill>
                <a:cs typeface="Aharoni" panose="02010803020104030203" pitchFamily="2" charset="-79"/>
              </a:rPr>
              <a:t>시장 </a:t>
            </a:r>
            <a:r>
              <a:rPr lang="ko-KR" altLang="en-US" sz="3600" b="1" i="1" dirty="0">
                <a:solidFill>
                  <a:schemeClr val="bg1"/>
                </a:solidFill>
                <a:cs typeface="Aharoni" panose="02010803020104030203" pitchFamily="2" charset="-79"/>
              </a:rPr>
              <a:t>성장 추이</a:t>
            </a:r>
          </a:p>
        </p:txBody>
      </p:sp>
      <p:pic>
        <p:nvPicPr>
          <p:cNvPr id="3074" name="Picture 2" descr="현대카드 &quot;비대면 '언택트' 소비서 40대 급부상&quot; | 연합뉴스">
            <a:extLst>
              <a:ext uri="{FF2B5EF4-FFF2-40B4-BE49-F238E27FC236}">
                <a16:creationId xmlns:a16="http://schemas.microsoft.com/office/drawing/2014/main" id="{F9CAB74D-49C8-4DF5-AB21-2B1DCF6A7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653" y="4810967"/>
            <a:ext cx="2122509" cy="165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B939E95-2DFF-4240-9B00-CB28D9D073F6}"/>
              </a:ext>
            </a:extLst>
          </p:cNvPr>
          <p:cNvSpPr/>
          <p:nvPr/>
        </p:nvSpPr>
        <p:spPr>
          <a:xfrm>
            <a:off x="8991162" y="5106423"/>
            <a:ext cx="3036984" cy="890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bg1"/>
                </a:solidFill>
              </a:rPr>
              <a:t>언택트</a:t>
            </a:r>
            <a:r>
              <a:rPr lang="en-US" altLang="ko-KR" sz="1400" b="1" dirty="0">
                <a:solidFill>
                  <a:schemeClr val="bg1"/>
                </a:solidFill>
              </a:rPr>
              <a:t>(</a:t>
            </a:r>
            <a:r>
              <a:rPr lang="en-US" altLang="ko-KR" sz="1400" b="1" dirty="0" err="1">
                <a:solidFill>
                  <a:schemeClr val="bg1"/>
                </a:solidFill>
              </a:rPr>
              <a:t>Untact</a:t>
            </a:r>
            <a:r>
              <a:rPr lang="en-US" altLang="ko-KR" sz="1400" b="1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</a:rPr>
              <a:t>코로나로 인한 거리두기의 일상화로 </a:t>
            </a:r>
            <a:r>
              <a:rPr lang="ko-KR" altLang="en-US" sz="1100" dirty="0" err="1">
                <a:solidFill>
                  <a:schemeClr val="bg1"/>
                </a:solidFill>
              </a:rPr>
              <a:t>비대면</a:t>
            </a:r>
            <a:r>
              <a:rPr lang="ko-KR" altLang="en-US" sz="1100" dirty="0">
                <a:solidFill>
                  <a:schemeClr val="bg1"/>
                </a:solidFill>
              </a:rPr>
              <a:t> 소비가 늘어남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734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7A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6290944" y="1531302"/>
            <a:ext cx="5594429" cy="369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2884" y="1005209"/>
            <a:ext cx="5594430" cy="52609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prstClr val="white"/>
                </a:solidFill>
              </a:rPr>
              <a:t>Mealkit</a:t>
            </a:r>
            <a:r>
              <a:rPr lang="en-US" altLang="ko-KR" sz="1400" dirty="0">
                <a:solidFill>
                  <a:prstClr val="white"/>
                </a:solidFill>
              </a:rPr>
              <a:t> </a:t>
            </a:r>
            <a:r>
              <a:rPr lang="ko-KR" altLang="en-US" sz="1400" dirty="0">
                <a:solidFill>
                  <a:prstClr val="white"/>
                </a:solidFill>
              </a:rPr>
              <a:t>연간 온라인 거래액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85343" y="225468"/>
            <a:ext cx="9621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1" dirty="0" err="1">
                <a:solidFill>
                  <a:schemeClr val="bg1"/>
                </a:solidFill>
                <a:cs typeface="Aharoni" panose="02010803020104030203" pitchFamily="2" charset="-79"/>
              </a:rPr>
              <a:t>Mealkit</a:t>
            </a:r>
            <a:r>
              <a:rPr lang="en-US" altLang="ko-KR" sz="2000" i="1" dirty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  <a:r>
              <a:rPr lang="ko-KR" altLang="en-US" sz="2800" b="1" i="1" dirty="0">
                <a:solidFill>
                  <a:schemeClr val="bg1"/>
                </a:solidFill>
                <a:cs typeface="Aharoni" panose="02010803020104030203" pitchFamily="2" charset="-79"/>
              </a:rPr>
              <a:t>시장</a:t>
            </a:r>
            <a:r>
              <a:rPr lang="en-US" altLang="ko-KR" sz="2800" b="1" i="1" dirty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  <a:r>
              <a:rPr lang="ko-KR" altLang="en-US" sz="2800" b="1" i="1" dirty="0">
                <a:solidFill>
                  <a:schemeClr val="bg1"/>
                </a:solidFill>
                <a:cs typeface="Aharoni" panose="02010803020104030203" pitchFamily="2" charset="-79"/>
              </a:rPr>
              <a:t>동향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12883" y="1512000"/>
            <a:ext cx="5594429" cy="369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*2018</a:t>
            </a:r>
            <a:r>
              <a:rPr lang="ko-KR" altLang="en-US" sz="1400" dirty="0">
                <a:solidFill>
                  <a:schemeClr val="tx1"/>
                </a:solidFill>
              </a:rPr>
              <a:t>년은 업계 추정치                                        </a:t>
            </a:r>
            <a:r>
              <a:rPr lang="en-US" altLang="ko-KR" sz="1400" dirty="0">
                <a:solidFill>
                  <a:schemeClr val="tx1"/>
                </a:solidFill>
              </a:rPr>
              <a:t>*</a:t>
            </a:r>
            <a:r>
              <a:rPr lang="ko-KR" altLang="en-US" sz="1400" dirty="0">
                <a:solidFill>
                  <a:schemeClr val="tx1"/>
                </a:solidFill>
              </a:rPr>
              <a:t>자료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통계청</a:t>
            </a:r>
          </a:p>
        </p:txBody>
      </p:sp>
      <p:graphicFrame>
        <p:nvGraphicFramePr>
          <p:cNvPr id="38" name="차트 37"/>
          <p:cNvGraphicFramePr/>
          <p:nvPr>
            <p:extLst>
              <p:ext uri="{D42A27DB-BD31-4B8C-83A1-F6EECF244321}">
                <p14:modId xmlns:p14="http://schemas.microsoft.com/office/powerpoint/2010/main" val="1129931293"/>
              </p:ext>
            </p:extLst>
          </p:nvPr>
        </p:nvGraphicFramePr>
        <p:xfrm>
          <a:off x="431799" y="1804820"/>
          <a:ext cx="5373914" cy="2935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9" name="모서리가 둥근 직사각형 38"/>
          <p:cNvSpPr/>
          <p:nvPr/>
        </p:nvSpPr>
        <p:spPr>
          <a:xfrm>
            <a:off x="704760" y="1919550"/>
            <a:ext cx="901874" cy="275689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2014</a:t>
            </a:r>
            <a:endParaRPr lang="ko-KR" altLang="en-US" sz="12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04760" y="3473135"/>
            <a:ext cx="901874" cy="275689"/>
          </a:xfrm>
          <a:prstGeom prst="roundRect">
            <a:avLst>
              <a:gd name="adj" fmla="val 50000"/>
            </a:avLst>
          </a:prstGeom>
          <a:solidFill>
            <a:srgbClr val="57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2018</a:t>
            </a:r>
            <a:endParaRPr lang="ko-KR" altLang="en-US" sz="12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41" name="직선 화살표 연결선 40"/>
          <p:cNvCxnSpPr>
            <a:cxnSpLocks/>
          </p:cNvCxnSpPr>
          <p:nvPr/>
        </p:nvCxnSpPr>
        <p:spPr>
          <a:xfrm>
            <a:off x="3118756" y="2366848"/>
            <a:ext cx="872266" cy="1162911"/>
          </a:xfrm>
          <a:prstGeom prst="straightConnector1">
            <a:avLst/>
          </a:prstGeom>
          <a:ln w="25400">
            <a:solidFill>
              <a:srgbClr val="6476F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1799" y="5360098"/>
            <a:ext cx="11121572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Calibri Light" panose="020F0302020204030204" pitchFamily="34" charset="0"/>
              </a:rPr>
              <a:t>폭발적으로 성장하는 </a:t>
            </a:r>
            <a:r>
              <a:rPr lang="ko-KR" altLang="en-US" dirty="0" err="1">
                <a:solidFill>
                  <a:schemeClr val="bg1"/>
                </a:solidFill>
                <a:latin typeface="Calibri Light" panose="020F0302020204030204" pitchFamily="34" charset="0"/>
              </a:rPr>
              <a:t>밀키트</a:t>
            </a:r>
            <a:r>
              <a:rPr lang="ko-KR" altLang="en-US" dirty="0">
                <a:solidFill>
                  <a:schemeClr val="bg1"/>
                </a:solidFill>
                <a:latin typeface="Calibri Light" panose="020F0302020204030204" pitchFamily="34" charset="0"/>
              </a:rPr>
              <a:t> 시장에서 어떻게 최대한 많은 사람들의 욕구</a:t>
            </a:r>
            <a:r>
              <a:rPr lang="en-US" altLang="ko-KR" dirty="0">
                <a:solidFill>
                  <a:schemeClr val="bg1"/>
                </a:solidFill>
                <a:latin typeface="Calibri Light" panose="020F0302020204030204" pitchFamily="34" charset="0"/>
              </a:rPr>
              <a:t>(needs)</a:t>
            </a:r>
            <a:r>
              <a:rPr lang="ko-KR" altLang="en-US" dirty="0">
                <a:solidFill>
                  <a:schemeClr val="bg1"/>
                </a:solidFill>
                <a:latin typeface="Calibri Light" panose="020F0302020204030204" pitchFamily="34" charset="0"/>
              </a:rPr>
              <a:t>를 충족 시킬 수 있을까</a:t>
            </a:r>
            <a:r>
              <a:rPr lang="en-US" altLang="ko-KR" dirty="0">
                <a:solidFill>
                  <a:schemeClr val="bg1"/>
                </a:solidFill>
                <a:latin typeface="Calibri Light" panose="020F0302020204030204" pitchFamily="34" charset="0"/>
              </a:rPr>
              <a:t>?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290945" y="1005209"/>
            <a:ext cx="5594430" cy="52609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prstClr val="white"/>
                </a:solidFill>
              </a:rPr>
              <a:t>간편식</a:t>
            </a:r>
            <a:r>
              <a:rPr lang="ko-KR" altLang="en-US" sz="1400" dirty="0">
                <a:solidFill>
                  <a:prstClr val="white"/>
                </a:solidFill>
              </a:rPr>
              <a:t> 트렌드</a:t>
            </a:r>
          </a:p>
        </p:txBody>
      </p:sp>
      <p:pic>
        <p:nvPicPr>
          <p:cNvPr id="2050" name="Picture 2" descr="Emforce datalab food trend analysis">
            <a:extLst>
              <a:ext uri="{FF2B5EF4-FFF2-40B4-BE49-F238E27FC236}">
                <a16:creationId xmlns:a16="http://schemas.microsoft.com/office/drawing/2014/main" id="{04CC7ADD-5BB4-43F4-A959-8C2C44379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690" y="1531303"/>
            <a:ext cx="5594427" cy="367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71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7A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6290944" y="1531302"/>
            <a:ext cx="5594429" cy="369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2884" y="1005209"/>
            <a:ext cx="5594430" cy="52609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white"/>
                </a:solidFill>
              </a:rPr>
              <a:t>구매자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85343" y="225468"/>
            <a:ext cx="9621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1" dirty="0" err="1">
                <a:solidFill>
                  <a:schemeClr val="bg1"/>
                </a:solidFill>
                <a:cs typeface="Aharoni" panose="02010803020104030203" pitchFamily="2" charset="-79"/>
              </a:rPr>
              <a:t>MealShare</a:t>
            </a:r>
            <a:r>
              <a:rPr lang="en-US" altLang="ko-KR" sz="2000" i="1" dirty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  <a:r>
              <a:rPr lang="ko-KR" altLang="en-US" sz="2800" b="1" i="1" dirty="0">
                <a:solidFill>
                  <a:schemeClr val="bg1"/>
                </a:solidFill>
                <a:cs typeface="Aharoni" panose="02010803020104030203" pitchFamily="2" charset="-79"/>
              </a:rPr>
              <a:t>목표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12883" y="1512000"/>
            <a:ext cx="5594429" cy="369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1799" y="5360098"/>
            <a:ext cx="11121572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Calibri Light" panose="020F0302020204030204" pitchFamily="34" charset="0"/>
              </a:rPr>
              <a:t>밀키트의 손질된 재료만을 따로 판매할 수 있도록 만들자</a:t>
            </a:r>
            <a:endParaRPr lang="en-US" altLang="ko-KR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90945" y="1005209"/>
            <a:ext cx="5594430" cy="52609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white"/>
                </a:solidFill>
              </a:rPr>
              <a:t>판매자</a:t>
            </a:r>
          </a:p>
        </p:txBody>
      </p:sp>
      <p:pic>
        <p:nvPicPr>
          <p:cNvPr id="3" name="그림 2" descr="음식이(가) 표시된 사진&#10;&#10;자동 생성된 설명">
            <a:extLst>
              <a:ext uri="{FF2B5EF4-FFF2-40B4-BE49-F238E27FC236}">
                <a16:creationId xmlns:a16="http://schemas.microsoft.com/office/drawing/2014/main" id="{2566AD20-F36C-46A2-9941-356B1D579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49" y="2659310"/>
            <a:ext cx="2967011" cy="25480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8785082-B3B4-43E0-8FF3-5C7A9E595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030" y="1650677"/>
            <a:ext cx="2974205" cy="1685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52510B-D860-416D-8E57-C3C19403A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38029" y="3359661"/>
            <a:ext cx="2974206" cy="1678027"/>
          </a:xfrm>
          <a:prstGeom prst="rect">
            <a:avLst/>
          </a:prstGeom>
        </p:spPr>
      </p:pic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9BEC4B2D-B8E4-4C52-B2A8-3189B27195F4}"/>
              </a:ext>
            </a:extLst>
          </p:cNvPr>
          <p:cNvSpPr/>
          <p:nvPr/>
        </p:nvSpPr>
        <p:spPr>
          <a:xfrm>
            <a:off x="483488" y="1570371"/>
            <a:ext cx="2024819" cy="936163"/>
          </a:xfrm>
          <a:prstGeom prst="wedgeRound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아 손질된 재료만 있으면 저 정도 요리 </a:t>
            </a:r>
            <a:r>
              <a:rPr lang="ko-KR" altLang="en-US" sz="1200" dirty="0" err="1"/>
              <a:t>쯤은</a:t>
            </a:r>
            <a:r>
              <a:rPr lang="ko-KR" altLang="en-US" sz="1200" dirty="0"/>
              <a:t> 나도</a:t>
            </a:r>
            <a:r>
              <a:rPr lang="en-US" altLang="ko-KR" sz="1200" dirty="0"/>
              <a:t>..</a:t>
            </a:r>
            <a:endParaRPr lang="ko-KR" altLang="en-US" sz="1200" dirty="0"/>
          </a:p>
        </p:txBody>
      </p:sp>
      <p:pic>
        <p:nvPicPr>
          <p:cNvPr id="12" name="그림 11" descr="테이블, 앉아있는, 컴퓨터이(가) 표시된 사진&#10;&#10;자동 생성된 설명">
            <a:extLst>
              <a:ext uri="{FF2B5EF4-FFF2-40B4-BE49-F238E27FC236}">
                <a16:creationId xmlns:a16="http://schemas.microsoft.com/office/drawing/2014/main" id="{780C469A-AA90-46CF-BBC8-0EDBC609D8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90" y="2514820"/>
            <a:ext cx="1975184" cy="1728286"/>
          </a:xfrm>
          <a:prstGeom prst="rect">
            <a:avLst/>
          </a:prstGeom>
        </p:spPr>
      </p:pic>
      <p:sp>
        <p:nvSpPr>
          <p:cNvPr id="13" name="AutoShape 2" descr="코로나19로 쌓여가는 악성재고 '재고쇼핑몰'이 해결사 - 천지일보 - 새 시대 희망언론">
            <a:extLst>
              <a:ext uri="{FF2B5EF4-FFF2-40B4-BE49-F238E27FC236}">
                <a16:creationId xmlns:a16="http://schemas.microsoft.com/office/drawing/2014/main" id="{CB7CBA71-341E-4DB0-9C26-38947DD775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59017" y="2917935"/>
            <a:ext cx="148078" cy="14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0" name="Picture 4" descr="코로나19로 쌓여가는 악성재고 '재고쇼핑몰'이 해결사 - 천지일보 - 새 시대 희망언론">
            <a:extLst>
              <a:ext uri="{FF2B5EF4-FFF2-40B4-BE49-F238E27FC236}">
                <a16:creationId xmlns:a16="http://schemas.microsoft.com/office/drawing/2014/main" id="{1D59FABD-D8A0-4256-8FEC-A922BA76D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917" y="2973846"/>
            <a:ext cx="2776469" cy="206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생각 풍선: 구름 모양 13">
            <a:extLst>
              <a:ext uri="{FF2B5EF4-FFF2-40B4-BE49-F238E27FC236}">
                <a16:creationId xmlns:a16="http://schemas.microsoft.com/office/drawing/2014/main" id="{27710E05-FDCE-47B6-BE35-86383231EC76}"/>
              </a:ext>
            </a:extLst>
          </p:cNvPr>
          <p:cNvSpPr/>
          <p:nvPr/>
        </p:nvSpPr>
        <p:spPr>
          <a:xfrm>
            <a:off x="7987573" y="1531301"/>
            <a:ext cx="2919083" cy="1210946"/>
          </a:xfrm>
          <a:prstGeom prst="cloudCallout">
            <a:avLst>
              <a:gd name="adj1" fmla="val -57618"/>
              <a:gd name="adj2" fmla="val 5349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아</a:t>
            </a:r>
            <a:r>
              <a:rPr lang="en-US" altLang="ko-KR" sz="1200" dirty="0"/>
              <a:t>.. </a:t>
            </a:r>
            <a:r>
              <a:rPr lang="ko-KR" altLang="en-US" sz="1200" dirty="0"/>
              <a:t>버리면 다 돈인데</a:t>
            </a:r>
            <a:r>
              <a:rPr lang="en-US" altLang="ko-KR" sz="1200" dirty="0"/>
              <a:t>.. </a:t>
            </a:r>
          </a:p>
          <a:p>
            <a:pPr algn="ctr"/>
            <a:r>
              <a:rPr lang="ko-KR" altLang="en-US" dirty="0"/>
              <a:t>팔 수 없을까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25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818886" y="4830531"/>
            <a:ext cx="2681344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밀키트에 들어가는 재료들을 취향에 맞춰 구매 가능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블로그에서 내 취향의 레시피에 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있는 재료들을 구매 가능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740361" y="5363916"/>
            <a:ext cx="268134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내가 조리한 요리들을 레시피와 함께 블로그에 등록함으로써 많은 사람들과 공유 가능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001388" y="5265251"/>
            <a:ext cx="2776756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블로그와 다양한 선택지 등의 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매력적인 기능으로 재방문 의사</a:t>
            </a:r>
            <a:r>
              <a:rPr lang="en-US" altLang="ko-KR" sz="1200" dirty="0">
                <a:solidFill>
                  <a:prstClr val="white"/>
                </a:solidFill>
              </a:rPr>
              <a:t>UP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0" y="-1"/>
            <a:ext cx="12192000" cy="4362816"/>
          </a:xfrm>
          <a:custGeom>
            <a:avLst/>
            <a:gdLst>
              <a:gd name="connsiteX0" fmla="*/ 0 w 12192000"/>
              <a:gd name="connsiteY0" fmla="*/ 0 h 4362816"/>
              <a:gd name="connsiteX1" fmla="*/ 12192000 w 12192000"/>
              <a:gd name="connsiteY1" fmla="*/ 0 h 4362816"/>
              <a:gd name="connsiteX2" fmla="*/ 12192000 w 12192000"/>
              <a:gd name="connsiteY2" fmla="*/ 595086 h 4362816"/>
              <a:gd name="connsiteX3" fmla="*/ 12192000 w 12192000"/>
              <a:gd name="connsiteY3" fmla="*/ 931055 h 4362816"/>
              <a:gd name="connsiteX4" fmla="*/ 12192000 w 12192000"/>
              <a:gd name="connsiteY4" fmla="*/ 3245819 h 4362816"/>
              <a:gd name="connsiteX5" fmla="*/ 10096500 w 12192000"/>
              <a:gd name="connsiteY5" fmla="*/ 4328886 h 4362816"/>
              <a:gd name="connsiteX6" fmla="*/ 7632700 w 12192000"/>
              <a:gd name="connsiteY6" fmla="*/ 2969986 h 4362816"/>
              <a:gd name="connsiteX7" fmla="*/ 4864101 w 12192000"/>
              <a:gd name="connsiteY7" fmla="*/ 4328886 h 4362816"/>
              <a:gd name="connsiteX8" fmla="*/ 2260600 w 12192000"/>
              <a:gd name="connsiteY8" fmla="*/ 3249386 h 4362816"/>
              <a:gd name="connsiteX9" fmla="*/ 0 w 12192000"/>
              <a:gd name="connsiteY9" fmla="*/ 4362816 h 4362816"/>
              <a:gd name="connsiteX10" fmla="*/ 0 w 12192000"/>
              <a:gd name="connsiteY10" fmla="*/ 931055 h 4362816"/>
              <a:gd name="connsiteX11" fmla="*/ 0 w 12192000"/>
              <a:gd name="connsiteY11" fmla="*/ 595086 h 436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362816">
                <a:moveTo>
                  <a:pt x="0" y="0"/>
                </a:moveTo>
                <a:lnTo>
                  <a:pt x="12192000" y="0"/>
                </a:lnTo>
                <a:lnTo>
                  <a:pt x="12192000" y="595086"/>
                </a:lnTo>
                <a:lnTo>
                  <a:pt x="12192000" y="931055"/>
                </a:lnTo>
                <a:lnTo>
                  <a:pt x="12192000" y="3245819"/>
                </a:lnTo>
                <a:lnTo>
                  <a:pt x="10096500" y="4328886"/>
                </a:lnTo>
                <a:lnTo>
                  <a:pt x="7632700" y="2969986"/>
                </a:lnTo>
                <a:lnTo>
                  <a:pt x="4864101" y="4328886"/>
                </a:lnTo>
                <a:lnTo>
                  <a:pt x="2260600" y="3249386"/>
                </a:lnTo>
                <a:lnTo>
                  <a:pt x="0" y="4362816"/>
                </a:lnTo>
                <a:lnTo>
                  <a:pt x="0" y="931055"/>
                </a:lnTo>
                <a:lnTo>
                  <a:pt x="0" y="595086"/>
                </a:lnTo>
                <a:close/>
              </a:path>
            </a:pathLst>
          </a:custGeom>
          <a:gradFill>
            <a:gsLst>
              <a:gs pos="0">
                <a:srgbClr val="967A6C">
                  <a:alpha val="90000"/>
                </a:srgbClr>
              </a:gs>
              <a:gs pos="100000">
                <a:srgbClr val="AE978C">
                  <a:alpha val="50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자유형 33"/>
          <p:cNvSpPr/>
          <p:nvPr/>
        </p:nvSpPr>
        <p:spPr>
          <a:xfrm>
            <a:off x="-38100" y="2995386"/>
            <a:ext cx="12242800" cy="1371600"/>
          </a:xfrm>
          <a:custGeom>
            <a:avLst/>
            <a:gdLst>
              <a:gd name="connsiteX0" fmla="*/ 0 w 12242800"/>
              <a:gd name="connsiteY0" fmla="*/ 1371600 h 1371600"/>
              <a:gd name="connsiteX1" fmla="*/ 2286000 w 12242800"/>
              <a:gd name="connsiteY1" fmla="*/ 254000 h 1371600"/>
              <a:gd name="connsiteX2" fmla="*/ 4914900 w 12242800"/>
              <a:gd name="connsiteY2" fmla="*/ 1346200 h 1371600"/>
              <a:gd name="connsiteX3" fmla="*/ 7645400 w 12242800"/>
              <a:gd name="connsiteY3" fmla="*/ 0 h 1371600"/>
              <a:gd name="connsiteX4" fmla="*/ 10121900 w 12242800"/>
              <a:gd name="connsiteY4" fmla="*/ 1333500 h 1371600"/>
              <a:gd name="connsiteX5" fmla="*/ 12242800 w 12242800"/>
              <a:gd name="connsiteY5" fmla="*/ 2413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42800" h="1371600">
                <a:moveTo>
                  <a:pt x="0" y="1371600"/>
                </a:moveTo>
                <a:lnTo>
                  <a:pt x="2286000" y="254000"/>
                </a:lnTo>
                <a:lnTo>
                  <a:pt x="4914900" y="1346200"/>
                </a:lnTo>
                <a:lnTo>
                  <a:pt x="7645400" y="0"/>
                </a:lnTo>
                <a:lnTo>
                  <a:pt x="10121900" y="1333500"/>
                </a:lnTo>
                <a:lnTo>
                  <a:pt x="12242800" y="241300"/>
                </a:lnTo>
              </a:path>
            </a:pathLst>
          </a:custGeom>
          <a:noFill/>
          <a:ln w="571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1402520" y="2587940"/>
            <a:ext cx="1615676" cy="16156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71846" y="1753399"/>
            <a:ext cx="173824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다양한 선택지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2518" y="3070294"/>
            <a:ext cx="1707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E7E6E6">
                    <a:lumMod val="50000"/>
                  </a:srgbClr>
                </a:solidFill>
              </a:rPr>
              <a:t>Search</a:t>
            </a:r>
            <a:endParaRPr lang="en-US" altLang="ko-KR" sz="1100" b="1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04841" y="2387943"/>
            <a:ext cx="2011034" cy="2011034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6" name="원호 5"/>
          <p:cNvSpPr/>
          <p:nvPr/>
        </p:nvSpPr>
        <p:spPr>
          <a:xfrm>
            <a:off x="1204842" y="2387943"/>
            <a:ext cx="2011034" cy="2011034"/>
          </a:xfrm>
          <a:prstGeom prst="arc">
            <a:avLst>
              <a:gd name="adj1" fmla="val 7813846"/>
              <a:gd name="adj2" fmla="val 16430870"/>
            </a:avLst>
          </a:prstGeom>
          <a:ln w="152400" cap="rnd">
            <a:solidFill>
              <a:srgbClr val="F872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83696" y="2426142"/>
            <a:ext cx="173824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SMS </a:t>
            </a:r>
            <a:r>
              <a:rPr lang="ko-KR" altLang="en-US" sz="1600" b="1" dirty="0">
                <a:solidFill>
                  <a:prstClr val="white"/>
                </a:solidFill>
              </a:rPr>
              <a:t>감성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125841" y="3021036"/>
            <a:ext cx="1853951" cy="1853950"/>
            <a:chOff x="4494141" y="2413250"/>
            <a:chExt cx="2011035" cy="2011034"/>
          </a:xfrm>
        </p:grpSpPr>
        <p:sp>
          <p:nvSpPr>
            <p:cNvPr id="10" name="타원 9"/>
            <p:cNvSpPr/>
            <p:nvPr/>
          </p:nvSpPr>
          <p:spPr>
            <a:xfrm>
              <a:off x="4691820" y="2613247"/>
              <a:ext cx="1615676" cy="16156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87955" y="3122699"/>
              <a:ext cx="1246507" cy="634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rgbClr val="E7E6E6">
                      <a:lumMod val="50000"/>
                    </a:srgbClr>
                  </a:solidFill>
                </a:rPr>
                <a:t>Blog</a:t>
              </a:r>
              <a:endParaRPr lang="en-US" altLang="ko-KR" sz="1050" b="1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4494141" y="2413250"/>
              <a:ext cx="2011034" cy="2011034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160">
                <a:solidFill>
                  <a:prstClr val="white"/>
                </a:solidFill>
              </a:endParaRPr>
            </a:p>
          </p:txBody>
        </p:sp>
        <p:sp>
          <p:nvSpPr>
            <p:cNvPr id="14" name="원호 13"/>
            <p:cNvSpPr/>
            <p:nvPr/>
          </p:nvSpPr>
          <p:spPr>
            <a:xfrm>
              <a:off x="4494142" y="2413250"/>
              <a:ext cx="2011034" cy="2011034"/>
            </a:xfrm>
            <a:prstGeom prst="arc">
              <a:avLst>
                <a:gd name="adj1" fmla="val 300002"/>
                <a:gd name="adj2" fmla="val 16430870"/>
              </a:avLst>
            </a:prstGeom>
            <a:ln w="152400" cap="rnd">
              <a:solidFill>
                <a:srgbClr val="F872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160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6916972" y="1462236"/>
            <a:ext cx="173824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효율적인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785424" y="2119336"/>
            <a:ext cx="2100973" cy="1853950"/>
            <a:chOff x="4414204" y="2413250"/>
            <a:chExt cx="2278987" cy="2011034"/>
          </a:xfrm>
        </p:grpSpPr>
        <p:sp>
          <p:nvSpPr>
            <p:cNvPr id="19" name="타원 18"/>
            <p:cNvSpPr/>
            <p:nvPr/>
          </p:nvSpPr>
          <p:spPr>
            <a:xfrm>
              <a:off x="4691820" y="2613247"/>
              <a:ext cx="1615676" cy="16156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14204" y="3140959"/>
              <a:ext cx="2278987" cy="500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E7E6E6">
                      <a:lumMod val="50000"/>
                    </a:srgbClr>
                  </a:solidFill>
                </a:rPr>
                <a:t>Efficiently</a:t>
              </a:r>
              <a:endParaRPr lang="en-US" altLang="ko-KR" sz="900" b="1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4494141" y="2413250"/>
              <a:ext cx="2011034" cy="2011034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160">
                <a:solidFill>
                  <a:prstClr val="white"/>
                </a:solidFill>
              </a:endParaRPr>
            </a:p>
          </p:txBody>
        </p:sp>
        <p:sp>
          <p:nvSpPr>
            <p:cNvPr id="22" name="원호 21"/>
            <p:cNvSpPr/>
            <p:nvPr/>
          </p:nvSpPr>
          <p:spPr>
            <a:xfrm>
              <a:off x="4494142" y="2413250"/>
              <a:ext cx="2011034" cy="2011034"/>
            </a:xfrm>
            <a:prstGeom prst="arc">
              <a:avLst>
                <a:gd name="adj1" fmla="val 300002"/>
                <a:gd name="adj2" fmla="val 16430870"/>
              </a:avLst>
            </a:prstGeom>
            <a:ln w="152400" cap="rnd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160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9526222" y="2621916"/>
            <a:ext cx="173824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재방문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9576556" y="3177500"/>
            <a:ext cx="1648751" cy="1648750"/>
            <a:chOff x="4494141" y="2413250"/>
            <a:chExt cx="2011035" cy="2011034"/>
          </a:xfrm>
        </p:grpSpPr>
        <p:sp>
          <p:nvSpPr>
            <p:cNvPr id="25" name="타원 24"/>
            <p:cNvSpPr/>
            <p:nvPr/>
          </p:nvSpPr>
          <p:spPr>
            <a:xfrm>
              <a:off x="4691821" y="2613247"/>
              <a:ext cx="1615676" cy="16156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79706" y="3185054"/>
              <a:ext cx="1887662" cy="488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F87207"/>
                  </a:solidFill>
                </a:rPr>
                <a:t>Attractive</a:t>
              </a:r>
              <a:endParaRPr lang="en-US" altLang="ko-KR" sz="1050" b="1" dirty="0">
                <a:solidFill>
                  <a:srgbClr val="F87207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4494141" y="2413250"/>
              <a:ext cx="2011034" cy="2011034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160">
                <a:solidFill>
                  <a:prstClr val="white"/>
                </a:solidFill>
              </a:endParaRPr>
            </a:p>
          </p:txBody>
        </p:sp>
        <p:sp>
          <p:nvSpPr>
            <p:cNvPr id="28" name="원호 27"/>
            <p:cNvSpPr/>
            <p:nvPr/>
          </p:nvSpPr>
          <p:spPr>
            <a:xfrm>
              <a:off x="4494142" y="2413250"/>
              <a:ext cx="2011034" cy="2011034"/>
            </a:xfrm>
            <a:prstGeom prst="arc">
              <a:avLst>
                <a:gd name="adj1" fmla="val 300002"/>
                <a:gd name="adj2" fmla="val 16430870"/>
              </a:avLst>
            </a:prstGeom>
            <a:ln w="1524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160">
                <a:solidFill>
                  <a:prstClr val="white"/>
                </a:solidFill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6445420" y="4387192"/>
            <a:ext cx="268134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재고로 쌓이는 </a:t>
            </a:r>
            <a:r>
              <a:rPr lang="ko-KR" altLang="en-US" sz="1200" dirty="0" err="1">
                <a:solidFill>
                  <a:prstClr val="white"/>
                </a:solidFill>
              </a:rPr>
              <a:t>밀키트</a:t>
            </a:r>
            <a:r>
              <a:rPr lang="ko-KR" altLang="en-US" sz="1200" dirty="0">
                <a:solidFill>
                  <a:prstClr val="white"/>
                </a:solidFill>
              </a:rPr>
              <a:t> 재료들을 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다른 방법으로 판매할 수 있어 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효율적인 재고관리 가능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14579" y="437072"/>
            <a:ext cx="7765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i="1" dirty="0">
                <a:solidFill>
                  <a:schemeClr val="bg1"/>
                </a:solidFill>
                <a:cs typeface="Aharoni" panose="02010803020104030203" pitchFamily="2" charset="-79"/>
              </a:rPr>
              <a:t>Project </a:t>
            </a:r>
            <a:r>
              <a:rPr lang="ko-KR" altLang="en-US" sz="3600" b="1" i="1" dirty="0">
                <a:solidFill>
                  <a:schemeClr val="bg1"/>
                </a:solidFill>
                <a:cs typeface="Aharoni" panose="02010803020104030203" pitchFamily="2" charset="-79"/>
              </a:rPr>
              <a:t>목표 </a:t>
            </a:r>
            <a:r>
              <a:rPr lang="en-US" altLang="ko-KR" sz="3600" b="1" i="1" dirty="0">
                <a:solidFill>
                  <a:schemeClr val="bg1"/>
                </a:solidFill>
                <a:cs typeface="Aharoni" panose="02010803020104030203" pitchFamily="2" charset="-79"/>
              </a:rPr>
              <a:t>&amp; </a:t>
            </a:r>
            <a:r>
              <a:rPr lang="ko-KR" altLang="en-US" sz="3600" b="1" i="1" dirty="0">
                <a:solidFill>
                  <a:schemeClr val="bg1"/>
                </a:solidFill>
                <a:cs typeface="Aharoni" panose="02010803020104030203" pitchFamily="2" charset="-79"/>
              </a:rPr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72817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6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257</Words>
  <Application>Microsoft Office PowerPoint</Application>
  <PresentationFormat>와이드스크린</PresentationFormat>
  <Paragraphs>80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Apple SD Gothic Neo</vt:lpstr>
      <vt:lpstr>맑은 고딕</vt:lpstr>
      <vt:lpstr>야놀자 야체 B</vt:lpstr>
      <vt:lpstr>야놀자 야체 R</vt:lpstr>
      <vt:lpstr>Arial</vt:lpstr>
      <vt:lpstr>Calibri Light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Jung Mugon</cp:lastModifiedBy>
  <cp:revision>62</cp:revision>
  <dcterms:created xsi:type="dcterms:W3CDTF">2016-12-20T07:21:46Z</dcterms:created>
  <dcterms:modified xsi:type="dcterms:W3CDTF">2020-08-30T06:52:22Z</dcterms:modified>
</cp:coreProperties>
</file>