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69" r:id="rId5"/>
    <p:sldId id="270" r:id="rId6"/>
    <p:sldId id="264" r:id="rId7"/>
    <p:sldId id="263" r:id="rId8"/>
    <p:sldId id="266" r:id="rId9"/>
    <p:sldId id="261" r:id="rId10"/>
    <p:sldId id="260" r:id="rId11"/>
    <p:sldId id="265" r:id="rId12"/>
    <p:sldId id="259" r:id="rId13"/>
    <p:sldId id="267" r:id="rId14"/>
    <p:sldId id="268" r:id="rId15"/>
    <p:sldId id="272" r:id="rId16"/>
    <p:sldId id="273" r:id="rId17"/>
    <p:sldId id="262" r:id="rId18"/>
    <p:sldId id="276" r:id="rId19"/>
    <p:sldId id="271"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20" autoAdjust="0"/>
    <p:restoredTop sz="65316" autoAdjust="0"/>
  </p:normalViewPr>
  <p:slideViewPr>
    <p:cSldViewPr snapToGrid="0" snapToObjects="1">
      <p:cViewPr>
        <p:scale>
          <a:sx n="80" d="100"/>
          <a:sy n="80" d="100"/>
        </p:scale>
        <p:origin x="-3488" y="-360"/>
      </p:cViewPr>
      <p:guideLst>
        <p:guide orient="horz" pos="2160"/>
        <p:guide pos="2880"/>
      </p:guideLst>
    </p:cSldViewPr>
  </p:slid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F63DB-C160-394B-8328-16EA81D60BEF}" type="datetimeFigureOut">
              <a:rPr lang="en-US" smtClean="0"/>
              <a:t>5/28/15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4EEA33-3F33-C748-8AAE-EFBA461948CE}" type="slidenum">
              <a:rPr lang="en-US" smtClean="0"/>
              <a:t>‹#›</a:t>
            </a:fld>
            <a:endParaRPr lang="en-US"/>
          </a:p>
        </p:txBody>
      </p:sp>
    </p:spTree>
    <p:extLst>
      <p:ext uri="{BB962C8B-B14F-4D97-AF65-F5344CB8AC3E}">
        <p14:creationId xmlns:p14="http://schemas.microsoft.com/office/powerpoint/2010/main" val="31178943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4EEA33-3F33-C748-8AAE-EFBA461948CE}" type="slidenum">
              <a:rPr lang="en-US" smtClean="0"/>
              <a:t>1</a:t>
            </a:fld>
            <a:endParaRPr lang="en-US"/>
          </a:p>
        </p:txBody>
      </p:sp>
    </p:spTree>
    <p:extLst>
      <p:ext uri="{BB962C8B-B14F-4D97-AF65-F5344CB8AC3E}">
        <p14:creationId xmlns:p14="http://schemas.microsoft.com/office/powerpoint/2010/main" val="3804939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solidFill>
                  <a:schemeClr val="tx1"/>
                </a:solidFill>
              </a:rPr>
              <a:t> Understanding local</a:t>
            </a:r>
            <a:r>
              <a:rPr lang="en-US" baseline="0" dirty="0" smtClean="0">
                <a:solidFill>
                  <a:schemeClr val="tx1"/>
                </a:solidFill>
              </a:rPr>
              <a:t> market context and preferences – everything we just talked about and more</a:t>
            </a:r>
            <a:endParaRPr lang="en-US" dirty="0" smtClean="0">
              <a:solidFill>
                <a:schemeClr val="tx1"/>
              </a:solidFill>
            </a:endParaRPr>
          </a:p>
          <a:p>
            <a:pPr>
              <a:buFont typeface="Arial" pitchFamily="34" charset="0"/>
              <a:buChar char="•"/>
            </a:pPr>
            <a:r>
              <a:rPr lang="en-US" dirty="0" smtClean="0">
                <a:solidFill>
                  <a:schemeClr val="tx1"/>
                </a:solidFill>
              </a:rPr>
              <a:t> Are data </a:t>
            </a:r>
            <a:r>
              <a:rPr lang="en-US" dirty="0" smtClean="0">
                <a:solidFill>
                  <a:schemeClr val="tx1"/>
                </a:solidFill>
              </a:rPr>
              <a:t>available?  </a:t>
            </a:r>
            <a:r>
              <a:rPr lang="en-US" dirty="0" smtClean="0">
                <a:solidFill>
                  <a:schemeClr val="tx1"/>
                </a:solidFill>
              </a:rPr>
              <a:t>Are they reliable?  How do you know how many teddy bears your</a:t>
            </a:r>
            <a:r>
              <a:rPr lang="en-US" baseline="0" dirty="0" smtClean="0">
                <a:solidFill>
                  <a:schemeClr val="tx1"/>
                </a:solidFill>
              </a:rPr>
              <a:t> market demands?  What is current supply?  Can you sell your teddy bears at a profit within that market context?  </a:t>
            </a:r>
            <a:endParaRPr lang="en-US" dirty="0" smtClean="0">
              <a:solidFill>
                <a:schemeClr val="tx1"/>
              </a:solidFill>
            </a:endParaRPr>
          </a:p>
          <a:p>
            <a:pPr>
              <a:buFont typeface="Arial" pitchFamily="34" charset="0"/>
              <a:buChar char="•"/>
            </a:pPr>
            <a:r>
              <a:rPr lang="en-US" baseline="0" dirty="0" smtClean="0">
                <a:solidFill>
                  <a:schemeClr val="tx1"/>
                </a:solidFill>
              </a:rPr>
              <a:t> Are other sources available to triangulate it?  </a:t>
            </a:r>
            <a:endParaRPr lang="en-US" dirty="0" smtClean="0">
              <a:solidFill>
                <a:schemeClr val="tx1"/>
              </a:solidFill>
            </a:endParaRPr>
          </a:p>
          <a:p>
            <a:pPr>
              <a:buFont typeface="Arial" pitchFamily="34" charset="0"/>
              <a:buChar char="•"/>
            </a:pPr>
            <a:r>
              <a:rPr lang="en-US" dirty="0" smtClean="0">
                <a:solidFill>
                  <a:schemeClr val="tx1"/>
                </a:solidFill>
              </a:rPr>
              <a:t> Are prices available for comparable commodities?  </a:t>
            </a:r>
          </a:p>
          <a:p>
            <a:pPr>
              <a:buFont typeface="Arial" pitchFamily="34" charset="0"/>
              <a:buChar char="•"/>
            </a:pPr>
            <a:r>
              <a:rPr lang="en-US" dirty="0" smtClean="0">
                <a:solidFill>
                  <a:schemeClr val="tx1"/>
                </a:solidFill>
              </a:rPr>
              <a:t> Do we know </a:t>
            </a:r>
            <a:r>
              <a:rPr lang="en-US" dirty="0" smtClean="0">
                <a:solidFill>
                  <a:schemeClr val="tx1"/>
                </a:solidFill>
              </a:rPr>
              <a:t>port </a:t>
            </a:r>
            <a:r>
              <a:rPr lang="en-US" dirty="0" smtClean="0">
                <a:solidFill>
                  <a:schemeClr val="tx1"/>
                </a:solidFill>
              </a:rPr>
              <a:t>fees and duty rates?  </a:t>
            </a:r>
            <a:endParaRPr lang="en-US" dirty="0" smtClean="0">
              <a:solidFill>
                <a:schemeClr val="tx1"/>
              </a:solidFill>
            </a:endParaRPr>
          </a:p>
          <a:p>
            <a:pPr>
              <a:buFont typeface="Arial" pitchFamily="34" charset="0"/>
              <a:buChar char="•"/>
            </a:pPr>
            <a:r>
              <a:rPr lang="en-US" baseline="0" dirty="0" smtClean="0">
                <a:solidFill>
                  <a:schemeClr val="tx1"/>
                </a:solidFill>
              </a:rPr>
              <a:t> S</a:t>
            </a:r>
            <a:r>
              <a:rPr lang="en-US" dirty="0" smtClean="0">
                <a:solidFill>
                  <a:schemeClr val="tx1"/>
                </a:solidFill>
              </a:rPr>
              <a:t>torage </a:t>
            </a:r>
            <a:r>
              <a:rPr lang="en-US" dirty="0" smtClean="0">
                <a:solidFill>
                  <a:schemeClr val="tx1"/>
                </a:solidFill>
              </a:rPr>
              <a:t>and transportation rates</a:t>
            </a:r>
          </a:p>
          <a:p>
            <a:pPr>
              <a:buFont typeface="Arial" pitchFamily="34" charset="0"/>
              <a:buChar char="•"/>
            </a:pPr>
            <a:r>
              <a:rPr lang="en-US" dirty="0" smtClean="0">
                <a:solidFill>
                  <a:schemeClr val="tx1"/>
                </a:solidFill>
              </a:rPr>
              <a:t> Will relevant traders share market information? </a:t>
            </a:r>
          </a:p>
          <a:p>
            <a:endParaRPr lang="en-US" dirty="0"/>
          </a:p>
        </p:txBody>
      </p:sp>
      <p:sp>
        <p:nvSpPr>
          <p:cNvPr id="4" name="Slide Number Placeholder 3"/>
          <p:cNvSpPr>
            <a:spLocks noGrp="1"/>
          </p:cNvSpPr>
          <p:nvPr>
            <p:ph type="sldNum" sz="quarter" idx="10"/>
          </p:nvPr>
        </p:nvSpPr>
        <p:spPr/>
        <p:txBody>
          <a:bodyPr/>
          <a:lstStyle/>
          <a:p>
            <a:fld id="{5A4EEA33-3F33-C748-8AAE-EFBA461948CE}" type="slidenum">
              <a:rPr lang="en-US" smtClean="0"/>
              <a:t>17</a:t>
            </a:fld>
            <a:endParaRPr lang="en-US"/>
          </a:p>
        </p:txBody>
      </p:sp>
    </p:spTree>
    <p:extLst>
      <p:ext uri="{BB962C8B-B14F-4D97-AF65-F5344CB8AC3E}">
        <p14:creationId xmlns:p14="http://schemas.microsoft.com/office/powerpoint/2010/main" val="2254934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Incentive</a:t>
            </a:r>
            <a:r>
              <a:rPr lang="en-US" baseline="0" dirty="0" smtClean="0"/>
              <a:t> to import?  </a:t>
            </a:r>
            <a:endParaRPr lang="en-US" dirty="0"/>
          </a:p>
        </p:txBody>
      </p:sp>
      <p:sp>
        <p:nvSpPr>
          <p:cNvPr id="4" name="Slide Number Placeholder 3"/>
          <p:cNvSpPr>
            <a:spLocks noGrp="1"/>
          </p:cNvSpPr>
          <p:nvPr>
            <p:ph type="sldNum" sz="quarter" idx="10"/>
          </p:nvPr>
        </p:nvSpPr>
        <p:spPr/>
        <p:txBody>
          <a:bodyPr/>
          <a:lstStyle/>
          <a:p>
            <a:fld id="{5A4EEA33-3F33-C748-8AAE-EFBA461948CE}" type="slidenum">
              <a:rPr lang="en-US" smtClean="0"/>
              <a:t>18</a:t>
            </a:fld>
            <a:endParaRPr lang="en-US"/>
          </a:p>
        </p:txBody>
      </p:sp>
    </p:spTree>
    <p:extLst>
      <p:ext uri="{BB962C8B-B14F-4D97-AF65-F5344CB8AC3E}">
        <p14:creationId xmlns:p14="http://schemas.microsoft.com/office/powerpoint/2010/main" val="336616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800" kern="1200" dirty="0" smtClean="0">
                <a:solidFill>
                  <a:schemeClr val="tx1"/>
                </a:solidFill>
                <a:latin typeface="+mn-lt"/>
                <a:ea typeface="+mn-ea"/>
                <a:cs typeface="+mn-cs"/>
              </a:rPr>
              <a:t>“…where local producers are in competition with producers and suppliers from outside the country or across the border.”</a:t>
            </a:r>
          </a:p>
          <a:p>
            <a:pPr marL="0" indent="0">
              <a:buNone/>
            </a:pPr>
            <a:endParaRPr lang="en-US" sz="800" b="1" dirty="0" smtClean="0">
              <a:latin typeface="Times"/>
            </a:endParaRPr>
          </a:p>
          <a:p>
            <a:pPr marL="0" indent="0" algn="r">
              <a:buNone/>
            </a:pPr>
            <a:r>
              <a:rPr lang="en-US" sz="800" kern="1200" dirty="0" smtClean="0">
                <a:solidFill>
                  <a:schemeClr val="tx1"/>
                </a:solidFill>
                <a:latin typeface="+mn-lt"/>
                <a:ea typeface="+mn-ea"/>
                <a:cs typeface="+mn-cs"/>
              </a:rPr>
              <a:t>FEWS NET Import/Export Parity Price Analysis, May 2008</a:t>
            </a:r>
          </a:p>
          <a:p>
            <a:endParaRPr lang="en-US" dirty="0"/>
          </a:p>
        </p:txBody>
      </p:sp>
      <p:sp>
        <p:nvSpPr>
          <p:cNvPr id="4" name="Slide Number Placeholder 3"/>
          <p:cNvSpPr>
            <a:spLocks noGrp="1"/>
          </p:cNvSpPr>
          <p:nvPr>
            <p:ph type="sldNum" sz="quarter" idx="10"/>
          </p:nvPr>
        </p:nvSpPr>
        <p:spPr/>
        <p:txBody>
          <a:bodyPr/>
          <a:lstStyle/>
          <a:p>
            <a:fld id="{5A4EEA33-3F33-C748-8AAE-EFBA461948CE}" type="slidenum">
              <a:rPr lang="en-US" smtClean="0"/>
              <a:t>6</a:t>
            </a:fld>
            <a:endParaRPr lang="en-US"/>
          </a:p>
        </p:txBody>
      </p:sp>
    </p:spTree>
    <p:extLst>
      <p:ext uri="{BB962C8B-B14F-4D97-AF65-F5344CB8AC3E}">
        <p14:creationId xmlns:p14="http://schemas.microsoft.com/office/powerpoint/2010/main" val="3178718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Assessing incentives….</a:t>
            </a:r>
          </a:p>
          <a:p>
            <a:endParaRPr lang="en-US" dirty="0" smtClean="0"/>
          </a:p>
          <a:p>
            <a:endParaRPr lang="en-US" dirty="0" smtClean="0"/>
          </a:p>
          <a:p>
            <a:r>
              <a:rPr lang="en-US" dirty="0" smtClean="0"/>
              <a:t>Opportunity in Market to sell</a:t>
            </a:r>
            <a:r>
              <a:rPr lang="en-US" baseline="0" dirty="0" smtClean="0"/>
              <a:t> stuffed animals. </a:t>
            </a:r>
          </a:p>
          <a:p>
            <a:r>
              <a:rPr lang="en-US" dirty="0" smtClean="0"/>
              <a:t>For</a:t>
            </a:r>
            <a:r>
              <a:rPr lang="en-US" baseline="0" dirty="0" smtClean="0"/>
              <a:t> sale everywhere.</a:t>
            </a:r>
          </a:p>
          <a:p>
            <a:r>
              <a:rPr lang="en-US" dirty="0" smtClean="0"/>
              <a:t>Really</a:t>
            </a:r>
            <a:r>
              <a:rPr lang="en-US" baseline="0" dirty="0" smtClean="0"/>
              <a:t> expensive!  </a:t>
            </a:r>
          </a:p>
          <a:p>
            <a:r>
              <a:rPr lang="en-US" baseline="0" dirty="0" smtClean="0"/>
              <a:t>Opportunity to make a lot of profit</a:t>
            </a:r>
          </a:p>
          <a:p>
            <a:endParaRPr lang="en-US" baseline="0" dirty="0" smtClean="0"/>
          </a:p>
          <a:p>
            <a:r>
              <a:rPr lang="en-US" baseline="0" dirty="0" smtClean="0"/>
              <a:t>Via Market research, you identify 2 suitable suppliers: (next page)</a:t>
            </a:r>
            <a:endParaRPr lang="en-US" dirty="0"/>
          </a:p>
        </p:txBody>
      </p:sp>
      <p:sp>
        <p:nvSpPr>
          <p:cNvPr id="4" name="Slide Number Placeholder 3"/>
          <p:cNvSpPr>
            <a:spLocks noGrp="1"/>
          </p:cNvSpPr>
          <p:nvPr>
            <p:ph type="sldNum" sz="quarter" idx="10"/>
          </p:nvPr>
        </p:nvSpPr>
        <p:spPr/>
        <p:txBody>
          <a:bodyPr/>
          <a:lstStyle/>
          <a:p>
            <a:fld id="{5A4EEA33-3F33-C748-8AAE-EFBA461948CE}" type="slidenum">
              <a:rPr lang="en-US" smtClean="0"/>
              <a:t>7</a:t>
            </a:fld>
            <a:endParaRPr lang="en-US"/>
          </a:p>
        </p:txBody>
      </p:sp>
    </p:spTree>
    <p:extLst>
      <p:ext uri="{BB962C8B-B14F-4D97-AF65-F5344CB8AC3E}">
        <p14:creationId xmlns:p14="http://schemas.microsoft.com/office/powerpoint/2010/main" val="2306548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Expensive.  </a:t>
            </a:r>
          </a:p>
          <a:p>
            <a:r>
              <a:rPr lang="en-US" dirty="0" smtClean="0"/>
              <a:t>Small minimum order (1!)</a:t>
            </a:r>
          </a:p>
          <a:p>
            <a:r>
              <a:rPr lang="en-US" dirty="0" smtClean="0"/>
              <a:t>Very close though.</a:t>
            </a:r>
            <a:r>
              <a:rPr lang="en-US" baseline="0" dirty="0" smtClean="0"/>
              <a:t>  </a:t>
            </a:r>
          </a:p>
        </p:txBody>
      </p:sp>
      <p:sp>
        <p:nvSpPr>
          <p:cNvPr id="4" name="Slide Number Placeholder 3"/>
          <p:cNvSpPr>
            <a:spLocks noGrp="1"/>
          </p:cNvSpPr>
          <p:nvPr>
            <p:ph type="sldNum" sz="quarter" idx="10"/>
          </p:nvPr>
        </p:nvSpPr>
        <p:spPr/>
        <p:txBody>
          <a:bodyPr/>
          <a:lstStyle/>
          <a:p>
            <a:fld id="{5A4EEA33-3F33-C748-8AAE-EFBA461948CE}" type="slidenum">
              <a:rPr lang="en-US" smtClean="0"/>
              <a:t>8</a:t>
            </a:fld>
            <a:endParaRPr lang="en-US"/>
          </a:p>
        </p:txBody>
      </p:sp>
    </p:spTree>
    <p:extLst>
      <p:ext uri="{BB962C8B-B14F-4D97-AF65-F5344CB8AC3E}">
        <p14:creationId xmlns:p14="http://schemas.microsoft.com/office/powerpoint/2010/main" val="103746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Suitable</a:t>
            </a:r>
            <a:r>
              <a:rPr lang="en-US" baseline="0" dirty="0" smtClean="0"/>
              <a:t> product for the market </a:t>
            </a:r>
          </a:p>
          <a:p>
            <a:r>
              <a:rPr lang="en-US" baseline="0" dirty="0" smtClean="0"/>
              <a:t>Recommended manufacturer</a:t>
            </a:r>
          </a:p>
          <a:p>
            <a:r>
              <a:rPr lang="en-US" baseline="0" dirty="0" smtClean="0"/>
              <a:t>Low cost  (turn page)</a:t>
            </a:r>
          </a:p>
          <a:p>
            <a:endParaRPr lang="en-US" dirty="0"/>
          </a:p>
        </p:txBody>
      </p:sp>
      <p:sp>
        <p:nvSpPr>
          <p:cNvPr id="4" name="Slide Number Placeholder 3"/>
          <p:cNvSpPr>
            <a:spLocks noGrp="1"/>
          </p:cNvSpPr>
          <p:nvPr>
            <p:ph type="sldNum" sz="quarter" idx="10"/>
          </p:nvPr>
        </p:nvSpPr>
        <p:spPr/>
        <p:txBody>
          <a:bodyPr/>
          <a:lstStyle/>
          <a:p>
            <a:fld id="{5A4EEA33-3F33-C748-8AAE-EFBA461948CE}" type="slidenum">
              <a:rPr lang="en-US" smtClean="0"/>
              <a:t>9</a:t>
            </a:fld>
            <a:endParaRPr lang="en-US"/>
          </a:p>
        </p:txBody>
      </p:sp>
    </p:spTree>
    <p:extLst>
      <p:ext uri="{BB962C8B-B14F-4D97-AF65-F5344CB8AC3E}">
        <p14:creationId xmlns:p14="http://schemas.microsoft.com/office/powerpoint/2010/main" val="2889374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very</a:t>
            </a:r>
            <a:r>
              <a:rPr lang="en-US" baseline="0" dirty="0" smtClean="0"/>
              <a:t> large minimum order</a:t>
            </a:r>
            <a:endParaRPr lang="en-US" dirty="0"/>
          </a:p>
        </p:txBody>
      </p:sp>
      <p:sp>
        <p:nvSpPr>
          <p:cNvPr id="4" name="Slide Number Placeholder 3"/>
          <p:cNvSpPr>
            <a:spLocks noGrp="1"/>
          </p:cNvSpPr>
          <p:nvPr>
            <p:ph type="sldNum" sz="quarter" idx="10"/>
          </p:nvPr>
        </p:nvSpPr>
        <p:spPr/>
        <p:txBody>
          <a:bodyPr/>
          <a:lstStyle/>
          <a:p>
            <a:fld id="{5A4EEA33-3F33-C748-8AAE-EFBA461948CE}" type="slidenum">
              <a:rPr lang="en-US" smtClean="0"/>
              <a:t>10</a:t>
            </a:fld>
            <a:endParaRPr lang="en-US"/>
          </a:p>
        </p:txBody>
      </p:sp>
    </p:spTree>
    <p:extLst>
      <p:ext uri="{BB962C8B-B14F-4D97-AF65-F5344CB8AC3E}">
        <p14:creationId xmlns:p14="http://schemas.microsoft.com/office/powerpoint/2010/main" val="3545755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tax placed on imports by customs authorities of a country.  Used to raise tax revenue  </a:t>
            </a:r>
            <a:endParaRPr lang="en-US" dirty="0"/>
          </a:p>
        </p:txBody>
      </p:sp>
      <p:sp>
        <p:nvSpPr>
          <p:cNvPr id="4" name="Slide Number Placeholder 3"/>
          <p:cNvSpPr>
            <a:spLocks noGrp="1"/>
          </p:cNvSpPr>
          <p:nvPr>
            <p:ph type="sldNum" sz="quarter" idx="10"/>
          </p:nvPr>
        </p:nvSpPr>
        <p:spPr/>
        <p:txBody>
          <a:bodyPr/>
          <a:lstStyle/>
          <a:p>
            <a:fld id="{5A4EEA33-3F33-C748-8AAE-EFBA461948CE}" type="slidenum">
              <a:rPr lang="en-US" smtClean="0"/>
              <a:t>11</a:t>
            </a:fld>
            <a:endParaRPr lang="en-US"/>
          </a:p>
        </p:txBody>
      </p:sp>
    </p:spTree>
    <p:extLst>
      <p:ext uri="{BB962C8B-B14F-4D97-AF65-F5344CB8AC3E}">
        <p14:creationId xmlns:p14="http://schemas.microsoft.com/office/powerpoint/2010/main" val="2786342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a:t>
            </a:r>
          </a:p>
          <a:p>
            <a:endParaRPr lang="en-US" dirty="0" smtClean="0"/>
          </a:p>
          <a:p>
            <a:r>
              <a:rPr lang="en-US" dirty="0" smtClean="0"/>
              <a:t>Supplier</a:t>
            </a:r>
            <a:r>
              <a:rPr lang="en-US" baseline="0" dirty="0" smtClean="0"/>
              <a:t> 1:  </a:t>
            </a:r>
          </a:p>
          <a:p>
            <a:r>
              <a:rPr lang="en-US" sz="1200" dirty="0" smtClean="0"/>
              <a:t>High cost (approx.  $49.50, incl. shipping)</a:t>
            </a:r>
          </a:p>
          <a:p>
            <a:r>
              <a:rPr lang="en-US" sz="1200" dirty="0" smtClean="0"/>
              <a:t>Local manufacture</a:t>
            </a:r>
          </a:p>
          <a:p>
            <a:r>
              <a:rPr lang="en-US" sz="1200" dirty="0" smtClean="0"/>
              <a:t>Small volume of goods (presumably)</a:t>
            </a:r>
          </a:p>
          <a:p>
            <a:r>
              <a:rPr lang="en-US" sz="1200" dirty="0" smtClean="0"/>
              <a:t>Speak</a:t>
            </a:r>
            <a:r>
              <a:rPr lang="en-US" sz="1200" baseline="0" dirty="0" smtClean="0"/>
              <a:t> the same language</a:t>
            </a:r>
          </a:p>
          <a:p>
            <a:r>
              <a:rPr lang="en-US" sz="1200" baseline="0" dirty="0" smtClean="0"/>
              <a:t>Can pick up the phone, return item if have a problem</a:t>
            </a:r>
          </a:p>
          <a:p>
            <a:r>
              <a:rPr lang="en-US" sz="1200" baseline="0" dirty="0" smtClean="0"/>
              <a:t>Can return item if </a:t>
            </a:r>
          </a:p>
          <a:p>
            <a:endParaRPr lang="en-US" sz="1200" baseline="0" dirty="0" smtClean="0"/>
          </a:p>
          <a:p>
            <a:r>
              <a:rPr lang="en-US" sz="1200" baseline="0" dirty="0" smtClean="0"/>
              <a:t>Supplier 2</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Low cost</a:t>
            </a:r>
            <a:r>
              <a:rPr lang="en-US" baseline="0" dirty="0" smtClean="0"/>
              <a:t>  (</a:t>
            </a:r>
            <a:r>
              <a:rPr lang="en-US" dirty="0" smtClean="0"/>
              <a:t>Approximately $2.74 each,</a:t>
            </a:r>
            <a:r>
              <a:rPr lang="en-US" baseline="0" dirty="0" smtClean="0"/>
              <a:t> delivered</a:t>
            </a:r>
            <a:r>
              <a:rPr lang="en-US" dirty="0" smtClean="0"/>
              <a:t>)</a:t>
            </a:r>
          </a:p>
          <a:p>
            <a:pPr marL="0" indent="0">
              <a:buNone/>
            </a:pPr>
            <a:r>
              <a:rPr lang="en-US" dirty="0" smtClean="0"/>
              <a:t>High</a:t>
            </a:r>
            <a:r>
              <a:rPr lang="en-US" baseline="0" dirty="0" smtClean="0"/>
              <a:t> volume – can sell a lot</a:t>
            </a:r>
          </a:p>
          <a:p>
            <a:pPr marL="0" indent="0">
              <a:buNone/>
            </a:pPr>
            <a:endParaRPr lang="en-US" baseline="0" dirty="0" smtClean="0"/>
          </a:p>
          <a:p>
            <a:pPr marL="0" indent="0">
              <a:buNone/>
            </a:pPr>
            <a:r>
              <a:rPr lang="en-US" baseline="0" dirty="0" smtClean="0"/>
              <a:t>Cost isn’t everything though – have to understand market context.  (next page)</a:t>
            </a:r>
            <a:endParaRPr lang="en-US" dirty="0"/>
          </a:p>
        </p:txBody>
      </p:sp>
      <p:sp>
        <p:nvSpPr>
          <p:cNvPr id="4" name="Slide Number Placeholder 3"/>
          <p:cNvSpPr>
            <a:spLocks noGrp="1"/>
          </p:cNvSpPr>
          <p:nvPr>
            <p:ph type="sldNum" sz="quarter" idx="10"/>
          </p:nvPr>
        </p:nvSpPr>
        <p:spPr/>
        <p:txBody>
          <a:bodyPr/>
          <a:lstStyle/>
          <a:p>
            <a:fld id="{5A4EEA33-3F33-C748-8AAE-EFBA461948CE}" type="slidenum">
              <a:rPr lang="en-US" smtClean="0"/>
              <a:t>15</a:t>
            </a:fld>
            <a:endParaRPr lang="en-US"/>
          </a:p>
        </p:txBody>
      </p:sp>
    </p:spTree>
    <p:extLst>
      <p:ext uri="{BB962C8B-B14F-4D97-AF65-F5344CB8AC3E}">
        <p14:creationId xmlns:p14="http://schemas.microsoft.com/office/powerpoint/2010/main" val="217872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Local Preferences? – do people want high quality</a:t>
            </a:r>
            <a:r>
              <a:rPr lang="en-US" baseline="0" dirty="0" smtClean="0"/>
              <a:t> hand made pieces?  Do they care? Have you even seen or felt a copy of the one you’re looking at importing? Do they want teddy bears that look like bears?  Or Dogs, or anything else?  Do they like red, or purple, or printed items?  </a:t>
            </a:r>
            <a:endParaRPr lang="en-US" dirty="0" smtClean="0"/>
          </a:p>
          <a:p>
            <a:pPr marL="171450" indent="-171450">
              <a:buFont typeface="Arial"/>
              <a:buChar char="•"/>
            </a:pPr>
            <a:r>
              <a:rPr lang="en-US" dirty="0" smtClean="0"/>
              <a:t>Relevant Policies – We looked at the</a:t>
            </a:r>
            <a:r>
              <a:rPr lang="en-US" baseline="0" dirty="0" smtClean="0"/>
              <a:t> import duties that the US charges, but does China charge a duty on exports? Does china allow exports of teddy bears?  Do intermediary countries of transit allow transit of teddy bears?  </a:t>
            </a:r>
            <a:endParaRPr lang="en-US" dirty="0" smtClean="0"/>
          </a:p>
          <a:p>
            <a:pPr marL="171450" indent="-171450">
              <a:buFont typeface="Arial"/>
              <a:buChar char="•"/>
            </a:pPr>
            <a:r>
              <a:rPr lang="en-US" dirty="0" smtClean="0"/>
              <a:t>Climactic Conditions:</a:t>
            </a:r>
            <a:r>
              <a:rPr lang="en-US" baseline="0" dirty="0" smtClean="0"/>
              <a:t>  Are vessel conditions suitable for shipment of teddy bears?  Will teddy bears spoil while in storage prior to sale?  </a:t>
            </a:r>
            <a:endParaRPr lang="en-US" dirty="0" smtClean="0"/>
          </a:p>
          <a:p>
            <a:pPr marL="171450" indent="-171450">
              <a:buFont typeface="Arial"/>
              <a:buChar char="•"/>
            </a:pPr>
            <a:r>
              <a:rPr lang="en-US" dirty="0" smtClean="0"/>
              <a:t>Risk:  Will</a:t>
            </a:r>
            <a:r>
              <a:rPr lang="en-US" baseline="0" dirty="0" smtClean="0"/>
              <a:t> you be able to sell all your stock of teddy bears?  Can you afford cost of overhead of storing teddy bears, or support staff necessary to sell?</a:t>
            </a:r>
            <a:endParaRPr lang="en-US" dirty="0" smtClean="0"/>
          </a:p>
          <a:p>
            <a:pPr marL="171450" indent="-171450">
              <a:buFont typeface="Arial"/>
              <a:buChar char="•"/>
            </a:pPr>
            <a:r>
              <a:rPr lang="en-US" dirty="0" smtClean="0"/>
              <a:t>Other</a:t>
            </a:r>
            <a:r>
              <a:rPr lang="en-US" baseline="0" dirty="0" smtClean="0"/>
              <a:t> fees – Port handling fees, Freight forwarder fees, local petty corruption (have to pay a customs official at an intermediary port to help “speed along” your shipment?)</a:t>
            </a:r>
            <a:endParaRPr lang="en-US" dirty="0" smtClean="0"/>
          </a:p>
        </p:txBody>
      </p:sp>
      <p:sp>
        <p:nvSpPr>
          <p:cNvPr id="4" name="Slide Number Placeholder 3"/>
          <p:cNvSpPr>
            <a:spLocks noGrp="1"/>
          </p:cNvSpPr>
          <p:nvPr>
            <p:ph type="sldNum" sz="quarter" idx="10"/>
          </p:nvPr>
        </p:nvSpPr>
        <p:spPr/>
        <p:txBody>
          <a:bodyPr/>
          <a:lstStyle/>
          <a:p>
            <a:fld id="{5A4EEA33-3F33-C748-8AAE-EFBA461948CE}" type="slidenum">
              <a:rPr lang="en-US" smtClean="0"/>
              <a:t>16</a:t>
            </a:fld>
            <a:endParaRPr lang="en-US"/>
          </a:p>
        </p:txBody>
      </p:sp>
    </p:spTree>
    <p:extLst>
      <p:ext uri="{BB962C8B-B14F-4D97-AF65-F5344CB8AC3E}">
        <p14:creationId xmlns:p14="http://schemas.microsoft.com/office/powerpoint/2010/main" val="277479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972785-5B2A-4B4B-9464-797EEFCEC545}" type="datetimeFigureOut">
              <a:rPr lang="en-US" smtClean="0"/>
              <a:t>5/28/15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F6BA-C584-A547-98A6-329749A772C8}" type="slidenum">
              <a:rPr lang="en-US" smtClean="0"/>
              <a:t>‹#›</a:t>
            </a:fld>
            <a:endParaRPr lang="en-US"/>
          </a:p>
        </p:txBody>
      </p:sp>
    </p:spTree>
    <p:extLst>
      <p:ext uri="{BB962C8B-B14F-4D97-AF65-F5344CB8AC3E}">
        <p14:creationId xmlns:p14="http://schemas.microsoft.com/office/powerpoint/2010/main" val="1475155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72785-5B2A-4B4B-9464-797EEFCEC545}" type="datetimeFigureOut">
              <a:rPr lang="en-US" smtClean="0"/>
              <a:t>5/28/15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F6BA-C584-A547-98A6-329749A772C8}" type="slidenum">
              <a:rPr lang="en-US" smtClean="0"/>
              <a:t>‹#›</a:t>
            </a:fld>
            <a:endParaRPr lang="en-US"/>
          </a:p>
        </p:txBody>
      </p:sp>
    </p:spTree>
    <p:extLst>
      <p:ext uri="{BB962C8B-B14F-4D97-AF65-F5344CB8AC3E}">
        <p14:creationId xmlns:p14="http://schemas.microsoft.com/office/powerpoint/2010/main" val="205178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72785-5B2A-4B4B-9464-797EEFCEC545}" type="datetimeFigureOut">
              <a:rPr lang="en-US" smtClean="0"/>
              <a:t>5/28/15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F6BA-C584-A547-98A6-329749A772C8}" type="slidenum">
              <a:rPr lang="en-US" smtClean="0"/>
              <a:t>‹#›</a:t>
            </a:fld>
            <a:endParaRPr lang="en-US"/>
          </a:p>
        </p:txBody>
      </p:sp>
    </p:spTree>
    <p:extLst>
      <p:ext uri="{BB962C8B-B14F-4D97-AF65-F5344CB8AC3E}">
        <p14:creationId xmlns:p14="http://schemas.microsoft.com/office/powerpoint/2010/main" val="363125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72785-5B2A-4B4B-9464-797EEFCEC545}" type="datetimeFigureOut">
              <a:rPr lang="en-US" smtClean="0"/>
              <a:t>5/28/15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F6BA-C584-A547-98A6-329749A772C8}" type="slidenum">
              <a:rPr lang="en-US" smtClean="0"/>
              <a:t>‹#›</a:t>
            </a:fld>
            <a:endParaRPr lang="en-US"/>
          </a:p>
        </p:txBody>
      </p:sp>
    </p:spTree>
    <p:extLst>
      <p:ext uri="{BB962C8B-B14F-4D97-AF65-F5344CB8AC3E}">
        <p14:creationId xmlns:p14="http://schemas.microsoft.com/office/powerpoint/2010/main" val="1321276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972785-5B2A-4B4B-9464-797EEFCEC545}" type="datetimeFigureOut">
              <a:rPr lang="en-US" smtClean="0"/>
              <a:t>5/28/15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F6BA-C584-A547-98A6-329749A772C8}" type="slidenum">
              <a:rPr lang="en-US" smtClean="0"/>
              <a:t>‹#›</a:t>
            </a:fld>
            <a:endParaRPr lang="en-US"/>
          </a:p>
        </p:txBody>
      </p:sp>
    </p:spTree>
    <p:extLst>
      <p:ext uri="{BB962C8B-B14F-4D97-AF65-F5344CB8AC3E}">
        <p14:creationId xmlns:p14="http://schemas.microsoft.com/office/powerpoint/2010/main" val="2097727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972785-5B2A-4B4B-9464-797EEFCEC545}" type="datetimeFigureOut">
              <a:rPr lang="en-US" smtClean="0"/>
              <a:t>5/28/15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BF6BA-C584-A547-98A6-329749A772C8}" type="slidenum">
              <a:rPr lang="en-US" smtClean="0"/>
              <a:t>‹#›</a:t>
            </a:fld>
            <a:endParaRPr lang="en-US"/>
          </a:p>
        </p:txBody>
      </p:sp>
    </p:spTree>
    <p:extLst>
      <p:ext uri="{BB962C8B-B14F-4D97-AF65-F5344CB8AC3E}">
        <p14:creationId xmlns:p14="http://schemas.microsoft.com/office/powerpoint/2010/main" val="200421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972785-5B2A-4B4B-9464-797EEFCEC545}" type="datetimeFigureOut">
              <a:rPr lang="en-US" smtClean="0"/>
              <a:t>5/28/15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6BF6BA-C584-A547-98A6-329749A772C8}" type="slidenum">
              <a:rPr lang="en-US" smtClean="0"/>
              <a:t>‹#›</a:t>
            </a:fld>
            <a:endParaRPr lang="en-US"/>
          </a:p>
        </p:txBody>
      </p:sp>
    </p:spTree>
    <p:extLst>
      <p:ext uri="{BB962C8B-B14F-4D97-AF65-F5344CB8AC3E}">
        <p14:creationId xmlns:p14="http://schemas.microsoft.com/office/powerpoint/2010/main" val="319522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972785-5B2A-4B4B-9464-797EEFCEC545}" type="datetimeFigureOut">
              <a:rPr lang="en-US" smtClean="0"/>
              <a:t>5/28/15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6BF6BA-C584-A547-98A6-329749A772C8}" type="slidenum">
              <a:rPr lang="en-US" smtClean="0"/>
              <a:t>‹#›</a:t>
            </a:fld>
            <a:endParaRPr lang="en-US"/>
          </a:p>
        </p:txBody>
      </p:sp>
    </p:spTree>
    <p:extLst>
      <p:ext uri="{BB962C8B-B14F-4D97-AF65-F5344CB8AC3E}">
        <p14:creationId xmlns:p14="http://schemas.microsoft.com/office/powerpoint/2010/main" val="328193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72785-5B2A-4B4B-9464-797EEFCEC545}" type="datetimeFigureOut">
              <a:rPr lang="en-US" smtClean="0"/>
              <a:t>5/28/15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6BF6BA-C584-A547-98A6-329749A772C8}" type="slidenum">
              <a:rPr lang="en-US" smtClean="0"/>
              <a:t>‹#›</a:t>
            </a:fld>
            <a:endParaRPr lang="en-US"/>
          </a:p>
        </p:txBody>
      </p:sp>
    </p:spTree>
    <p:extLst>
      <p:ext uri="{BB962C8B-B14F-4D97-AF65-F5344CB8AC3E}">
        <p14:creationId xmlns:p14="http://schemas.microsoft.com/office/powerpoint/2010/main" val="17736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72785-5B2A-4B4B-9464-797EEFCEC545}" type="datetimeFigureOut">
              <a:rPr lang="en-US" smtClean="0"/>
              <a:t>5/28/15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BF6BA-C584-A547-98A6-329749A772C8}" type="slidenum">
              <a:rPr lang="en-US" smtClean="0"/>
              <a:t>‹#›</a:t>
            </a:fld>
            <a:endParaRPr lang="en-US"/>
          </a:p>
        </p:txBody>
      </p:sp>
    </p:spTree>
    <p:extLst>
      <p:ext uri="{BB962C8B-B14F-4D97-AF65-F5344CB8AC3E}">
        <p14:creationId xmlns:p14="http://schemas.microsoft.com/office/powerpoint/2010/main" val="243968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72785-5B2A-4B4B-9464-797EEFCEC545}" type="datetimeFigureOut">
              <a:rPr lang="en-US" smtClean="0"/>
              <a:t>5/28/15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BF6BA-C584-A547-98A6-329749A772C8}" type="slidenum">
              <a:rPr lang="en-US" smtClean="0"/>
              <a:t>‹#›</a:t>
            </a:fld>
            <a:endParaRPr lang="en-US"/>
          </a:p>
        </p:txBody>
      </p:sp>
    </p:spTree>
    <p:extLst>
      <p:ext uri="{BB962C8B-B14F-4D97-AF65-F5344CB8AC3E}">
        <p14:creationId xmlns:p14="http://schemas.microsoft.com/office/powerpoint/2010/main" val="24104868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72785-5B2A-4B4B-9464-797EEFCEC545}" type="datetimeFigureOut">
              <a:rPr lang="en-US" smtClean="0"/>
              <a:t>5/28/15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BF6BA-C584-A547-98A6-329749A772C8}" type="slidenum">
              <a:rPr lang="en-US" smtClean="0"/>
              <a:t>‹#›</a:t>
            </a:fld>
            <a:endParaRPr lang="en-US"/>
          </a:p>
        </p:txBody>
      </p:sp>
    </p:spTree>
    <p:extLst>
      <p:ext uri="{BB962C8B-B14F-4D97-AF65-F5344CB8AC3E}">
        <p14:creationId xmlns:p14="http://schemas.microsoft.com/office/powerpoint/2010/main" val="214491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hyperlink" Target="http://worldfreightrates.com/freight" TargetMode="External"/><Relationship Id="rId4" Type="http://schemas.openxmlformats.org/officeDocument/2006/relationships/hyperlink" Target="http://www.investopedia.com/terms/i/import-duty.asp" TargetMode="External"/><Relationship Id="rId5" Type="http://schemas.openxmlformats.org/officeDocument/2006/relationships/hyperlink" Target="http://comtrade.un.org/" TargetMode="External"/><Relationship Id="rId6" Type="http://schemas.openxmlformats.org/officeDocument/2006/relationships/hyperlink" Target="http://www.trademap.org/Index.aspx" TargetMode="External"/><Relationship Id="rId7" Type="http://schemas.openxmlformats.org/officeDocument/2006/relationships/hyperlink" Target="https://www.piers.com/" TargetMode="External"/><Relationship Id="rId8" Type="http://schemas.openxmlformats.org/officeDocument/2006/relationships/hyperlink" Target="http://gain.fas.usda.gov/Pages/Default.aspx" TargetMode="External"/><Relationship Id="rId9" Type="http://schemas.openxmlformats.org/officeDocument/2006/relationships/hyperlink" Target="http://apps.fas.usda.gov/psdonline/psdQuery.aspx" TargetMode="External"/><Relationship Id="rId10" Type="http://schemas.openxmlformats.org/officeDocument/2006/relationships/hyperlink" Target="http://apps.fas.usda.gov/gats/ExpressQuery1.aspx" TargetMode="External"/><Relationship Id="rId11" Type="http://schemas.openxmlformats.org/officeDocument/2006/relationships/hyperlink" Target="http://www.census.gov/foreign-trade/statistics/country/index.html" TargetMode="External"/><Relationship Id="rId1" Type="http://schemas.openxmlformats.org/officeDocument/2006/relationships/slideLayout" Target="../slideLayouts/slideLayout2.xml"/><Relationship Id="rId2" Type="http://schemas.openxmlformats.org/officeDocument/2006/relationships/hyperlink" Target="http://hts.usitc.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47925"/>
            <a:ext cx="7772400" cy="1470025"/>
          </a:xfrm>
        </p:spPr>
        <p:txBody>
          <a:bodyPr/>
          <a:lstStyle/>
          <a:p>
            <a:r>
              <a:rPr lang="en-US" dirty="0" smtClean="0"/>
              <a:t>Import Parity Prices</a:t>
            </a:r>
            <a:endParaRPr lang="en-US" dirty="0"/>
          </a:p>
        </p:txBody>
      </p:sp>
    </p:spTree>
    <p:extLst>
      <p:ext uri="{BB962C8B-B14F-4D97-AF65-F5344CB8AC3E}">
        <p14:creationId xmlns:p14="http://schemas.microsoft.com/office/powerpoint/2010/main" val="88804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Cost:  $10,000  (5000 pieces*$2)</a:t>
            </a:r>
            <a:endParaRPr lang="en-US" dirty="0"/>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275843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Duty:  $0</a:t>
            </a:r>
            <a:endParaRPr lang="en-US" dirty="0"/>
          </a:p>
        </p:txBody>
      </p:sp>
      <p:pic>
        <p:nvPicPr>
          <p:cNvPr id="3" name="Picture 2"/>
          <p:cNvPicPr>
            <a:picLocks noChangeAspect="1"/>
          </p:cNvPicPr>
          <p:nvPr/>
        </p:nvPicPr>
        <p:blipFill>
          <a:blip r:embed="rId3"/>
          <a:stretch>
            <a:fillRect/>
          </a:stretch>
        </p:blipFill>
        <p:spPr>
          <a:xfrm>
            <a:off x="555949" y="1507259"/>
            <a:ext cx="3651706" cy="4718762"/>
          </a:xfrm>
          <a:prstGeom prst="rect">
            <a:avLst/>
          </a:prstGeom>
        </p:spPr>
      </p:pic>
      <p:pic>
        <p:nvPicPr>
          <p:cNvPr id="6" name="Content Placeholder 5"/>
          <p:cNvPicPr>
            <a:picLocks noGrp="1" noChangeAspect="1"/>
          </p:cNvPicPr>
          <p:nvPr>
            <p:ph idx="1"/>
          </p:nvPr>
        </p:nvPicPr>
        <p:blipFill rotWithShape="1">
          <a:blip r:embed="rId4"/>
          <a:srcRect l="-284" r="-284"/>
          <a:stretch/>
        </p:blipFill>
        <p:spPr>
          <a:xfrm>
            <a:off x="4342794" y="2371427"/>
            <a:ext cx="4190999" cy="1829561"/>
          </a:xfrm>
        </p:spPr>
      </p:pic>
      <p:sp>
        <p:nvSpPr>
          <p:cNvPr id="7" name="TextBox 6"/>
          <p:cNvSpPr txBox="1"/>
          <p:nvPr/>
        </p:nvSpPr>
        <p:spPr>
          <a:xfrm>
            <a:off x="555949" y="6302772"/>
            <a:ext cx="3621504" cy="215444"/>
          </a:xfrm>
          <a:prstGeom prst="rect">
            <a:avLst/>
          </a:prstGeom>
          <a:noFill/>
        </p:spPr>
        <p:txBody>
          <a:bodyPr wrap="none" rtlCol="0">
            <a:spAutoFit/>
          </a:bodyPr>
          <a:lstStyle/>
          <a:p>
            <a:r>
              <a:rPr lang="en-US" sz="800" dirty="0">
                <a:solidFill>
                  <a:schemeClr val="bg1">
                    <a:lumMod val="65000"/>
                  </a:schemeClr>
                </a:solidFill>
              </a:rPr>
              <a:t>Source:  http://</a:t>
            </a:r>
            <a:r>
              <a:rPr lang="en-US" sz="800" dirty="0" err="1">
                <a:solidFill>
                  <a:schemeClr val="bg1">
                    <a:lumMod val="65000"/>
                  </a:schemeClr>
                </a:solidFill>
              </a:rPr>
              <a:t>www.usitc.gov</a:t>
            </a:r>
            <a:r>
              <a:rPr lang="en-US" sz="800" dirty="0">
                <a:solidFill>
                  <a:schemeClr val="bg1">
                    <a:lumMod val="65000"/>
                  </a:schemeClr>
                </a:solidFill>
              </a:rPr>
              <a:t>/publications/docs/</a:t>
            </a:r>
            <a:r>
              <a:rPr lang="en-US" sz="800" dirty="0" err="1">
                <a:solidFill>
                  <a:schemeClr val="bg1">
                    <a:lumMod val="65000"/>
                  </a:schemeClr>
                </a:solidFill>
              </a:rPr>
              <a:t>tata</a:t>
            </a:r>
            <a:r>
              <a:rPr lang="en-US" sz="800" dirty="0">
                <a:solidFill>
                  <a:schemeClr val="bg1">
                    <a:lumMod val="65000"/>
                  </a:schemeClr>
                </a:solidFill>
              </a:rPr>
              <a:t>/</a:t>
            </a:r>
            <a:r>
              <a:rPr lang="en-US" sz="800" dirty="0" err="1">
                <a:solidFill>
                  <a:schemeClr val="bg1">
                    <a:lumMod val="65000"/>
                  </a:schemeClr>
                </a:solidFill>
              </a:rPr>
              <a:t>hts</a:t>
            </a:r>
            <a:r>
              <a:rPr lang="en-US" sz="800" dirty="0">
                <a:solidFill>
                  <a:schemeClr val="bg1">
                    <a:lumMod val="65000"/>
                  </a:schemeClr>
                </a:solidFill>
              </a:rPr>
              <a:t>/</a:t>
            </a:r>
            <a:r>
              <a:rPr lang="en-US" sz="800" dirty="0" err="1">
                <a:solidFill>
                  <a:schemeClr val="bg1">
                    <a:lumMod val="65000"/>
                  </a:schemeClr>
                </a:solidFill>
              </a:rPr>
              <a:t>bychapter</a:t>
            </a:r>
            <a:r>
              <a:rPr lang="en-US" sz="800" dirty="0">
                <a:solidFill>
                  <a:schemeClr val="bg1">
                    <a:lumMod val="65000"/>
                  </a:schemeClr>
                </a:solidFill>
              </a:rPr>
              <a:t>/1501c95.pdf</a:t>
            </a:r>
          </a:p>
        </p:txBody>
      </p:sp>
    </p:spTree>
    <p:extLst>
      <p:ext uri="{BB962C8B-B14F-4D97-AF65-F5344CB8AC3E}">
        <p14:creationId xmlns:p14="http://schemas.microsoft.com/office/powerpoint/2010/main" val="132828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Shipping Estimate: $2,220 </a:t>
            </a:r>
            <a:endParaRPr lang="en-US" dirty="0"/>
          </a:p>
        </p:txBody>
      </p:sp>
      <p:pic>
        <p:nvPicPr>
          <p:cNvPr id="8" name="Content Placeholder 7" descr="Screen Shot 2015-05-27 at 11.45.14 PM.png"/>
          <p:cNvPicPr>
            <a:picLocks noGrp="1" noChangeAspect="1"/>
          </p:cNvPicPr>
          <p:nvPr>
            <p:ph idx="1"/>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70090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Inland Shipping: $245 </a:t>
            </a:r>
            <a:endParaRPr lang="en-US" dirty="0"/>
          </a:p>
        </p:txBody>
      </p:sp>
      <p:pic>
        <p:nvPicPr>
          <p:cNvPr id="4" name="Content Placeholder 3" descr="Screen Shot 2015-05-28 at 12.09.21 AM.png"/>
          <p:cNvPicPr>
            <a:picLocks noGrp="1" noChangeAspect="1"/>
          </p:cNvPicPr>
          <p:nvPr>
            <p:ph idx="1"/>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95841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Cost:  $</a:t>
            </a:r>
            <a:r>
              <a:rPr lang="en-US" dirty="0" smtClean="0"/>
              <a:t>13,695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1132321"/>
              </p:ext>
            </p:extLst>
          </p:nvPr>
        </p:nvGraphicFramePr>
        <p:xfrm>
          <a:off x="4730506" y="2203896"/>
          <a:ext cx="2857356" cy="2687098"/>
        </p:xfrm>
        <a:graphic>
          <a:graphicData uri="http://schemas.openxmlformats.org/drawingml/2006/table">
            <a:tbl>
              <a:tblPr firstRow="1" bandRow="1">
                <a:tableStyleId>{5C22544A-7EE6-4342-B048-85BDC9FD1C3A}</a:tableStyleId>
              </a:tblPr>
              <a:tblGrid>
                <a:gridCol w="1428678"/>
                <a:gridCol w="1428678"/>
              </a:tblGrid>
              <a:tr h="297897">
                <a:tc>
                  <a:txBody>
                    <a:bodyPr/>
                    <a:lstStyle/>
                    <a:p>
                      <a:pPr algn="l" fontAlgn="b"/>
                      <a:r>
                        <a:rPr lang="en-US" sz="1200" b="0" i="0" u="none" strike="noStrike" dirty="0" smtClean="0">
                          <a:solidFill>
                            <a:srgbClr val="000000"/>
                          </a:solidFill>
                          <a:effectLst/>
                          <a:latin typeface="Calibri"/>
                        </a:rPr>
                        <a:t>Item</a:t>
                      </a:r>
                      <a:endParaRPr lang="en-US" sz="1200" b="0" i="0" u="none" strike="noStrike" dirty="0">
                        <a:solidFill>
                          <a:srgbClr val="000000"/>
                        </a:solidFill>
                        <a:effectLst/>
                        <a:latin typeface="Calibri"/>
                      </a:endParaRPr>
                    </a:p>
                  </a:txBody>
                  <a:tcPr marL="12700" marR="12700" marT="12700" marB="0" anchor="b"/>
                </a:tc>
                <a:tc>
                  <a:txBody>
                    <a:bodyPr/>
                    <a:lstStyle/>
                    <a:p>
                      <a:pPr algn="r" fontAlgn="b"/>
                      <a:r>
                        <a:rPr lang="en-US" sz="1200" b="0" i="0" u="none" strike="noStrike" dirty="0" smtClean="0">
                          <a:solidFill>
                            <a:srgbClr val="000000"/>
                          </a:solidFill>
                          <a:effectLst/>
                          <a:latin typeface="Calibri"/>
                        </a:rPr>
                        <a:t>Cost</a:t>
                      </a:r>
                      <a:endParaRPr lang="en-US" sz="1200" b="0" i="0" u="none" strike="noStrike" dirty="0">
                        <a:solidFill>
                          <a:srgbClr val="000000"/>
                        </a:solidFill>
                        <a:effectLst/>
                        <a:latin typeface="Calibri"/>
                      </a:endParaRPr>
                    </a:p>
                  </a:txBody>
                  <a:tcPr marL="12700" marR="12700" marT="12700" marB="0" anchor="b"/>
                </a:tc>
              </a:tr>
              <a:tr h="297897">
                <a:tc>
                  <a:txBody>
                    <a:bodyPr/>
                    <a:lstStyle/>
                    <a:p>
                      <a:pPr algn="l" fontAlgn="b"/>
                      <a:r>
                        <a:rPr lang="en-US" sz="1200" b="0" i="0" u="none" strike="noStrike" dirty="0">
                          <a:solidFill>
                            <a:srgbClr val="000000"/>
                          </a:solidFill>
                          <a:effectLst/>
                          <a:latin typeface="Calibri"/>
                        </a:rPr>
                        <a:t>count</a:t>
                      </a:r>
                    </a:p>
                  </a:txBody>
                  <a:tcPr marL="12700" marR="12700" marT="12700" marB="0" anchor="b"/>
                </a:tc>
                <a:tc>
                  <a:txBody>
                    <a:bodyPr/>
                    <a:lstStyle/>
                    <a:p>
                      <a:pPr algn="r" fontAlgn="b"/>
                      <a:r>
                        <a:rPr lang="en-US" sz="1200" b="0" i="0" u="none" strike="noStrike" dirty="0" smtClean="0">
                          <a:solidFill>
                            <a:srgbClr val="000000"/>
                          </a:solidFill>
                          <a:effectLst/>
                          <a:latin typeface="Calibri"/>
                        </a:rPr>
                        <a:t>5,000</a:t>
                      </a:r>
                      <a:r>
                        <a:rPr lang="en-US" sz="1200" b="0" i="0" u="none" strike="noStrike" baseline="0" dirty="0" smtClean="0">
                          <a:solidFill>
                            <a:srgbClr val="000000"/>
                          </a:solidFill>
                          <a:effectLst/>
                          <a:latin typeface="Calibri"/>
                        </a:rPr>
                        <a:t> teddy bears</a:t>
                      </a:r>
                      <a:endParaRPr lang="en-US" sz="1200" b="0" i="0" u="none" strike="noStrike" dirty="0">
                        <a:solidFill>
                          <a:srgbClr val="000000"/>
                        </a:solidFill>
                        <a:effectLst/>
                        <a:latin typeface="Calibri"/>
                      </a:endParaRPr>
                    </a:p>
                  </a:txBody>
                  <a:tcPr marL="12700" marR="12700" marT="12700" marB="0" anchor="b"/>
                </a:tc>
              </a:tr>
              <a:tr h="297897">
                <a:tc>
                  <a:txBody>
                    <a:bodyPr/>
                    <a:lstStyle/>
                    <a:p>
                      <a:pPr algn="l" fontAlgn="b"/>
                      <a:r>
                        <a:rPr lang="en-US" sz="1200" b="0" i="0" u="none" strike="noStrike">
                          <a:solidFill>
                            <a:srgbClr val="000000"/>
                          </a:solidFill>
                          <a:effectLst/>
                          <a:latin typeface="Calibri"/>
                        </a:rPr>
                        <a:t>cost</a:t>
                      </a:r>
                    </a:p>
                  </a:txBody>
                  <a:tcPr marL="12700" marR="12700" marT="12700" marB="0" anchor="b"/>
                </a:tc>
                <a:tc>
                  <a:txBody>
                    <a:bodyPr/>
                    <a:lstStyle/>
                    <a:p>
                      <a:pPr algn="r" fontAlgn="b"/>
                      <a:r>
                        <a:rPr lang="en-US" sz="1200" b="0" i="0" u="none" strike="noStrike" dirty="0" smtClean="0">
                          <a:solidFill>
                            <a:srgbClr val="000000"/>
                          </a:solidFill>
                          <a:effectLst/>
                          <a:latin typeface="Calibri"/>
                        </a:rPr>
                        <a:t>$10,000</a:t>
                      </a:r>
                      <a:endParaRPr lang="en-US" sz="1200" b="0" i="0" u="none" strike="noStrike" dirty="0">
                        <a:solidFill>
                          <a:srgbClr val="000000"/>
                        </a:solidFill>
                        <a:effectLst/>
                        <a:latin typeface="Calibri"/>
                      </a:endParaRPr>
                    </a:p>
                  </a:txBody>
                  <a:tcPr marL="12700" marR="12700" marT="12700" marB="0" anchor="b"/>
                </a:tc>
              </a:tr>
              <a:tr h="297897">
                <a:tc>
                  <a:txBody>
                    <a:bodyPr/>
                    <a:lstStyle/>
                    <a:p>
                      <a:pPr algn="l" fontAlgn="b"/>
                      <a:r>
                        <a:rPr lang="en-US" sz="1200" b="0" i="0" u="none" strike="noStrike" dirty="0">
                          <a:solidFill>
                            <a:srgbClr val="000000"/>
                          </a:solidFill>
                          <a:effectLst/>
                          <a:latin typeface="Calibri"/>
                        </a:rPr>
                        <a:t>Insurance</a:t>
                      </a:r>
                    </a:p>
                  </a:txBody>
                  <a:tcPr marL="12700" marR="12700" marT="12700" marB="0" anchor="b"/>
                </a:tc>
                <a:tc>
                  <a:txBody>
                    <a:bodyPr/>
                    <a:lstStyle/>
                    <a:p>
                      <a:pPr algn="r" fontAlgn="b"/>
                      <a:r>
                        <a:rPr lang="en-US" sz="1200" b="0" i="0" u="none" strike="noStrike" dirty="0" smtClean="0">
                          <a:solidFill>
                            <a:srgbClr val="000000"/>
                          </a:solidFill>
                          <a:effectLst/>
                          <a:latin typeface="Calibri"/>
                        </a:rPr>
                        <a:t>$100</a:t>
                      </a:r>
                      <a:endParaRPr lang="en-US" sz="1200" b="0" i="0" u="none" strike="noStrike" dirty="0">
                        <a:solidFill>
                          <a:srgbClr val="000000"/>
                        </a:solidFill>
                        <a:effectLst/>
                        <a:latin typeface="Calibri"/>
                      </a:endParaRPr>
                    </a:p>
                  </a:txBody>
                  <a:tcPr marL="12700" marR="12700" marT="12700" marB="0" anchor="b"/>
                </a:tc>
              </a:tr>
              <a:tr h="303922">
                <a:tc>
                  <a:txBody>
                    <a:bodyPr/>
                    <a:lstStyle/>
                    <a:p>
                      <a:pPr algn="l" fontAlgn="b"/>
                      <a:r>
                        <a:rPr lang="en-US" sz="1200" b="0" i="0" u="none" strike="noStrike" dirty="0">
                          <a:solidFill>
                            <a:srgbClr val="000000"/>
                          </a:solidFill>
                          <a:effectLst/>
                          <a:latin typeface="Calibri"/>
                        </a:rPr>
                        <a:t>freight</a:t>
                      </a:r>
                    </a:p>
                  </a:txBody>
                  <a:tcPr marL="12700" marR="12700" marT="12700" marB="0" anchor="b"/>
                </a:tc>
                <a:tc>
                  <a:txBody>
                    <a:bodyPr/>
                    <a:lstStyle/>
                    <a:p>
                      <a:pPr algn="r" fontAlgn="b"/>
                      <a:r>
                        <a:rPr lang="en-US" sz="1200" b="0" i="0" u="none" strike="noStrike" dirty="0" smtClean="0">
                          <a:solidFill>
                            <a:srgbClr val="000000"/>
                          </a:solidFill>
                          <a:effectLst/>
                          <a:latin typeface="Calibri"/>
                        </a:rPr>
                        <a:t>$3,350</a:t>
                      </a:r>
                      <a:endParaRPr lang="en-US" sz="1200" b="0" i="0" u="none" strike="noStrike" dirty="0">
                        <a:solidFill>
                          <a:srgbClr val="000000"/>
                        </a:solidFill>
                        <a:effectLst/>
                        <a:latin typeface="Calibri"/>
                      </a:endParaRPr>
                    </a:p>
                  </a:txBody>
                  <a:tcPr marL="12700" marR="12700" marT="12700" marB="0" anchor="b"/>
                </a:tc>
              </a:tr>
              <a:tr h="297897">
                <a:tc>
                  <a:txBody>
                    <a:bodyPr/>
                    <a:lstStyle/>
                    <a:p>
                      <a:pPr algn="l" fontAlgn="b"/>
                      <a:r>
                        <a:rPr lang="en-US" sz="1200" b="0" i="0" u="none" strike="noStrike" dirty="0" smtClean="0">
                          <a:solidFill>
                            <a:srgbClr val="000000"/>
                          </a:solidFill>
                          <a:effectLst/>
                          <a:latin typeface="Calibri"/>
                        </a:rPr>
                        <a:t>Duty</a:t>
                      </a:r>
                      <a:endParaRPr lang="en-US" sz="1200" b="0" i="0" u="none" strike="noStrike" dirty="0">
                        <a:solidFill>
                          <a:srgbClr val="000000"/>
                        </a:solidFill>
                        <a:effectLst/>
                        <a:latin typeface="Calibri"/>
                      </a:endParaRPr>
                    </a:p>
                  </a:txBody>
                  <a:tcPr marL="12700" marR="12700" marT="12700" marB="0" anchor="b"/>
                </a:tc>
                <a:tc>
                  <a:txBody>
                    <a:bodyPr/>
                    <a:lstStyle/>
                    <a:p>
                      <a:pPr algn="r" fontAlgn="b"/>
                      <a:r>
                        <a:rPr lang="en-US" sz="1200" b="0" i="0" u="none" strike="noStrike" dirty="0" smtClean="0">
                          <a:solidFill>
                            <a:srgbClr val="000000"/>
                          </a:solidFill>
                          <a:effectLst/>
                          <a:latin typeface="Calibri"/>
                        </a:rPr>
                        <a:t>$0</a:t>
                      </a:r>
                      <a:endParaRPr lang="en-US" sz="1200" b="0" i="0" u="none" strike="noStrike" dirty="0">
                        <a:solidFill>
                          <a:srgbClr val="000000"/>
                        </a:solidFill>
                        <a:effectLst/>
                        <a:latin typeface="Calibri"/>
                      </a:endParaRPr>
                    </a:p>
                  </a:txBody>
                  <a:tcPr marL="12700" marR="12700" marT="12700" marB="0" anchor="b"/>
                </a:tc>
              </a:tr>
              <a:tr h="297897">
                <a:tc>
                  <a:txBody>
                    <a:bodyPr/>
                    <a:lstStyle/>
                    <a:p>
                      <a:pPr algn="l" fontAlgn="b"/>
                      <a:r>
                        <a:rPr lang="en-US" sz="1200" b="0" i="0" u="none" strike="noStrike">
                          <a:solidFill>
                            <a:srgbClr val="000000"/>
                          </a:solidFill>
                          <a:effectLst/>
                          <a:latin typeface="Calibri"/>
                        </a:rPr>
                        <a:t>inland Shipping</a:t>
                      </a:r>
                    </a:p>
                  </a:txBody>
                  <a:tcPr marL="12700" marR="12700" marT="12700" marB="0" anchor="b"/>
                </a:tc>
                <a:tc>
                  <a:txBody>
                    <a:bodyPr/>
                    <a:lstStyle/>
                    <a:p>
                      <a:pPr algn="r" fontAlgn="b"/>
                      <a:r>
                        <a:rPr lang="en-US" sz="1200" b="0" i="0" u="none" strike="noStrike" dirty="0" smtClean="0">
                          <a:solidFill>
                            <a:srgbClr val="000000"/>
                          </a:solidFill>
                          <a:effectLst/>
                          <a:latin typeface="Calibri"/>
                        </a:rPr>
                        <a:t>$245</a:t>
                      </a:r>
                      <a:endParaRPr lang="en-US" sz="1200" b="0" i="0" u="none" strike="noStrike" dirty="0">
                        <a:solidFill>
                          <a:srgbClr val="000000"/>
                        </a:solidFill>
                        <a:effectLst/>
                        <a:latin typeface="Calibri"/>
                      </a:endParaRPr>
                    </a:p>
                  </a:txBody>
                  <a:tcPr marL="12700" marR="12700" marT="12700" marB="0" anchor="b"/>
                </a:tc>
              </a:tr>
              <a:tr h="297897">
                <a:tc>
                  <a:txBody>
                    <a:bodyPr/>
                    <a:lstStyle/>
                    <a:p>
                      <a:pPr algn="l" fontAlgn="b"/>
                      <a:r>
                        <a:rPr lang="en-US" sz="1200" b="0" i="0" u="none" strike="noStrike">
                          <a:solidFill>
                            <a:srgbClr val="000000"/>
                          </a:solidFill>
                          <a:effectLst/>
                          <a:latin typeface="Calibri"/>
                        </a:rPr>
                        <a:t>total Cost</a:t>
                      </a:r>
                    </a:p>
                  </a:txBody>
                  <a:tcPr marL="12700" marR="12700" marT="12700" marB="0" anchor="b"/>
                </a:tc>
                <a:tc>
                  <a:txBody>
                    <a:bodyPr/>
                    <a:lstStyle/>
                    <a:p>
                      <a:pPr algn="r" fontAlgn="b"/>
                      <a:r>
                        <a:rPr lang="en-US" sz="1200" b="0" i="0" u="none" strike="noStrike" dirty="0" smtClean="0">
                          <a:solidFill>
                            <a:srgbClr val="000000"/>
                          </a:solidFill>
                          <a:effectLst/>
                          <a:latin typeface="Calibri"/>
                        </a:rPr>
                        <a:t>$13,695</a:t>
                      </a:r>
                      <a:endParaRPr lang="en-US" sz="1200" b="0" i="0" u="none" strike="noStrike" dirty="0">
                        <a:solidFill>
                          <a:srgbClr val="000000"/>
                        </a:solidFill>
                        <a:effectLst/>
                        <a:latin typeface="Calibri"/>
                      </a:endParaRPr>
                    </a:p>
                  </a:txBody>
                  <a:tcPr marL="12700" marR="12700" marT="12700" marB="0" anchor="b"/>
                </a:tc>
              </a:tr>
              <a:tr h="297897">
                <a:tc>
                  <a:txBody>
                    <a:bodyPr/>
                    <a:lstStyle/>
                    <a:p>
                      <a:pPr algn="l" fontAlgn="b"/>
                      <a:r>
                        <a:rPr lang="en-US" sz="1200" b="0" i="0" u="none" strike="noStrike" dirty="0">
                          <a:solidFill>
                            <a:srgbClr val="000000"/>
                          </a:solidFill>
                          <a:effectLst/>
                          <a:latin typeface="Calibri"/>
                        </a:rPr>
                        <a:t>Per item</a:t>
                      </a:r>
                    </a:p>
                  </a:txBody>
                  <a:tcPr marL="12700" marR="12700" marT="12700" marB="0" anchor="b"/>
                </a:tc>
                <a:tc>
                  <a:txBody>
                    <a:bodyPr/>
                    <a:lstStyle/>
                    <a:p>
                      <a:pPr algn="r" fontAlgn="b"/>
                      <a:r>
                        <a:rPr lang="en-US" sz="1200" b="0" i="0" u="none" strike="noStrike" dirty="0" smtClean="0">
                          <a:solidFill>
                            <a:srgbClr val="000000"/>
                          </a:solidFill>
                          <a:effectLst/>
                          <a:latin typeface="Calibri"/>
                        </a:rPr>
                        <a:t>$2.74</a:t>
                      </a:r>
                      <a:endParaRPr lang="en-US" sz="1200" b="0" i="0" u="none" strike="noStrike" dirty="0">
                        <a:solidFill>
                          <a:srgbClr val="000000"/>
                        </a:solidFill>
                        <a:effectLst/>
                        <a:latin typeface="Calibri"/>
                      </a:endParaRPr>
                    </a:p>
                  </a:txBody>
                  <a:tcPr marL="12700" marR="12700" marT="12700" marB="0" anchor="b"/>
                </a:tc>
              </a:tr>
            </a:tbl>
          </a:graphicData>
        </a:graphic>
      </p:graphicFrame>
      <p:pic>
        <p:nvPicPr>
          <p:cNvPr id="5" name="Content Placeholder 3"/>
          <p:cNvPicPr>
            <a:picLocks noChangeAspect="1"/>
          </p:cNvPicPr>
          <p:nvPr/>
        </p:nvPicPr>
        <p:blipFill rotWithShape="1">
          <a:blip r:embed="rId2" cstate="email">
            <a:extLst>
              <a:ext uri="{28A0092B-C50C-407E-A947-70E740481C1C}">
                <a14:useLocalDpi xmlns:a14="http://schemas.microsoft.com/office/drawing/2010/main"/>
              </a:ext>
            </a:extLst>
          </a:blip>
          <a:srcRect r="-180"/>
          <a:stretch/>
        </p:blipFill>
        <p:spPr>
          <a:xfrm>
            <a:off x="1191978" y="1958826"/>
            <a:ext cx="3066040" cy="3059528"/>
          </a:xfrm>
          <a:prstGeom prst="rect">
            <a:avLst/>
          </a:prstGeom>
        </p:spPr>
      </p:pic>
      <p:sp>
        <p:nvSpPr>
          <p:cNvPr id="6" name="TextBox 5"/>
          <p:cNvSpPr txBox="1"/>
          <p:nvPr/>
        </p:nvSpPr>
        <p:spPr>
          <a:xfrm>
            <a:off x="2823378" y="5554923"/>
            <a:ext cx="3836357" cy="769441"/>
          </a:xfrm>
          <a:prstGeom prst="rect">
            <a:avLst/>
          </a:prstGeom>
          <a:noFill/>
        </p:spPr>
        <p:txBody>
          <a:bodyPr wrap="none" rtlCol="0">
            <a:spAutoFit/>
          </a:bodyPr>
          <a:lstStyle/>
          <a:p>
            <a:r>
              <a:rPr lang="en-US" sz="4400" dirty="0" smtClean="0"/>
              <a:t>Per Item:  </a:t>
            </a:r>
            <a:r>
              <a:rPr lang="en-US" sz="4400" dirty="0" smtClean="0"/>
              <a:t>$2.74</a:t>
            </a:r>
            <a:endParaRPr lang="en-US" sz="4400" dirty="0"/>
          </a:p>
        </p:txBody>
      </p:sp>
    </p:spTree>
    <p:extLst>
      <p:ext uri="{BB962C8B-B14F-4D97-AF65-F5344CB8AC3E}">
        <p14:creationId xmlns:p14="http://schemas.microsoft.com/office/powerpoint/2010/main" val="2197273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which do I buy?</a:t>
            </a:r>
            <a:endParaRPr lang="en-US" dirty="0"/>
          </a:p>
        </p:txBody>
      </p:sp>
      <p:pic>
        <p:nvPicPr>
          <p:cNvPr id="10" name="Content Placeholder 3"/>
          <p:cNvPicPr>
            <a:picLocks noChangeAspect="1"/>
          </p:cNvPicPr>
          <p:nvPr/>
        </p:nvPicPr>
        <p:blipFill rotWithShape="1">
          <a:blip r:embed="rId3" cstate="email">
            <a:extLst>
              <a:ext uri="{28A0092B-C50C-407E-A947-70E740481C1C}">
                <a14:useLocalDpi xmlns:a14="http://schemas.microsoft.com/office/drawing/2010/main"/>
              </a:ext>
            </a:extLst>
          </a:blip>
          <a:srcRect b="30546"/>
          <a:stretch/>
        </p:blipFill>
        <p:spPr>
          <a:xfrm>
            <a:off x="1292955" y="3858177"/>
            <a:ext cx="6565170" cy="2507698"/>
          </a:xfrm>
          <a:prstGeom prst="rect">
            <a:avLst/>
          </a:prstGeom>
        </p:spPr>
      </p:pic>
      <p:pic>
        <p:nvPicPr>
          <p:cNvPr id="8" name="Content Placeholder 3" descr="Screen Shot 2015-05-27 at 11.53.52 PM.png"/>
          <p:cNvPicPr>
            <a:picLocks noChangeAspect="1"/>
          </p:cNvPicPr>
          <p:nvPr/>
        </p:nvPicPr>
        <p:blipFill rotWithShape="1">
          <a:blip r:embed="rId4" cstate="email">
            <a:extLst>
              <a:ext uri="{28A0092B-C50C-407E-A947-70E740481C1C}">
                <a14:useLocalDpi xmlns:a14="http://schemas.microsoft.com/office/drawing/2010/main"/>
              </a:ext>
            </a:extLst>
          </a:blip>
          <a:srcRect t="-226" b="-454"/>
          <a:stretch/>
        </p:blipFill>
        <p:spPr>
          <a:xfrm>
            <a:off x="1158146" y="1417637"/>
            <a:ext cx="6699978" cy="2143993"/>
          </a:xfrm>
          <a:prstGeom prst="rect">
            <a:avLst/>
          </a:prstGeom>
        </p:spPr>
      </p:pic>
    </p:spTree>
    <p:extLst>
      <p:ext uri="{BB962C8B-B14F-4D97-AF65-F5344CB8AC3E}">
        <p14:creationId xmlns:p14="http://schemas.microsoft.com/office/powerpoint/2010/main" val="283609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6388"/>
            <a:ext cx="8229600" cy="1143000"/>
          </a:xfrm>
        </p:spPr>
        <p:txBody>
          <a:bodyPr/>
          <a:lstStyle/>
          <a:p>
            <a:r>
              <a:rPr lang="en-US" dirty="0" smtClean="0"/>
              <a:t>Other Factors?</a:t>
            </a:r>
            <a:endParaRPr lang="en-US" dirty="0"/>
          </a:p>
        </p:txBody>
      </p:sp>
    </p:spTree>
    <p:extLst>
      <p:ext uri="{BB962C8B-B14F-4D97-AF65-F5344CB8AC3E}">
        <p14:creationId xmlns:p14="http://schemas.microsoft.com/office/powerpoint/2010/main" val="3772743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67013"/>
            <a:ext cx="8229600" cy="1143000"/>
          </a:xfrm>
        </p:spPr>
        <p:txBody>
          <a:bodyPr anchor="ctr"/>
          <a:lstStyle/>
          <a:p>
            <a:r>
              <a:rPr lang="en-US" dirty="0" smtClean="0"/>
              <a:t>Challenges</a:t>
            </a:r>
            <a:endParaRPr lang="en-US" dirty="0"/>
          </a:p>
        </p:txBody>
      </p:sp>
    </p:spTree>
    <p:extLst>
      <p:ext uri="{BB962C8B-B14F-4D97-AF65-F5344CB8AC3E}">
        <p14:creationId xmlns:p14="http://schemas.microsoft.com/office/powerpoint/2010/main" val="40036923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51138"/>
            <a:ext cx="8229600" cy="1143000"/>
          </a:xfrm>
        </p:spPr>
        <p:txBody>
          <a:bodyPr/>
          <a:lstStyle/>
          <a:p>
            <a:r>
              <a:rPr lang="en-US" dirty="0" smtClean="0"/>
              <a:t>Decision?</a:t>
            </a:r>
            <a:endParaRPr lang="en-US" dirty="0"/>
          </a:p>
        </p:txBody>
      </p:sp>
    </p:spTree>
    <p:extLst>
      <p:ext uri="{BB962C8B-B14F-4D97-AF65-F5344CB8AC3E}">
        <p14:creationId xmlns:p14="http://schemas.microsoft.com/office/powerpoint/2010/main" val="915194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Further Reading, Etc.</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Select data and content used in this presentation:  USAID</a:t>
            </a:r>
            <a:r>
              <a:rPr lang="en-US" dirty="0" smtClean="0"/>
              <a:t>-BEST. Import Parity Prices.  Presentation, 2011</a:t>
            </a:r>
          </a:p>
          <a:p>
            <a:r>
              <a:rPr lang="en-US" dirty="0" smtClean="0"/>
              <a:t>Reference document for Import Parity Pricing:  FEWS </a:t>
            </a:r>
            <a:r>
              <a:rPr lang="en-US" dirty="0" smtClean="0"/>
              <a:t>NET.  Import/Export Parity Price Analysis.  FEWS NET Market Guidance, No. 1.  </a:t>
            </a:r>
            <a:r>
              <a:rPr lang="en-US" dirty="0"/>
              <a:t>May 2008. http://pdf.usaid.gov/pdf_docs/PNADL964.</a:t>
            </a:r>
            <a:r>
              <a:rPr lang="en-US" dirty="0" smtClean="0"/>
              <a:t>pdf. </a:t>
            </a:r>
          </a:p>
          <a:p>
            <a:r>
              <a:rPr lang="en-US" dirty="0" smtClean="0"/>
              <a:t>Import Duties for US:  USITC – Harmonized </a:t>
            </a:r>
            <a:r>
              <a:rPr lang="en-US" dirty="0" smtClean="0"/>
              <a:t>Tariff System for the </a:t>
            </a:r>
            <a:r>
              <a:rPr lang="en-US" dirty="0"/>
              <a:t>United States, 2015. </a:t>
            </a:r>
            <a:r>
              <a:rPr lang="en-US" dirty="0">
                <a:hlinkClick r:id="rId2"/>
              </a:rPr>
              <a:t>http://</a:t>
            </a:r>
            <a:r>
              <a:rPr lang="en-US" dirty="0" err="1">
                <a:hlinkClick r:id="rId2"/>
              </a:rPr>
              <a:t>hts.usitc.gov</a:t>
            </a:r>
            <a:r>
              <a:rPr lang="en-US" dirty="0" smtClean="0">
                <a:hlinkClick r:id="rId2"/>
              </a:rPr>
              <a:t>/</a:t>
            </a:r>
            <a:endParaRPr lang="en-US" dirty="0" smtClean="0"/>
          </a:p>
          <a:p>
            <a:r>
              <a:rPr lang="en-US" dirty="0" smtClean="0"/>
              <a:t>Overseas Teddy Bear Suppliers:  </a:t>
            </a:r>
            <a:r>
              <a:rPr lang="en-US" dirty="0" err="1" smtClean="0"/>
              <a:t>Alibaba.com</a:t>
            </a:r>
            <a:endParaRPr lang="en-US" dirty="0" smtClean="0"/>
          </a:p>
          <a:p>
            <a:r>
              <a:rPr lang="en-US" dirty="0" smtClean="0"/>
              <a:t>Sample freight rates:  </a:t>
            </a:r>
            <a:r>
              <a:rPr lang="en-US" dirty="0" smtClean="0">
                <a:hlinkClick r:id="rId3"/>
              </a:rPr>
              <a:t>http</a:t>
            </a:r>
            <a:r>
              <a:rPr lang="en-US" dirty="0">
                <a:hlinkClick r:id="rId3"/>
              </a:rPr>
              <a:t>://worldfreightrates.com/</a:t>
            </a:r>
            <a:r>
              <a:rPr lang="en-US" dirty="0" smtClean="0">
                <a:hlinkClick r:id="rId3"/>
              </a:rPr>
              <a:t>freight</a:t>
            </a:r>
            <a:endParaRPr lang="en-US" dirty="0" smtClean="0"/>
          </a:p>
          <a:p>
            <a:r>
              <a:rPr lang="en-US" dirty="0" smtClean="0"/>
              <a:t>Definition:  Import Duty:  </a:t>
            </a:r>
            <a:r>
              <a:rPr lang="en-US" dirty="0" smtClean="0">
                <a:hlinkClick r:id="rId4"/>
              </a:rPr>
              <a:t>http</a:t>
            </a:r>
            <a:r>
              <a:rPr lang="en-US" dirty="0">
                <a:hlinkClick r:id="rId4"/>
              </a:rPr>
              <a:t>://www.investopedia.com/terms/i/import-</a:t>
            </a:r>
            <a:r>
              <a:rPr lang="en-US" dirty="0" smtClean="0">
                <a:hlinkClick r:id="rId4"/>
              </a:rPr>
              <a:t>duty.asp</a:t>
            </a:r>
            <a:endParaRPr lang="en-US" dirty="0" smtClean="0"/>
          </a:p>
          <a:p>
            <a:r>
              <a:rPr lang="en-US" dirty="0" smtClean="0"/>
              <a:t>Select </a:t>
            </a:r>
            <a:r>
              <a:rPr lang="en-US" dirty="0"/>
              <a:t>S</a:t>
            </a:r>
            <a:r>
              <a:rPr lang="en-US" dirty="0" smtClean="0"/>
              <a:t>ources for Trade </a:t>
            </a:r>
            <a:r>
              <a:rPr lang="en-US" dirty="0" smtClean="0"/>
              <a:t>data and Statistics:  </a:t>
            </a:r>
          </a:p>
          <a:p>
            <a:pPr marL="400050" lvl="1" indent="0">
              <a:buNone/>
            </a:pPr>
            <a:r>
              <a:rPr lang="en-US" dirty="0" smtClean="0">
                <a:hlinkClick r:id="rId5"/>
              </a:rPr>
              <a:t>http</a:t>
            </a:r>
            <a:r>
              <a:rPr lang="en-US" dirty="0">
                <a:hlinkClick r:id="rId5"/>
              </a:rPr>
              <a:t>://comtrade.un.org</a:t>
            </a:r>
            <a:r>
              <a:rPr lang="en-US" dirty="0" smtClean="0">
                <a:hlinkClick r:id="rId5"/>
              </a:rPr>
              <a:t>/</a:t>
            </a:r>
            <a:endParaRPr lang="en-US" dirty="0" smtClean="0"/>
          </a:p>
          <a:p>
            <a:pPr marL="400050" lvl="1" indent="0">
              <a:buNone/>
            </a:pPr>
            <a:r>
              <a:rPr lang="en-US" dirty="0" smtClean="0">
                <a:hlinkClick r:id="rId6"/>
              </a:rPr>
              <a:t>http</a:t>
            </a:r>
            <a:r>
              <a:rPr lang="en-US" dirty="0">
                <a:hlinkClick r:id="rId6"/>
              </a:rPr>
              <a:t>://www.trademap.org/</a:t>
            </a:r>
            <a:r>
              <a:rPr lang="en-US" dirty="0" smtClean="0">
                <a:hlinkClick r:id="rId6"/>
              </a:rPr>
              <a:t>Index.aspx</a:t>
            </a:r>
            <a:endParaRPr lang="en-US" dirty="0" smtClean="0"/>
          </a:p>
          <a:p>
            <a:pPr marL="400050" lvl="1" indent="0">
              <a:buNone/>
            </a:pPr>
            <a:r>
              <a:rPr lang="en-US" dirty="0" smtClean="0">
                <a:hlinkClick r:id="rId7"/>
              </a:rPr>
              <a:t>https</a:t>
            </a:r>
            <a:r>
              <a:rPr lang="en-US" dirty="0">
                <a:hlinkClick r:id="rId7"/>
              </a:rPr>
              <a:t>://www.piers.com</a:t>
            </a:r>
            <a:r>
              <a:rPr lang="en-US" dirty="0" smtClean="0">
                <a:hlinkClick r:id="rId7"/>
              </a:rPr>
              <a:t>/</a:t>
            </a:r>
            <a:endParaRPr lang="en-US" dirty="0" smtClean="0"/>
          </a:p>
          <a:p>
            <a:pPr marL="400050" lvl="1" indent="0">
              <a:buNone/>
            </a:pPr>
            <a:r>
              <a:rPr lang="en-US" dirty="0" smtClean="0">
                <a:hlinkClick r:id="rId8"/>
              </a:rPr>
              <a:t>http</a:t>
            </a:r>
            <a:r>
              <a:rPr lang="en-US" dirty="0">
                <a:hlinkClick r:id="rId8"/>
              </a:rPr>
              <a:t>://gain.fas.usda.gov/Pages/</a:t>
            </a:r>
            <a:r>
              <a:rPr lang="en-US" dirty="0" smtClean="0">
                <a:hlinkClick r:id="rId8"/>
              </a:rPr>
              <a:t>Default.aspx</a:t>
            </a:r>
            <a:r>
              <a:rPr lang="en-US" dirty="0" smtClean="0"/>
              <a:t>,</a:t>
            </a:r>
          </a:p>
          <a:p>
            <a:pPr marL="400050" lvl="1" indent="0">
              <a:buNone/>
            </a:pPr>
            <a:r>
              <a:rPr lang="en-US" dirty="0" smtClean="0">
                <a:hlinkClick r:id="rId9"/>
              </a:rPr>
              <a:t>http</a:t>
            </a:r>
            <a:r>
              <a:rPr lang="en-US" dirty="0">
                <a:hlinkClick r:id="rId9"/>
              </a:rPr>
              <a:t>://apps.fas.usda.gov/psdonline/</a:t>
            </a:r>
            <a:r>
              <a:rPr lang="en-US" dirty="0" smtClean="0">
                <a:hlinkClick r:id="rId9"/>
              </a:rPr>
              <a:t>psdQuery.aspx</a:t>
            </a:r>
            <a:r>
              <a:rPr lang="en-US" dirty="0"/>
              <a:t>; </a:t>
            </a:r>
            <a:r>
              <a:rPr lang="en-US" dirty="0">
                <a:hlinkClick r:id="rId10"/>
              </a:rPr>
              <a:t>http://apps.fas.usda.gov/gats/ExpressQuery1.</a:t>
            </a:r>
            <a:r>
              <a:rPr lang="en-US" dirty="0" smtClean="0">
                <a:hlinkClick r:id="rId10"/>
              </a:rPr>
              <a:t>aspx</a:t>
            </a:r>
            <a:r>
              <a:rPr lang="en-US" dirty="0" smtClean="0"/>
              <a:t> </a:t>
            </a:r>
          </a:p>
          <a:p>
            <a:pPr marL="400050" lvl="1" indent="0">
              <a:buNone/>
            </a:pPr>
            <a:r>
              <a:rPr lang="en-US" dirty="0">
                <a:hlinkClick r:id="rId11"/>
              </a:rPr>
              <a:t>http://www.census.gov/foreign-trade/statistics/country/</a:t>
            </a:r>
            <a:r>
              <a:rPr lang="en-US" dirty="0" smtClean="0">
                <a:hlinkClick r:id="rId11"/>
              </a:rPr>
              <a:t>index.html</a:t>
            </a:r>
            <a:r>
              <a:rPr lang="en-US" dirty="0" smtClean="0"/>
              <a:t> </a:t>
            </a:r>
            <a:endParaRPr lang="en-US" dirty="0" smtClean="0"/>
          </a:p>
          <a:p>
            <a:endParaRPr lang="en-US" dirty="0"/>
          </a:p>
        </p:txBody>
      </p:sp>
    </p:spTree>
    <p:extLst>
      <p:ext uri="{BB962C8B-B14F-4D97-AF65-F5344CB8AC3E}">
        <p14:creationId xmlns:p14="http://schemas.microsoft.com/office/powerpoint/2010/main" val="96198754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rgbClr val="000000"/>
                </a:solidFill>
              </a:rPr>
              <a:t>What is </a:t>
            </a:r>
            <a:r>
              <a:rPr lang="en-US" dirty="0" smtClean="0">
                <a:solidFill>
                  <a:srgbClr val="000000"/>
                </a:solidFill>
              </a:rPr>
              <a:t>an Import Parity Price (aka IPP)?</a:t>
            </a:r>
            <a:endParaRPr lang="en-US" dirty="0">
              <a:solidFill>
                <a:srgbClr val="000000"/>
              </a:solidFill>
            </a:endParaRPr>
          </a:p>
          <a:p>
            <a:pPr marL="514350" indent="-514350">
              <a:buFont typeface="+mj-lt"/>
              <a:buAutoNum type="arabicPeriod"/>
            </a:pPr>
            <a:r>
              <a:rPr lang="en-US" dirty="0">
                <a:solidFill>
                  <a:srgbClr val="000000"/>
                </a:solidFill>
              </a:rPr>
              <a:t>Why we use IPP</a:t>
            </a:r>
          </a:p>
          <a:p>
            <a:pPr marL="514350" indent="-514350">
              <a:buFont typeface="+mj-lt"/>
              <a:buAutoNum type="arabicPeriod"/>
            </a:pPr>
            <a:r>
              <a:rPr lang="en-US" dirty="0">
                <a:solidFill>
                  <a:srgbClr val="000000"/>
                </a:solidFill>
              </a:rPr>
              <a:t>How we calculate </a:t>
            </a:r>
            <a:r>
              <a:rPr lang="en-US" dirty="0" smtClean="0">
                <a:solidFill>
                  <a:srgbClr val="000000"/>
                </a:solidFill>
              </a:rPr>
              <a:t>them</a:t>
            </a:r>
          </a:p>
          <a:p>
            <a:pPr marL="514350" indent="-514350">
              <a:buFont typeface="+mj-lt"/>
              <a:buAutoNum type="arabicPeriod"/>
            </a:pPr>
            <a:r>
              <a:rPr lang="en-US" dirty="0" smtClean="0">
                <a:solidFill>
                  <a:srgbClr val="000000"/>
                </a:solidFill>
              </a:rPr>
              <a:t>Example case of using IPPs</a:t>
            </a:r>
          </a:p>
          <a:p>
            <a:pPr marL="514350" indent="-514350">
              <a:buFont typeface="+mj-lt"/>
              <a:buAutoNum type="arabicPeriod"/>
            </a:pPr>
            <a:r>
              <a:rPr lang="en-US" dirty="0" smtClean="0">
                <a:solidFill>
                  <a:srgbClr val="000000"/>
                </a:solidFill>
              </a:rPr>
              <a:t>Challenges in creating IPPs</a:t>
            </a:r>
            <a:endParaRPr lang="en-US" dirty="0">
              <a:solidFill>
                <a:srgbClr val="000000"/>
              </a:solidFill>
            </a:endParaRPr>
          </a:p>
          <a:p>
            <a:endParaRPr lang="en-US" dirty="0"/>
          </a:p>
        </p:txBody>
      </p:sp>
    </p:spTree>
    <p:extLst>
      <p:ext uri="{BB962C8B-B14F-4D97-AF65-F5344CB8AC3E}">
        <p14:creationId xmlns:p14="http://schemas.microsoft.com/office/powerpoint/2010/main" val="2143768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Import Parity Prices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29862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IPP</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0000"/>
                </a:solidFill>
              </a:rPr>
              <a:t>The value of a unit of product brought from a foreign country and priced at a geographic location of interest in the importing country.</a:t>
            </a:r>
          </a:p>
          <a:p>
            <a:endParaRPr lang="en-US" dirty="0"/>
          </a:p>
        </p:txBody>
      </p:sp>
    </p:spTree>
    <p:extLst>
      <p:ext uri="{BB962C8B-B14F-4D97-AF65-F5344CB8AC3E}">
        <p14:creationId xmlns:p14="http://schemas.microsoft.com/office/powerpoint/2010/main" val="3934857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r>
              <a:rPr lang="en-US" dirty="0" smtClean="0"/>
              <a:t>Argentine Wheat imported in the DRC</a:t>
            </a:r>
            <a:endParaRPr lang="en-US" dirty="0"/>
          </a:p>
        </p:txBody>
      </p:sp>
      <p:pic>
        <p:nvPicPr>
          <p:cNvPr id="4" name="Content Placeholder 3" descr="Argentina-Matadi5.2.jpg"/>
          <p:cNvPicPr>
            <a:picLocks noGrp="1" noChangeAspect="1"/>
          </p:cNvPicPr>
          <p:nvPr>
            <p:ph idx="1"/>
          </p:nvPr>
        </p:nvPicPr>
        <p:blipFill>
          <a:blip r:embed="rId2" cstate="email">
            <a:extLst>
              <a:ext uri="{28A0092B-C50C-407E-A947-70E740481C1C}">
                <a14:useLocalDpi xmlns:a14="http://schemas.microsoft.com/office/drawing/2010/main"/>
              </a:ext>
            </a:extLst>
          </a:blip>
          <a:srcRect/>
          <a:stretch>
            <a:fillRect/>
          </a:stretch>
        </p:blipFill>
        <p:spPr>
          <a:prstGeom prst="rect">
            <a:avLst/>
          </a:prstGeom>
        </p:spPr>
      </p:pic>
    </p:spTree>
    <p:extLst>
      <p:ext uri="{BB962C8B-B14F-4D97-AF65-F5344CB8AC3E}">
        <p14:creationId xmlns:p14="http://schemas.microsoft.com/office/powerpoint/2010/main" val="83466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  </a:t>
            </a:r>
            <a:br>
              <a:rPr lang="en-US" dirty="0" smtClean="0"/>
            </a:br>
            <a:r>
              <a:rPr lang="en-US" dirty="0" smtClean="0"/>
              <a:t>Soybean Oil imported into Ethiopia!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40753522"/>
              </p:ext>
            </p:extLst>
          </p:nvPr>
        </p:nvGraphicFramePr>
        <p:xfrm>
          <a:off x="1132366" y="1695612"/>
          <a:ext cx="7121743" cy="4635499"/>
        </p:xfrm>
        <a:graphic>
          <a:graphicData uri="http://schemas.openxmlformats.org/drawingml/2006/table">
            <a:tbl>
              <a:tblPr>
                <a:tableStyleId>{5940675A-B579-460E-94D1-54222C63F5DA}</a:tableStyleId>
              </a:tblPr>
              <a:tblGrid>
                <a:gridCol w="492555"/>
                <a:gridCol w="2940970"/>
                <a:gridCol w="2477487"/>
                <a:gridCol w="1210731"/>
              </a:tblGrid>
              <a:tr h="305301">
                <a:tc gridSpan="4">
                  <a:txBody>
                    <a:bodyPr/>
                    <a:lstStyle/>
                    <a:p>
                      <a:pPr marL="0" marR="0" algn="just">
                        <a:lnSpc>
                          <a:spcPct val="115000"/>
                        </a:lnSpc>
                        <a:spcBef>
                          <a:spcPts val="0"/>
                        </a:spcBef>
                        <a:spcAft>
                          <a:spcPts val="800"/>
                        </a:spcAft>
                      </a:pPr>
                      <a:r>
                        <a:rPr lang="en-GB" sz="1200" b="1" baseline="0" dirty="0" smtClean="0">
                          <a:solidFill>
                            <a:srgbClr val="0070C0"/>
                          </a:solidFill>
                        </a:rPr>
                        <a:t>   </a:t>
                      </a:r>
                      <a:r>
                        <a:rPr lang="en-GB" sz="1200" b="1" dirty="0" smtClean="0">
                          <a:solidFill>
                            <a:srgbClr val="0070C0"/>
                          </a:solidFill>
                        </a:rPr>
                        <a:t>Soybean Oil Import Parity Price Calculation</a:t>
                      </a:r>
                      <a:endParaRPr lang="en-US" sz="1200" b="1" dirty="0">
                        <a:solidFill>
                          <a:srgbClr val="0070C0"/>
                        </a:solidFill>
                        <a:latin typeface="Arial"/>
                        <a:ea typeface="Calibri"/>
                      </a:endParaRPr>
                    </a:p>
                  </a:txBody>
                  <a:tcPr marL="73025" marR="73025" marT="0"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92581">
                <a:tc>
                  <a:txBody>
                    <a:bodyPr/>
                    <a:lstStyle/>
                    <a:p>
                      <a:pPr marL="0" marR="0" algn="ctr">
                        <a:lnSpc>
                          <a:spcPct val="115000"/>
                        </a:lnSpc>
                        <a:spcBef>
                          <a:spcPts val="0"/>
                        </a:spcBef>
                        <a:spcAft>
                          <a:spcPts val="1000"/>
                        </a:spcAft>
                      </a:pPr>
                      <a:r>
                        <a:rPr lang="en-US" sz="1200" b="1" dirty="0"/>
                        <a:t>No.</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t>Item</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t>Source</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t>US$/MT</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526645">
                <a:tc>
                  <a:txBody>
                    <a:bodyPr/>
                    <a:lstStyle/>
                    <a:p>
                      <a:pPr marL="0" marR="0" algn="ctr">
                        <a:lnSpc>
                          <a:spcPct val="115000"/>
                        </a:lnSpc>
                        <a:spcBef>
                          <a:spcPts val="0"/>
                        </a:spcBef>
                        <a:spcAft>
                          <a:spcPts val="1000"/>
                        </a:spcAft>
                      </a:pPr>
                      <a:r>
                        <a:rPr lang="en-US" sz="1200" dirty="0"/>
                        <a:t>1</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dirty="0"/>
                        <a:t>Refined Soybean Oil Ex Rotterdam</a:t>
                      </a:r>
                      <a:endParaRPr lang="en-US" sz="1200" b="1"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USDA FAS Data.</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200" b="1" dirty="0"/>
                        <a:t>748</a:t>
                      </a:r>
                      <a:endParaRPr lang="en-US" sz="1200" b="1"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292581">
                <a:tc>
                  <a:txBody>
                    <a:bodyPr/>
                    <a:lstStyle/>
                    <a:p>
                      <a:pPr marL="0" marR="0" algn="ctr">
                        <a:lnSpc>
                          <a:spcPct val="115000"/>
                        </a:lnSpc>
                        <a:spcBef>
                          <a:spcPts val="0"/>
                        </a:spcBef>
                        <a:spcAft>
                          <a:spcPts val="1000"/>
                        </a:spcAft>
                      </a:pPr>
                      <a:r>
                        <a:rPr lang="en-US" sz="1200" dirty="0"/>
                        <a:t>2</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Ocean Freight</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err="1"/>
                        <a:t>Marill</a:t>
                      </a:r>
                      <a:r>
                        <a:rPr lang="en-US" sz="1200" dirty="0"/>
                        <a:t> Freight</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200" dirty="0"/>
                        <a:t>50</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292581">
                <a:tc>
                  <a:txBody>
                    <a:bodyPr/>
                    <a:lstStyle/>
                    <a:p>
                      <a:pPr marL="0" marR="0" algn="ctr">
                        <a:lnSpc>
                          <a:spcPct val="115000"/>
                        </a:lnSpc>
                        <a:spcBef>
                          <a:spcPts val="0"/>
                        </a:spcBef>
                        <a:spcAft>
                          <a:spcPts val="1000"/>
                        </a:spcAft>
                      </a:pPr>
                      <a:r>
                        <a:rPr lang="en-US" sz="1200" dirty="0"/>
                        <a:t>3</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Insurance </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1% of #1</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200" dirty="0"/>
                        <a:t>7.5</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292581">
                <a:tc>
                  <a:txBody>
                    <a:bodyPr/>
                    <a:lstStyle/>
                    <a:p>
                      <a:pPr marL="0" marR="0" algn="ctr">
                        <a:lnSpc>
                          <a:spcPct val="115000"/>
                        </a:lnSpc>
                        <a:spcBef>
                          <a:spcPts val="0"/>
                        </a:spcBef>
                        <a:spcAft>
                          <a:spcPts val="1000"/>
                        </a:spcAft>
                      </a:pPr>
                      <a:r>
                        <a:rPr lang="en-US" sz="1200" dirty="0"/>
                        <a:t>4</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dirty="0"/>
                        <a:t>CIF </a:t>
                      </a:r>
                      <a:r>
                        <a:rPr lang="en-US" sz="1200" b="1" dirty="0" smtClean="0"/>
                        <a:t>Djibouti</a:t>
                      </a:r>
                      <a:endParaRPr lang="en-US" sz="1200" b="1"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#1+#2+#3</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200" b="1" dirty="0"/>
                        <a:t>805.5</a:t>
                      </a:r>
                      <a:endParaRPr lang="en-US" sz="1200" b="1"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292581">
                <a:tc>
                  <a:txBody>
                    <a:bodyPr/>
                    <a:lstStyle/>
                    <a:p>
                      <a:pPr marL="0" marR="0" algn="ctr">
                        <a:lnSpc>
                          <a:spcPct val="115000"/>
                        </a:lnSpc>
                        <a:spcBef>
                          <a:spcPts val="0"/>
                        </a:spcBef>
                        <a:spcAft>
                          <a:spcPts val="1000"/>
                        </a:spcAft>
                      </a:pPr>
                      <a:r>
                        <a:rPr lang="en-US" sz="1200" b="0" dirty="0"/>
                        <a:t>5</a:t>
                      </a:r>
                      <a:endParaRPr lang="en-US" sz="1200" b="0"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0" dirty="0"/>
                        <a:t>Customs Duty</a:t>
                      </a:r>
                      <a:endParaRPr lang="en-US" sz="1200" b="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30% of #4</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200" dirty="0"/>
                        <a:t>241.6</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292581">
                <a:tc>
                  <a:txBody>
                    <a:bodyPr/>
                    <a:lstStyle/>
                    <a:p>
                      <a:pPr marL="0" marR="0" algn="ctr">
                        <a:lnSpc>
                          <a:spcPct val="115000"/>
                        </a:lnSpc>
                        <a:spcBef>
                          <a:spcPts val="0"/>
                        </a:spcBef>
                        <a:spcAft>
                          <a:spcPts val="1000"/>
                        </a:spcAft>
                      </a:pPr>
                      <a:r>
                        <a:rPr lang="en-US" sz="1200" dirty="0"/>
                        <a:t>6</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VAT</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15% of (#4+#5)</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200" dirty="0"/>
                        <a:t>157.1</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292581">
                <a:tc>
                  <a:txBody>
                    <a:bodyPr/>
                    <a:lstStyle/>
                    <a:p>
                      <a:pPr marL="0" marR="0" algn="ctr">
                        <a:lnSpc>
                          <a:spcPct val="115000"/>
                        </a:lnSpc>
                        <a:spcBef>
                          <a:spcPts val="0"/>
                        </a:spcBef>
                        <a:spcAft>
                          <a:spcPts val="1000"/>
                        </a:spcAft>
                      </a:pPr>
                      <a:r>
                        <a:rPr lang="en-US" sz="1200" dirty="0"/>
                        <a:t>7</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Withholding Tax</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3% of #4</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200" dirty="0"/>
                        <a:t>24.2</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292581">
                <a:tc>
                  <a:txBody>
                    <a:bodyPr/>
                    <a:lstStyle/>
                    <a:p>
                      <a:pPr marL="0" marR="0" algn="ctr">
                        <a:lnSpc>
                          <a:spcPct val="115000"/>
                        </a:lnSpc>
                        <a:spcBef>
                          <a:spcPts val="0"/>
                        </a:spcBef>
                        <a:spcAft>
                          <a:spcPts val="1000"/>
                        </a:spcAft>
                      </a:pPr>
                      <a:r>
                        <a:rPr lang="en-US" sz="1200" dirty="0"/>
                        <a:t>8</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Port Charges, handling etc.</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smtClean="0"/>
                        <a:t>Axis Transit Services</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200" dirty="0"/>
                        <a:t>39.5</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292581">
                <a:tc>
                  <a:txBody>
                    <a:bodyPr/>
                    <a:lstStyle/>
                    <a:p>
                      <a:pPr marL="0" marR="0" algn="ctr">
                        <a:lnSpc>
                          <a:spcPct val="115000"/>
                        </a:lnSpc>
                        <a:spcBef>
                          <a:spcPts val="0"/>
                        </a:spcBef>
                        <a:spcAft>
                          <a:spcPts val="1000"/>
                        </a:spcAft>
                      </a:pPr>
                      <a:r>
                        <a:rPr lang="en-US" sz="1200" dirty="0"/>
                        <a:t>9</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Inland Freight</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smtClean="0"/>
                        <a:t>Axis</a:t>
                      </a:r>
                      <a:r>
                        <a:rPr lang="en-US" sz="1200" baseline="0" dirty="0" smtClean="0"/>
                        <a:t> </a:t>
                      </a:r>
                      <a:r>
                        <a:rPr lang="en-US" sz="1200" dirty="0" smtClean="0"/>
                        <a:t>Transit Services</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200" dirty="0"/>
                        <a:t>41.1</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292581">
                <a:tc>
                  <a:txBody>
                    <a:bodyPr/>
                    <a:lstStyle/>
                    <a:p>
                      <a:pPr marL="0" marR="0" algn="ctr">
                        <a:lnSpc>
                          <a:spcPct val="115000"/>
                        </a:lnSpc>
                        <a:spcBef>
                          <a:spcPts val="0"/>
                        </a:spcBef>
                        <a:spcAft>
                          <a:spcPts val="1000"/>
                        </a:spcAft>
                      </a:pPr>
                      <a:r>
                        <a:rPr lang="en-US" sz="1200" dirty="0"/>
                        <a:t>10</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Storage</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ECEX</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200" dirty="0"/>
                        <a:t>7.5</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292581">
                <a:tc>
                  <a:txBody>
                    <a:bodyPr/>
                    <a:lstStyle/>
                    <a:p>
                      <a:pPr marL="0" marR="0" algn="ctr">
                        <a:lnSpc>
                          <a:spcPct val="115000"/>
                        </a:lnSpc>
                        <a:spcBef>
                          <a:spcPts val="0"/>
                        </a:spcBef>
                        <a:spcAft>
                          <a:spcPts val="1000"/>
                        </a:spcAft>
                      </a:pPr>
                      <a:r>
                        <a:rPr lang="en-US" sz="1200" dirty="0"/>
                        <a:t>11</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Packaging</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Whey Consulting Ltd.</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200" dirty="0"/>
                        <a:t>119.5</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292581">
                <a:tc>
                  <a:txBody>
                    <a:bodyPr/>
                    <a:lstStyle/>
                    <a:p>
                      <a:pPr marL="0" marR="0" algn="ctr">
                        <a:lnSpc>
                          <a:spcPct val="115000"/>
                        </a:lnSpc>
                        <a:spcBef>
                          <a:spcPts val="0"/>
                        </a:spcBef>
                        <a:spcAft>
                          <a:spcPts val="1000"/>
                        </a:spcAft>
                      </a:pPr>
                      <a:r>
                        <a:rPr lang="en-US" sz="1200" dirty="0"/>
                        <a:t>12</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Administration</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World Bank Salary Data</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200" dirty="0"/>
                        <a:t>4.0</a:t>
                      </a:r>
                      <a:endParaRPr lang="en-US" sz="1200" dirty="0">
                        <a:solidFill>
                          <a:schemeClr val="tx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292581">
                <a:tc>
                  <a:txBody>
                    <a:bodyPr/>
                    <a:lstStyle/>
                    <a:p>
                      <a:pPr marL="0" marR="0" algn="ctr">
                        <a:lnSpc>
                          <a:spcPct val="115000"/>
                        </a:lnSpc>
                        <a:spcBef>
                          <a:spcPts val="0"/>
                        </a:spcBef>
                        <a:spcAft>
                          <a:spcPts val="1000"/>
                        </a:spcAft>
                      </a:pPr>
                      <a:r>
                        <a:rPr lang="en-US" sz="1200" dirty="0"/>
                        <a:t>13</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dirty="0"/>
                        <a:t>Total Import Parity Price</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t>Sum(#4:#12)</a:t>
                      </a:r>
                      <a:endParaRPr lang="en-US" sz="1200"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200" b="1" dirty="0"/>
                        <a:t>1440.1</a:t>
                      </a:r>
                      <a:endParaRPr lang="en-US" sz="1200" b="1" dirty="0">
                        <a:solidFill>
                          <a:schemeClr val="bg1"/>
                        </a:solidFill>
                        <a:latin typeface="Arial" pitchFamily="34" charset="0"/>
                        <a:ea typeface="Times New Roman"/>
                        <a:cs typeface="Arial" pitchFamily="34" charset="0"/>
                      </a:endParaRPr>
                    </a:p>
                  </a:txBody>
                  <a:tcPr marL="68580" marR="68580" marT="0" marB="0" anchor="b">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0986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a:xfrm>
            <a:off x="457200" y="2310224"/>
            <a:ext cx="8229600" cy="3815939"/>
          </a:xfrm>
        </p:spPr>
        <p:txBody>
          <a:bodyPr>
            <a:normAutofit/>
          </a:bodyPr>
          <a:lstStyle/>
          <a:p>
            <a:pPr marL="0" indent="0">
              <a:buNone/>
            </a:pPr>
            <a:r>
              <a:rPr lang="en-US" sz="3600" dirty="0" smtClean="0">
                <a:latin typeface="+mj-lt"/>
              </a:rPr>
              <a:t>We use IPP to Assess Incentives to Trade and Produce Goods</a:t>
            </a:r>
          </a:p>
        </p:txBody>
      </p:sp>
    </p:spTree>
    <p:extLst>
      <p:ext uri="{BB962C8B-B14F-4D97-AF65-F5344CB8AC3E}">
        <p14:creationId xmlns:p14="http://schemas.microsoft.com/office/powerpoint/2010/main" val="222111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4724"/>
            <a:ext cx="8229600" cy="1143000"/>
          </a:xfrm>
        </p:spPr>
        <p:txBody>
          <a:bodyPr>
            <a:normAutofit fontScale="90000"/>
          </a:bodyPr>
          <a:lstStyle/>
          <a:p>
            <a:r>
              <a:rPr lang="en-US" dirty="0" smtClean="0"/>
              <a:t>Let’s Become </a:t>
            </a:r>
            <a:r>
              <a:rPr lang="en-US" dirty="0" smtClean="0"/>
              <a:t>a </a:t>
            </a:r>
            <a:br>
              <a:rPr lang="en-US" dirty="0" smtClean="0"/>
            </a:br>
            <a:r>
              <a:rPr lang="en-US" dirty="0" smtClean="0"/>
              <a:t>Major </a:t>
            </a:r>
            <a:r>
              <a:rPr lang="en-US" dirty="0"/>
              <a:t>Stuffed </a:t>
            </a:r>
            <a:r>
              <a:rPr lang="en-US" dirty="0" smtClean="0"/>
              <a:t>Animal Supplier </a:t>
            </a:r>
            <a:br>
              <a:rPr lang="en-US" dirty="0" smtClean="0"/>
            </a:br>
            <a:r>
              <a:rPr lang="en-US" dirty="0" smtClean="0"/>
              <a:t>for </a:t>
            </a:r>
            <a:r>
              <a:rPr lang="en-US" dirty="0" smtClean="0"/>
              <a:t>the </a:t>
            </a:r>
            <a:r>
              <a:rPr lang="en-US" dirty="0" smtClean="0"/>
              <a:t>Washington DC </a:t>
            </a:r>
            <a:r>
              <a:rPr lang="en-US" dirty="0" smtClean="0"/>
              <a:t>Market!</a:t>
            </a:r>
            <a:endParaRPr lang="en-US" dirty="0"/>
          </a:p>
        </p:txBody>
      </p:sp>
      <p:sp>
        <p:nvSpPr>
          <p:cNvPr id="3"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In Depth Example:</a:t>
            </a:r>
            <a:endParaRPr lang="en-US" dirty="0"/>
          </a:p>
        </p:txBody>
      </p:sp>
    </p:spTree>
    <p:extLst>
      <p:ext uri="{BB962C8B-B14F-4D97-AF65-F5344CB8AC3E}">
        <p14:creationId xmlns:p14="http://schemas.microsoft.com/office/powerpoint/2010/main" val="208210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 1:  NYC - $</a:t>
            </a:r>
            <a:r>
              <a:rPr lang="en-US" dirty="0" smtClean="0"/>
              <a:t>40.59 each</a:t>
            </a:r>
            <a:endParaRPr lang="en-US" dirty="0"/>
          </a:p>
        </p:txBody>
      </p:sp>
      <p:pic>
        <p:nvPicPr>
          <p:cNvPr id="4" name="Content Placeholder 3" descr="Screen Shot 2015-05-27 at 11.53.52 PM.png"/>
          <p:cNvPicPr>
            <a:picLocks noGrp="1" noChangeAspect="1"/>
          </p:cNvPicPr>
          <p:nvPr>
            <p:ph idx="1"/>
          </p:nvPr>
        </p:nvPicPr>
        <p:blipFill rotWithShape="1">
          <a:blip r:embed="rId3" cstate="email">
            <a:extLst>
              <a:ext uri="{28A0092B-C50C-407E-A947-70E740481C1C}">
                <a14:useLocalDpi xmlns:a14="http://schemas.microsoft.com/office/drawing/2010/main"/>
              </a:ext>
            </a:extLst>
          </a:blip>
          <a:srcRect t="-226" b="-454"/>
          <a:stretch/>
        </p:blipFill>
        <p:spPr>
          <a:xfrm>
            <a:off x="457200" y="2549425"/>
            <a:ext cx="8229600" cy="2633472"/>
          </a:xfrm>
        </p:spPr>
      </p:pic>
      <p:sp>
        <p:nvSpPr>
          <p:cNvPr id="5" name="TextBox 4"/>
          <p:cNvSpPr txBox="1"/>
          <p:nvPr/>
        </p:nvSpPr>
        <p:spPr>
          <a:xfrm>
            <a:off x="522914" y="5266944"/>
            <a:ext cx="1415772" cy="215444"/>
          </a:xfrm>
          <a:prstGeom prst="rect">
            <a:avLst/>
          </a:prstGeom>
          <a:noFill/>
        </p:spPr>
        <p:txBody>
          <a:bodyPr wrap="none" rtlCol="0">
            <a:spAutoFit/>
          </a:bodyPr>
          <a:lstStyle/>
          <a:p>
            <a:r>
              <a:rPr lang="en-US" sz="800" dirty="0" smtClean="0">
                <a:solidFill>
                  <a:srgbClr val="A6A6A6"/>
                </a:solidFill>
              </a:rPr>
              <a:t>Source:  https://</a:t>
            </a:r>
            <a:r>
              <a:rPr lang="en-US" sz="800" dirty="0" err="1" smtClean="0">
                <a:solidFill>
                  <a:srgbClr val="A6A6A6"/>
                </a:solidFill>
              </a:rPr>
              <a:t>goo.gl</a:t>
            </a:r>
            <a:r>
              <a:rPr lang="en-US" sz="800" dirty="0" smtClean="0">
                <a:solidFill>
                  <a:srgbClr val="A6A6A6"/>
                </a:solidFill>
              </a:rPr>
              <a:t>/Otltc1</a:t>
            </a:r>
            <a:endParaRPr lang="en-US" sz="800" dirty="0">
              <a:solidFill>
                <a:srgbClr val="A6A6A6"/>
              </a:solidFill>
            </a:endParaRPr>
          </a:p>
        </p:txBody>
      </p:sp>
    </p:spTree>
    <p:extLst>
      <p:ext uri="{BB962C8B-B14F-4D97-AF65-F5344CB8AC3E}">
        <p14:creationId xmlns:p14="http://schemas.microsoft.com/office/powerpoint/2010/main" val="98937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Supplier 2:  China -$</a:t>
            </a:r>
            <a:r>
              <a:rPr lang="en-US" dirty="0" smtClean="0"/>
              <a:t>1.5 - $2.5 each</a:t>
            </a:r>
            <a:endParaRPr lang="en-US" dirty="0"/>
          </a:p>
        </p:txBody>
      </p:sp>
      <p:pic>
        <p:nvPicPr>
          <p:cNvPr id="4" name="Content Placeholder 3"/>
          <p:cNvPicPr>
            <a:picLocks noGrp="1" noChangeAspect="1"/>
          </p:cNvPicPr>
          <p:nvPr>
            <p:ph idx="1"/>
          </p:nvPr>
        </p:nvPicPr>
        <p:blipFill rotWithShape="1">
          <a:blip r:embed="rId3" cstate="email">
            <a:extLst>
              <a:ext uri="{28A0092B-C50C-407E-A947-70E740481C1C}">
                <a14:useLocalDpi xmlns:a14="http://schemas.microsoft.com/office/drawing/2010/main"/>
              </a:ext>
            </a:extLst>
          </a:blip>
          <a:srcRect r="-180"/>
          <a:stretch/>
        </p:blipFill>
        <p:spPr>
          <a:xfrm>
            <a:off x="457200" y="1600200"/>
            <a:ext cx="4535596" cy="4525963"/>
          </a:xfrm>
        </p:spPr>
      </p:pic>
      <p:sp>
        <p:nvSpPr>
          <p:cNvPr id="5" name="TextBox 4"/>
          <p:cNvSpPr txBox="1"/>
          <p:nvPr/>
        </p:nvSpPr>
        <p:spPr>
          <a:xfrm>
            <a:off x="5108513" y="1600200"/>
            <a:ext cx="3578287" cy="3693319"/>
          </a:xfrm>
          <a:prstGeom prst="rect">
            <a:avLst/>
          </a:prstGeom>
          <a:noFill/>
        </p:spPr>
        <p:txBody>
          <a:bodyPr wrap="square" rtlCol="0">
            <a:spAutoFit/>
          </a:bodyPr>
          <a:lstStyle/>
          <a:p>
            <a:r>
              <a:rPr lang="en-US" dirty="0" smtClean="0"/>
              <a:t> GSV certification lovely animal cheap custom cute animal stuffed teddy bear:</a:t>
            </a:r>
          </a:p>
          <a:p>
            <a:r>
              <a:rPr lang="en-US" dirty="0" smtClean="0"/>
              <a:t> </a:t>
            </a:r>
          </a:p>
          <a:p>
            <a:pPr marL="342900" indent="-342900">
              <a:buAutoNum type="arabicParenR"/>
            </a:pPr>
            <a:r>
              <a:rPr lang="en-US" dirty="0" smtClean="0"/>
              <a:t>Animal Stuffed Teddy Bear</a:t>
            </a:r>
          </a:p>
          <a:p>
            <a:pPr marL="342900" indent="-342900">
              <a:buAutoNum type="arabicParenR"/>
            </a:pPr>
            <a:r>
              <a:rPr lang="en-US" dirty="0" smtClean="0"/>
              <a:t>Fashionable cartoon design, various styles, sizes and colors</a:t>
            </a:r>
          </a:p>
          <a:p>
            <a:pPr marL="342900" indent="-342900">
              <a:buAutoNum type="arabicParenR"/>
            </a:pPr>
            <a:r>
              <a:rPr lang="en-US" dirty="0" smtClean="0"/>
              <a:t>Outside material is suitable for imprint or embroidery</a:t>
            </a:r>
          </a:p>
          <a:p>
            <a:pPr marL="342900" indent="-342900">
              <a:buAutoNum type="arabicParenR"/>
            </a:pPr>
            <a:r>
              <a:rPr lang="en-US" dirty="0" smtClean="0"/>
              <a:t>With very soft feeling</a:t>
            </a:r>
          </a:p>
          <a:p>
            <a:pPr marL="342900" indent="-342900">
              <a:buAutoNum type="arabicParenR"/>
            </a:pPr>
            <a:r>
              <a:rPr lang="en-US" dirty="0" smtClean="0"/>
              <a:t>For babies/kids or for promotion</a:t>
            </a:r>
          </a:p>
          <a:p>
            <a:pPr marL="342900" indent="-342900">
              <a:buAutoNum type="arabicParenR"/>
            </a:pPr>
            <a:r>
              <a:rPr lang="en-US" dirty="0" smtClean="0"/>
              <a:t>Packing: polybag/ display box or per client's request</a:t>
            </a:r>
          </a:p>
        </p:txBody>
      </p:sp>
      <p:sp>
        <p:nvSpPr>
          <p:cNvPr id="6" name="TextBox 5"/>
          <p:cNvSpPr txBox="1"/>
          <p:nvPr/>
        </p:nvSpPr>
        <p:spPr>
          <a:xfrm>
            <a:off x="544272" y="6393392"/>
            <a:ext cx="5176568" cy="215444"/>
          </a:xfrm>
          <a:prstGeom prst="rect">
            <a:avLst/>
          </a:prstGeom>
          <a:noFill/>
        </p:spPr>
        <p:txBody>
          <a:bodyPr wrap="none" rtlCol="0">
            <a:spAutoFit/>
          </a:bodyPr>
          <a:lstStyle/>
          <a:p>
            <a:r>
              <a:rPr lang="en-US" sz="800" dirty="0" smtClean="0">
                <a:solidFill>
                  <a:schemeClr val="bg1">
                    <a:lumMod val="65000"/>
                  </a:schemeClr>
                </a:solidFill>
              </a:rPr>
              <a:t>Source:  http://</a:t>
            </a:r>
            <a:r>
              <a:rPr lang="en-US" sz="800" dirty="0" err="1" smtClean="0">
                <a:solidFill>
                  <a:schemeClr val="bg1">
                    <a:lumMod val="65000"/>
                  </a:schemeClr>
                </a:solidFill>
              </a:rPr>
              <a:t>www.alibaba.com</a:t>
            </a:r>
            <a:r>
              <a:rPr lang="en-US" sz="800" dirty="0" smtClean="0">
                <a:solidFill>
                  <a:schemeClr val="bg1">
                    <a:lumMod val="65000"/>
                  </a:schemeClr>
                </a:solidFill>
              </a:rPr>
              <a:t>/product-detail/GSV-certification-lovely-animal-cheap-custom_60084794878.html?s=p</a:t>
            </a:r>
            <a:endParaRPr lang="en-US" sz="800" dirty="0">
              <a:solidFill>
                <a:schemeClr val="bg1">
                  <a:lumMod val="65000"/>
                </a:schemeClr>
              </a:solidFill>
            </a:endParaRPr>
          </a:p>
        </p:txBody>
      </p:sp>
    </p:spTree>
    <p:extLst>
      <p:ext uri="{BB962C8B-B14F-4D97-AF65-F5344CB8AC3E}">
        <p14:creationId xmlns:p14="http://schemas.microsoft.com/office/powerpoint/2010/main" val="2225643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295</TotalTime>
  <Words>1139</Words>
  <Application>Microsoft Macintosh PowerPoint</Application>
  <PresentationFormat>On-screen Show (4:3)</PresentationFormat>
  <Paragraphs>188</Paragraphs>
  <Slides>20</Slides>
  <Notes>11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Import Parity Prices</vt:lpstr>
      <vt:lpstr>Objectives</vt:lpstr>
      <vt:lpstr>Definition:  IPP</vt:lpstr>
      <vt:lpstr>Example: Argentine Wheat imported in the DRC</vt:lpstr>
      <vt:lpstr>Example 2:   Soybean Oil imported into Ethiopia!</vt:lpstr>
      <vt:lpstr>Uses</vt:lpstr>
      <vt:lpstr>Let’s Become a  Major Stuffed Animal Supplier  for the Washington DC Market!</vt:lpstr>
      <vt:lpstr>Supplier 1:  NYC - $40.59 each</vt:lpstr>
      <vt:lpstr>Supplier 2:  China -$1.5 - $2.5 each</vt:lpstr>
      <vt:lpstr>The Cost:  $10,000  (5000 pieces*$2)</vt:lpstr>
      <vt:lpstr>Duty:  $0</vt:lpstr>
      <vt:lpstr>Shipping Estimate: $2,220 </vt:lpstr>
      <vt:lpstr>Inland Shipping: $245 </vt:lpstr>
      <vt:lpstr>Total Cost:  $13,695</vt:lpstr>
      <vt:lpstr>So which do I buy?</vt:lpstr>
      <vt:lpstr>Other Factors?</vt:lpstr>
      <vt:lpstr>Challenges</vt:lpstr>
      <vt:lpstr>Decision?</vt:lpstr>
      <vt:lpstr>Sources, Further Reading, Etc.</vt:lpstr>
      <vt:lpstr>Import Parity Prices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Parity Prices</dc:title>
  <dc:creator>user</dc:creator>
  <cp:lastModifiedBy>user</cp:lastModifiedBy>
  <cp:revision>30</cp:revision>
  <dcterms:created xsi:type="dcterms:W3CDTF">2015-05-28T02:18:20Z</dcterms:created>
  <dcterms:modified xsi:type="dcterms:W3CDTF">2015-05-28T14:21:09Z</dcterms:modified>
</cp:coreProperties>
</file>