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6" r:id="rId5"/>
    <p:sldId id="259" r:id="rId6"/>
    <p:sldId id="260" r:id="rId7"/>
    <p:sldId id="261" r:id="rId8"/>
    <p:sldId id="263" r:id="rId9"/>
    <p:sldId id="264" r:id="rId10"/>
    <p:sldId id="265" r:id="rId11"/>
    <p:sldId id="270" r:id="rId12"/>
    <p:sldId id="266" r:id="rId13"/>
    <p:sldId id="27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LCOT\Desktop\employee_data%20%20(1)-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(1)-2.xlsx]Sheet1!PivotTable1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altLang="en-US"/>
              <a:t>Employee performance analysis</a:t>
            </a:r>
            <a:endParaRPr lang="en-IN" altLang="en-US"/>
          </a:p>
        </c:rich>
      </c:tx>
      <c:layout/>
      <c:overlay val="0"/>
      <c:spPr>
        <a:noFill/>
        <a:ln>
          <a:noFill/>
        </a:ln>
        <a:effectLst/>
      </c:spPr>
    </c:title>
    <c:autoTitleDeleted val="0"/>
    <c:plotArea>
      <c:layout>
        <c:manualLayout>
          <c:layoutTarget val="inner"/>
          <c:xMode val="edge"/>
          <c:yMode val="edge"/>
          <c:x val="0.0357725634052242"/>
          <c:y val="0.120110628210194"/>
          <c:w val="0.663171209917146"/>
          <c:h val="0.816462531278809"/>
        </c:manualLayout>
      </c:layout>
      <c:barChart>
        <c:barDir val="col"/>
        <c:grouping val="clustered"/>
        <c:varyColors val="0"/>
        <c:ser>
          <c:idx val="0"/>
          <c:order val="0"/>
          <c:tx>
            <c:strRef>
              <c:f>'[employee_data  (1)-2.xlsx]Sheet1'!$B$3:$B$4</c:f>
              <c:strCache>
                <c:ptCount val="1"/>
                <c:pt idx="0">
                  <c:v>high</c:v>
                </c:pt>
              </c:strCache>
            </c:strRef>
          </c:tx>
          <c:spPr>
            <a:solidFill>
              <a:schemeClr val="accent1"/>
            </a:solidFill>
            <a:ln>
              <a:noFill/>
            </a:ln>
            <a:effectLst/>
          </c:spPr>
          <c:invertIfNegative val="0"/>
          <c:dLbls>
            <c:delete val="1"/>
          </c:dLbls>
          <c:cat>
            <c:strRef>
              <c:f>'[employee_data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(1)-2.xlsx]Sheet1'!$B$5:$B$15</c:f>
              <c:numCache>
                <c:formatCode>General</c:formatCode>
                <c:ptCount val="10"/>
                <c:pt idx="0">
                  <c:v>16</c:v>
                </c:pt>
                <c:pt idx="1">
                  <c:v>18</c:v>
                </c:pt>
                <c:pt idx="2">
                  <c:v>22</c:v>
                </c:pt>
                <c:pt idx="3">
                  <c:v>17</c:v>
                </c:pt>
                <c:pt idx="4">
                  <c:v>22</c:v>
                </c:pt>
                <c:pt idx="5">
                  <c:v>30</c:v>
                </c:pt>
                <c:pt idx="6">
                  <c:v>26</c:v>
                </c:pt>
                <c:pt idx="7">
                  <c:v>27</c:v>
                </c:pt>
                <c:pt idx="8">
                  <c:v>21</c:v>
                </c:pt>
                <c:pt idx="9">
                  <c:v>25</c:v>
                </c:pt>
              </c:numCache>
            </c:numRef>
          </c:val>
        </c:ser>
        <c:ser>
          <c:idx val="1"/>
          <c:order val="1"/>
          <c:tx>
            <c:strRef>
              <c:f>'[employee_data  (1)-2.xlsx]Sheet1'!$C$3:$C$4</c:f>
              <c:strCache>
                <c:ptCount val="1"/>
                <c:pt idx="0">
                  <c:v>low</c:v>
                </c:pt>
              </c:strCache>
            </c:strRef>
          </c:tx>
          <c:spPr>
            <a:solidFill>
              <a:schemeClr val="accent2"/>
            </a:solidFill>
            <a:ln>
              <a:noFill/>
            </a:ln>
            <a:effectLst/>
          </c:spPr>
          <c:invertIfNegative val="0"/>
          <c:dLbls>
            <c:delete val="1"/>
          </c:dLbls>
          <c:trendline>
            <c:spPr>
              <a:ln w="19050" cap="rnd">
                <a:solidFill>
                  <a:schemeClr val="accent2"/>
                </a:solidFill>
                <a:prstDash val="sysDot"/>
              </a:ln>
              <a:effectLst/>
            </c:spPr>
            <c:trendlineType val="exp"/>
            <c:dispRSqr val="0"/>
            <c:dispEq val="0"/>
          </c:trendline>
          <c:cat>
            <c:strRef>
              <c:f>'[employee_data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(1)-2.xlsx]Sheet1'!$C$5:$C$15</c:f>
              <c:numCache>
                <c:formatCode>General</c:formatCode>
                <c:ptCount val="10"/>
                <c:pt idx="0">
                  <c:v>36</c:v>
                </c:pt>
                <c:pt idx="1">
                  <c:v>47</c:v>
                </c:pt>
                <c:pt idx="2">
                  <c:v>42</c:v>
                </c:pt>
                <c:pt idx="3">
                  <c:v>40</c:v>
                </c:pt>
                <c:pt idx="4">
                  <c:v>41</c:v>
                </c:pt>
                <c:pt idx="5">
                  <c:v>33</c:v>
                </c:pt>
                <c:pt idx="6">
                  <c:v>41</c:v>
                </c:pt>
                <c:pt idx="7">
                  <c:v>43</c:v>
                </c:pt>
                <c:pt idx="8">
                  <c:v>45</c:v>
                </c:pt>
                <c:pt idx="9">
                  <c:v>34</c:v>
                </c:pt>
              </c:numCache>
            </c:numRef>
          </c:val>
        </c:ser>
        <c:ser>
          <c:idx val="2"/>
          <c:order val="2"/>
          <c:tx>
            <c:strRef>
              <c:f>'[employee_data  (1)-2.xlsx]Sheet1'!$D$3:$D$4</c:f>
              <c:strCache>
                <c:ptCount val="1"/>
                <c:pt idx="0">
                  <c:v>med</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(1)-2.xlsx]Sheet1'!$D$5:$D$15</c:f>
              <c:numCache>
                <c:formatCode>General</c:formatCode>
                <c:ptCount val="10"/>
                <c:pt idx="0">
                  <c:v>85</c:v>
                </c:pt>
                <c:pt idx="1">
                  <c:v>66</c:v>
                </c:pt>
                <c:pt idx="2">
                  <c:v>78</c:v>
                </c:pt>
                <c:pt idx="3">
                  <c:v>93</c:v>
                </c:pt>
                <c:pt idx="4">
                  <c:v>77</c:v>
                </c:pt>
                <c:pt idx="5">
                  <c:v>70</c:v>
                </c:pt>
                <c:pt idx="6">
                  <c:v>75</c:v>
                </c:pt>
                <c:pt idx="7">
                  <c:v>83</c:v>
                </c:pt>
                <c:pt idx="8">
                  <c:v>72</c:v>
                </c:pt>
                <c:pt idx="9">
                  <c:v>84</c:v>
                </c:pt>
              </c:numCache>
            </c:numRef>
          </c:val>
        </c:ser>
        <c:ser>
          <c:idx val="3"/>
          <c:order val="3"/>
          <c:tx>
            <c:strRef>
              <c:f>'[employee_data  (1)-2.xlsx]Sheet1'!$E$3:$E$4</c:f>
              <c:strCache>
                <c:ptCount val="1"/>
                <c:pt idx="0">
                  <c:v>veryhigh</c:v>
                </c:pt>
              </c:strCache>
            </c:strRef>
          </c:tx>
          <c:spPr>
            <a:solidFill>
              <a:schemeClr val="accent4"/>
            </a:solidFill>
            <a:ln>
              <a:noFill/>
            </a:ln>
            <a:effectLst/>
          </c:spPr>
          <c:invertIfNegative val="0"/>
          <c:dLbls>
            <c:delete val="1"/>
          </c:dLbls>
          <c:cat>
            <c:strRef>
              <c:f>'[employee_data  (1)-2.xlsx]Sheet1'!$A$5:$A$15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(1)-2.xlsx]Sheet1'!$E$5:$E$15</c:f>
              <c:numCache>
                <c:formatCode>General</c:formatCode>
                <c:ptCount val="10"/>
                <c:pt idx="0">
                  <c:v>17</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46"/>
        <c:overlap val="-28"/>
        <c:axId val="856035915"/>
        <c:axId val="425476806"/>
      </c:barChart>
      <c:catAx>
        <c:axId val="85603591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25476806"/>
        <c:crosses val="autoZero"/>
        <c:auto val="1"/>
        <c:lblAlgn val="ctr"/>
        <c:lblOffset val="100"/>
        <c:noMultiLvlLbl val="0"/>
      </c:catAx>
      <c:valAx>
        <c:axId val="425476806"/>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56035915"/>
        <c:crosses val="autoZero"/>
        <c:crossBetween val="between"/>
      </c:valAx>
      <c:spPr>
        <a:noFill/>
        <a:ln>
          <a:noFill/>
        </a:ln>
        <a:effectLst/>
      </c:spPr>
    </c:plotArea>
    <c:legend>
      <c:legendPos val="r"/>
      <c:layout>
        <c:manualLayout>
          <c:xMode val="edge"/>
          <c:yMode val="edge"/>
          <c:x val="0.730727173318753"/>
          <c:y val="0.357371400443022"/>
          <c:w val="0.265172225259705"/>
          <c:h val="0.424563130691607"/>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accent2">
        <a:lumMod val="60000"/>
        <a:lumOff val="40000"/>
      </a:schemeClr>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26440"/>
            <a:ext cx="10972800" cy="1259205"/>
          </a:xfrm>
        </p:spPr>
        <p:txBody>
          <a:bodyPr>
            <a:scene3d>
              <a:camera prst="orthographicFront"/>
              <a:lightRig rig="threePt" dir="t"/>
            </a:scene3d>
          </a:bodyPr>
          <a:p>
            <a:r>
              <a:rPr lang="en-IN" altLang="en-US" sz="3200"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sym typeface="+mn-ea"/>
              </a:rPr>
              <a:t>Employee Performance Analysis Using Excel</a:t>
            </a:r>
            <a:endParaRPr lang="en-IN" altLang="en-US" sz="3200" b="1">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sym typeface="+mn-ea"/>
            </a:endParaRPr>
          </a:p>
        </p:txBody>
      </p:sp>
      <p:sp>
        <p:nvSpPr>
          <p:cNvPr id="3" name="Content Placeholder 2"/>
          <p:cNvSpPr>
            <a:spLocks noGrp="1"/>
          </p:cNvSpPr>
          <p:nvPr>
            <p:ph idx="1"/>
          </p:nvPr>
        </p:nvSpPr>
        <p:spPr>
          <a:xfrm>
            <a:off x="609600" y="2971165"/>
            <a:ext cx="10972800" cy="3155315"/>
          </a:xfrm>
        </p:spPr>
        <p:txBody>
          <a:bodyPr/>
          <a:p>
            <a:pPr>
              <a:buFont typeface="Wingdings" panose="05000000000000000000" charset="0"/>
              <a:buChar char="ü"/>
            </a:pPr>
            <a:r>
              <a:rPr lang="en-IN" altLang="en-US" sz="2800" b="1">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rPr>
              <a:t>STUDENT NAME  :  MUGUNTHAN . M</a:t>
            </a:r>
            <a:endParaRPr lang="en-IN" altLang="en-US" sz="2800" b="1">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endParaRPr>
          </a:p>
          <a:p>
            <a:pPr>
              <a:buFont typeface="Wingdings" panose="05000000000000000000" charset="0"/>
              <a:buChar char="ü"/>
            </a:pPr>
            <a:r>
              <a:rPr lang="en-IN" altLang="en-US" sz="2800" b="1">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rPr>
              <a:t>REGISTER NO       :   </a:t>
            </a:r>
            <a:r>
              <a:rPr lang="en-IN" altLang="en-US" sz="2800" b="1">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sym typeface="+mn-ea"/>
              </a:rPr>
              <a:t>312208100</a:t>
            </a:r>
            <a:endParaRPr lang="en-IN" altLang="en-US" sz="2800" b="1">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endParaRPr>
          </a:p>
          <a:p>
            <a:pPr>
              <a:buFont typeface="Wingdings" panose="05000000000000000000" charset="0"/>
              <a:buChar char="ü"/>
            </a:pPr>
            <a:r>
              <a:rPr lang="en-IN" altLang="en-US" sz="2800" b="1">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rPr>
              <a:t>DEPARTMENT      :   B.COM  ACCOUNTING &amp;FINANCE</a:t>
            </a:r>
            <a:endParaRPr lang="en-IN" altLang="en-US" sz="2800" b="1">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endParaRPr>
          </a:p>
          <a:p>
            <a:pPr>
              <a:buFont typeface="Wingdings" panose="05000000000000000000" charset="0"/>
              <a:buChar char="ü"/>
            </a:pPr>
            <a:r>
              <a:rPr lang="en-IN" altLang="en-US" sz="2800" b="1">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rPr>
              <a:t>COLLEGE  </a:t>
            </a:r>
            <a:r>
              <a:rPr lang="en-IN" altLang="en-US" sz="28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hnschrift SemiBold" panose="020B0502040204020203" charset="0"/>
                <a:cs typeface="Bahnschrift SemiBold" panose="020B0502040204020203" charset="0"/>
              </a:rPr>
              <a:t>               :   </a:t>
            </a:r>
            <a:r>
              <a:rPr lang="en-IN" altLang="en-US" sz="2800" b="1">
                <a:solidFill>
                  <a:schemeClr val="tx1"/>
                </a:solidFill>
                <a:effectLst>
                  <a:outerShdw blurRad="38100" dist="19050" dir="2700000" algn="tl" rotWithShape="0">
                    <a:schemeClr val="dk1">
                      <a:alpha val="40000"/>
                    </a:schemeClr>
                  </a:outerShdw>
                </a:effectLst>
                <a:latin typeface="Bahnschrift SemiBold" panose="020B0502040204020203" charset="0"/>
                <a:cs typeface="Bahnschrift SemiBold" panose="020B0502040204020203" charset="0"/>
              </a:rPr>
              <a:t>SIR THEAGARAYA COLLEGE</a:t>
            </a:r>
            <a:endParaRPr lang="en-IN" altLang="en-US" sz="28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hnschrift SemiBold" panose="020B0502040204020203" charset="0"/>
              <a:cs typeface="Bahnschrift SemiBold" panose="020B0502040204020203" charset="0"/>
            </a:endParaRPr>
          </a:p>
          <a:p>
            <a:pPr>
              <a:buFont typeface="Wingdings" panose="05000000000000000000" charset="0"/>
              <a:buChar char="ü"/>
            </a:pPr>
            <a:endParaRPr lang="en-IN" altLang="en-US" sz="28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hnschrift SemiBold" panose="020B0502040204020203" charset="0"/>
              <a:cs typeface="Bahnschrift SemiBold"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6795770" cy="1143000"/>
          </a:xfrm>
        </p:spPr>
        <p:txBody>
          <a:bodyPr/>
          <a:p>
            <a:r>
              <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MODELLING APPROACH</a:t>
            </a:r>
            <a:endPar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algn="just">
              <a:buFont typeface="Wingdings" panose="05000000000000000000" charset="0"/>
              <a:buChar char="ü"/>
            </a:pPr>
            <a:r>
              <a:rPr lang="en-US"/>
              <a:t> </a:t>
            </a:r>
            <a:r>
              <a:rPr lang="en-US" b="1" u="sng"/>
              <a:t> Feature Engineering:</a:t>
            </a:r>
            <a:r>
              <a:rPr lang="en-US"/>
              <a:t> Create new features or modify existing ones to enhance the model's predictive power. This could include generating interaction terms, normalizing data, or encoding categorical variables.</a:t>
            </a:r>
            <a:endParaRPr lang="en-US"/>
          </a:p>
          <a:p>
            <a:pPr algn="just">
              <a:buFont typeface="Wingdings" panose="05000000000000000000" charset="0"/>
              <a:buChar char="ü"/>
            </a:pPr>
            <a:r>
              <a:rPr lang="en-US" b="1" u="sng"/>
              <a:t>Example:</a:t>
            </a:r>
            <a:r>
              <a:rPr lang="en-US"/>
              <a:t> Creating a feature that captures the number of training hours an employee has completed in the past year or encoding department names into numerical values.</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n w="9525">
                  <a:solidFill>
                    <a:schemeClr val="bg1"/>
                  </a:solidFill>
                  <a:prstDash val="solid"/>
                </a:ln>
                <a:effectLst>
                  <a:outerShdw blurRad="12700" dist="38100" dir="2700000" algn="tl" rotWithShape="0">
                    <a:schemeClr val="bg1">
                      <a:lumMod val="50000"/>
                    </a:schemeClr>
                  </a:outerShdw>
                </a:effectLst>
                <a:sym typeface="+mn-ea"/>
              </a:rPr>
              <a:t>RESULTS AND DISCUSSION</a:t>
            </a:r>
            <a:endParaRPr lang="en-US"/>
          </a:p>
        </p:txBody>
      </p:sp>
      <p:sp>
        <p:nvSpPr>
          <p:cNvPr id="3" name="Content Placeholder 2"/>
          <p:cNvSpPr>
            <a:spLocks noGrp="1"/>
          </p:cNvSpPr>
          <p:nvPr>
            <p:ph idx="1"/>
          </p:nvPr>
        </p:nvSpPr>
        <p:spPr>
          <a:xfrm>
            <a:off x="609600" y="1600200"/>
            <a:ext cx="10972800" cy="4822190"/>
          </a:xfrm>
        </p:spPr>
        <p:txBody>
          <a:bodyPr/>
          <a:p>
            <a:pPr marL="0" indent="0" algn="just">
              <a:buFont typeface="Wingdings" panose="05000000000000000000" charset="0"/>
              <a:buNone/>
            </a:pPr>
            <a:endParaRPr lang="en-US"/>
          </a:p>
        </p:txBody>
      </p:sp>
      <p:graphicFrame>
        <p:nvGraphicFramePr>
          <p:cNvPr id="5" name="Chart 4"/>
          <p:cNvGraphicFramePr/>
          <p:nvPr/>
        </p:nvGraphicFramePr>
        <p:xfrm>
          <a:off x="610235" y="1600200"/>
          <a:ext cx="10039985" cy="482155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4389755" cy="1143000"/>
          </a:xfrm>
        </p:spPr>
        <p:txBody>
          <a:bodyPr/>
          <a:p>
            <a:r>
              <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endPar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algn="just">
              <a:buFont typeface="Wingdings" panose="05000000000000000000" charset="0"/>
              <a:buChar char="ü"/>
            </a:pPr>
            <a:r>
              <a:rPr lang="en-US" sz="2800" b="1"/>
              <a:t>The Excel-based employee performance analysis tool provides a comprehensive, accessible, and efficient solution for organizations seeking to evaluate and improve employee performance. By integrating data collection, analysis, and visualization in a single platform, this tool empowers HR managers, department heads, and executives to make informed decisions that align with organizational goals. The project demonstrates the power of Excel as a versatile tool for performance management and underscores its potential to drive strategic human resource initiatives. </a:t>
            </a:r>
            <a:endParaRPr lang="en-US" sz="2800" b="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745" y="1102995"/>
            <a:ext cx="10097770" cy="1470025"/>
          </a:xfrm>
        </p:spPr>
        <p:txBody>
          <a:bodyPr/>
          <a:lstStyle/>
          <a:p>
            <a:r>
              <a:rPr lang="en-IN" alt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rPr>
              <a:t>PROJECT TITLE</a:t>
            </a:r>
            <a:endParaRPr lang="en-IN" altLang="en-US" sz="4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charset="0"/>
              <a:cs typeface="Arial Black" panose="020B0A04020102020204" charset="0"/>
            </a:endParaRPr>
          </a:p>
        </p:txBody>
      </p:sp>
      <p:sp>
        <p:nvSpPr>
          <p:cNvPr id="3" name="Subtitle 2"/>
          <p:cNvSpPr>
            <a:spLocks noGrp="1"/>
          </p:cNvSpPr>
          <p:nvPr>
            <p:ph type="subTitle" idx="1"/>
          </p:nvPr>
        </p:nvSpPr>
        <p:spPr>
          <a:xfrm>
            <a:off x="626745" y="3035300"/>
            <a:ext cx="10949305" cy="2102485"/>
          </a:xfrm>
        </p:spPr>
        <p:txBody>
          <a:bodyPr/>
          <a:lstStyle/>
          <a:p>
            <a:r>
              <a:rPr lang="en-IN" altLang="en-US" sz="36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hnschrift SemiBold" panose="020B0502040204020203" charset="0"/>
                <a:cs typeface="Bahnschrift SemiBold" panose="020B0502040204020203" charset="0"/>
              </a:rPr>
              <a:t>Employee Performance Analysis </a:t>
            </a:r>
            <a:endParaRPr lang="en-IN" altLang="en-US" sz="36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hnschrift SemiBold" panose="020B0502040204020203" charset="0"/>
              <a:cs typeface="Bahnschrift SemiBold" panose="020B0502040204020203" charset="0"/>
            </a:endParaRPr>
          </a:p>
          <a:p>
            <a:r>
              <a:rPr lang="en-IN" altLang="en-US" sz="36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hnschrift SemiBold" panose="020B0502040204020203" charset="0"/>
                <a:cs typeface="Bahnschrift SemiBold" panose="020B0502040204020203" charset="0"/>
              </a:rPr>
              <a:t>Using Excel</a:t>
            </a:r>
            <a:endParaRPr lang="en-IN" altLang="en-US" sz="3600" b="1">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5252720" cy="1143000"/>
          </a:xfrm>
        </p:spPr>
        <p:txBody>
          <a:bodyPr>
            <a:scene3d>
              <a:camera prst="orthographicFront"/>
              <a:lightRig rig="threePt" dir="t"/>
            </a:scene3d>
          </a:bodyPr>
          <a:p>
            <a:r>
              <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rPr>
              <a:t>AGENDA</a:t>
            </a:r>
            <a:endParaRPr lang="en-IN" altLang="en-US"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marL="514350" indent="-514350">
              <a:buFont typeface="+mj-lt"/>
              <a:buAutoNum type="arabicPeriod"/>
            </a:pPr>
            <a:r>
              <a:rPr lang="en-IN" altLang="en-US" sz="2800" b="1">
                <a:latin typeface="Bahnschrift SemiBold" panose="020B0502040204020203" charset="0"/>
                <a:cs typeface="Bahnschrift SemiBold" panose="020B0502040204020203" charset="0"/>
              </a:rPr>
              <a:t>Problem Statement</a:t>
            </a:r>
            <a:endParaRPr lang="en-IN" altLang="en-US" sz="2800" b="1">
              <a:latin typeface="Bahnschrift SemiBold" panose="020B0502040204020203" charset="0"/>
              <a:cs typeface="Bahnschrift SemiBold" panose="020B0502040204020203" charset="0"/>
            </a:endParaRPr>
          </a:p>
          <a:p>
            <a:pPr marL="514350" indent="-514350">
              <a:buFont typeface="+mj-lt"/>
              <a:buAutoNum type="arabicPeriod"/>
            </a:pPr>
            <a:r>
              <a:rPr lang="en-IN" altLang="en-US" sz="2800" b="1">
                <a:latin typeface="Bahnschrift SemiBold" panose="020B0502040204020203" charset="0"/>
                <a:cs typeface="Bahnschrift SemiBold" panose="020B0502040204020203" charset="0"/>
              </a:rPr>
              <a:t>Project Overview</a:t>
            </a:r>
            <a:endParaRPr lang="en-IN" altLang="en-US" sz="2800" b="1">
              <a:latin typeface="Bahnschrift SemiBold" panose="020B0502040204020203" charset="0"/>
              <a:cs typeface="Bahnschrift SemiBold" panose="020B0502040204020203" charset="0"/>
            </a:endParaRPr>
          </a:p>
          <a:p>
            <a:pPr marL="514350" indent="-514350">
              <a:buFont typeface="+mj-lt"/>
              <a:buAutoNum type="arabicPeriod"/>
            </a:pPr>
            <a:r>
              <a:rPr lang="en-IN" altLang="en-US" sz="2800" b="1">
                <a:latin typeface="Bahnschrift SemiBold" panose="020B0502040204020203" charset="0"/>
                <a:cs typeface="Bahnschrift SemiBold" panose="020B0502040204020203" charset="0"/>
              </a:rPr>
              <a:t>End Users </a:t>
            </a:r>
            <a:endParaRPr lang="en-IN" altLang="en-US" sz="2800" b="1">
              <a:latin typeface="Bahnschrift SemiBold" panose="020B0502040204020203" charset="0"/>
              <a:cs typeface="Bahnschrift SemiBold" panose="020B0502040204020203" charset="0"/>
            </a:endParaRPr>
          </a:p>
          <a:p>
            <a:pPr marL="514350" indent="-514350">
              <a:buFont typeface="+mj-lt"/>
              <a:buAutoNum type="arabicPeriod"/>
            </a:pPr>
            <a:r>
              <a:rPr lang="en-IN" altLang="en-US" sz="2800" b="1">
                <a:latin typeface="Bahnschrift SemiBold" panose="020B0502040204020203" charset="0"/>
                <a:cs typeface="Bahnschrift SemiBold" panose="020B0502040204020203" charset="0"/>
              </a:rPr>
              <a:t>Our Solution and Proposition</a:t>
            </a:r>
            <a:endParaRPr lang="en-IN" altLang="en-US" sz="2800" b="1">
              <a:latin typeface="Bahnschrift SemiBold" panose="020B0502040204020203" charset="0"/>
              <a:cs typeface="Bahnschrift SemiBold" panose="020B0502040204020203" charset="0"/>
            </a:endParaRPr>
          </a:p>
          <a:p>
            <a:pPr marL="514350" indent="-514350">
              <a:buFont typeface="+mj-lt"/>
              <a:buAutoNum type="arabicPeriod"/>
            </a:pPr>
            <a:r>
              <a:rPr lang="en-IN" altLang="en-US" sz="2800" b="1">
                <a:latin typeface="Bahnschrift SemiBold" panose="020B0502040204020203" charset="0"/>
                <a:cs typeface="Bahnschrift SemiBold" panose="020B0502040204020203" charset="0"/>
              </a:rPr>
              <a:t>Dataset Description</a:t>
            </a:r>
            <a:endParaRPr lang="en-IN" altLang="en-US" sz="2800" b="1">
              <a:latin typeface="Bahnschrift SemiBold" panose="020B0502040204020203" charset="0"/>
              <a:cs typeface="Bahnschrift SemiBold" panose="020B0502040204020203" charset="0"/>
            </a:endParaRPr>
          </a:p>
          <a:p>
            <a:pPr marL="514350" indent="-514350">
              <a:buFont typeface="+mj-lt"/>
              <a:buAutoNum type="arabicPeriod"/>
            </a:pPr>
            <a:r>
              <a:rPr lang="en-IN" altLang="en-US" sz="2800" b="1">
                <a:latin typeface="Bahnschrift SemiBold" panose="020B0502040204020203" charset="0"/>
                <a:cs typeface="Bahnschrift SemiBold" panose="020B0502040204020203" charset="0"/>
              </a:rPr>
              <a:t>Modelling Approach</a:t>
            </a:r>
            <a:endParaRPr lang="en-IN" altLang="en-US" sz="2800" b="1">
              <a:latin typeface="Bahnschrift SemiBold" panose="020B0502040204020203" charset="0"/>
              <a:cs typeface="Bahnschrift SemiBold" panose="020B0502040204020203" charset="0"/>
            </a:endParaRPr>
          </a:p>
          <a:p>
            <a:pPr marL="514350" indent="-514350">
              <a:buFont typeface="+mj-lt"/>
              <a:buAutoNum type="arabicPeriod"/>
            </a:pPr>
            <a:r>
              <a:rPr lang="en-IN" altLang="en-US" sz="2800" b="1">
                <a:latin typeface="Bahnschrift SemiBold" panose="020B0502040204020203" charset="0"/>
                <a:cs typeface="Bahnschrift SemiBold" panose="020B0502040204020203" charset="0"/>
              </a:rPr>
              <a:t>Results and Discussion</a:t>
            </a:r>
            <a:endParaRPr lang="en-IN" altLang="en-US" sz="2800" b="1">
              <a:latin typeface="Bahnschrift SemiBold" panose="020B0502040204020203" charset="0"/>
              <a:cs typeface="Bahnschrift SemiBold" panose="020B0502040204020203" charset="0"/>
            </a:endParaRPr>
          </a:p>
          <a:p>
            <a:pPr marL="514350" indent="-514350">
              <a:buFont typeface="+mj-lt"/>
              <a:buAutoNum type="arabicPeriod"/>
            </a:pPr>
            <a:r>
              <a:rPr lang="en-IN" altLang="en-US" sz="2800" b="1">
                <a:latin typeface="Bahnschrift SemiBold" panose="020B0502040204020203" charset="0"/>
                <a:cs typeface="Bahnschrift SemiBold" panose="020B0502040204020203" charset="0"/>
              </a:rPr>
              <a:t>Conclusion</a:t>
            </a:r>
            <a:endParaRPr lang="en-IN" altLang="en-US" sz="2800" b="1">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6557645" cy="1143000"/>
          </a:xfrm>
        </p:spPr>
        <p:txBody>
          <a:bodyPr/>
          <a:p>
            <a:r>
              <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PROBLEM STATEMENT</a:t>
            </a:r>
            <a:endPar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algn="just">
              <a:buFont typeface="Wingdings" panose="05000000000000000000" charset="0"/>
              <a:buChar char="ü"/>
            </a:pPr>
            <a:endParaRPr lang="en-US" b="1" u="sng"/>
          </a:p>
          <a:p>
            <a:pPr algn="just">
              <a:buFont typeface="Wingdings" panose="05000000000000000000" charset="0"/>
              <a:buChar char="ü"/>
            </a:pPr>
            <a:r>
              <a:rPr lang="en-US" b="1" u="sng"/>
              <a:t>Gather Data:</a:t>
            </a:r>
            <a:r>
              <a:rPr lang="en-US" b="1"/>
              <a:t> </a:t>
            </a:r>
            <a:r>
              <a:rPr lang="en-US"/>
              <a:t>Collect data for each employee across the defined metrics. This could be in the form of scores, percentages, or any other quantifiable data.</a:t>
            </a:r>
            <a:endParaRPr lang="en-US"/>
          </a:p>
          <a:p>
            <a:pPr algn="just">
              <a:buFont typeface="Wingdings" panose="05000000000000000000" charset="0"/>
              <a:buChar char="ü"/>
            </a:pPr>
            <a:endParaRPr lang="en-US" b="1"/>
          </a:p>
          <a:p>
            <a:pPr algn="just">
              <a:buFont typeface="Wingdings" panose="05000000000000000000" charset="0"/>
              <a:buChar char="ü"/>
            </a:pPr>
            <a:r>
              <a:rPr lang="en-US" b="1" u="sng"/>
              <a:t>Data Input:</a:t>
            </a:r>
            <a:r>
              <a:rPr lang="en-US" b="1"/>
              <a:t> </a:t>
            </a:r>
            <a:r>
              <a:rPr lang="en-US"/>
              <a:t>Enter this data into an Excel sheet with columns representing different metrics and rows representing individual employees.</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6192520" cy="1143000"/>
          </a:xfrm>
        </p:spPr>
        <p:txBody>
          <a:bodyPr/>
          <a:p>
            <a:r>
              <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PROJECT OVERVIEW</a:t>
            </a:r>
            <a:endPar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algn="just">
              <a:buFont typeface="Wingdings" panose="05000000000000000000" charset="0"/>
              <a:buChar char="ü"/>
            </a:pPr>
            <a:r>
              <a:rPr lang="en-US" b="1" u="sng"/>
              <a:t>Project ObjectivesPerformance Evaluation:</a:t>
            </a:r>
            <a:r>
              <a:rPr lang="en-US" b="1"/>
              <a:t> </a:t>
            </a:r>
            <a:r>
              <a:rPr lang="en-US"/>
              <a:t>Assess the current performance levels of employees through various metrics and tools.</a:t>
            </a:r>
            <a:endParaRPr lang="en-US"/>
          </a:p>
          <a:p>
            <a:pPr algn="just">
              <a:buFont typeface="Wingdings" panose="05000000000000000000" charset="0"/>
              <a:buChar char="ü"/>
            </a:pPr>
            <a:r>
              <a:rPr lang="en-US" b="1" u="sng"/>
              <a:t>Goal Setting:</a:t>
            </a:r>
            <a:r>
              <a:rPr lang="en-US" b="1"/>
              <a:t> </a:t>
            </a:r>
            <a:r>
              <a:rPr lang="en-US"/>
              <a:t>Establish clear, measurable goals for employees aligned with organizational objectives.</a:t>
            </a:r>
            <a:endParaRPr lang="en-US"/>
          </a:p>
          <a:p>
            <a:pPr algn="just">
              <a:buFont typeface="Wingdings" panose="05000000000000000000" charset="0"/>
              <a:buChar char="ü"/>
            </a:pPr>
            <a:r>
              <a:rPr lang="en-US" b="1" u="sng"/>
              <a:t>Feedback Mechanism:</a:t>
            </a:r>
            <a:r>
              <a:rPr lang="en-US"/>
              <a:t> Implement a system for regular feedback to help employees understand their performance strengths and areas for improvement.</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7341235" cy="1143000"/>
          </a:xfrm>
        </p:spPr>
        <p:txBody>
          <a:bodyPr/>
          <a:p>
            <a:r>
              <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WHO ARE THE END USERS ?</a:t>
            </a:r>
            <a:endPar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algn="just">
              <a:buFont typeface="Wingdings" panose="05000000000000000000" charset="0"/>
              <a:buChar char="ü"/>
            </a:pPr>
            <a:r>
              <a:rPr lang="en-IN" altLang="en-US"/>
              <a:t> </a:t>
            </a:r>
            <a:r>
              <a:rPr lang="en-IN" altLang="en-US" b="1" u="sng"/>
              <a:t>In software development:</a:t>
            </a:r>
            <a:r>
              <a:rPr lang="en-IN" altLang="en-US"/>
              <a:t> The end users are the people who use the software after it has been developed and deployed, like employees using a business application or consumers using a mobile app.In education: The end users are the students who benefit from the educational tools, programs, or curriculums.In healthcare: Patients are often the end users of medical devices, treatments, or health services.</a:t>
            </a:r>
            <a:endParaRPr lang="en-I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8464550" cy="1143000"/>
          </a:xfrm>
        </p:spPr>
        <p:txBody>
          <a:bodyPr>
            <a:scene3d>
              <a:camera prst="orthographicFront"/>
              <a:lightRig rig="threePt" dir="t"/>
            </a:scene3d>
          </a:bodyPr>
          <a:p>
            <a:r>
              <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OUR SOLUTION AND PROPOSITION</a:t>
            </a:r>
            <a:endPar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a:buFont typeface="Wingdings" panose="05000000000000000000" charset="0"/>
              <a:buChar char="ü"/>
            </a:pPr>
            <a:r>
              <a:rPr lang="en-US" b="1" u="sng"/>
              <a:t>Solution:</a:t>
            </a:r>
            <a:r>
              <a:rPr lang="en-US"/>
              <a:t> Implement a comprehensive performance tracking system that uses data analytics to monitor employee progress. This system can provide real-time feedback, identify strengths and weaknesses, and suggest personalized improvement plans.Proposition: Employees will have clear visibility of their goals and performance metrics, leading to more accountability and motivation to improve.</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6370" y="274955"/>
            <a:ext cx="7715885" cy="1143000"/>
          </a:xfrm>
        </p:spPr>
        <p:txBody>
          <a:bodyPr/>
          <a:p>
            <a:r>
              <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DATASET DESCRIPTION</a:t>
            </a:r>
            <a:endPar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algn="just">
              <a:buFont typeface="Wingdings" panose="05000000000000000000" charset="0"/>
              <a:buChar char="ü"/>
            </a:pPr>
            <a:r>
              <a:rPr lang="en-IN" altLang="en-US"/>
              <a:t> A Dataset is a set or collection of data. This set is normally presented in a tabular pattern. Every column describes a particular variable. And each row corresponds to a given member of the data set, as per the given question. This is a part of data management. Data sets describe values for each variable for unknown quantities such as height, weight, temperature, volume, etc., of an object or values of random numbers. The values in this set are known as a datum.</a:t>
            </a:r>
            <a:endParaRPr lang="en-I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7954645" cy="1143000"/>
          </a:xfrm>
        </p:spPr>
        <p:txBody>
          <a:bodyPr/>
          <a:p>
            <a:r>
              <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rPr>
              <a:t>THE ‘WOW’ IN OUR SOLUTION</a:t>
            </a:r>
            <a:endParaRPr lang="en-IN" altLang="en-US" sz="3600"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p>
            <a:pPr algn="just">
              <a:buFont typeface="Wingdings" panose="05000000000000000000" charset="0"/>
              <a:buChar char="ü"/>
            </a:pPr>
            <a:r>
              <a:rPr lang="en-IN" altLang="en-US"/>
              <a:t> </a:t>
            </a:r>
            <a:r>
              <a:rPr lang="en-US"/>
              <a:t> </a:t>
            </a:r>
            <a:r>
              <a:rPr lang="en-US" b="1" u="sng"/>
              <a:t>Automated Data Analysis:</a:t>
            </a:r>
            <a:r>
              <a:rPr lang="en-US"/>
              <a:t> Advanced formulas and functions for real-time analysis without requiring extensive Excel knowledge.</a:t>
            </a:r>
            <a:endParaRPr lang="en-US"/>
          </a:p>
          <a:p>
            <a:pPr algn="just">
              <a:buFont typeface="Wingdings" panose="05000000000000000000" charset="0"/>
              <a:buChar char="ü"/>
            </a:pPr>
            <a:r>
              <a:rPr lang="en-US"/>
              <a:t> </a:t>
            </a:r>
            <a:r>
              <a:rPr lang="en-US" b="1" u="sng"/>
              <a:t>Predictive Insights:</a:t>
            </a:r>
            <a:r>
              <a:rPr lang="en-US"/>
              <a:t> Use of basic predictive models to forecast employee performance trends and highlight potential areas of concern.</a:t>
            </a:r>
            <a:endParaRPr 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3693</Words>
  <Application>WPS Presentation</Application>
  <PresentationFormat>Widescreen</PresentationFormat>
  <Paragraphs>64</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Arial Black</vt:lpstr>
      <vt:lpstr>Wingdings</vt:lpstr>
      <vt:lpstr>Bahnschrift SemiBold</vt:lpstr>
      <vt:lpstr>Microsoft YaHei</vt:lpstr>
      <vt:lpstr>Arial Unicode MS</vt:lpstr>
      <vt:lpstr>Calibri</vt:lpstr>
      <vt:lpstr>Blue Waves</vt:lpstr>
      <vt:lpstr>Employee Performance Analysis Using Excel</vt:lpstr>
      <vt:lpstr>PROJECT TITLE</vt:lpstr>
      <vt:lpstr>AGENDA</vt:lpstr>
      <vt:lpstr>PROBLEM STATEMENT</vt:lpstr>
      <vt:lpstr>PROJECT OVERVIEW</vt:lpstr>
      <vt:lpstr>WHO ARE THE END USERS ?</vt:lpstr>
      <vt:lpstr>OUR SOLUTION AND PROPOSITION</vt:lpstr>
      <vt:lpstr>DATASET DESCRIPTION</vt:lpstr>
      <vt:lpstr>THE ‘WOW’ IN OUR SOLUTION</vt:lpstr>
      <vt:lpstr>MODELLING APPROACH</vt:lpstr>
      <vt:lpstr>RESULTS AND 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
  <cp:lastModifiedBy>ELCOT</cp:lastModifiedBy>
  <cp:revision>3</cp:revision>
  <dcterms:created xsi:type="dcterms:W3CDTF">2024-08-28T19:49:00Z</dcterms:created>
  <dcterms:modified xsi:type="dcterms:W3CDTF">2024-09-01T16:50:54Z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81D3009A61F34C40AA8B9F6EEA614B24_13</vt:lpwstr>
  </property>
  <property fmtid="{D5CDD505-2E9C-101B-9397-08002B2CF9AE}" pid="3" name="KSOProductBuildVer">
    <vt:lpwstr>1033-12.2.0.17562</vt:lpwstr>
  </property>
</Properties>
</file>