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7" r:id="rId4"/>
    <p:sldId id="278" r:id="rId5"/>
    <p:sldId id="280" r:id="rId6"/>
    <p:sldId id="261" r:id="rId7"/>
    <p:sldId id="259" r:id="rId8"/>
    <p:sldId id="260" r:id="rId9"/>
    <p:sldId id="275" r:id="rId10"/>
    <p:sldId id="276" r:id="rId11"/>
    <p:sldId id="262" r:id="rId12"/>
    <p:sldId id="282" r:id="rId13"/>
    <p:sldId id="283" r:id="rId14"/>
    <p:sldId id="26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8ABD283-F735-416D-A7D5-088ACA4DAA33}" type="datetimeFigureOut">
              <a:rPr lang="en-US" smtClean="0"/>
              <a:pPr/>
              <a:t>11/15/2024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C19041-69B0-416A-9E7F-CF3CB3B3A5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9041-69B0-416A-9E7F-CF3CB3B3A5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9041-69B0-416A-9E7F-CF3CB3B3A5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9041-69B0-416A-9E7F-CF3CB3B3A57A}"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C19041-69B0-416A-9E7F-CF3CB3B3A57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9041-69B0-416A-9E7F-CF3CB3B3A57A}"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C19041-69B0-416A-9E7F-CF3CB3B3A57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C19041-69B0-416A-9E7F-CF3CB3B3A57A}"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283-F735-416D-A7D5-088ACA4DAA33}" type="datetimeFigureOut">
              <a:rPr lang="en-US" smtClean="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C19041-69B0-416A-9E7F-CF3CB3B3A5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8ABD283-F735-416D-A7D5-088ACA4DAA33}"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C19041-69B0-416A-9E7F-CF3CB3B3A57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8ABD283-F735-416D-A7D5-088ACA4DAA33}" type="datetimeFigureOut">
              <a:rPr lang="en-US" smtClean="0"/>
              <a:pPr/>
              <a:t>11/15/2024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C19041-69B0-416A-9E7F-CF3CB3B3A57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8ABD283-F735-416D-A7D5-088ACA4DAA33}" type="datetimeFigureOut">
              <a:rPr lang="en-US" smtClean="0"/>
              <a:pPr/>
              <a:t>11/15/2024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CC19041-69B0-416A-9E7F-CF3CB3B3A5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400CF0B-7D65-BCCB-1FC2-80D92CC6E61F}"/>
              </a:ext>
            </a:extLst>
          </p:cNvPr>
          <p:cNvPicPr>
            <a:picLocks noGrp="1" noChangeAspect="1"/>
          </p:cNvPicPr>
          <p:nvPr>
            <p:ph idx="1"/>
          </p:nvPr>
        </p:nvPicPr>
        <p:blipFill>
          <a:blip r:embed="rId2" cstate="print"/>
          <a:stretch>
            <a:fillRect/>
          </a:stretch>
        </p:blipFill>
        <p:spPr>
          <a:xfrm>
            <a:off x="750625" y="409133"/>
            <a:ext cx="6000743" cy="1800225"/>
          </a:xfrm>
        </p:spPr>
      </p:pic>
      <p:pic>
        <p:nvPicPr>
          <p:cNvPr id="3" name="Picture 4">
            <a:extLst>
              <a:ext uri="{FF2B5EF4-FFF2-40B4-BE49-F238E27FC236}">
                <a16:creationId xmlns:a16="http://schemas.microsoft.com/office/drawing/2014/main" id="{F7794566-4CB2-8DF5-D475-747524DDA606}"/>
              </a:ext>
            </a:extLst>
          </p:cNvPr>
          <p:cNvPicPr>
            <a:picLocks noChangeAspect="1"/>
          </p:cNvPicPr>
          <p:nvPr/>
        </p:nvPicPr>
        <p:blipFill>
          <a:blip r:embed="rId3" cstate="print"/>
          <a:stretch>
            <a:fillRect/>
          </a:stretch>
        </p:blipFill>
        <p:spPr>
          <a:xfrm>
            <a:off x="6757770" y="483176"/>
            <a:ext cx="1971675" cy="1800225"/>
          </a:xfrm>
          <a:prstGeom prst="rect">
            <a:avLst/>
          </a:prstGeom>
        </p:spPr>
      </p:pic>
      <p:sp>
        <p:nvSpPr>
          <p:cNvPr id="6" name="TextBox 5">
            <a:extLst>
              <a:ext uri="{FF2B5EF4-FFF2-40B4-BE49-F238E27FC236}">
                <a16:creationId xmlns:a16="http://schemas.microsoft.com/office/drawing/2014/main" id="{78F0F8CD-4BE8-C9C5-43D4-731A13D8160F}"/>
              </a:ext>
            </a:extLst>
          </p:cNvPr>
          <p:cNvSpPr txBox="1"/>
          <p:nvPr/>
        </p:nvSpPr>
        <p:spPr>
          <a:xfrm>
            <a:off x="342171" y="2394845"/>
            <a:ext cx="8283228" cy="1077218"/>
          </a:xfrm>
          <a:prstGeom prst="rect">
            <a:avLst/>
          </a:prstGeom>
          <a:noFill/>
        </p:spPr>
        <p:txBody>
          <a:bodyPr wrap="square">
            <a:spAutoFit/>
          </a:bodyPr>
          <a:lstStyle/>
          <a:p>
            <a:pPr algn="ctr"/>
            <a:r>
              <a:rPr lang="en-US" sz="3200" dirty="0">
                <a:latin typeface="Algerian" pitchFamily="82" charset="0"/>
              </a:rPr>
              <a:t>Department Of Mechanical Engineering</a:t>
            </a:r>
          </a:p>
        </p:txBody>
      </p:sp>
      <p:sp>
        <p:nvSpPr>
          <p:cNvPr id="10" name="TextBox 9">
            <a:extLst>
              <a:ext uri="{FF2B5EF4-FFF2-40B4-BE49-F238E27FC236}">
                <a16:creationId xmlns:a16="http://schemas.microsoft.com/office/drawing/2014/main" id="{DA955E9A-0376-9823-5F1A-083FA3FC3E15}"/>
              </a:ext>
            </a:extLst>
          </p:cNvPr>
          <p:cNvSpPr txBox="1"/>
          <p:nvPr/>
        </p:nvSpPr>
        <p:spPr>
          <a:xfrm>
            <a:off x="1870363" y="-618639"/>
            <a:ext cx="4584224" cy="646331"/>
          </a:xfrm>
          <a:prstGeom prst="rect">
            <a:avLst/>
          </a:prstGeom>
          <a:noFill/>
        </p:spPr>
        <p:txBody>
          <a:bodyPr wrap="square">
            <a:spAutoFit/>
          </a:bodyPr>
          <a:lstStyle/>
          <a:p>
            <a:r>
              <a:rPr lang="en-US" dirty="0"/>
              <a:t>https://youtube.com/shorts/_MWlYGdIS_I?feature=share</a:t>
            </a:r>
          </a:p>
        </p:txBody>
      </p:sp>
      <p:sp>
        <p:nvSpPr>
          <p:cNvPr id="12" name="TextBox 11">
            <a:extLst>
              <a:ext uri="{FF2B5EF4-FFF2-40B4-BE49-F238E27FC236}">
                <a16:creationId xmlns:a16="http://schemas.microsoft.com/office/drawing/2014/main" id="{BDB35BA2-3457-F556-CA56-EE92C77DA61E}"/>
              </a:ext>
            </a:extLst>
          </p:cNvPr>
          <p:cNvSpPr txBox="1"/>
          <p:nvPr/>
        </p:nvSpPr>
        <p:spPr>
          <a:xfrm>
            <a:off x="2209800" y="3601407"/>
            <a:ext cx="4547970" cy="584775"/>
          </a:xfrm>
          <a:prstGeom prst="rect">
            <a:avLst/>
          </a:prstGeom>
          <a:noFill/>
        </p:spPr>
        <p:txBody>
          <a:bodyPr wrap="square">
            <a:spAutoFit/>
          </a:bodyPr>
          <a:lstStyle/>
          <a:p>
            <a:pPr algn="ctr"/>
            <a:r>
              <a:rPr lang="en-US" sz="3200" b="1" dirty="0">
                <a:latin typeface="Algerian" pitchFamily="82" charset="0"/>
              </a:rPr>
              <a:t>FINAL Review</a:t>
            </a:r>
          </a:p>
        </p:txBody>
      </p:sp>
      <p:sp>
        <p:nvSpPr>
          <p:cNvPr id="14" name="TextBox 13">
            <a:extLst>
              <a:ext uri="{FF2B5EF4-FFF2-40B4-BE49-F238E27FC236}">
                <a16:creationId xmlns:a16="http://schemas.microsoft.com/office/drawing/2014/main" id="{DCBBDC9F-3F87-F298-33D1-0957D7DE7F2D}"/>
              </a:ext>
            </a:extLst>
          </p:cNvPr>
          <p:cNvSpPr txBox="1"/>
          <p:nvPr/>
        </p:nvSpPr>
        <p:spPr>
          <a:xfrm>
            <a:off x="5181600" y="4625974"/>
            <a:ext cx="4343400" cy="1446550"/>
          </a:xfrm>
          <a:prstGeom prst="rect">
            <a:avLst/>
          </a:prstGeom>
          <a:noFill/>
        </p:spPr>
        <p:txBody>
          <a:bodyPr wrap="square">
            <a:spAutoFit/>
          </a:bodyPr>
          <a:lstStyle/>
          <a:p>
            <a:r>
              <a:rPr lang="en-US" sz="2800" dirty="0">
                <a:latin typeface="Algerian" pitchFamily="82" charset="0"/>
              </a:rPr>
              <a:t>Presented by </a:t>
            </a:r>
            <a:r>
              <a:rPr lang="en-IN" sz="2000" dirty="0" err="1">
                <a:latin typeface="Algerian" pitchFamily="82" charset="0"/>
                <a:cs typeface="Times New Roman" pitchFamily="18" charset="0"/>
              </a:rPr>
              <a:t>Srikrishna.s</a:t>
            </a:r>
            <a:r>
              <a:rPr lang="en-IN" sz="2000" dirty="0">
                <a:latin typeface="Algerian" pitchFamily="82" charset="0"/>
                <a:cs typeface="Times New Roman" pitchFamily="18" charset="0"/>
              </a:rPr>
              <a:t>(927622BME088)</a:t>
            </a:r>
          </a:p>
          <a:p>
            <a:r>
              <a:rPr lang="en-IN" sz="2000" dirty="0" err="1">
                <a:latin typeface="Algerian" pitchFamily="82" charset="0"/>
                <a:cs typeface="Times New Roman" pitchFamily="18" charset="0"/>
              </a:rPr>
              <a:t>Vikas.v</a:t>
            </a:r>
            <a:r>
              <a:rPr lang="en-IN" sz="2000" dirty="0">
                <a:latin typeface="Algerian" pitchFamily="82" charset="0"/>
                <a:cs typeface="Times New Roman" pitchFamily="18" charset="0"/>
              </a:rPr>
              <a:t>(927622BME101)</a:t>
            </a:r>
          </a:p>
          <a:p>
            <a:r>
              <a:rPr lang="en-IN" sz="2000" dirty="0" err="1">
                <a:latin typeface="Algerian" pitchFamily="82" charset="0"/>
                <a:cs typeface="Times New Roman" pitchFamily="18" charset="0"/>
              </a:rPr>
              <a:t>Mugunthan.u</a:t>
            </a:r>
            <a:r>
              <a:rPr lang="en-IN" sz="2000" dirty="0">
                <a:latin typeface="Algerian" pitchFamily="82" charset="0"/>
                <a:cs typeface="Times New Roman" pitchFamily="18" charset="0"/>
              </a:rPr>
              <a:t>(927622BME312</a:t>
            </a:r>
            <a:r>
              <a:rPr lang="en-IN" sz="2000" dirty="0">
                <a:latin typeface="Algerian" pitchFamily="82" charset="0"/>
              </a:rPr>
              <a:t>)</a:t>
            </a:r>
          </a:p>
        </p:txBody>
      </p:sp>
      <p:sp>
        <p:nvSpPr>
          <p:cNvPr id="16" name="TextBox 15">
            <a:extLst>
              <a:ext uri="{FF2B5EF4-FFF2-40B4-BE49-F238E27FC236}">
                <a16:creationId xmlns:a16="http://schemas.microsoft.com/office/drawing/2014/main" id="{821C52FD-8AC2-5BAF-D36B-E932A71968A3}"/>
              </a:ext>
            </a:extLst>
          </p:cNvPr>
          <p:cNvSpPr txBox="1"/>
          <p:nvPr/>
        </p:nvSpPr>
        <p:spPr>
          <a:xfrm>
            <a:off x="0" y="4495800"/>
            <a:ext cx="4838364" cy="1384995"/>
          </a:xfrm>
          <a:prstGeom prst="rect">
            <a:avLst/>
          </a:prstGeom>
          <a:noFill/>
        </p:spPr>
        <p:txBody>
          <a:bodyPr wrap="square">
            <a:spAutoFit/>
          </a:bodyPr>
          <a:lstStyle/>
          <a:p>
            <a:r>
              <a:rPr lang="en-US" sz="2800" dirty="0">
                <a:latin typeface="Algerian" pitchFamily="82" charset="0"/>
              </a:rPr>
              <a:t>Guided by:</a:t>
            </a:r>
          </a:p>
          <a:p>
            <a:r>
              <a:rPr lang="en-US" sz="2800" dirty="0"/>
              <a:t>              </a:t>
            </a:r>
            <a:r>
              <a:rPr lang="en-US" sz="2800" dirty="0">
                <a:latin typeface="Algerian" pitchFamily="82" charset="0"/>
              </a:rPr>
              <a:t>Mr.s.saravaNAkumar</a:t>
            </a:r>
            <a:endParaRPr lang="en-US" sz="2800" dirty="0"/>
          </a:p>
        </p:txBody>
      </p:sp>
    </p:spTree>
    <p:extLst>
      <p:ext uri="{BB962C8B-B14F-4D97-AF65-F5344CB8AC3E}">
        <p14:creationId xmlns:p14="http://schemas.microsoft.com/office/powerpoint/2010/main" val="1989695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94E87F-C877-CD20-7ABF-2BD60F89DE2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0807" y="1174625"/>
            <a:ext cx="3207699" cy="5177383"/>
          </a:xfrm>
        </p:spPr>
      </p:pic>
      <p:sp>
        <p:nvSpPr>
          <p:cNvPr id="3" name="Title 2">
            <a:extLst>
              <a:ext uri="{FF2B5EF4-FFF2-40B4-BE49-F238E27FC236}">
                <a16:creationId xmlns:a16="http://schemas.microsoft.com/office/drawing/2014/main" id="{E0BD07E8-D741-40B4-F54E-874A3915A17E}"/>
              </a:ext>
            </a:extLst>
          </p:cNvPr>
          <p:cNvSpPr>
            <a:spLocks noGrp="1"/>
          </p:cNvSpPr>
          <p:nvPr>
            <p:ph type="title"/>
          </p:nvPr>
        </p:nvSpPr>
        <p:spPr>
          <a:xfrm>
            <a:off x="457200" y="-65508"/>
            <a:ext cx="8229600" cy="1143000"/>
          </a:xfrm>
        </p:spPr>
        <p:txBody>
          <a:bodyPr>
            <a:normAutofit/>
          </a:bodyPr>
          <a:lstStyle/>
          <a:p>
            <a:r>
              <a:rPr lang="en-IN" dirty="0"/>
              <a:t>BLOCK DAIGRAM:</a:t>
            </a:r>
            <a:endParaRPr lang="en-US" dirty="0"/>
          </a:p>
        </p:txBody>
      </p:sp>
    </p:spTree>
    <p:extLst>
      <p:ext uri="{BB962C8B-B14F-4D97-AF65-F5344CB8AC3E}">
        <p14:creationId xmlns:p14="http://schemas.microsoft.com/office/powerpoint/2010/main" val="19184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CONSIDERATION </a:t>
            </a:r>
          </a:p>
        </p:txBody>
      </p:sp>
      <p:sp>
        <p:nvSpPr>
          <p:cNvPr id="4" name="Rectangle 1">
            <a:extLst>
              <a:ext uri="{FF2B5EF4-FFF2-40B4-BE49-F238E27FC236}">
                <a16:creationId xmlns:a16="http://schemas.microsoft.com/office/drawing/2014/main" id="{E8B6D2F4-5B12-23F7-A74F-4C0A383C5E32}"/>
              </a:ext>
            </a:extLst>
          </p:cNvPr>
          <p:cNvSpPr>
            <a:spLocks noGrp="1" noChangeArrowheads="1"/>
          </p:cNvSpPr>
          <p:nvPr>
            <p:ph idx="1"/>
          </p:nvPr>
        </p:nvSpPr>
        <p:spPr bwMode="auto">
          <a:xfrm>
            <a:off x="457200" y="1143000"/>
            <a:ext cx="8686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Load Capacity and Weight</a:t>
            </a:r>
            <a:r>
              <a:rPr kumimoji="0" lang="en-US" altLang="en-US" sz="2400" b="0" i="0" u="none" strike="noStrike" cap="none" normalizeH="0" baseline="0" dirty="0">
                <a:ln>
                  <a:noFill/>
                </a:ln>
                <a:solidFill>
                  <a:schemeClr val="tx1"/>
                </a:solidFill>
                <a:effectLst/>
                <a:latin typeface="Arial" panose="020B0604020202020204" pitchFamily="34" charset="0"/>
              </a:rPr>
              <a:t>: Ensuring the equipment can handle the drum's weight.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Drum Size and Type</a:t>
            </a:r>
            <a:r>
              <a:rPr kumimoji="0" lang="en-US" altLang="en-US" sz="2400" b="0" i="0" u="none" strike="noStrike" cap="none" normalizeH="0" baseline="0" dirty="0">
                <a:ln>
                  <a:noFill/>
                </a:ln>
                <a:solidFill>
                  <a:schemeClr val="tx1"/>
                </a:solidFill>
                <a:effectLst/>
                <a:latin typeface="Arial" panose="020B0604020202020204" pitchFamily="34" charset="0"/>
              </a:rPr>
              <a:t>: Steel, plastic, and fiber drums have different requirements.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Material Handling Needs</a:t>
            </a:r>
            <a:r>
              <a:rPr kumimoji="0" lang="en-US" altLang="en-US" sz="2400" b="0" i="0" u="none" strike="noStrike" cap="none" normalizeH="0" baseline="0" dirty="0">
                <a:ln>
                  <a:noFill/>
                </a:ln>
                <a:solidFill>
                  <a:schemeClr val="tx1"/>
                </a:solidFill>
                <a:effectLst/>
                <a:latin typeface="Arial" panose="020B0604020202020204" pitchFamily="34" charset="0"/>
              </a:rPr>
              <a:t>: Consider whether the contents are hazardous or flammable.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24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Safety Regulations</a:t>
            </a:r>
            <a:r>
              <a:rPr kumimoji="0" lang="en-US" altLang="en-US" sz="2400" b="0" i="0" u="none" strike="noStrike" cap="none" normalizeH="0" baseline="0" dirty="0">
                <a:ln>
                  <a:noFill/>
                </a:ln>
                <a:solidFill>
                  <a:schemeClr val="tx1"/>
                </a:solidFill>
                <a:effectLst/>
                <a:latin typeface="Arial" panose="020B0604020202020204" pitchFamily="34" charset="0"/>
              </a:rPr>
              <a:t>: Compliance with safety standards for hazardous materials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a:latin typeface="Arial" pitchFamily="34" charset="0"/>
                <a:cs typeface="Arial" pitchFamily="34" charset="0"/>
              </a:rPr>
              <a:t>Advantages:</a:t>
            </a:r>
          </a:p>
          <a:p>
            <a:r>
              <a:rPr lang="en-US" sz="2000" dirty="0">
                <a:latin typeface="Arial" pitchFamily="34" charset="0"/>
                <a:cs typeface="Arial" pitchFamily="34" charset="0"/>
              </a:rPr>
              <a:t>1. Improved Safety: Reduces manual handling risks, minimizing injuries and accidents.</a:t>
            </a:r>
          </a:p>
          <a:p>
            <a:r>
              <a:rPr lang="en-US" sz="2000" dirty="0">
                <a:latin typeface="Arial" pitchFamily="34" charset="0"/>
                <a:cs typeface="Arial" pitchFamily="34" charset="0"/>
              </a:rPr>
              <a:t>2. Increased Efficiency: Streamlines drum movement, saving time and labor.</a:t>
            </a:r>
          </a:p>
          <a:p>
            <a:r>
              <a:rPr lang="en-US" sz="2000" dirty="0">
                <a:latin typeface="Arial" pitchFamily="34" charset="0"/>
                <a:cs typeface="Arial" pitchFamily="34" charset="0"/>
              </a:rPr>
              <a:t>3. Reduced Damage: Protects drums and contents from damage during relocation</a:t>
            </a:r>
          </a:p>
          <a:p>
            <a:r>
              <a:rPr lang="en-US" sz="2000" dirty="0">
                <a:latin typeface="Arial" pitchFamily="34" charset="0"/>
                <a:cs typeface="Arial" pitchFamily="34" charset="0"/>
              </a:rPr>
              <a:t>.4. Space Optimization: Enables efficient storage and organization.</a:t>
            </a:r>
          </a:p>
          <a:p>
            <a:r>
              <a:rPr lang="en-US" sz="2000" dirty="0">
                <a:latin typeface="Arial" pitchFamily="34" charset="0"/>
                <a:cs typeface="Arial" pitchFamily="34" charset="0"/>
              </a:rPr>
              <a:t>5. Cost Savings: Decreases labor costs, equipment damage, and spill cleanup expenses.</a:t>
            </a:r>
          </a:p>
          <a:p>
            <a:r>
              <a:rPr lang="en-US" sz="2000" dirty="0">
                <a:latin typeface="Arial" pitchFamily="34" charset="0"/>
                <a:cs typeface="Arial" pitchFamily="34" charset="0"/>
              </a:rPr>
              <a:t>6. Enhanced Productivity: Allows personnel to focus on higher-value tasks.</a:t>
            </a:r>
          </a:p>
          <a:p>
            <a:r>
              <a:rPr lang="en-US" sz="2000" dirty="0">
                <a:latin typeface="Arial" pitchFamily="34" charset="0"/>
                <a:cs typeface="Arial" pitchFamily="34" charset="0"/>
              </a:rPr>
              <a:t>7.Flexibility: Suitable for various drum sizes, weights, and materials.</a:t>
            </a:r>
          </a:p>
        </p:txBody>
      </p:sp>
      <p:sp>
        <p:nvSpPr>
          <p:cNvPr id="3" name="Title 2"/>
          <p:cNvSpPr>
            <a:spLocks noGrp="1"/>
          </p:cNvSpPr>
          <p:nvPr>
            <p:ph type="title"/>
          </p:nvPr>
        </p:nvSpPr>
        <p:spPr/>
        <p:txBody>
          <a:bodyPr/>
          <a:lstStyle/>
          <a:p>
            <a:r>
              <a:rPr lang="en-US" dirty="0"/>
              <a:t>Advantage and application: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r>
              <a:rPr lang="en-US" dirty="0"/>
              <a:t>Industrial </a:t>
            </a:r>
            <a:r>
              <a:rPr lang="en-US" sz="2400" dirty="0">
                <a:latin typeface="Arial" pitchFamily="34" charset="0"/>
                <a:cs typeface="Arial" pitchFamily="34" charset="0"/>
              </a:rPr>
              <a:t>Applications:</a:t>
            </a:r>
          </a:p>
          <a:p>
            <a:r>
              <a:rPr lang="en-US" sz="2400" dirty="0">
                <a:latin typeface="Arial" pitchFamily="34" charset="0"/>
                <a:cs typeface="Arial" pitchFamily="34" charset="0"/>
              </a:rPr>
              <a:t>1</a:t>
            </a:r>
            <a:r>
              <a:rPr lang="en-US" dirty="0"/>
              <a:t>. Chemical Plants: Handling hazardous materials and chemicals.</a:t>
            </a:r>
          </a:p>
          <a:p>
            <a:r>
              <a:rPr lang="en-US" dirty="0"/>
              <a:t>2. Oil and Gas: Managing drum storage and transportation.</a:t>
            </a:r>
          </a:p>
          <a:p>
            <a:r>
              <a:rPr lang="en-US" dirty="0"/>
              <a:t>3. Manufacturing: Relocating drums within production facilities.</a:t>
            </a:r>
          </a:p>
          <a:p>
            <a:r>
              <a:rPr lang="en-US" dirty="0"/>
              <a:t>4. Warehousing: Organizing and storing drums efficiently.</a:t>
            </a:r>
          </a:p>
          <a:p>
            <a:r>
              <a:rPr lang="en-US" dirty="0"/>
              <a:t>5. Construction: Moving drums on-site.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752600"/>
            <a:ext cx="8534400" cy="4995672"/>
          </a:xfrm>
        </p:spPr>
        <p:txBody>
          <a:bodyPr>
            <a:normAutofit/>
          </a:bodyPr>
          <a:lstStyle/>
          <a:p>
            <a:pPr marL="109728" indent="0" algn="just">
              <a:buClr>
                <a:schemeClr val="tx1"/>
              </a:buClr>
              <a:buNone/>
            </a:pPr>
            <a:r>
              <a:rPr lang="en-US" sz="2400" dirty="0">
                <a:latin typeface="Arial" panose="020B0604020202020204" pitchFamily="34" charset="0"/>
                <a:cs typeface="Arial" panose="020B0604020202020204" pitchFamily="34" charset="0"/>
              </a:rPr>
              <a:t>In conclusion, drum relocation equipment ensures the safe and efficient movement of drums, especially when handling hazardous materials. The right tools like dollies, lifters, and forklift attachments make drum handling easier and safer, while safety features like spill containment and straps help prevent accidents. This equipment is essential for smooth operations and worker safety.</a:t>
            </a:r>
          </a:p>
        </p:txBody>
      </p:sp>
      <p:sp>
        <p:nvSpPr>
          <p:cNvPr id="3" name="Title 2"/>
          <p:cNvSpPr>
            <a:spLocks noGrp="1"/>
          </p:cNvSpPr>
          <p:nvPr>
            <p:ph type="title"/>
          </p:nvPr>
        </p:nvSpPr>
        <p:spPr/>
        <p:txBody>
          <a:bodyPr>
            <a:normAutofit/>
          </a:bodyPr>
          <a:lstStyle/>
          <a:p>
            <a:r>
              <a:rPr lang="en-US" dirty="0">
                <a:solidFill>
                  <a:schemeClr val="tx1"/>
                </a:solidFill>
                <a:latin typeface="Arial Rounded MT Bold" pitchFamily="34" charset="0"/>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_you_355048.jpg 12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981199"/>
          </a:xfrm>
        </p:spPr>
        <p:txBody>
          <a:bodyPr>
            <a:normAutofit/>
          </a:bodyPr>
          <a:lstStyle/>
          <a:p>
            <a:pPr algn="ctr"/>
            <a:r>
              <a:rPr lang="en-US" sz="5400" dirty="0">
                <a:solidFill>
                  <a:schemeClr val="accent1">
                    <a:lumMod val="75000"/>
                  </a:schemeClr>
                </a:solidFill>
                <a:latin typeface="Arial Rounded MT Bold" pitchFamily="34" charset="0"/>
                <a:cs typeface="Aharoni" pitchFamily="2" charset="-79"/>
              </a:rPr>
              <a:t>Drum Relocation Equipment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a:bodyPr>
          <a:lstStyle/>
          <a:p>
            <a:r>
              <a:rPr lang="en-US" sz="2400" dirty="0">
                <a:latin typeface="Arial" pitchFamily="34" charset="0"/>
                <a:cs typeface="Arial" pitchFamily="34" charset="0"/>
              </a:rPr>
              <a:t>The Drum </a:t>
            </a:r>
            <a:r>
              <a:rPr lang="en-US" sz="2400" dirty="0" err="1">
                <a:latin typeface="Arial" pitchFamily="34" charset="0"/>
                <a:cs typeface="Arial" pitchFamily="34" charset="0"/>
              </a:rPr>
              <a:t>Relocator</a:t>
            </a:r>
            <a:r>
              <a:rPr lang="en-US" sz="2400" dirty="0">
                <a:latin typeface="Arial" pitchFamily="34" charset="0"/>
                <a:cs typeface="Arial" pitchFamily="34" charset="0"/>
              </a:rPr>
              <a:t> is a specially designed equipment for safe and efficient handling of drums containing hazardous materials. </a:t>
            </a:r>
          </a:p>
          <a:p>
            <a:r>
              <a:rPr lang="en-US" sz="2400" dirty="0">
                <a:latin typeface="Arial" pitchFamily="34" charset="0"/>
                <a:cs typeface="Arial" pitchFamily="34" charset="0"/>
              </a:rPr>
              <a:t>This innovative solution aims to minimize the risk of accidents, spills, and environmental contamination associated with manual drum handling. </a:t>
            </a:r>
          </a:p>
          <a:p>
            <a:r>
              <a:rPr lang="en-US" sz="2400" dirty="0">
                <a:latin typeface="Arial" pitchFamily="34" charset="0"/>
                <a:cs typeface="Arial" pitchFamily="34" charset="0"/>
              </a:rPr>
              <a:t>The Drum </a:t>
            </a:r>
            <a:r>
              <a:rPr lang="en-US" sz="2400" dirty="0" err="1">
                <a:latin typeface="Arial" pitchFamily="34" charset="0"/>
                <a:cs typeface="Arial" pitchFamily="34" charset="0"/>
              </a:rPr>
              <a:t>Relocator</a:t>
            </a:r>
            <a:r>
              <a:rPr lang="en-US" sz="2400" dirty="0">
                <a:latin typeface="Arial" pitchFamily="34" charset="0"/>
                <a:cs typeface="Arial" pitchFamily="34" charset="0"/>
              </a:rPr>
              <a:t> features a robust and ergonomic design, allowing for easy maneuverability and precise control. Its advanced safety features, including automatic braking and secure drum gripping, ensure a secure and stable transportation process.</a:t>
            </a:r>
          </a:p>
        </p:txBody>
      </p:sp>
      <p:sp>
        <p:nvSpPr>
          <p:cNvPr id="3" name="Title 2"/>
          <p:cNvSpPr>
            <a:spLocks noGrp="1"/>
          </p:cNvSpPr>
          <p:nvPr>
            <p:ph type="title"/>
          </p:nvPr>
        </p:nvSpPr>
        <p:spPr/>
        <p:txBody>
          <a:bodyPr/>
          <a:lstStyle/>
          <a:p>
            <a:r>
              <a:rPr lang="en-US" dirty="0"/>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Arial" pitchFamily="34" charset="0"/>
                <a:cs typeface="Arial" pitchFamily="34" charset="0"/>
              </a:rPr>
              <a:t>Pre-Relocation Steps</a:t>
            </a:r>
          </a:p>
          <a:p>
            <a:r>
              <a:rPr lang="en-US" sz="2400" dirty="0">
                <a:latin typeface="Arial" pitchFamily="34" charset="0"/>
                <a:cs typeface="Arial" pitchFamily="34" charset="0"/>
              </a:rPr>
              <a:t>1. Assessment: Evaluate the drum's condition, size, weight, and material.</a:t>
            </a:r>
          </a:p>
          <a:p>
            <a:r>
              <a:rPr lang="en-US" sz="2400" dirty="0">
                <a:latin typeface="Arial" pitchFamily="34" charset="0"/>
                <a:cs typeface="Arial" pitchFamily="34" charset="0"/>
              </a:rPr>
              <a:t>2. Planning: Determine the relocation route, considering obstacles and clearances.</a:t>
            </a:r>
          </a:p>
          <a:p>
            <a:r>
              <a:rPr lang="en-US" sz="2400" dirty="0">
                <a:latin typeface="Arial" pitchFamily="34" charset="0"/>
                <a:cs typeface="Arial" pitchFamily="34" charset="0"/>
              </a:rPr>
              <a:t>3. Safety precautions: Wear personal protective equipment (PPE) and ensure the area is clear.</a:t>
            </a:r>
          </a:p>
        </p:txBody>
      </p:sp>
      <p:sp>
        <p:nvSpPr>
          <p:cNvPr id="3" name="Title 2"/>
          <p:cNvSpPr>
            <a:spLocks noGrp="1"/>
          </p:cNvSpPr>
          <p:nvPr>
            <p:ph type="title"/>
          </p:nvPr>
        </p:nvSpPr>
        <p:spPr/>
        <p:txBody>
          <a:bodyPr/>
          <a:lstStyle/>
          <a:p>
            <a:r>
              <a:rPr lang="en-US" dirty="0"/>
              <a:t>METHODLOGY: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Arial" pitchFamily="34" charset="0"/>
                <a:cs typeface="Arial" pitchFamily="34" charset="0"/>
              </a:rPr>
              <a:t>Factors Influencing Cost:</a:t>
            </a:r>
          </a:p>
          <a:p>
            <a:r>
              <a:rPr lang="en-US" sz="2400" dirty="0">
                <a:latin typeface="Arial" pitchFamily="34" charset="0"/>
                <a:cs typeface="Arial" pitchFamily="34" charset="0"/>
              </a:rPr>
              <a:t>1. Drum size and weight</a:t>
            </a:r>
          </a:p>
          <a:p>
            <a:r>
              <a:rPr lang="en-US" sz="2400" dirty="0">
                <a:latin typeface="Arial" pitchFamily="34" charset="0"/>
                <a:cs typeface="Arial" pitchFamily="34" charset="0"/>
              </a:rPr>
              <a:t>2. Relocation distance</a:t>
            </a:r>
          </a:p>
          <a:p>
            <a:r>
              <a:rPr lang="en-US" sz="2400" dirty="0">
                <a:latin typeface="Arial" pitchFamily="34" charset="0"/>
                <a:cs typeface="Arial" pitchFamily="34" charset="0"/>
              </a:rPr>
              <a:t>3. Equipment requirements</a:t>
            </a:r>
          </a:p>
          <a:p>
            <a:r>
              <a:rPr lang="en-US" sz="2400" dirty="0">
                <a:latin typeface="Arial" pitchFamily="34" charset="0"/>
                <a:cs typeface="Arial" pitchFamily="34" charset="0"/>
              </a:rPr>
              <a:t>4. Labor expertise</a:t>
            </a:r>
          </a:p>
          <a:p>
            <a:r>
              <a:rPr lang="en-US" sz="2400" dirty="0">
                <a:latin typeface="Arial" pitchFamily="34" charset="0"/>
                <a:cs typeface="Arial" pitchFamily="34" charset="0"/>
              </a:rPr>
              <a:t>5. Regulatory compliance</a:t>
            </a:r>
          </a:p>
          <a:p>
            <a:r>
              <a:rPr lang="en-US" sz="2400" dirty="0">
                <a:latin typeface="Arial" pitchFamily="34" charset="0"/>
                <a:cs typeface="Arial" pitchFamily="34" charset="0"/>
              </a:rPr>
              <a:t>6. Site-specific challenges</a:t>
            </a:r>
          </a:p>
        </p:txBody>
      </p:sp>
      <p:sp>
        <p:nvSpPr>
          <p:cNvPr id="3" name="Title 2"/>
          <p:cNvSpPr>
            <a:spLocks noGrp="1"/>
          </p:cNvSpPr>
          <p:nvPr>
            <p:ph type="title"/>
          </p:nvPr>
        </p:nvSpPr>
        <p:spPr/>
        <p:txBody>
          <a:bodyPr/>
          <a:lstStyle/>
          <a:p>
            <a:r>
              <a:rPr lang="en-US" dirty="0"/>
              <a:t>COST ESTIMATION: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639"/>
            <a:ext cx="8534400" cy="2773362"/>
          </a:xfrm>
        </p:spPr>
        <p:txBody>
          <a:bodyPr>
            <a:noAutofit/>
          </a:bodyPr>
          <a:lstStyle/>
          <a:p>
            <a:pPr marL="566928" indent="-457200" algn="just">
              <a:buClr>
                <a:schemeClr val="tx1"/>
              </a:buClr>
              <a:buFont typeface="+mj-lt"/>
              <a:buAutoNum type="arabicPeriod"/>
            </a:pPr>
            <a:r>
              <a:rPr lang="en-US" sz="2400" dirty="0">
                <a:latin typeface="Arial" panose="020B0604020202020204" pitchFamily="34" charset="0"/>
                <a:cs typeface="Arial" panose="020B0604020202020204" pitchFamily="34" charset="0"/>
              </a:rPr>
              <a:t>The objective of this project is to identify and recommend drum relocation equipment that enhances safety, operational efficiency, and regulatory compliance while accommodating various drum sizes and types. </a:t>
            </a:r>
          </a:p>
          <a:p>
            <a:pPr marL="566928" indent="-457200" algn="just">
              <a:buClr>
                <a:schemeClr val="tx1"/>
              </a:buClr>
              <a:buFont typeface="+mj-lt"/>
              <a:buAutoNum type="arabicPeriod"/>
            </a:pPr>
            <a:r>
              <a:rPr lang="en-US" sz="2400" dirty="0">
                <a:latin typeface="Arial" panose="020B0604020202020204" pitchFamily="34" charset="0"/>
                <a:cs typeface="Arial" panose="020B0604020202020204" pitchFamily="34" charset="0"/>
              </a:rPr>
              <a:t>The goal is to ensure that organizations can select equipment that meets their specific needs, fits within their space constraints, and provides cost-effective solutions for handling hazardous or sensitive materials.</a:t>
            </a:r>
          </a:p>
        </p:txBody>
      </p:sp>
      <p:sp>
        <p:nvSpPr>
          <p:cNvPr id="3" name="Title 2"/>
          <p:cNvSpPr>
            <a:spLocks noGrp="1"/>
          </p:cNvSpPr>
          <p:nvPr>
            <p:ph type="title"/>
          </p:nvPr>
        </p:nvSpPr>
        <p:spPr/>
        <p:txBody>
          <a:bodyPr>
            <a:normAutofit/>
          </a:bodyPr>
          <a:lstStyle/>
          <a:p>
            <a:r>
              <a:rPr lang="en-US" sz="4400" dirty="0">
                <a:solidFill>
                  <a:schemeClr val="tx1"/>
                </a:solidFill>
                <a:latin typeface="Times New Roman" pitchFamily="18" charset="0"/>
                <a:cs typeface="Times New Roman" pitchFamily="18" charset="0"/>
              </a:rPr>
              <a:t>OBJECTIVE</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10600" cy="5029200"/>
          </a:xfrm>
        </p:spPr>
        <p:txBody>
          <a:bodyPr>
            <a:normAutofit/>
          </a:bodyPr>
          <a:lstStyle/>
          <a:p>
            <a:pPr marL="109728" indent="0">
              <a:buNone/>
            </a:pPr>
            <a:r>
              <a:rPr lang="en-US" sz="2000" b="1" dirty="0"/>
              <a:t>Organizations managing drums with hazardous or sensitive materials face challenges in ensuring</a:t>
            </a:r>
            <a:r>
              <a:rPr lang="en-US" sz="2000" dirty="0"/>
              <a:t>:</a:t>
            </a:r>
          </a:p>
          <a:p>
            <a:pPr marL="109728" indent="0">
              <a:buNone/>
            </a:pPr>
            <a:endParaRPr lang="en-US" sz="2000" dirty="0"/>
          </a:p>
          <a:p>
            <a:pPr>
              <a:buFont typeface="+mj-lt"/>
              <a:buAutoNum type="arabicPeriod"/>
            </a:pPr>
            <a:r>
              <a:rPr lang="en-US" sz="2000" b="1" dirty="0"/>
              <a:t>Safety:</a:t>
            </a:r>
            <a:r>
              <a:rPr lang="en-US" sz="2000" dirty="0"/>
              <a:t> Preventing accidents and spills during drum relocation.</a:t>
            </a:r>
          </a:p>
          <a:p>
            <a:pPr>
              <a:buFont typeface="+mj-lt"/>
              <a:buAutoNum type="arabicPeriod"/>
            </a:pPr>
            <a:r>
              <a:rPr lang="en-US" sz="2000" b="1" dirty="0"/>
              <a:t>Efficiency:</a:t>
            </a:r>
            <a:r>
              <a:rPr lang="en-US" sz="2000" dirty="0"/>
              <a:t> Streamlining operations and reducing labor costs.</a:t>
            </a:r>
          </a:p>
          <a:p>
            <a:pPr>
              <a:buFont typeface="+mj-lt"/>
              <a:buAutoNum type="arabicPeriod"/>
            </a:pPr>
            <a:r>
              <a:rPr lang="en-US" sz="2000" b="1" dirty="0"/>
              <a:t>Compatibility:</a:t>
            </a:r>
            <a:r>
              <a:rPr lang="en-US" sz="2000" dirty="0"/>
              <a:t> Choosing equipment that fits various drum sizes and types.</a:t>
            </a:r>
          </a:p>
          <a:p>
            <a:pPr>
              <a:buFont typeface="+mj-lt"/>
              <a:buAutoNum type="arabicPeriod"/>
            </a:pPr>
            <a:r>
              <a:rPr lang="en-US" sz="2000" b="1" dirty="0"/>
              <a:t>Space:</a:t>
            </a:r>
            <a:r>
              <a:rPr lang="en-US" sz="2000" dirty="0"/>
              <a:t> Selecting equipment suitable for limited facility space.</a:t>
            </a:r>
          </a:p>
          <a:p>
            <a:pPr>
              <a:buFont typeface="+mj-lt"/>
              <a:buAutoNum type="arabicPeriod"/>
            </a:pPr>
            <a:r>
              <a:rPr lang="en-US" sz="2000" b="1" dirty="0"/>
              <a:t>Compliance:</a:t>
            </a:r>
            <a:r>
              <a:rPr lang="en-US" sz="2000" dirty="0"/>
              <a:t> Meeting safety and regulatory standards.</a:t>
            </a:r>
          </a:p>
        </p:txBody>
      </p:sp>
      <p:sp>
        <p:nvSpPr>
          <p:cNvPr id="3" name="Title 2"/>
          <p:cNvSpPr>
            <a:spLocks noGrp="1"/>
          </p:cNvSpPr>
          <p:nvPr>
            <p:ph type="title"/>
          </p:nvPr>
        </p:nvSpPr>
        <p:spPr>
          <a:xfrm>
            <a:off x="228600" y="-152400"/>
            <a:ext cx="8229600" cy="1143000"/>
          </a:xfrm>
        </p:spPr>
        <p:txBody>
          <a:bodyPr/>
          <a:lstStyle/>
          <a:p>
            <a:r>
              <a:rPr lang="en-US" dirty="0">
                <a:solidFill>
                  <a:schemeClr val="tx1"/>
                </a:solidFill>
                <a:latin typeface="Times New Roman" pitchFamily="18" charset="0"/>
                <a:cs typeface="Times New Roman" pitchFamily="18" charset="0"/>
              </a:rPr>
              <a:t>PROJECT  OVERVIEW: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KEY COMPONENTS:  </a:t>
            </a:r>
            <a:endParaRPr lang="en-US" dirty="0"/>
          </a:p>
        </p:txBody>
      </p:sp>
      <p:sp>
        <p:nvSpPr>
          <p:cNvPr id="4" name="Rectangle 1">
            <a:extLst>
              <a:ext uri="{FF2B5EF4-FFF2-40B4-BE49-F238E27FC236}">
                <a16:creationId xmlns:a16="http://schemas.microsoft.com/office/drawing/2014/main" id="{1D353EF7-4E20-020B-2231-C9CADEC85EC4}"/>
              </a:ext>
            </a:extLst>
          </p:cNvPr>
          <p:cNvSpPr>
            <a:spLocks noGrp="1" noChangeArrowheads="1"/>
          </p:cNvSpPr>
          <p:nvPr>
            <p:ph idx="1"/>
          </p:nvPr>
        </p:nvSpPr>
        <p:spPr bwMode="auto">
          <a:xfrm>
            <a:off x="762000" y="1752600"/>
            <a:ext cx="80772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kumimoji="0" lang="en-IN" altLang="en-US" sz="2400" b="0" i="0" u="none" strike="noStrike" cap="none" normalizeH="0" baseline="0" dirty="0">
                <a:ln>
                  <a:noFill/>
                </a:ln>
                <a:solidFill>
                  <a:schemeClr val="tx1"/>
                </a:solidFill>
                <a:effectLst/>
                <a:latin typeface="Arial" panose="020B0604020202020204" pitchFamily="34" charset="0"/>
              </a:rPr>
              <a:t>FRAMES</a:t>
            </a:r>
          </a:p>
          <a:p>
            <a:pPr marL="285750" indent="-285750" eaLnBrk="0" fontAlgn="base" hangingPunct="0">
              <a:spcBef>
                <a:spcPct val="0"/>
              </a:spcBef>
              <a:spcAft>
                <a:spcPct val="0"/>
              </a:spcAft>
              <a:buClrTx/>
              <a:buSzTx/>
            </a:pPr>
            <a:r>
              <a:rPr lang="en-IN" altLang="en-US" sz="2400" dirty="0">
                <a:latin typeface="Arial" panose="020B0604020202020204" pitchFamily="34" charset="0"/>
              </a:rPr>
              <a:t>CHASSIS</a:t>
            </a:r>
          </a:p>
          <a:p>
            <a:pPr marL="285750" indent="-285750" eaLnBrk="0" fontAlgn="base" hangingPunct="0">
              <a:spcBef>
                <a:spcPct val="0"/>
              </a:spcBef>
              <a:spcAft>
                <a:spcPct val="0"/>
              </a:spcAft>
              <a:buClrTx/>
              <a:buSzTx/>
            </a:pPr>
            <a:r>
              <a:rPr lang="en-IN" altLang="en-US" sz="2400" dirty="0">
                <a:latin typeface="Arial" panose="020B0604020202020204" pitchFamily="34" charset="0"/>
              </a:rPr>
              <a:t>PLATFORM</a:t>
            </a:r>
          </a:p>
          <a:p>
            <a:pPr marL="285750" indent="-285750" eaLnBrk="0" fontAlgn="base" hangingPunct="0">
              <a:spcBef>
                <a:spcPct val="0"/>
              </a:spcBef>
              <a:spcAft>
                <a:spcPct val="0"/>
              </a:spcAft>
              <a:buClrTx/>
              <a:buSzTx/>
            </a:pPr>
            <a:r>
              <a:rPr kumimoji="0" lang="en-IN" altLang="en-US" sz="2400" b="0" i="0" u="none" strike="noStrike" cap="none" normalizeH="0" baseline="0" dirty="0">
                <a:ln>
                  <a:noFill/>
                </a:ln>
                <a:solidFill>
                  <a:schemeClr val="tx1"/>
                </a:solidFill>
                <a:effectLst/>
                <a:latin typeface="Arial" panose="020B0604020202020204" pitchFamily="34" charset="0"/>
              </a:rPr>
              <a:t>WHEELS OR CASTERS</a:t>
            </a:r>
          </a:p>
          <a:p>
            <a:pPr marL="285750" indent="-285750" eaLnBrk="0" fontAlgn="base" hangingPunct="0">
              <a:spcBef>
                <a:spcPct val="0"/>
              </a:spcBef>
              <a:spcAft>
                <a:spcPct val="0"/>
              </a:spcAft>
              <a:buClrTx/>
              <a:buSzTx/>
            </a:pPr>
            <a:r>
              <a:rPr kumimoji="0" lang="en-IN" altLang="en-US" sz="2400" b="0" i="0" u="none" strike="noStrike" cap="none" normalizeH="0" baseline="0" dirty="0">
                <a:ln>
                  <a:noFill/>
                </a:ln>
                <a:solidFill>
                  <a:schemeClr val="tx1"/>
                </a:solidFill>
                <a:effectLst/>
                <a:latin typeface="Arial" panose="020B0604020202020204" pitchFamily="34" charset="0"/>
              </a:rPr>
              <a:t>BREAKING SYSTEM</a:t>
            </a:r>
          </a:p>
          <a:p>
            <a:pPr marL="285750" indent="-285750" eaLnBrk="0" fontAlgn="base" hangingPunct="0">
              <a:spcBef>
                <a:spcPct val="0"/>
              </a:spcBef>
              <a:spcAft>
                <a:spcPct val="0"/>
              </a:spcAft>
              <a:buClrTx/>
              <a:buSzTx/>
            </a:pPr>
            <a:r>
              <a:rPr kumimoji="0" lang="en-IN" altLang="en-US" sz="2400" b="0" i="0" u="none" strike="noStrike" cap="none" normalizeH="0" baseline="0" dirty="0">
                <a:ln>
                  <a:noFill/>
                </a:ln>
                <a:solidFill>
                  <a:schemeClr val="tx1"/>
                </a:solidFill>
                <a:effectLst/>
                <a:latin typeface="Arial" panose="020B0604020202020204" pitchFamily="34" charset="0"/>
              </a:rPr>
              <a:t>DRUM HANDLERS</a:t>
            </a:r>
          </a:p>
          <a:p>
            <a:pPr marL="285750" indent="-285750" eaLnBrk="0" fontAlgn="base" hangingPunct="0">
              <a:spcBef>
                <a:spcPct val="0"/>
              </a:spcBef>
              <a:spcAft>
                <a:spcPct val="0"/>
              </a:spcAft>
              <a:buClrTx/>
              <a:buSzTx/>
            </a:pPr>
            <a:r>
              <a:rPr kumimoji="0" lang="en-IN" altLang="en-US" sz="2400" b="0" i="0" u="none" strike="noStrike" cap="none" normalizeH="0" baseline="0" dirty="0">
                <a:ln>
                  <a:noFill/>
                </a:ln>
                <a:solidFill>
                  <a:schemeClr val="tx1"/>
                </a:solidFill>
                <a:effectLst/>
                <a:latin typeface="Arial" panose="020B0604020202020204" pitchFamily="34" charset="0"/>
              </a:rPr>
              <a:t>DRUM GRIPPERS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3C3BA9-99C7-D647-1957-1A37524C5D21}"/>
              </a:ext>
            </a:extLst>
          </p:cNvPr>
          <p:cNvSpPr>
            <a:spLocks noGrp="1"/>
          </p:cNvSpPr>
          <p:nvPr>
            <p:ph idx="1"/>
          </p:nvPr>
        </p:nvSpPr>
        <p:spPr>
          <a:xfrm>
            <a:off x="1008370" y="1553612"/>
            <a:ext cx="8229600" cy="4525963"/>
          </a:xfrm>
        </p:spPr>
        <p:txBody>
          <a:bodyPr/>
          <a:lstStyle/>
          <a:p>
            <a:r>
              <a:rPr lang="en-IN" dirty="0"/>
              <a:t>HANDLE BARS</a:t>
            </a:r>
          </a:p>
          <a:p>
            <a:r>
              <a:rPr lang="en-IN" dirty="0"/>
              <a:t>STEEL WHEELS</a:t>
            </a:r>
          </a:p>
          <a:p>
            <a:r>
              <a:rPr lang="en-IN" dirty="0"/>
              <a:t>STAINLESS STEEL</a:t>
            </a:r>
          </a:p>
          <a:p>
            <a:r>
              <a:rPr lang="en-IN" dirty="0"/>
              <a:t>RUBBER BUSHES</a:t>
            </a:r>
          </a:p>
          <a:p>
            <a:endParaRPr lang="en-US" dirty="0"/>
          </a:p>
        </p:txBody>
      </p:sp>
      <p:sp>
        <p:nvSpPr>
          <p:cNvPr id="3" name="Title 2">
            <a:extLst>
              <a:ext uri="{FF2B5EF4-FFF2-40B4-BE49-F238E27FC236}">
                <a16:creationId xmlns:a16="http://schemas.microsoft.com/office/drawing/2014/main" id="{453BB06F-D1DD-D31C-B99F-8970C9710D47}"/>
              </a:ext>
            </a:extLst>
          </p:cNvPr>
          <p:cNvSpPr>
            <a:spLocks noGrp="1"/>
          </p:cNvSpPr>
          <p:nvPr>
            <p:ph type="title"/>
          </p:nvPr>
        </p:nvSpPr>
        <p:spPr/>
        <p:txBody>
          <a:bodyPr/>
          <a:lstStyle/>
          <a:p>
            <a:r>
              <a:rPr lang="en-IN" dirty="0"/>
              <a:t>MATERIALS USED:</a:t>
            </a:r>
            <a:endParaRPr lang="en-US" dirty="0"/>
          </a:p>
        </p:txBody>
      </p:sp>
    </p:spTree>
    <p:extLst>
      <p:ext uri="{BB962C8B-B14F-4D97-AF65-F5344CB8AC3E}">
        <p14:creationId xmlns:p14="http://schemas.microsoft.com/office/powerpoint/2010/main" val="2469086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472</TotalTime>
  <Words>656</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 Rounded MT Bold</vt:lpstr>
      <vt:lpstr>Lucida Sans Unicode</vt:lpstr>
      <vt:lpstr>Times New Roman</vt:lpstr>
      <vt:lpstr>Verdana</vt:lpstr>
      <vt:lpstr>Wingdings 2</vt:lpstr>
      <vt:lpstr>Wingdings 3</vt:lpstr>
      <vt:lpstr>Concourse</vt:lpstr>
      <vt:lpstr>PowerPoint Presentation</vt:lpstr>
      <vt:lpstr>Drum Relocation Equipment</vt:lpstr>
      <vt:lpstr>ABSTRACT:</vt:lpstr>
      <vt:lpstr>METHODLOGY:</vt:lpstr>
      <vt:lpstr>COST ESTIMATION:</vt:lpstr>
      <vt:lpstr>OBJECTIVE</vt:lpstr>
      <vt:lpstr>PROJECT  OVERVIEW:</vt:lpstr>
      <vt:lpstr>KEY COMPONENTS:  </vt:lpstr>
      <vt:lpstr>MATERIALS USED:</vt:lpstr>
      <vt:lpstr>BLOCK DAIGRAM:</vt:lpstr>
      <vt:lpstr>CONSIDERATION </vt:lpstr>
      <vt:lpstr>Advantage and application: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AIRCEL</dc:creator>
  <cp:lastModifiedBy>ragul m</cp:lastModifiedBy>
  <cp:revision>55</cp:revision>
  <dcterms:created xsi:type="dcterms:W3CDTF">2023-12-22T14:30:29Z</dcterms:created>
  <dcterms:modified xsi:type="dcterms:W3CDTF">2024-11-15T06:42:21Z</dcterms:modified>
</cp:coreProperties>
</file>