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ripter" charset="1" panose="00000000000000000000"/>
      <p:regular r:id="rId10"/>
    </p:embeddedFont>
    <p:embeddedFont>
      <p:font typeface="Handyman" charset="1" panose="000000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44" Target="slides/slide25.xml" Type="http://schemas.openxmlformats.org/officeDocument/2006/relationships/slide"/><Relationship Id="rId45" Target="slides/slide26.xml" Type="http://schemas.openxmlformats.org/officeDocument/2006/relationships/slide"/><Relationship Id="rId46" Target="slides/slide27.xml" Type="http://schemas.openxmlformats.org/officeDocument/2006/relationships/slide"/><Relationship Id="rId47" Target="slides/slide28.xml" Type="http://schemas.openxmlformats.org/officeDocument/2006/relationships/slide"/><Relationship Id="rId48" Target="slides/slide29.xml" Type="http://schemas.openxmlformats.org/officeDocument/2006/relationships/slide"/><Relationship Id="rId49" Target="slides/slide3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4.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6.png" Type="http://schemas.openxmlformats.org/officeDocument/2006/relationships/image"/><Relationship Id="rId7" Target="../media/image47.png" Type="http://schemas.openxmlformats.org/officeDocument/2006/relationships/image"/><Relationship Id="rId8" Target="../media/image48.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49.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0.png" Type="http://schemas.openxmlformats.org/officeDocument/2006/relationships/image"/><Relationship Id="rId7" Target="../media/image51.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2.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3.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4.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5.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5.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6.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TextBox 2" id="2"/>
          <p:cNvSpPr txBox="true"/>
          <p:nvPr/>
        </p:nvSpPr>
        <p:spPr>
          <a:xfrm rot="0">
            <a:off x="4308" y="962400"/>
            <a:ext cx="18283692" cy="5998577"/>
          </a:xfrm>
          <a:prstGeom prst="rect">
            <a:avLst/>
          </a:prstGeom>
        </p:spPr>
        <p:txBody>
          <a:bodyPr anchor="t" rtlCol="false" tIns="0" lIns="0" bIns="0" rIns="0">
            <a:spAutoFit/>
          </a:bodyPr>
          <a:lstStyle/>
          <a:p>
            <a:pPr algn="ctr">
              <a:lnSpc>
                <a:spcPts val="15291"/>
              </a:lnSpc>
            </a:pPr>
            <a:r>
              <a:rPr lang="en-US" sz="14291">
                <a:solidFill>
                  <a:srgbClr val="743812"/>
                </a:solidFill>
                <a:latin typeface="Scripter"/>
              </a:rPr>
              <a:t>cleansing dan visualisasi</a:t>
            </a:r>
          </a:p>
          <a:p>
            <a:pPr algn="ctr">
              <a:lnSpc>
                <a:spcPts val="15291"/>
              </a:lnSpc>
            </a:pPr>
            <a:r>
              <a:rPr lang="en-US" sz="14291">
                <a:solidFill>
                  <a:srgbClr val="743812"/>
                </a:solidFill>
                <a:latin typeface="Scripter"/>
              </a:rPr>
              <a:t>data pada twitter</a:t>
            </a:r>
          </a:p>
        </p:txBody>
      </p:sp>
      <p:sp>
        <p:nvSpPr>
          <p:cNvPr name="Freeform 3" id="3"/>
          <p:cNvSpPr/>
          <p:nvPr/>
        </p:nvSpPr>
        <p:spPr>
          <a:xfrm flipH="false" flipV="false" rot="0">
            <a:off x="14583229" y="-471414"/>
            <a:ext cx="3890356" cy="4114800"/>
          </a:xfrm>
          <a:custGeom>
            <a:avLst/>
            <a:gdLst/>
            <a:ahLst/>
            <a:cxnLst/>
            <a:rect r="r" b="b" t="t" l="l"/>
            <a:pathLst>
              <a:path h="4114800" w="3890356">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20984" y="428137"/>
            <a:ext cx="3525844" cy="1634709"/>
          </a:xfrm>
          <a:custGeom>
            <a:avLst/>
            <a:gdLst/>
            <a:ahLst/>
            <a:cxnLst/>
            <a:rect r="r" b="b" t="t" l="l"/>
            <a:pathLst>
              <a:path h="1634709" w="3525844">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661914"/>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908357" y="2628732"/>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6214726" y="7046702"/>
            <a:ext cx="5858548" cy="1013245"/>
            <a:chOff x="0" y="0"/>
            <a:chExt cx="1542992" cy="266863"/>
          </a:xfrm>
        </p:grpSpPr>
        <p:sp>
          <p:nvSpPr>
            <p:cNvPr name="Freeform 8" id="8"/>
            <p:cNvSpPr/>
            <p:nvPr/>
          </p:nvSpPr>
          <p:spPr>
            <a:xfrm flipH="false" flipV="false" rot="0">
              <a:off x="0" y="0"/>
              <a:ext cx="1542992" cy="266863"/>
            </a:xfrm>
            <a:custGeom>
              <a:avLst/>
              <a:gdLst/>
              <a:ahLst/>
              <a:cxnLst/>
              <a:rect r="r" b="b" t="t" l="l"/>
              <a:pathLst>
                <a:path h="266863" w="1542992">
                  <a:moveTo>
                    <a:pt x="67395" y="0"/>
                  </a:moveTo>
                  <a:lnTo>
                    <a:pt x="1475597" y="0"/>
                  </a:lnTo>
                  <a:cubicBezTo>
                    <a:pt x="1512818" y="0"/>
                    <a:pt x="1542992" y="30174"/>
                    <a:pt x="1542992" y="67395"/>
                  </a:cubicBezTo>
                  <a:lnTo>
                    <a:pt x="1542992" y="199468"/>
                  </a:lnTo>
                  <a:cubicBezTo>
                    <a:pt x="1542992" y="217342"/>
                    <a:pt x="1535892" y="234484"/>
                    <a:pt x="1523252" y="247123"/>
                  </a:cubicBezTo>
                  <a:cubicBezTo>
                    <a:pt x="1510613" y="259762"/>
                    <a:pt x="1493471" y="266863"/>
                    <a:pt x="1475597" y="266863"/>
                  </a:cubicBezTo>
                  <a:lnTo>
                    <a:pt x="67395" y="266863"/>
                  </a:lnTo>
                  <a:cubicBezTo>
                    <a:pt x="49521" y="266863"/>
                    <a:pt x="32379" y="259762"/>
                    <a:pt x="19740" y="247123"/>
                  </a:cubicBezTo>
                  <a:cubicBezTo>
                    <a:pt x="7101" y="234484"/>
                    <a:pt x="0" y="217342"/>
                    <a:pt x="0" y="199468"/>
                  </a:cubicBezTo>
                  <a:lnTo>
                    <a:pt x="0" y="67395"/>
                  </a:lnTo>
                  <a:cubicBezTo>
                    <a:pt x="0" y="49521"/>
                    <a:pt x="7101" y="32379"/>
                    <a:pt x="19740" y="19740"/>
                  </a:cubicBezTo>
                  <a:cubicBezTo>
                    <a:pt x="32379" y="7101"/>
                    <a:pt x="49521" y="0"/>
                    <a:pt x="67395" y="0"/>
                  </a:cubicBezTo>
                  <a:close/>
                </a:path>
              </a:pathLst>
            </a:custGeom>
            <a:solidFill>
              <a:srgbClr val="F88C46"/>
            </a:solidFill>
          </p:spPr>
        </p:sp>
        <p:sp>
          <p:nvSpPr>
            <p:cNvPr name="TextBox 9" id="9"/>
            <p:cNvSpPr txBox="true"/>
            <p:nvPr/>
          </p:nvSpPr>
          <p:spPr>
            <a:xfrm>
              <a:off x="0" y="-76200"/>
              <a:ext cx="812800" cy="8890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0">
            <a:off x="4308" y="6675302"/>
            <a:ext cx="3890356" cy="4114800"/>
          </a:xfrm>
          <a:custGeom>
            <a:avLst/>
            <a:gdLst/>
            <a:ahLst/>
            <a:cxnLst/>
            <a:rect r="r" b="b" t="t" l="l"/>
            <a:pathLst>
              <a:path h="4114800" w="3890356">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5571" y="8059947"/>
            <a:ext cx="3525844" cy="1634709"/>
          </a:xfrm>
          <a:custGeom>
            <a:avLst/>
            <a:gdLst/>
            <a:ahLst/>
            <a:cxnLst/>
            <a:rect r="r" b="b" t="t" l="l"/>
            <a:pathLst>
              <a:path h="1634709" w="3525844">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6557" y="-372315"/>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5943643" y="7851839"/>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4815913" y="2987001"/>
            <a:ext cx="993704" cy="836518"/>
          </a:xfrm>
          <a:custGeom>
            <a:avLst/>
            <a:gdLst/>
            <a:ahLst/>
            <a:cxnLst/>
            <a:rect r="r" b="b" t="t" l="l"/>
            <a:pathLst>
              <a:path h="836518" w="993704">
                <a:moveTo>
                  <a:pt x="0" y="0"/>
                </a:moveTo>
                <a:lnTo>
                  <a:pt x="993704" y="0"/>
                </a:lnTo>
                <a:lnTo>
                  <a:pt x="993704"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5809617" y="7333798"/>
            <a:ext cx="6668765" cy="486678"/>
          </a:xfrm>
          <a:prstGeom prst="rect">
            <a:avLst/>
          </a:prstGeom>
        </p:spPr>
        <p:txBody>
          <a:bodyPr anchor="t" rtlCol="false" tIns="0" lIns="0" bIns="0" rIns="0">
            <a:spAutoFit/>
          </a:bodyPr>
          <a:lstStyle/>
          <a:p>
            <a:pPr algn="ctr">
              <a:lnSpc>
                <a:spcPts val="3762"/>
              </a:lnSpc>
            </a:pPr>
            <a:r>
              <a:rPr lang="en-US" sz="3516">
                <a:solidFill>
                  <a:srgbClr val="FEECDF"/>
                </a:solidFill>
                <a:latin typeface="Open Sans"/>
              </a:rPr>
              <a:t>Muhammad Ghiyats  Sahas</a:t>
            </a:r>
          </a:p>
        </p:txBody>
      </p:sp>
      <p:sp>
        <p:nvSpPr>
          <p:cNvPr name="Freeform 16" id="16"/>
          <p:cNvSpPr/>
          <p:nvPr/>
        </p:nvSpPr>
        <p:spPr>
          <a:xfrm flipH="false" flipV="false" rot="0">
            <a:off x="12914652" y="7135065"/>
            <a:ext cx="993704" cy="836518"/>
          </a:xfrm>
          <a:custGeom>
            <a:avLst/>
            <a:gdLst/>
            <a:ahLst/>
            <a:cxnLst/>
            <a:rect r="r" b="b" t="t" l="l"/>
            <a:pathLst>
              <a:path h="836518" w="993704">
                <a:moveTo>
                  <a:pt x="0" y="0"/>
                </a:moveTo>
                <a:lnTo>
                  <a:pt x="993705" y="0"/>
                </a:lnTo>
                <a:lnTo>
                  <a:pt x="993705"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0" id="10"/>
          <p:cNvGraphicFramePr>
            <a:graphicFrameLocks noGrp="true"/>
          </p:cNvGraphicFramePr>
          <p:nvPr/>
        </p:nvGraphicFramePr>
        <p:xfrm>
          <a:off x="547829" y="3526518"/>
          <a:ext cx="8333080" cy="6330061"/>
        </p:xfrm>
        <a:graphic>
          <a:graphicData uri="http://schemas.openxmlformats.org/drawingml/2006/table">
            <a:tbl>
              <a:tblPr/>
              <a:tblGrid>
                <a:gridCol w="4677818"/>
                <a:gridCol w="3655262"/>
              </a:tblGrid>
              <a:tr h="1264913">
                <a:tc>
                  <a:txBody>
                    <a:bodyPr anchor="t" rtlCol="false"/>
                    <a:lstStyle/>
                    <a:p>
                      <a:pPr algn="ctr">
                        <a:lnSpc>
                          <a:spcPts val="3079"/>
                        </a:lnSpc>
                        <a:defRPr/>
                      </a:pPr>
                      <a:r>
                        <a:rPr lang="en-US" sz="2199">
                          <a:solidFill>
                            <a:srgbClr val="FFEEE3"/>
                          </a:solidFill>
                          <a:latin typeface="Handyman Bold"/>
                        </a:rPr>
                        <a:t>HS_Individual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individu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4913">
                <a:tc>
                  <a:txBody>
                    <a:bodyPr anchor="t" rtlCol="false"/>
                    <a:lstStyle/>
                    <a:p>
                      <a:pPr algn="ctr">
                        <a:lnSpc>
                          <a:spcPts val="3079"/>
                        </a:lnSpc>
                        <a:defRPr/>
                      </a:pPr>
                      <a:r>
                        <a:rPr lang="en-US" sz="2199">
                          <a:solidFill>
                            <a:srgbClr val="FFEEE3"/>
                          </a:solidFill>
                          <a:latin typeface="Handyman Bold"/>
                        </a:rPr>
                        <a:t>HS_Group</a:t>
                      </a:r>
                      <a:endParaRPr lang="en-US" sz="1100"/>
                    </a:p>
                    <a:p>
                      <a:pPr algn="ctr">
                        <a:lnSpc>
                          <a:spcPts val="307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kelompok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0408">
                <a:tc>
                  <a:txBody>
                    <a:bodyPr anchor="t" rtlCol="false"/>
                    <a:lstStyle/>
                    <a:p>
                      <a:pPr algn="ctr">
                        <a:lnSpc>
                          <a:spcPts val="3079"/>
                        </a:lnSpc>
                        <a:defRPr/>
                      </a:pPr>
                      <a:r>
                        <a:rPr lang="en-US" sz="2199">
                          <a:solidFill>
                            <a:srgbClr val="FFEEE3"/>
                          </a:solidFill>
                          <a:latin typeface="Handyman"/>
                        </a:rPr>
                        <a:t>HS_Religion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agama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4913">
                <a:tc>
                  <a:txBody>
                    <a:bodyPr anchor="t" rtlCol="false"/>
                    <a:lstStyle/>
                    <a:p>
                      <a:pPr algn="ctr">
                        <a:lnSpc>
                          <a:spcPts val="3079"/>
                        </a:lnSpc>
                        <a:defRPr/>
                      </a:pPr>
                      <a:r>
                        <a:rPr lang="en-US" sz="2199">
                          <a:solidFill>
                            <a:srgbClr val="FFEEE3"/>
                          </a:solidFill>
                          <a:latin typeface="Handyman"/>
                        </a:rPr>
                        <a:t>HS_Race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ras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4913">
                <a:tc>
                  <a:txBody>
                    <a:bodyPr anchor="t" rtlCol="false"/>
                    <a:lstStyle/>
                    <a:p>
                      <a:pPr algn="ctr">
                        <a:lnSpc>
                          <a:spcPts val="3079"/>
                        </a:lnSpc>
                        <a:defRPr/>
                      </a:pPr>
                      <a:r>
                        <a:rPr lang="en-US" sz="2199">
                          <a:solidFill>
                            <a:srgbClr val="FFEEE3"/>
                          </a:solidFill>
                          <a:latin typeface="Handyman"/>
                        </a:rPr>
                        <a:t>HS_Physical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fisik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11" id="11"/>
          <p:cNvGraphicFramePr>
            <a:graphicFrameLocks noGrp="true"/>
          </p:cNvGraphicFramePr>
          <p:nvPr/>
        </p:nvGraphicFramePr>
        <p:xfrm>
          <a:off x="9293952" y="2784906"/>
          <a:ext cx="7844057" cy="7307283"/>
        </p:xfrm>
        <a:graphic>
          <a:graphicData uri="http://schemas.openxmlformats.org/drawingml/2006/table">
            <a:tbl>
              <a:tblPr/>
              <a:tblGrid>
                <a:gridCol w="3440755"/>
                <a:gridCol w="4403302"/>
              </a:tblGrid>
              <a:tr h="1263890">
                <a:tc>
                  <a:txBody>
                    <a:bodyPr anchor="t" rtlCol="false"/>
                    <a:lstStyle/>
                    <a:p>
                      <a:pPr algn="ctr">
                        <a:lnSpc>
                          <a:spcPts val="3079"/>
                        </a:lnSpc>
                        <a:defRPr/>
                      </a:pPr>
                      <a:r>
                        <a:rPr lang="en-US" sz="2199">
                          <a:solidFill>
                            <a:srgbClr val="FFEEE3"/>
                          </a:solidFill>
                          <a:latin typeface="Handyman Bold"/>
                        </a:rPr>
                        <a:t>HS_Gender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suatu jenis kelamin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3890">
                <a:tc>
                  <a:txBody>
                    <a:bodyPr anchor="t" rtlCol="false"/>
                    <a:lstStyle/>
                    <a:p>
                      <a:pPr algn="ctr">
                        <a:lnSpc>
                          <a:spcPts val="3079"/>
                        </a:lnSpc>
                        <a:defRPr/>
                      </a:pPr>
                      <a:r>
                        <a:rPr lang="en-US" sz="2199">
                          <a:solidFill>
                            <a:srgbClr val="FFEEE3"/>
                          </a:solidFill>
                          <a:latin typeface="Handyman Bold"/>
                        </a:rPr>
                        <a:t>HS_Other</a:t>
                      </a:r>
                      <a:endParaRPr lang="en-US" sz="1100"/>
                    </a:p>
                    <a:p>
                      <a:pPr algn="ctr">
                        <a:lnSpc>
                          <a:spcPts val="307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unruk perihal lainnya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6149">
                <a:tc>
                  <a:txBody>
                    <a:bodyPr anchor="t" rtlCol="false"/>
                    <a:lstStyle/>
                    <a:p>
                      <a:pPr algn="ctr">
                        <a:lnSpc>
                          <a:spcPts val="3079"/>
                        </a:lnSpc>
                        <a:defRPr/>
                      </a:pPr>
                      <a:r>
                        <a:rPr lang="en-US" sz="2199">
                          <a:solidFill>
                            <a:srgbClr val="FFEEE3"/>
                          </a:solidFill>
                          <a:latin typeface="Handyman"/>
                        </a:rPr>
                        <a:t>HS_Weak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lemah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6149">
                <a:tc>
                  <a:txBody>
                    <a:bodyPr anchor="t" rtlCol="false"/>
                    <a:lstStyle/>
                    <a:p>
                      <a:pPr algn="ctr">
                        <a:lnSpc>
                          <a:spcPts val="3079"/>
                        </a:lnSpc>
                        <a:defRPr/>
                      </a:pPr>
                      <a:r>
                        <a:rPr lang="en-US" sz="2199">
                          <a:solidFill>
                            <a:srgbClr val="FFEEE3"/>
                          </a:solidFill>
                          <a:latin typeface="Handyman"/>
                        </a:rPr>
                        <a:t>HS_Moderate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sedang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3603">
                <a:tc>
                  <a:txBody>
                    <a:bodyPr anchor="t" rtlCol="false"/>
                    <a:lstStyle/>
                    <a:p>
                      <a:pPr algn="ctr">
                        <a:lnSpc>
                          <a:spcPts val="3079"/>
                        </a:lnSpc>
                        <a:defRPr/>
                      </a:pPr>
                      <a:r>
                        <a:rPr lang="en-US" sz="2199">
                          <a:solidFill>
                            <a:srgbClr val="FFEEE3"/>
                          </a:solidFill>
                          <a:latin typeface="Handyman"/>
                        </a:rPr>
                        <a:t>HS_Strong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Ujaran kebencian kuat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3603">
                <a:tc>
                  <a:txBody>
                    <a:bodyPr anchor="t" rtlCol="false"/>
                    <a:lstStyle/>
                    <a:p>
                      <a:pPr algn="ctr">
                        <a:lnSpc>
                          <a:spcPts val="3079"/>
                        </a:lnSpc>
                        <a:defRPr/>
                      </a:pPr>
                      <a:r>
                        <a:rPr lang="en-US" sz="2199">
                          <a:solidFill>
                            <a:srgbClr val="FFEEE3"/>
                          </a:solidFill>
                          <a:latin typeface="Handyman"/>
                        </a:rPr>
                        <a:t>Abusive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FFEEE3"/>
                          </a:solidFill>
                          <a:latin typeface="Handyman"/>
                        </a:rPr>
                        <a:t>mengandung kata kasar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2060941" y="2217337"/>
            <a:ext cx="14166117" cy="892070"/>
          </a:xfrm>
          <a:prstGeom prst="rect">
            <a:avLst/>
          </a:prstGeom>
        </p:spPr>
        <p:txBody>
          <a:bodyPr anchor="t" rtlCol="false" tIns="0" lIns="0" bIns="0" rIns="0">
            <a:spAutoFit/>
          </a:bodyPr>
          <a:lstStyle/>
          <a:p>
            <a:pPr algn="just">
              <a:lnSpc>
                <a:spcPts val="3491"/>
              </a:lnSpc>
            </a:pPr>
            <a:r>
              <a:rPr lang="en-US" sz="3262">
                <a:solidFill>
                  <a:srgbClr val="FFEEE3"/>
                </a:solidFill>
                <a:latin typeface="Open Sans"/>
              </a:rPr>
              <a:t>Berikut adalah beberapa kategori </a:t>
            </a:r>
            <a:r>
              <a:rPr lang="en-US" sz="3262">
                <a:solidFill>
                  <a:srgbClr val="FFEEE3"/>
                </a:solidFill>
                <a:latin typeface="Open Sans Italics"/>
              </a:rPr>
              <a:t>Hate Speech</a:t>
            </a:r>
            <a:r>
              <a:rPr lang="en-US" sz="3262">
                <a:solidFill>
                  <a:srgbClr val="FFEEE3"/>
                </a:solidFill>
                <a:latin typeface="Open Sans"/>
              </a:rPr>
              <a:t> yang terdapat di dalam data</a:t>
            </a:r>
          </a:p>
        </p:txBody>
      </p:sp>
      <p:sp>
        <p:nvSpPr>
          <p:cNvPr name="TextBox 13" id="13"/>
          <p:cNvSpPr txBox="true"/>
          <p:nvPr/>
        </p:nvSpPr>
        <p:spPr>
          <a:xfrm rot="0">
            <a:off x="2167536" y="1047750"/>
            <a:ext cx="10565259"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kategori Hate speech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3792622" y="1963180"/>
            <a:ext cx="14305506" cy="8158971"/>
          </a:xfrm>
          <a:prstGeom prst="rect">
            <a:avLst/>
          </a:prstGeom>
        </p:spPr>
        <p:txBody>
          <a:bodyPr anchor="t" rtlCol="false" tIns="0" lIns="0" bIns="0" rIns="0">
            <a:spAutoFit/>
          </a:bodyPr>
          <a:lstStyle/>
          <a:p>
            <a:pPr marL="695646" indent="-347823" lvl="1">
              <a:lnSpc>
                <a:spcPts val="3447"/>
              </a:lnSpc>
              <a:buFont typeface="Arial"/>
              <a:buChar char="•"/>
            </a:pPr>
            <a:r>
              <a:rPr lang="en-US" sz="3222">
                <a:solidFill>
                  <a:srgbClr val="743812"/>
                </a:solidFill>
                <a:latin typeface="Open Sans"/>
              </a:rPr>
              <a:t>mengimpor data menjadi dataframe</a:t>
            </a:r>
          </a:p>
          <a:p>
            <a:pPr marL="695646" indent="-347823" lvl="1">
              <a:lnSpc>
                <a:spcPts val="3447"/>
              </a:lnSpc>
              <a:buFont typeface="Arial"/>
              <a:buChar char="•"/>
            </a:pPr>
            <a:r>
              <a:rPr lang="en-US" sz="3222">
                <a:solidFill>
                  <a:srgbClr val="743812"/>
                </a:solidFill>
                <a:latin typeface="Open Sans"/>
              </a:rPr>
              <a:t>menampilkan output dataframe</a:t>
            </a:r>
          </a:p>
          <a:p>
            <a:pPr marL="695646" indent="-347823" lvl="1">
              <a:lnSpc>
                <a:spcPts val="3447"/>
              </a:lnSpc>
              <a:buFont typeface="Arial"/>
              <a:buChar char="•"/>
            </a:pPr>
            <a:r>
              <a:rPr lang="en-US" sz="3222">
                <a:solidFill>
                  <a:srgbClr val="743812"/>
                </a:solidFill>
                <a:latin typeface="Open Sans"/>
              </a:rPr>
              <a:t>menampilkan data teratas dataframe</a:t>
            </a:r>
          </a:p>
          <a:p>
            <a:pPr marL="695646" indent="-347823" lvl="1">
              <a:lnSpc>
                <a:spcPts val="3447"/>
              </a:lnSpc>
              <a:buFont typeface="Arial"/>
              <a:buChar char="•"/>
            </a:pPr>
            <a:r>
              <a:rPr lang="en-US" sz="3222">
                <a:solidFill>
                  <a:srgbClr val="743812"/>
                </a:solidFill>
                <a:latin typeface="Open Sans"/>
              </a:rPr>
              <a:t>menampilkan data terbawah dataframe</a:t>
            </a:r>
          </a:p>
          <a:p>
            <a:pPr marL="695646" indent="-347823" lvl="1">
              <a:lnSpc>
                <a:spcPts val="3447"/>
              </a:lnSpc>
              <a:buFont typeface="Arial"/>
              <a:buChar char="•"/>
            </a:pPr>
            <a:r>
              <a:rPr lang="en-US" sz="3222">
                <a:solidFill>
                  <a:srgbClr val="743812"/>
                </a:solidFill>
                <a:latin typeface="Open Sans"/>
              </a:rPr>
              <a:t>menampilkan informasi yang terdapat dalam dataframe</a:t>
            </a:r>
          </a:p>
          <a:p>
            <a:pPr marL="695646" indent="-347823" lvl="1">
              <a:lnSpc>
                <a:spcPts val="3447"/>
              </a:lnSpc>
              <a:buFont typeface="Arial"/>
              <a:buChar char="•"/>
            </a:pPr>
            <a:r>
              <a:rPr lang="en-US" sz="3222">
                <a:solidFill>
                  <a:srgbClr val="743812"/>
                </a:solidFill>
                <a:latin typeface="Open Sans"/>
              </a:rPr>
              <a:t>menampilkan jumlah kolom dan baris dataframe</a:t>
            </a:r>
          </a:p>
          <a:p>
            <a:pPr marL="695646" indent="-347823" lvl="1">
              <a:lnSpc>
                <a:spcPts val="3447"/>
              </a:lnSpc>
              <a:buFont typeface="Arial"/>
              <a:buChar char="•"/>
            </a:pPr>
            <a:r>
              <a:rPr lang="en-US" sz="3222">
                <a:solidFill>
                  <a:srgbClr val="743812"/>
                </a:solidFill>
                <a:latin typeface="Open Sans"/>
              </a:rPr>
              <a:t>menampilkan serta menghilangkan unsur duplikat dalam dataframe</a:t>
            </a:r>
          </a:p>
          <a:p>
            <a:pPr marL="695646" indent="-347823" lvl="1">
              <a:lnSpc>
                <a:spcPts val="3447"/>
              </a:lnSpc>
              <a:buFont typeface="Arial"/>
              <a:buChar char="•"/>
            </a:pPr>
            <a:r>
              <a:rPr lang="en-US" sz="3222">
                <a:solidFill>
                  <a:srgbClr val="743812"/>
                </a:solidFill>
                <a:latin typeface="Open Sans"/>
              </a:rPr>
              <a:t>menampilkan serta menghilangkan unsur </a:t>
            </a:r>
            <a:r>
              <a:rPr lang="en-US" sz="3222">
                <a:solidFill>
                  <a:srgbClr val="743812"/>
                </a:solidFill>
                <a:latin typeface="Open Sans Italics"/>
              </a:rPr>
              <a:t>null </a:t>
            </a:r>
            <a:r>
              <a:rPr lang="en-US" sz="3222">
                <a:solidFill>
                  <a:srgbClr val="743812"/>
                </a:solidFill>
                <a:latin typeface="Open Sans"/>
              </a:rPr>
              <a:t>atau </a:t>
            </a:r>
            <a:r>
              <a:rPr lang="en-US" sz="3222">
                <a:solidFill>
                  <a:srgbClr val="743812"/>
                </a:solidFill>
                <a:latin typeface="Open Sans Italics"/>
              </a:rPr>
              <a:t>missing value</a:t>
            </a:r>
            <a:r>
              <a:rPr lang="en-US" sz="3222">
                <a:solidFill>
                  <a:srgbClr val="743812"/>
                </a:solidFill>
                <a:latin typeface="Open Sans"/>
              </a:rPr>
              <a:t> dalam dataframe</a:t>
            </a:r>
          </a:p>
          <a:p>
            <a:pPr marL="695646" indent="-347823" lvl="1">
              <a:lnSpc>
                <a:spcPts val="3447"/>
              </a:lnSpc>
              <a:buFont typeface="Arial"/>
              <a:buChar char="•"/>
            </a:pPr>
            <a:r>
              <a:rPr lang="en-US" sz="3222">
                <a:solidFill>
                  <a:srgbClr val="743812"/>
                </a:solidFill>
                <a:latin typeface="Open Sans"/>
              </a:rPr>
              <a:t>membuat serta menampilkan hasil dari syntax untuk menghitung jumlah huruf pada tiap baris data frame</a:t>
            </a:r>
          </a:p>
          <a:p>
            <a:pPr marL="695646" indent="-347823" lvl="1">
              <a:lnSpc>
                <a:spcPts val="3447"/>
              </a:lnSpc>
              <a:buFont typeface="Arial"/>
              <a:buChar char="•"/>
            </a:pPr>
            <a:r>
              <a:rPr lang="en-US" sz="3222">
                <a:solidFill>
                  <a:srgbClr val="743812"/>
                </a:solidFill>
                <a:latin typeface="Open Sans"/>
              </a:rPr>
              <a:t>menampilkan jumlah rata-rata dari huruf dan kata yang ada pada dataframe</a:t>
            </a:r>
          </a:p>
          <a:p>
            <a:pPr marL="695646" indent="-347823" lvl="1">
              <a:lnSpc>
                <a:spcPts val="3447"/>
              </a:lnSpc>
              <a:buFont typeface="Arial"/>
              <a:buChar char="•"/>
            </a:pPr>
            <a:r>
              <a:rPr lang="en-US" sz="3222">
                <a:solidFill>
                  <a:srgbClr val="743812"/>
                </a:solidFill>
                <a:latin typeface="Open Sans"/>
              </a:rPr>
              <a:t>membuat serta menampilkan hasil dari syntax untuk menghitung jumlah kata pada tiap baris data frame</a:t>
            </a:r>
          </a:p>
          <a:p>
            <a:pPr marL="695646" indent="-347823" lvl="1">
              <a:lnSpc>
                <a:spcPts val="3447"/>
              </a:lnSpc>
              <a:buFont typeface="Arial"/>
              <a:buChar char="•"/>
            </a:pPr>
            <a:r>
              <a:rPr lang="en-US" sz="3222">
                <a:solidFill>
                  <a:srgbClr val="743812"/>
                </a:solidFill>
                <a:latin typeface="Open Sans"/>
              </a:rPr>
              <a:t>membuat dan menerapkan function untuk data cleansing pada dataframe</a:t>
            </a:r>
          </a:p>
          <a:p>
            <a:pPr marL="695646" indent="-347823" lvl="1">
              <a:lnSpc>
                <a:spcPts val="3447"/>
              </a:lnSpc>
              <a:buFont typeface="Arial"/>
              <a:buChar char="•"/>
            </a:pPr>
            <a:r>
              <a:rPr lang="en-US" sz="3222">
                <a:solidFill>
                  <a:srgbClr val="743812"/>
                </a:solidFill>
                <a:latin typeface="Open Sans"/>
              </a:rPr>
              <a:t>menampilkan output data cleansing pada dataframe</a:t>
            </a:r>
          </a:p>
          <a:p>
            <a:pPr marL="695646" indent="-347823" lvl="1">
              <a:lnSpc>
                <a:spcPts val="3447"/>
              </a:lnSpc>
              <a:buFont typeface="Arial"/>
              <a:buChar char="•"/>
            </a:pPr>
            <a:r>
              <a:rPr lang="en-US" sz="3222">
                <a:solidFill>
                  <a:srgbClr val="743812"/>
                </a:solidFill>
                <a:latin typeface="Open Sans"/>
              </a:rPr>
              <a:t>membuat serta menampilkan bentuk visualisasi data pada dataframe</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905674" y="368945"/>
            <a:ext cx="10073571"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metode Analisis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4582"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659"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1334" y="4438650"/>
            <a:ext cx="14265333" cy="13144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EEE3"/>
                </a:solidFill>
                <a:latin typeface="Scripter"/>
              </a:rPr>
              <a:t>HAsil dan kesimpulan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594807" y="5574342"/>
            <a:ext cx="12737128" cy="1304017"/>
          </a:xfrm>
          <a:custGeom>
            <a:avLst/>
            <a:gdLst/>
            <a:ahLst/>
            <a:cxnLst/>
            <a:rect r="r" b="b" t="t" l="l"/>
            <a:pathLst>
              <a:path h="1304017" w="12737128">
                <a:moveTo>
                  <a:pt x="0" y="0"/>
                </a:moveTo>
                <a:lnTo>
                  <a:pt x="12737128" y="0"/>
                </a:lnTo>
                <a:lnTo>
                  <a:pt x="12737128" y="1304018"/>
                </a:lnTo>
                <a:lnTo>
                  <a:pt x="0" y="1304018"/>
                </a:lnTo>
                <a:lnTo>
                  <a:pt x="0" y="0"/>
                </a:lnTo>
                <a:close/>
              </a:path>
            </a:pathLst>
          </a:custGeom>
          <a:blipFill>
            <a:blip r:embed="rId6"/>
            <a:stretch>
              <a:fillRect l="0" t="0" r="0" b="0"/>
            </a:stretch>
          </a:blipFill>
        </p:spPr>
      </p:sp>
      <p:sp>
        <p:nvSpPr>
          <p:cNvPr name="TextBox 7" id="7"/>
          <p:cNvSpPr txBox="true"/>
          <p:nvPr/>
        </p:nvSpPr>
        <p:spPr>
          <a:xfrm rot="0">
            <a:off x="2956065" y="1648313"/>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
        <p:nvSpPr>
          <p:cNvPr name="TextBox 8" id="8"/>
          <p:cNvSpPr txBox="true"/>
          <p:nvPr/>
        </p:nvSpPr>
        <p:spPr>
          <a:xfrm rot="0">
            <a:off x="2594807" y="4235047"/>
            <a:ext cx="12737128" cy="734174"/>
          </a:xfrm>
          <a:prstGeom prst="rect">
            <a:avLst/>
          </a:prstGeom>
        </p:spPr>
        <p:txBody>
          <a:bodyPr anchor="t" rtlCol="false" tIns="0" lIns="0" bIns="0" rIns="0">
            <a:spAutoFit/>
          </a:bodyPr>
          <a:lstStyle/>
          <a:p>
            <a:pPr algn="ctr">
              <a:lnSpc>
                <a:spcPts val="4986"/>
              </a:lnSpc>
              <a:spcBef>
                <a:spcPct val="0"/>
              </a:spcBef>
            </a:pPr>
            <a:r>
              <a:rPr lang="en-US" sz="4660">
                <a:solidFill>
                  <a:srgbClr val="743812"/>
                </a:solidFill>
                <a:latin typeface="Handyman"/>
              </a:rPr>
              <a:t>tahapan untuk menginmport library pada data frame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3806940"/>
            <a:ext cx="16792048" cy="1336560"/>
          </a:xfrm>
          <a:custGeom>
            <a:avLst/>
            <a:gdLst/>
            <a:ahLst/>
            <a:cxnLst/>
            <a:rect r="r" b="b" t="t" l="l"/>
            <a:pathLst>
              <a:path h="1336560" w="16792048">
                <a:moveTo>
                  <a:pt x="0" y="0"/>
                </a:moveTo>
                <a:lnTo>
                  <a:pt x="16792048" y="0"/>
                </a:lnTo>
                <a:lnTo>
                  <a:pt x="16792048" y="1336560"/>
                </a:lnTo>
                <a:lnTo>
                  <a:pt x="0" y="1336560"/>
                </a:lnTo>
                <a:lnTo>
                  <a:pt x="0" y="0"/>
                </a:lnTo>
                <a:close/>
              </a:path>
            </a:pathLst>
          </a:custGeom>
          <a:blipFill>
            <a:blip r:embed="rId6"/>
            <a:stretch>
              <a:fillRect l="0" t="0" r="0" b="0"/>
            </a:stretch>
          </a:blipFill>
        </p:spPr>
      </p:sp>
      <p:sp>
        <p:nvSpPr>
          <p:cNvPr name="Freeform 7" id="7"/>
          <p:cNvSpPr/>
          <p:nvPr/>
        </p:nvSpPr>
        <p:spPr>
          <a:xfrm flipH="false" flipV="false" rot="0">
            <a:off x="2076885" y="5295900"/>
            <a:ext cx="12742600" cy="4446159"/>
          </a:xfrm>
          <a:custGeom>
            <a:avLst/>
            <a:gdLst/>
            <a:ahLst/>
            <a:cxnLst/>
            <a:rect r="r" b="b" t="t" l="l"/>
            <a:pathLst>
              <a:path h="4446159" w="12742600">
                <a:moveTo>
                  <a:pt x="0" y="0"/>
                </a:moveTo>
                <a:lnTo>
                  <a:pt x="12742599" y="0"/>
                </a:lnTo>
                <a:lnTo>
                  <a:pt x="12742599" y="4446159"/>
                </a:lnTo>
                <a:lnTo>
                  <a:pt x="0" y="4446159"/>
                </a:lnTo>
                <a:lnTo>
                  <a:pt x="0" y="0"/>
                </a:lnTo>
                <a:close/>
              </a:path>
            </a:pathLst>
          </a:custGeom>
          <a:blipFill>
            <a:blip r:embed="rId7"/>
            <a:stretch>
              <a:fillRect l="0" t="0" r="0" b="0"/>
            </a:stretch>
          </a:blipFill>
        </p:spPr>
      </p:sp>
      <p:sp>
        <p:nvSpPr>
          <p:cNvPr name="TextBox 8" id="8"/>
          <p:cNvSpPr txBox="true"/>
          <p:nvPr/>
        </p:nvSpPr>
        <p:spPr>
          <a:xfrm rot="0">
            <a:off x="2956065" y="1648313"/>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27075" y="3281350"/>
            <a:ext cx="13433851" cy="5208648"/>
          </a:xfrm>
          <a:custGeom>
            <a:avLst/>
            <a:gdLst/>
            <a:ahLst/>
            <a:cxnLst/>
            <a:rect r="r" b="b" t="t" l="l"/>
            <a:pathLst>
              <a:path h="5208648" w="13433851">
                <a:moveTo>
                  <a:pt x="0" y="0"/>
                </a:moveTo>
                <a:lnTo>
                  <a:pt x="13433850" y="0"/>
                </a:lnTo>
                <a:lnTo>
                  <a:pt x="13433850" y="5208648"/>
                </a:lnTo>
                <a:lnTo>
                  <a:pt x="0" y="5208648"/>
                </a:lnTo>
                <a:lnTo>
                  <a:pt x="0" y="0"/>
                </a:lnTo>
                <a:close/>
              </a:path>
            </a:pathLst>
          </a:custGeom>
          <a:blipFill>
            <a:blip r:embed="rId6"/>
            <a:stretch>
              <a:fillRect l="0" t="0" r="0" b="0"/>
            </a:stretch>
          </a:blipFill>
        </p:spPr>
      </p:sp>
      <p:sp>
        <p:nvSpPr>
          <p:cNvPr name="TextBox 7" id="7"/>
          <p:cNvSpPr txBox="true"/>
          <p:nvPr/>
        </p:nvSpPr>
        <p:spPr>
          <a:xfrm rot="0">
            <a:off x="2956065" y="1648313"/>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52252" y="1707505"/>
            <a:ext cx="14783495" cy="5336117"/>
          </a:xfrm>
          <a:custGeom>
            <a:avLst/>
            <a:gdLst/>
            <a:ahLst/>
            <a:cxnLst/>
            <a:rect r="r" b="b" t="t" l="l"/>
            <a:pathLst>
              <a:path h="5336117" w="14783495">
                <a:moveTo>
                  <a:pt x="0" y="0"/>
                </a:moveTo>
                <a:lnTo>
                  <a:pt x="14783496" y="0"/>
                </a:lnTo>
                <a:lnTo>
                  <a:pt x="14783496" y="5336117"/>
                </a:lnTo>
                <a:lnTo>
                  <a:pt x="0" y="5336117"/>
                </a:lnTo>
                <a:lnTo>
                  <a:pt x="0" y="0"/>
                </a:lnTo>
                <a:close/>
              </a:path>
            </a:pathLst>
          </a:custGeom>
          <a:blipFill>
            <a:blip r:embed="rId6"/>
            <a:stretch>
              <a:fillRect l="0" t="0" r="0" b="0"/>
            </a:stretch>
          </a:blipFill>
        </p:spPr>
      </p:sp>
      <p:sp>
        <p:nvSpPr>
          <p:cNvPr name="Freeform 7" id="7"/>
          <p:cNvSpPr/>
          <p:nvPr/>
        </p:nvSpPr>
        <p:spPr>
          <a:xfrm flipH="false" flipV="false" rot="0">
            <a:off x="1752252" y="7241385"/>
            <a:ext cx="14783495" cy="1022776"/>
          </a:xfrm>
          <a:custGeom>
            <a:avLst/>
            <a:gdLst/>
            <a:ahLst/>
            <a:cxnLst/>
            <a:rect r="r" b="b" t="t" l="l"/>
            <a:pathLst>
              <a:path h="1022776" w="14783495">
                <a:moveTo>
                  <a:pt x="0" y="0"/>
                </a:moveTo>
                <a:lnTo>
                  <a:pt x="14783496" y="0"/>
                </a:lnTo>
                <a:lnTo>
                  <a:pt x="14783496" y="1022776"/>
                </a:lnTo>
                <a:lnTo>
                  <a:pt x="0" y="1022776"/>
                </a:lnTo>
                <a:lnTo>
                  <a:pt x="0" y="0"/>
                </a:lnTo>
                <a:close/>
              </a:path>
            </a:pathLst>
          </a:custGeom>
          <a:blipFill>
            <a:blip r:embed="rId7"/>
            <a:stretch>
              <a:fillRect l="-568" t="-7428" r="-568" b="0"/>
            </a:stretch>
          </a:blipFill>
        </p:spPr>
      </p:sp>
      <p:sp>
        <p:nvSpPr>
          <p:cNvPr name="TextBox 8" id="8"/>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52751" y="2045363"/>
            <a:ext cx="14982499" cy="6772910"/>
          </a:xfrm>
          <a:custGeom>
            <a:avLst/>
            <a:gdLst/>
            <a:ahLst/>
            <a:cxnLst/>
            <a:rect r="r" b="b" t="t" l="l"/>
            <a:pathLst>
              <a:path h="6772910" w="14982499">
                <a:moveTo>
                  <a:pt x="0" y="0"/>
                </a:moveTo>
                <a:lnTo>
                  <a:pt x="14982498" y="0"/>
                </a:lnTo>
                <a:lnTo>
                  <a:pt x="14982498" y="6772910"/>
                </a:lnTo>
                <a:lnTo>
                  <a:pt x="0" y="6772910"/>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772700" y="2328232"/>
            <a:ext cx="12742600" cy="5381227"/>
          </a:xfrm>
          <a:custGeom>
            <a:avLst/>
            <a:gdLst/>
            <a:ahLst/>
            <a:cxnLst/>
            <a:rect r="r" b="b" t="t" l="l"/>
            <a:pathLst>
              <a:path h="5381227" w="12742600">
                <a:moveTo>
                  <a:pt x="0" y="0"/>
                </a:moveTo>
                <a:lnTo>
                  <a:pt x="12742600" y="0"/>
                </a:lnTo>
                <a:lnTo>
                  <a:pt x="12742600" y="5381227"/>
                </a:lnTo>
                <a:lnTo>
                  <a:pt x="0" y="5381227"/>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076885" y="3177593"/>
            <a:ext cx="13947382" cy="3931814"/>
          </a:xfrm>
          <a:custGeom>
            <a:avLst/>
            <a:gdLst/>
            <a:ahLst/>
            <a:cxnLst/>
            <a:rect r="r" b="b" t="t" l="l"/>
            <a:pathLst>
              <a:path h="3931814" w="13947382">
                <a:moveTo>
                  <a:pt x="0" y="0"/>
                </a:moveTo>
                <a:lnTo>
                  <a:pt x="13947382" y="0"/>
                </a:lnTo>
                <a:lnTo>
                  <a:pt x="13947382" y="3931814"/>
                </a:lnTo>
                <a:lnTo>
                  <a:pt x="0" y="3931814"/>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4582"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659"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1334" y="4438650"/>
            <a:ext cx="14265333" cy="13144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EEE3"/>
                </a:solidFill>
                <a:latin typeface="Scripter"/>
              </a:rPr>
              <a:t>PENDAHULUAN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86523" y="1959261"/>
            <a:ext cx="14298937" cy="691218"/>
          </a:xfrm>
          <a:custGeom>
            <a:avLst/>
            <a:gdLst/>
            <a:ahLst/>
            <a:cxnLst/>
            <a:rect r="r" b="b" t="t" l="l"/>
            <a:pathLst>
              <a:path h="691218" w="14298937">
                <a:moveTo>
                  <a:pt x="0" y="0"/>
                </a:moveTo>
                <a:lnTo>
                  <a:pt x="14298937" y="0"/>
                </a:lnTo>
                <a:lnTo>
                  <a:pt x="14298937" y="691219"/>
                </a:lnTo>
                <a:lnTo>
                  <a:pt x="0" y="691219"/>
                </a:lnTo>
                <a:lnTo>
                  <a:pt x="0" y="0"/>
                </a:lnTo>
                <a:close/>
              </a:path>
            </a:pathLst>
          </a:custGeom>
          <a:blipFill>
            <a:blip r:embed="rId6"/>
            <a:stretch>
              <a:fillRect l="0" t="0" r="0" b="0"/>
            </a:stretch>
          </a:blipFill>
        </p:spPr>
      </p:sp>
      <p:sp>
        <p:nvSpPr>
          <p:cNvPr name="Freeform 7" id="7"/>
          <p:cNvSpPr/>
          <p:nvPr/>
        </p:nvSpPr>
        <p:spPr>
          <a:xfrm flipH="false" flipV="false" rot="0">
            <a:off x="2348011" y="2898130"/>
            <a:ext cx="14337450" cy="682243"/>
          </a:xfrm>
          <a:custGeom>
            <a:avLst/>
            <a:gdLst/>
            <a:ahLst/>
            <a:cxnLst/>
            <a:rect r="r" b="b" t="t" l="l"/>
            <a:pathLst>
              <a:path h="682243" w="14337450">
                <a:moveTo>
                  <a:pt x="0" y="0"/>
                </a:moveTo>
                <a:lnTo>
                  <a:pt x="14337449" y="0"/>
                </a:lnTo>
                <a:lnTo>
                  <a:pt x="14337449" y="682243"/>
                </a:lnTo>
                <a:lnTo>
                  <a:pt x="0" y="682243"/>
                </a:lnTo>
                <a:lnTo>
                  <a:pt x="0" y="0"/>
                </a:lnTo>
                <a:close/>
              </a:path>
            </a:pathLst>
          </a:custGeom>
          <a:blipFill>
            <a:blip r:embed="rId7"/>
            <a:stretch>
              <a:fillRect l="0" t="0" r="0" b="0"/>
            </a:stretch>
          </a:blipFill>
        </p:spPr>
      </p:sp>
      <p:sp>
        <p:nvSpPr>
          <p:cNvPr name="Freeform 8" id="8"/>
          <p:cNvSpPr/>
          <p:nvPr/>
        </p:nvSpPr>
        <p:spPr>
          <a:xfrm flipH="false" flipV="false" rot="0">
            <a:off x="2956065" y="3906150"/>
            <a:ext cx="12735301" cy="6027675"/>
          </a:xfrm>
          <a:custGeom>
            <a:avLst/>
            <a:gdLst/>
            <a:ahLst/>
            <a:cxnLst/>
            <a:rect r="r" b="b" t="t" l="l"/>
            <a:pathLst>
              <a:path h="6027675" w="12735301">
                <a:moveTo>
                  <a:pt x="0" y="0"/>
                </a:moveTo>
                <a:lnTo>
                  <a:pt x="12735301" y="0"/>
                </a:lnTo>
                <a:lnTo>
                  <a:pt x="12735301" y="6027675"/>
                </a:lnTo>
                <a:lnTo>
                  <a:pt x="0" y="6027675"/>
                </a:lnTo>
                <a:lnTo>
                  <a:pt x="0" y="0"/>
                </a:lnTo>
                <a:close/>
              </a:path>
            </a:pathLst>
          </a:custGeom>
          <a:blipFill>
            <a:blip r:embed="rId8"/>
            <a:stretch>
              <a:fillRect l="0" t="0" r="0" b="0"/>
            </a:stretch>
          </a:blipFill>
        </p:spPr>
      </p:sp>
      <p:sp>
        <p:nvSpPr>
          <p:cNvPr name="TextBox 9" id="9"/>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4158" y="4103231"/>
            <a:ext cx="15511650" cy="2428592"/>
          </a:xfrm>
          <a:custGeom>
            <a:avLst/>
            <a:gdLst/>
            <a:ahLst/>
            <a:cxnLst/>
            <a:rect r="r" b="b" t="t" l="l"/>
            <a:pathLst>
              <a:path h="2428592" w="15511650">
                <a:moveTo>
                  <a:pt x="0" y="0"/>
                </a:moveTo>
                <a:lnTo>
                  <a:pt x="15511651" y="0"/>
                </a:lnTo>
                <a:lnTo>
                  <a:pt x="15511651" y="2428591"/>
                </a:lnTo>
                <a:lnTo>
                  <a:pt x="0" y="2428591"/>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00700" y="1707505"/>
            <a:ext cx="14486600" cy="2136513"/>
          </a:xfrm>
          <a:custGeom>
            <a:avLst/>
            <a:gdLst/>
            <a:ahLst/>
            <a:cxnLst/>
            <a:rect r="r" b="b" t="t" l="l"/>
            <a:pathLst>
              <a:path h="2136513" w="14486600">
                <a:moveTo>
                  <a:pt x="0" y="0"/>
                </a:moveTo>
                <a:lnTo>
                  <a:pt x="14486600" y="0"/>
                </a:lnTo>
                <a:lnTo>
                  <a:pt x="14486600" y="2136513"/>
                </a:lnTo>
                <a:lnTo>
                  <a:pt x="0" y="2136513"/>
                </a:lnTo>
                <a:lnTo>
                  <a:pt x="0" y="0"/>
                </a:lnTo>
                <a:close/>
              </a:path>
            </a:pathLst>
          </a:custGeom>
          <a:blipFill>
            <a:blip r:embed="rId6"/>
            <a:stretch>
              <a:fillRect l="0" t="0" r="0" b="0"/>
            </a:stretch>
          </a:blipFill>
        </p:spPr>
      </p:sp>
      <p:sp>
        <p:nvSpPr>
          <p:cNvPr name="Freeform 7" id="7"/>
          <p:cNvSpPr/>
          <p:nvPr/>
        </p:nvSpPr>
        <p:spPr>
          <a:xfrm flipH="false" flipV="false" rot="0">
            <a:off x="2776350" y="4015149"/>
            <a:ext cx="12735301" cy="5678511"/>
          </a:xfrm>
          <a:custGeom>
            <a:avLst/>
            <a:gdLst/>
            <a:ahLst/>
            <a:cxnLst/>
            <a:rect r="r" b="b" t="t" l="l"/>
            <a:pathLst>
              <a:path h="5678511" w="12735301">
                <a:moveTo>
                  <a:pt x="0" y="0"/>
                </a:moveTo>
                <a:lnTo>
                  <a:pt x="12735300" y="0"/>
                </a:lnTo>
                <a:lnTo>
                  <a:pt x="12735300" y="5678511"/>
                </a:lnTo>
                <a:lnTo>
                  <a:pt x="0" y="5678511"/>
                </a:lnTo>
                <a:lnTo>
                  <a:pt x="0" y="0"/>
                </a:lnTo>
                <a:close/>
              </a:path>
            </a:pathLst>
          </a:custGeom>
          <a:blipFill>
            <a:blip r:embed="rId7"/>
            <a:stretch>
              <a:fillRect l="0" t="0" r="0" b="0"/>
            </a:stretch>
          </a:blipFill>
        </p:spPr>
      </p:sp>
      <p:sp>
        <p:nvSpPr>
          <p:cNvPr name="TextBox 8" id="8"/>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3263" y="1799916"/>
            <a:ext cx="14761474" cy="6127605"/>
          </a:xfrm>
          <a:custGeom>
            <a:avLst/>
            <a:gdLst/>
            <a:ahLst/>
            <a:cxnLst/>
            <a:rect r="r" b="b" t="t" l="l"/>
            <a:pathLst>
              <a:path h="6127605" w="14761474">
                <a:moveTo>
                  <a:pt x="0" y="0"/>
                </a:moveTo>
                <a:lnTo>
                  <a:pt x="14761474" y="0"/>
                </a:lnTo>
                <a:lnTo>
                  <a:pt x="14761474" y="6127604"/>
                </a:lnTo>
                <a:lnTo>
                  <a:pt x="0" y="6127604"/>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
        <p:nvSpPr>
          <p:cNvPr name="TextBox 8" id="8"/>
          <p:cNvSpPr txBox="true"/>
          <p:nvPr/>
        </p:nvSpPr>
        <p:spPr>
          <a:xfrm rot="0">
            <a:off x="1763263" y="7991356"/>
            <a:ext cx="8177093" cy="1961248"/>
          </a:xfrm>
          <a:prstGeom prst="rect">
            <a:avLst/>
          </a:prstGeom>
        </p:spPr>
        <p:txBody>
          <a:bodyPr anchor="t" rtlCol="false" tIns="0" lIns="0" bIns="0" rIns="0">
            <a:spAutoFit/>
          </a:bodyPr>
          <a:lstStyle/>
          <a:p>
            <a:pPr algn="just">
              <a:lnSpc>
                <a:spcPts val="4880"/>
              </a:lnSpc>
            </a:pPr>
            <a:r>
              <a:rPr lang="en-US" sz="4560">
                <a:solidFill>
                  <a:srgbClr val="743812"/>
                </a:solidFill>
                <a:latin typeface="Handyman"/>
              </a:rPr>
              <a:t>note :</a:t>
            </a:r>
          </a:p>
          <a:p>
            <a:pPr algn="just">
              <a:lnSpc>
                <a:spcPts val="4880"/>
              </a:lnSpc>
            </a:pPr>
            <a:r>
              <a:rPr lang="en-US" sz="4560">
                <a:solidFill>
                  <a:srgbClr val="743812"/>
                </a:solidFill>
                <a:latin typeface="Handyman"/>
              </a:rPr>
              <a:t>0 = tidak mengandung hate speech</a:t>
            </a:r>
          </a:p>
          <a:p>
            <a:pPr algn="just">
              <a:lnSpc>
                <a:spcPts val="4880"/>
              </a:lnSpc>
              <a:spcBef>
                <a:spcPct val="0"/>
              </a:spcBef>
            </a:pPr>
            <a:r>
              <a:rPr lang="en-US" sz="4560">
                <a:solidFill>
                  <a:srgbClr val="743812"/>
                </a:solidFill>
                <a:latin typeface="Handyman"/>
              </a:rPr>
              <a:t>1 = mengandung hate speech</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20901" y="2045363"/>
            <a:ext cx="14646199" cy="6894817"/>
          </a:xfrm>
          <a:custGeom>
            <a:avLst/>
            <a:gdLst/>
            <a:ahLst/>
            <a:cxnLst/>
            <a:rect r="r" b="b" t="t" l="l"/>
            <a:pathLst>
              <a:path h="6894817" w="14646199">
                <a:moveTo>
                  <a:pt x="0" y="0"/>
                </a:moveTo>
                <a:lnTo>
                  <a:pt x="14646198" y="0"/>
                </a:lnTo>
                <a:lnTo>
                  <a:pt x="14646198" y="6894817"/>
                </a:lnTo>
                <a:lnTo>
                  <a:pt x="0" y="6894817"/>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02982" y="2045363"/>
            <a:ext cx="14482036" cy="6116961"/>
          </a:xfrm>
          <a:custGeom>
            <a:avLst/>
            <a:gdLst/>
            <a:ahLst/>
            <a:cxnLst/>
            <a:rect r="r" b="b" t="t" l="l"/>
            <a:pathLst>
              <a:path h="6116961" w="14482036">
                <a:moveTo>
                  <a:pt x="0" y="0"/>
                </a:moveTo>
                <a:lnTo>
                  <a:pt x="14482036" y="0"/>
                </a:lnTo>
                <a:lnTo>
                  <a:pt x="14482036" y="6116961"/>
                </a:lnTo>
                <a:lnTo>
                  <a:pt x="0" y="6116961"/>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52709" y="2045363"/>
            <a:ext cx="14782582" cy="6512010"/>
          </a:xfrm>
          <a:custGeom>
            <a:avLst/>
            <a:gdLst/>
            <a:ahLst/>
            <a:cxnLst/>
            <a:rect r="r" b="b" t="t" l="l"/>
            <a:pathLst>
              <a:path h="6512010" w="14782582">
                <a:moveTo>
                  <a:pt x="0" y="0"/>
                </a:moveTo>
                <a:lnTo>
                  <a:pt x="14782582" y="0"/>
                </a:lnTo>
                <a:lnTo>
                  <a:pt x="14782582" y="6512010"/>
                </a:lnTo>
                <a:lnTo>
                  <a:pt x="0" y="6512010"/>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52709" y="2045363"/>
            <a:ext cx="14782582" cy="6512010"/>
          </a:xfrm>
          <a:custGeom>
            <a:avLst/>
            <a:gdLst/>
            <a:ahLst/>
            <a:cxnLst/>
            <a:rect r="r" b="b" t="t" l="l"/>
            <a:pathLst>
              <a:path h="6512010" w="14782582">
                <a:moveTo>
                  <a:pt x="0" y="0"/>
                </a:moveTo>
                <a:lnTo>
                  <a:pt x="14782582" y="0"/>
                </a:lnTo>
                <a:lnTo>
                  <a:pt x="14782582" y="6512010"/>
                </a:lnTo>
                <a:lnTo>
                  <a:pt x="0" y="6512010"/>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820003" y="1642460"/>
            <a:ext cx="4348322" cy="2016040"/>
          </a:xfrm>
          <a:custGeom>
            <a:avLst/>
            <a:gdLst/>
            <a:ahLst/>
            <a:cxnLst/>
            <a:rect r="r" b="b" t="t" l="l"/>
            <a:pathLst>
              <a:path h="2016040" w="4348322">
                <a:moveTo>
                  <a:pt x="0" y="0"/>
                </a:moveTo>
                <a:lnTo>
                  <a:pt x="4348323" y="0"/>
                </a:lnTo>
                <a:lnTo>
                  <a:pt x="4348323" y="2016040"/>
                </a:lnTo>
                <a:lnTo>
                  <a:pt x="0" y="2016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85139" y="6701439"/>
            <a:ext cx="4348322" cy="2016040"/>
          </a:xfrm>
          <a:custGeom>
            <a:avLst/>
            <a:gdLst/>
            <a:ahLst/>
            <a:cxnLst/>
            <a:rect r="r" b="b" t="t" l="l"/>
            <a:pathLst>
              <a:path h="2016040" w="4348322">
                <a:moveTo>
                  <a:pt x="0" y="0"/>
                </a:moveTo>
                <a:lnTo>
                  <a:pt x="4348322" y="0"/>
                </a:lnTo>
                <a:lnTo>
                  <a:pt x="4348322" y="2016041"/>
                </a:lnTo>
                <a:lnTo>
                  <a:pt x="0" y="2016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11115" y="650265"/>
            <a:ext cx="1346903" cy="1395097"/>
          </a:xfrm>
          <a:custGeom>
            <a:avLst/>
            <a:gdLst/>
            <a:ahLst/>
            <a:cxnLst/>
            <a:rect r="r" b="b" t="t" l="l"/>
            <a:pathLst>
              <a:path h="1395097" w="1346903">
                <a:moveTo>
                  <a:pt x="0" y="0"/>
                </a:moveTo>
                <a:lnTo>
                  <a:pt x="1346903" y="0"/>
                </a:lnTo>
                <a:lnTo>
                  <a:pt x="1346903" y="1395098"/>
                </a:lnTo>
                <a:lnTo>
                  <a:pt x="0" y="139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29982" y="8019931"/>
            <a:ext cx="1346903" cy="1395097"/>
          </a:xfrm>
          <a:custGeom>
            <a:avLst/>
            <a:gdLst/>
            <a:ahLst/>
            <a:cxnLst/>
            <a:rect r="r" b="b" t="t" l="l"/>
            <a:pathLst>
              <a:path h="1395097" w="1346903">
                <a:moveTo>
                  <a:pt x="0" y="0"/>
                </a:moveTo>
                <a:lnTo>
                  <a:pt x="1346903" y="0"/>
                </a:lnTo>
                <a:lnTo>
                  <a:pt x="1346903" y="1395097"/>
                </a:lnTo>
                <a:lnTo>
                  <a:pt x="0" y="1395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53623" y="2466025"/>
            <a:ext cx="14780754" cy="5133244"/>
          </a:xfrm>
          <a:custGeom>
            <a:avLst/>
            <a:gdLst/>
            <a:ahLst/>
            <a:cxnLst/>
            <a:rect r="r" b="b" t="t" l="l"/>
            <a:pathLst>
              <a:path h="5133244" w="14780754">
                <a:moveTo>
                  <a:pt x="0" y="0"/>
                </a:moveTo>
                <a:lnTo>
                  <a:pt x="14780754" y="0"/>
                </a:lnTo>
                <a:lnTo>
                  <a:pt x="14780754" y="5133244"/>
                </a:lnTo>
                <a:lnTo>
                  <a:pt x="0" y="5133244"/>
                </a:lnTo>
                <a:lnTo>
                  <a:pt x="0" y="0"/>
                </a:lnTo>
                <a:close/>
              </a:path>
            </a:pathLst>
          </a:custGeom>
          <a:blipFill>
            <a:blip r:embed="rId6"/>
            <a:stretch>
              <a:fillRect l="0" t="0" r="0" b="0"/>
            </a:stretch>
          </a:blipFill>
        </p:spPr>
      </p:sp>
      <p:sp>
        <p:nvSpPr>
          <p:cNvPr name="TextBox 7" id="7"/>
          <p:cNvSpPr txBox="true"/>
          <p:nvPr/>
        </p:nvSpPr>
        <p:spPr>
          <a:xfrm rot="0">
            <a:off x="2956065" y="368945"/>
            <a:ext cx="12375870"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Hasil</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TextBox 2" id="2"/>
          <p:cNvSpPr txBox="true"/>
          <p:nvPr/>
        </p:nvSpPr>
        <p:spPr>
          <a:xfrm rot="0">
            <a:off x="1923486" y="2534060"/>
            <a:ext cx="14441028" cy="6542914"/>
          </a:xfrm>
          <a:prstGeom prst="rect">
            <a:avLst/>
          </a:prstGeom>
        </p:spPr>
        <p:txBody>
          <a:bodyPr anchor="t" rtlCol="false" tIns="0" lIns="0" bIns="0" rIns="0">
            <a:spAutoFit/>
          </a:bodyPr>
          <a:lstStyle/>
          <a:p>
            <a:pPr marL="750281" indent="-375140" lvl="1">
              <a:lnSpc>
                <a:spcPts val="3718"/>
              </a:lnSpc>
              <a:buFont typeface="Arial"/>
              <a:buChar char="•"/>
            </a:pPr>
            <a:r>
              <a:rPr lang="en-US" sz="3475">
                <a:solidFill>
                  <a:srgbClr val="FFEEE3"/>
                </a:solidFill>
                <a:latin typeface="Open Sans"/>
              </a:rPr>
              <a:t>cara yang dilakukan untuk data cleansing pada kolom Tweet adalah dengan menggunakan syntax atau fungsi yang bersumber dari library pandas dan regex sehingga dapat menghasilkan data dengan evaluasi yang efektif dan bermanfaat. </a:t>
            </a:r>
          </a:p>
          <a:p>
            <a:pPr marL="750281" indent="-375140" lvl="1">
              <a:lnSpc>
                <a:spcPts val="3718"/>
              </a:lnSpc>
              <a:buFont typeface="Arial"/>
              <a:buChar char="•"/>
            </a:pPr>
            <a:r>
              <a:rPr lang="en-US" sz="3475">
                <a:solidFill>
                  <a:srgbClr val="FFEEE3"/>
                </a:solidFill>
                <a:latin typeface="Open Sans"/>
              </a:rPr>
              <a:t>cara yang dilakukan untuk visualisasi data pada kolom Tweet adalah dengan menggunakan syntax atau fungsi yang bersumber dari library matplotlib berbentuk pie chart yang menyatakan bahwa terdapat lebih banyak jumlah tweet yang tidak mengandung Hate Speech yaitu sejumlah 57,7% sedangkan yang mengandung Hate Speech sebesar 42,3%.</a:t>
            </a:r>
          </a:p>
          <a:p>
            <a:pPr marL="750281" indent="-375140" lvl="1">
              <a:lnSpc>
                <a:spcPts val="3718"/>
              </a:lnSpc>
              <a:buFont typeface="Arial"/>
              <a:buChar char="•"/>
            </a:pPr>
            <a:r>
              <a:rPr lang="en-US" sz="3475">
                <a:solidFill>
                  <a:srgbClr val="FFEEE3"/>
                </a:solidFill>
                <a:latin typeface="Open Sans"/>
              </a:rPr>
              <a:t>kata yang sering digunakan untuk ujaran kebencian atau </a:t>
            </a:r>
            <a:r>
              <a:rPr lang="en-US" sz="3475">
                <a:solidFill>
                  <a:srgbClr val="FFEEE3"/>
                </a:solidFill>
                <a:latin typeface="Open Sans Italics"/>
              </a:rPr>
              <a:t>hate speech </a:t>
            </a:r>
            <a:r>
              <a:rPr lang="en-US" sz="3475">
                <a:solidFill>
                  <a:srgbClr val="FFEEE3"/>
                </a:solidFill>
                <a:latin typeface="Open Sans"/>
              </a:rPr>
              <a:t>dapat diketahui melalui syntax dan fungsi yang bersumber dari wordcloud untuk menampilkan dan memvisualisasikan beberapa kata yang sering muncul pada kolom Tweet</a:t>
            </a:r>
          </a:p>
        </p:txBody>
      </p:sp>
      <p:sp>
        <p:nvSpPr>
          <p:cNvPr name="Freeform 3" id="3"/>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30542" y="723527"/>
            <a:ext cx="8426915" cy="1338560"/>
          </a:xfrm>
          <a:prstGeom prst="rect">
            <a:avLst/>
          </a:prstGeom>
        </p:spPr>
        <p:txBody>
          <a:bodyPr anchor="t" rtlCol="false" tIns="0" lIns="0" bIns="0" rIns="0">
            <a:spAutoFit/>
          </a:bodyPr>
          <a:lstStyle/>
          <a:p>
            <a:pPr algn="ctr">
              <a:lnSpc>
                <a:spcPts val="9587"/>
              </a:lnSpc>
            </a:pPr>
            <a:r>
              <a:rPr lang="en-US" sz="8960">
                <a:solidFill>
                  <a:srgbClr val="FFBB8F"/>
                </a:solidFill>
                <a:latin typeface="Scripter"/>
              </a:rPr>
              <a:t>kesimpulan</a:t>
            </a:r>
          </a:p>
        </p:txBody>
      </p:sp>
      <p:sp>
        <p:nvSpPr>
          <p:cNvPr name="Freeform 7" id="7"/>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TextBox 2" id="2"/>
          <p:cNvSpPr txBox="true"/>
          <p:nvPr/>
        </p:nvSpPr>
        <p:spPr>
          <a:xfrm rot="0">
            <a:off x="2364536" y="3227579"/>
            <a:ext cx="13558929" cy="4835420"/>
          </a:xfrm>
          <a:prstGeom prst="rect">
            <a:avLst/>
          </a:prstGeom>
        </p:spPr>
        <p:txBody>
          <a:bodyPr anchor="t" rtlCol="false" tIns="0" lIns="0" bIns="0" rIns="0">
            <a:spAutoFit/>
          </a:bodyPr>
          <a:lstStyle/>
          <a:p>
            <a:pPr algn="just">
              <a:lnSpc>
                <a:spcPts val="3491"/>
              </a:lnSpc>
            </a:pPr>
            <a:r>
              <a:rPr lang="en-US" sz="3262">
                <a:solidFill>
                  <a:srgbClr val="FFEEE3"/>
                </a:solidFill>
                <a:latin typeface="Open Sans"/>
              </a:rPr>
              <a:t>Menurut Ardiansah dan Maharani (2021) media sosial merupakan sebuah sarana atau wadah digunakan untuk mempermudah interaksi diantara sesama pengguna dan mempunyai sifat komunikasi dua arah. Namun kenyataan yang terjadi pada zaman sekarang media sosial yang seharusnya digunakan sebagai media komunikasi menjadi sarana atau wadah untuk memberikan ujaran kebencian dan penghinaan antar pengguna media sosial. Maka dari itu pada penelitian ini akan membahas mengenai tata cara untuk memvisualisasikan dan membersihkan data yang mengandung ujaran kebencian atau </a:t>
            </a:r>
            <a:r>
              <a:rPr lang="en-US" sz="3262">
                <a:solidFill>
                  <a:srgbClr val="FFEEE3"/>
                </a:solidFill>
                <a:latin typeface="Open Sans Italics"/>
              </a:rPr>
              <a:t>hate speech </a:t>
            </a:r>
            <a:r>
              <a:rPr lang="en-US" sz="3262">
                <a:solidFill>
                  <a:srgbClr val="FFEEE3"/>
                </a:solidFill>
                <a:latin typeface="Open Sans"/>
              </a:rPr>
              <a:t>pada salah satu platform media sosial yaitu Twitter.</a:t>
            </a:r>
          </a:p>
        </p:txBody>
      </p:sp>
      <p:sp>
        <p:nvSpPr>
          <p:cNvPr name="Freeform 3" id="3"/>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30542" y="1655863"/>
            <a:ext cx="8426915" cy="1338560"/>
          </a:xfrm>
          <a:prstGeom prst="rect">
            <a:avLst/>
          </a:prstGeom>
        </p:spPr>
        <p:txBody>
          <a:bodyPr anchor="t" rtlCol="false" tIns="0" lIns="0" bIns="0" rIns="0">
            <a:spAutoFit/>
          </a:bodyPr>
          <a:lstStyle/>
          <a:p>
            <a:pPr algn="ctr">
              <a:lnSpc>
                <a:spcPts val="9587"/>
              </a:lnSpc>
            </a:pPr>
            <a:r>
              <a:rPr lang="en-US" sz="8960">
                <a:solidFill>
                  <a:srgbClr val="FFBB8F"/>
                </a:solidFill>
                <a:latin typeface="Scripter"/>
              </a:rPr>
              <a:t>Latar Belakang</a:t>
            </a:r>
          </a:p>
        </p:txBody>
      </p:sp>
      <p:sp>
        <p:nvSpPr>
          <p:cNvPr name="Freeform 7" id="7"/>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grpSp>
        <p:nvGrpSpPr>
          <p:cNvPr name="Group 2" id="2"/>
          <p:cNvGrpSpPr/>
          <p:nvPr/>
        </p:nvGrpSpPr>
        <p:grpSpPr>
          <a:xfrm rot="0">
            <a:off x="3553387" y="2955900"/>
            <a:ext cx="11035556" cy="3567465"/>
            <a:chOff x="0" y="0"/>
            <a:chExt cx="14714074" cy="4756620"/>
          </a:xfrm>
        </p:grpSpPr>
        <p:grpSp>
          <p:nvGrpSpPr>
            <p:cNvPr name="Group 3" id="3"/>
            <p:cNvGrpSpPr/>
            <p:nvPr/>
          </p:nvGrpSpPr>
          <p:grpSpPr>
            <a:xfrm rot="0">
              <a:off x="0" y="0"/>
              <a:ext cx="14714074" cy="4756620"/>
              <a:chOff x="0" y="0"/>
              <a:chExt cx="2906484" cy="939579"/>
            </a:xfrm>
          </p:grpSpPr>
          <p:sp>
            <p:nvSpPr>
              <p:cNvPr name="Freeform 4" id="4"/>
              <p:cNvSpPr/>
              <p:nvPr/>
            </p:nvSpPr>
            <p:spPr>
              <a:xfrm flipH="false" flipV="false" rot="0">
                <a:off x="0" y="0"/>
                <a:ext cx="2906484" cy="939579"/>
              </a:xfrm>
              <a:custGeom>
                <a:avLst/>
                <a:gdLst/>
                <a:ahLst/>
                <a:cxnLst/>
                <a:rect r="r" b="b" t="t" l="l"/>
                <a:pathLst>
                  <a:path h="939579" w="2906484">
                    <a:moveTo>
                      <a:pt x="35779" y="0"/>
                    </a:moveTo>
                    <a:lnTo>
                      <a:pt x="2870705" y="0"/>
                    </a:lnTo>
                    <a:cubicBezTo>
                      <a:pt x="2890465" y="0"/>
                      <a:pt x="2906484" y="16019"/>
                      <a:pt x="2906484" y="35779"/>
                    </a:cubicBezTo>
                    <a:lnTo>
                      <a:pt x="2906484" y="903801"/>
                    </a:lnTo>
                    <a:cubicBezTo>
                      <a:pt x="2906484" y="923561"/>
                      <a:pt x="2890465" y="939579"/>
                      <a:pt x="2870705" y="939579"/>
                    </a:cubicBezTo>
                    <a:lnTo>
                      <a:pt x="35779" y="939579"/>
                    </a:lnTo>
                    <a:cubicBezTo>
                      <a:pt x="16019" y="939579"/>
                      <a:pt x="0" y="923561"/>
                      <a:pt x="0" y="903801"/>
                    </a:cubicBezTo>
                    <a:lnTo>
                      <a:pt x="0" y="35779"/>
                    </a:lnTo>
                    <a:cubicBezTo>
                      <a:pt x="0" y="16019"/>
                      <a:pt x="16019" y="0"/>
                      <a:pt x="35779" y="0"/>
                    </a:cubicBezTo>
                    <a:close/>
                  </a:path>
                </a:pathLst>
              </a:custGeom>
              <a:solidFill>
                <a:srgbClr val="743812"/>
              </a:solidFill>
            </p:spPr>
          </p:sp>
          <p:sp>
            <p:nvSpPr>
              <p:cNvPr name="TextBox 5" id="5"/>
              <p:cNvSpPr txBox="true"/>
              <p:nvPr/>
            </p:nvSpPr>
            <p:spPr>
              <a:xfrm>
                <a:off x="0" y="-76200"/>
                <a:ext cx="812800" cy="8890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50098" y="1067853"/>
              <a:ext cx="13013879" cy="2565115"/>
            </a:xfrm>
            <a:prstGeom prst="rect">
              <a:avLst/>
            </a:prstGeom>
          </p:spPr>
          <p:txBody>
            <a:bodyPr anchor="t" rtlCol="false" tIns="0" lIns="0" bIns="0" rIns="0">
              <a:spAutoFit/>
            </a:bodyPr>
            <a:lstStyle/>
            <a:p>
              <a:pPr algn="ctr">
                <a:lnSpc>
                  <a:spcPts val="13721"/>
                </a:lnSpc>
              </a:pPr>
              <a:r>
                <a:rPr lang="en-US" sz="12823">
                  <a:solidFill>
                    <a:srgbClr val="FFEEE3"/>
                  </a:solidFill>
                  <a:latin typeface="Scripter"/>
                </a:rPr>
                <a:t>Terima Kasih</a:t>
              </a:r>
            </a:p>
          </p:txBody>
        </p:sp>
      </p:grpSp>
      <p:sp>
        <p:nvSpPr>
          <p:cNvPr name="Freeform 7" id="7"/>
          <p:cNvSpPr/>
          <p:nvPr/>
        </p:nvSpPr>
        <p:spPr>
          <a:xfrm flipH="false" flipV="false" rot="0">
            <a:off x="2697093" y="4210681"/>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668074" y="5680625"/>
            <a:ext cx="1841737" cy="2312684"/>
          </a:xfrm>
          <a:custGeom>
            <a:avLst/>
            <a:gdLst/>
            <a:ahLst/>
            <a:cxnLst/>
            <a:rect r="r" b="b" t="t" l="l"/>
            <a:pathLst>
              <a:path h="2312684" w="1841737">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14441" y="8410239"/>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239504" y="648992"/>
            <a:ext cx="2590665" cy="1201127"/>
          </a:xfrm>
          <a:custGeom>
            <a:avLst/>
            <a:gdLst/>
            <a:ahLst/>
            <a:cxnLst/>
            <a:rect r="r" b="b" t="t" l="l"/>
            <a:pathLst>
              <a:path h="1201127" w="2590665">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80891" y="-187526"/>
            <a:ext cx="1987408" cy="1673036"/>
          </a:xfrm>
          <a:custGeom>
            <a:avLst/>
            <a:gdLst/>
            <a:ahLst/>
            <a:cxnLst/>
            <a:rect r="r" b="b" t="t" l="l"/>
            <a:pathLst>
              <a:path h="1673036" w="1987408">
                <a:moveTo>
                  <a:pt x="0" y="0"/>
                </a:moveTo>
                <a:lnTo>
                  <a:pt x="1987409" y="0"/>
                </a:lnTo>
                <a:lnTo>
                  <a:pt x="1987409"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865942" y="8421782"/>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4012446" y="3510370"/>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Bagaimana cara melakukan data cleansing pada kolom Tweet?</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93058" y="3624202"/>
            <a:ext cx="626307" cy="6263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6463" y="1469533"/>
            <a:ext cx="9355075" cy="1329035"/>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RumusAN Masalah</a:t>
            </a:r>
          </a:p>
        </p:txBody>
      </p:sp>
      <p:sp>
        <p:nvSpPr>
          <p:cNvPr name="TextBox 11" id="11"/>
          <p:cNvSpPr txBox="true"/>
          <p:nvPr/>
        </p:nvSpPr>
        <p:spPr>
          <a:xfrm rot="0">
            <a:off x="3982197" y="4558417"/>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Bagaimana cara melakukan visualisasi data pada kolom Tweet?</a:t>
            </a:r>
          </a:p>
        </p:txBody>
      </p:sp>
      <p:grpSp>
        <p:nvGrpSpPr>
          <p:cNvPr name="Group 12" id="12"/>
          <p:cNvGrpSpPr/>
          <p:nvPr/>
        </p:nvGrpSpPr>
        <p:grpSpPr>
          <a:xfrm rot="0">
            <a:off x="2993058" y="4672248"/>
            <a:ext cx="626307" cy="6263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012446" y="5602887"/>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Kata apa yang sering digunakan untuk ujaran kebencian atau </a:t>
            </a:r>
            <a:r>
              <a:rPr lang="en-US" sz="3262">
                <a:solidFill>
                  <a:srgbClr val="743812"/>
                </a:solidFill>
                <a:latin typeface="Open Sans Italics"/>
              </a:rPr>
              <a:t>hate speech</a:t>
            </a:r>
            <a:r>
              <a:rPr lang="en-US" sz="3262">
                <a:solidFill>
                  <a:srgbClr val="743812"/>
                </a:solidFill>
                <a:latin typeface="Open Sans"/>
              </a:rPr>
              <a:t>?</a:t>
            </a:r>
          </a:p>
        </p:txBody>
      </p:sp>
      <p:grpSp>
        <p:nvGrpSpPr>
          <p:cNvPr name="Group 16" id="16"/>
          <p:cNvGrpSpPr/>
          <p:nvPr/>
        </p:nvGrpSpPr>
        <p:grpSpPr>
          <a:xfrm rot="0">
            <a:off x="2993058" y="5716718"/>
            <a:ext cx="626307" cy="6263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TextBox 2" id="2"/>
          <p:cNvSpPr txBox="true"/>
          <p:nvPr/>
        </p:nvSpPr>
        <p:spPr>
          <a:xfrm rot="0">
            <a:off x="4012446" y="3510370"/>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Mengetahui cara melakukan data cleansing pada kolom Tweet</a:t>
            </a:r>
          </a:p>
        </p:txBody>
      </p:sp>
      <p:sp>
        <p:nvSpPr>
          <p:cNvPr name="Freeform 3" id="3"/>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93058" y="3624202"/>
            <a:ext cx="626307" cy="6263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6463" y="1469533"/>
            <a:ext cx="9355075"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Tujuan</a:t>
            </a:r>
          </a:p>
        </p:txBody>
      </p:sp>
      <p:sp>
        <p:nvSpPr>
          <p:cNvPr name="TextBox 11" id="11"/>
          <p:cNvSpPr txBox="true"/>
          <p:nvPr/>
        </p:nvSpPr>
        <p:spPr>
          <a:xfrm rot="0">
            <a:off x="3982197" y="4558417"/>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Mengetahui cara melakukan visualisasi data pada kolom Tweet?</a:t>
            </a:r>
          </a:p>
        </p:txBody>
      </p:sp>
      <p:grpSp>
        <p:nvGrpSpPr>
          <p:cNvPr name="Group 12" id="12"/>
          <p:cNvGrpSpPr/>
          <p:nvPr/>
        </p:nvGrpSpPr>
        <p:grpSpPr>
          <a:xfrm rot="0">
            <a:off x="2993058" y="4672248"/>
            <a:ext cx="626307" cy="6263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012446" y="5602887"/>
            <a:ext cx="11278589" cy="892070"/>
          </a:xfrm>
          <a:prstGeom prst="rect">
            <a:avLst/>
          </a:prstGeom>
        </p:spPr>
        <p:txBody>
          <a:bodyPr anchor="t" rtlCol="false" tIns="0" lIns="0" bIns="0" rIns="0">
            <a:spAutoFit/>
          </a:bodyPr>
          <a:lstStyle/>
          <a:p>
            <a:pPr>
              <a:lnSpc>
                <a:spcPts val="3491"/>
              </a:lnSpc>
            </a:pPr>
            <a:r>
              <a:rPr lang="en-US" sz="3262">
                <a:solidFill>
                  <a:srgbClr val="743812"/>
                </a:solidFill>
                <a:latin typeface="Open Sans"/>
              </a:rPr>
              <a:t>Mengetahui kata yang sering digunakan untuk ujaran kebencian atau </a:t>
            </a:r>
            <a:r>
              <a:rPr lang="en-US" sz="3262">
                <a:solidFill>
                  <a:srgbClr val="743812"/>
                </a:solidFill>
                <a:latin typeface="Open Sans Italics"/>
              </a:rPr>
              <a:t>hate speech</a:t>
            </a:r>
          </a:p>
        </p:txBody>
      </p:sp>
      <p:grpSp>
        <p:nvGrpSpPr>
          <p:cNvPr name="Group 16" id="16"/>
          <p:cNvGrpSpPr/>
          <p:nvPr/>
        </p:nvGrpSpPr>
        <p:grpSpPr>
          <a:xfrm rot="0">
            <a:off x="2993058" y="5716718"/>
            <a:ext cx="626307" cy="6263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24033" y="3196423"/>
            <a:ext cx="14166117" cy="2644670"/>
          </a:xfrm>
          <a:prstGeom prst="rect">
            <a:avLst/>
          </a:prstGeom>
        </p:spPr>
        <p:txBody>
          <a:bodyPr anchor="t" rtlCol="false" tIns="0" lIns="0" bIns="0" rIns="0">
            <a:spAutoFit/>
          </a:bodyPr>
          <a:lstStyle/>
          <a:p>
            <a:pPr algn="just">
              <a:lnSpc>
                <a:spcPts val="3491"/>
              </a:lnSpc>
            </a:pPr>
            <a:r>
              <a:rPr lang="en-US" sz="3262">
                <a:solidFill>
                  <a:srgbClr val="743812"/>
                </a:solidFill>
                <a:latin typeface="Open Sans"/>
              </a:rPr>
              <a:t>Data cleansing merupakan suatu prosedur yang bertujuan untuk memastikan keakuratan, konsistensi, dan kegunaan data dalam kumpulan data. Atau dapat juga diartikan sebagai membersihkan data dari informasi yang tidak diperlukan agar data yang kita ambil sesuai dengan kebutuhan kita dan mendukung hasil evaluasi yang efektif dan bermanfaat. </a:t>
            </a: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24033" y="1648313"/>
            <a:ext cx="7534649"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Data Cleansing</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657737"/>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3967" y="551606"/>
            <a:ext cx="2590665" cy="1201127"/>
          </a:xfrm>
          <a:custGeom>
            <a:avLst/>
            <a:gdLst/>
            <a:ahLst/>
            <a:cxnLst/>
            <a:rect r="r" b="b" t="t" l="l"/>
            <a:pathLst>
              <a:path h="1201127" w="2590665">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24033" y="3196423"/>
            <a:ext cx="14166117" cy="1768370"/>
          </a:xfrm>
          <a:prstGeom prst="rect">
            <a:avLst/>
          </a:prstGeom>
        </p:spPr>
        <p:txBody>
          <a:bodyPr anchor="t" rtlCol="false" tIns="0" lIns="0" bIns="0" rIns="0">
            <a:spAutoFit/>
          </a:bodyPr>
          <a:lstStyle/>
          <a:p>
            <a:pPr algn="just">
              <a:lnSpc>
                <a:spcPts val="3491"/>
              </a:lnSpc>
            </a:pPr>
            <a:r>
              <a:rPr lang="en-US" sz="3262">
                <a:solidFill>
                  <a:srgbClr val="743812"/>
                </a:solidFill>
                <a:latin typeface="Open Sans"/>
              </a:rPr>
              <a:t>Visualisasi data adalah proses menggunakan elemen visual untuk menampilkan atau mempresentasikan hasil dari suatu olahan input dan output suatu kumpulan data yang bertujuan untuk membantu dan memudahkan dalam memahami suatu data yang ada.</a:t>
            </a:r>
          </a:p>
        </p:txBody>
      </p:sp>
      <p:sp>
        <p:nvSpPr>
          <p:cNvPr name="Freeform 5" id="5"/>
          <p:cNvSpPr/>
          <p:nvPr/>
        </p:nvSpPr>
        <p:spPr>
          <a:xfrm flipH="false" flipV="false" rot="0">
            <a:off x="-266633" y="-428137"/>
            <a:ext cx="2590665" cy="2180869"/>
          </a:xfrm>
          <a:custGeom>
            <a:avLst/>
            <a:gdLst/>
            <a:ahLst/>
            <a:cxnLst/>
            <a:rect r="r" b="b" t="t" l="l"/>
            <a:pathLst>
              <a:path h="2180869" w="2590665">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24033" y="1648313"/>
            <a:ext cx="7534649" cy="1338560"/>
          </a:xfrm>
          <a:prstGeom prst="rect">
            <a:avLst/>
          </a:prstGeom>
        </p:spPr>
        <p:txBody>
          <a:bodyPr anchor="t" rtlCol="false" tIns="0" lIns="0" bIns="0" rIns="0">
            <a:spAutoFit/>
          </a:bodyPr>
          <a:lstStyle/>
          <a:p>
            <a:pPr>
              <a:lnSpc>
                <a:spcPts val="9587"/>
              </a:lnSpc>
            </a:pPr>
            <a:r>
              <a:rPr lang="en-US" sz="8960">
                <a:solidFill>
                  <a:srgbClr val="743812"/>
                </a:solidFill>
                <a:latin typeface="Scripter"/>
              </a:rPr>
              <a:t>visualisasi data</a:t>
            </a:r>
          </a:p>
        </p:txBody>
      </p:sp>
      <p:sp>
        <p:nvSpPr>
          <p:cNvPr name="Freeform 7" id="7"/>
          <p:cNvSpPr/>
          <p:nvPr/>
        </p:nvSpPr>
        <p:spPr>
          <a:xfrm flipH="false" flipV="false" rot="0">
            <a:off x="15963967" y="8302318"/>
            <a:ext cx="2590665" cy="2180869"/>
          </a:xfrm>
          <a:custGeom>
            <a:avLst/>
            <a:gdLst/>
            <a:ahLst/>
            <a:cxnLst/>
            <a:rect r="r" b="b" t="t" l="l"/>
            <a:pathLst>
              <a:path h="2180869" w="2590665">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4582"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659"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1334" y="4438650"/>
            <a:ext cx="14265333" cy="13144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EEE3"/>
                </a:solidFill>
                <a:latin typeface="Scripter"/>
              </a:rPr>
              <a:t>METODE PENELITIAN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TextBox 2" id="2"/>
          <p:cNvSpPr txBox="true"/>
          <p:nvPr/>
        </p:nvSpPr>
        <p:spPr>
          <a:xfrm rot="0">
            <a:off x="2324033" y="3196423"/>
            <a:ext cx="14166117" cy="3082820"/>
          </a:xfrm>
          <a:prstGeom prst="rect">
            <a:avLst/>
          </a:prstGeom>
        </p:spPr>
        <p:txBody>
          <a:bodyPr anchor="t" rtlCol="false" tIns="0" lIns="0" bIns="0" rIns="0">
            <a:spAutoFit/>
          </a:bodyPr>
          <a:lstStyle/>
          <a:p>
            <a:pPr algn="just">
              <a:lnSpc>
                <a:spcPts val="3491"/>
              </a:lnSpc>
            </a:pPr>
            <a:r>
              <a:rPr lang="en-US" sz="3262">
                <a:solidFill>
                  <a:srgbClr val="FFEEE3"/>
                </a:solidFill>
                <a:latin typeface="Open Sans"/>
              </a:rPr>
              <a:t>Data yang saya gunakan untuk penelitian ini merupakan data yang diberikan oleh Binar Academy sebagai persyaratan untuk pengerjaan gold challenge. Data tersebut merupakan kumpulan Tweet yang diunggah oleh pengguna media sosial. Dari kumpulan unggahan Tweet yang diberikan mengandung unsur ujaran kebencian atau </a:t>
            </a:r>
            <a:r>
              <a:rPr lang="en-US" sz="3262">
                <a:solidFill>
                  <a:srgbClr val="FFEEE3"/>
                </a:solidFill>
                <a:latin typeface="Open Sans Italics"/>
              </a:rPr>
              <a:t>hate speech </a:t>
            </a:r>
            <a:r>
              <a:rPr lang="en-US" sz="3262">
                <a:solidFill>
                  <a:srgbClr val="FFEEE3"/>
                </a:solidFill>
                <a:latin typeface="Open Sans"/>
              </a:rPr>
              <a:t>yang dikelompokkan atau dikategorikan menjadi beberapa tipe ujaran kebencian.</a:t>
            </a:r>
          </a:p>
        </p:txBody>
      </p:sp>
      <p:sp>
        <p:nvSpPr>
          <p:cNvPr name="Freeform 3" id="3"/>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24033" y="1648313"/>
            <a:ext cx="8724412" cy="1338560"/>
          </a:xfrm>
          <a:prstGeom prst="rect">
            <a:avLst/>
          </a:prstGeom>
        </p:spPr>
        <p:txBody>
          <a:bodyPr anchor="t" rtlCol="false" tIns="0" lIns="0" bIns="0" rIns="0">
            <a:spAutoFit/>
          </a:bodyPr>
          <a:lstStyle/>
          <a:p>
            <a:pPr>
              <a:lnSpc>
                <a:spcPts val="9587"/>
              </a:lnSpc>
            </a:pPr>
            <a:r>
              <a:rPr lang="en-US" sz="8960">
                <a:solidFill>
                  <a:srgbClr val="FFEEE3"/>
                </a:solidFill>
                <a:latin typeface="Scripter"/>
              </a:rPr>
              <a:t>Deskripsi DATA</a:t>
            </a:r>
          </a:p>
        </p:txBody>
      </p:sp>
      <p:sp>
        <p:nvSpPr>
          <p:cNvPr name="Freeform 5" id="5"/>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DAFuD7DvPtw</dc:identifier>
  <dcterms:modified xsi:type="dcterms:W3CDTF">2011-08-01T06:04:30Z</dcterms:modified>
  <cp:revision>1</cp:revision>
  <dc:title>Creative</dc:title>
</cp:coreProperties>
</file>