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1" r:id="rId5"/>
    <p:sldId id="265" r:id="rId6"/>
    <p:sldId id="283" r:id="rId7"/>
    <p:sldId id="276" r:id="rId8"/>
    <p:sldId id="270" r:id="rId9"/>
    <p:sldId id="272" r:id="rId10"/>
    <p:sldId id="279" r:id="rId11"/>
    <p:sldId id="299" r:id="rId12"/>
    <p:sldId id="300" r:id="rId13"/>
    <p:sldId id="293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86" d="100"/>
          <a:sy n="86" d="100"/>
        </p:scale>
        <p:origin x="712" y="6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6CEC-AAD9-4538-80A0-596E48C0225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B60C9-429A-4FD7-811A-43C83C91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B60C9-429A-4FD7-811A-43C83C9154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25444" y="2111317"/>
            <a:ext cx="5292080" cy="1080121"/>
          </a:xfrm>
        </p:spPr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OPTIMIZATION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GOLDEN SEARCH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507854"/>
            <a:ext cx="3419872" cy="602692"/>
          </a:xfrm>
        </p:spPr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02671A3-BEBC-4B35-99DB-CE2E80BA94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267" t="22846" r="28273" b="12525"/>
          <a:stretch/>
        </p:blipFill>
        <p:spPr>
          <a:xfrm>
            <a:off x="4571999" y="1635646"/>
            <a:ext cx="3384377" cy="2592288"/>
          </a:xfrm>
        </p:spPr>
      </p:pic>
    </p:spTree>
    <p:extLst>
      <p:ext uri="{BB962C8B-B14F-4D97-AF65-F5344CB8AC3E}">
        <p14:creationId xmlns:p14="http://schemas.microsoft.com/office/powerpoint/2010/main" val="36480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Kesimpulan</a:t>
            </a:r>
            <a:endParaRPr lang="ko-KR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BFF342-A7ED-4F20-9A3C-467B16F1B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460" y="915566"/>
            <a:ext cx="4838604" cy="2232247"/>
          </a:xfrm>
        </p:spPr>
        <p:txBody>
          <a:bodyPr>
            <a:normAutofit/>
          </a:bodyPr>
          <a:lstStyle/>
          <a:p>
            <a:pPr algn="just" latinLnBrk="0"/>
            <a:r>
              <a:rPr lang="en-US" sz="1400" dirty="0"/>
              <a:t>Golden search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mencari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optimal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permsalahan</a:t>
            </a:r>
            <a:r>
              <a:rPr lang="en-US" sz="1400" dirty="0"/>
              <a:t>. Pada Golden Search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2 </a:t>
            </a:r>
            <a:r>
              <a:rPr lang="en-US" sz="1400" dirty="0" err="1"/>
              <a:t>nilai</a:t>
            </a:r>
            <a:r>
              <a:rPr lang="en-US" sz="1400" dirty="0"/>
              <a:t> yang </a:t>
            </a:r>
            <a:r>
              <a:rPr lang="en-US" sz="1400" dirty="0" err="1"/>
              <a:t>dijadikan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batas</a:t>
            </a:r>
            <a:r>
              <a:rPr lang="en-US" sz="1400" dirty="0"/>
              <a:t> </a:t>
            </a:r>
            <a:r>
              <a:rPr lang="en-US" sz="1400" dirty="0" err="1"/>
              <a:t>atas</a:t>
            </a:r>
            <a:r>
              <a:rPr lang="en-US" sz="1400" dirty="0"/>
              <a:t> dan </a:t>
            </a:r>
            <a:r>
              <a:rPr lang="en-US" sz="1400" dirty="0" err="1"/>
              <a:t>bawah</a:t>
            </a:r>
            <a:r>
              <a:rPr lang="en-US" sz="1400" dirty="0"/>
              <a:t>,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percobaan</a:t>
            </a:r>
            <a:r>
              <a:rPr lang="en-US" sz="1400" dirty="0"/>
              <a:t> di </a:t>
            </a:r>
            <a:r>
              <a:rPr lang="en-US" sz="1400" dirty="0" err="1"/>
              <a:t>atas</a:t>
            </a:r>
            <a:r>
              <a:rPr lang="en-US" sz="1400" dirty="0"/>
              <a:t>,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lihat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pada Golden Search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batas</a:t>
            </a:r>
            <a:r>
              <a:rPr lang="en-US" sz="1400" dirty="0"/>
              <a:t> </a:t>
            </a:r>
            <a:r>
              <a:rPr lang="en-US" sz="1400" dirty="0" err="1"/>
              <a:t>atas</a:t>
            </a:r>
            <a:r>
              <a:rPr lang="en-US" sz="1400" dirty="0"/>
              <a:t> dan </a:t>
            </a:r>
            <a:r>
              <a:rPr lang="en-US" sz="1400" dirty="0" err="1"/>
              <a:t>batas</a:t>
            </a:r>
            <a:r>
              <a:rPr lang="en-US" sz="1400" dirty="0"/>
              <a:t> </a:t>
            </a:r>
            <a:r>
              <a:rPr lang="en-US" sz="1400" dirty="0" err="1"/>
              <a:t>bawah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selalu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 </a:t>
            </a:r>
            <a:r>
              <a:rPr lang="en-US" sz="1400" dirty="0" err="1"/>
              <a:t>batas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mengarah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optimal.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batas</a:t>
            </a:r>
            <a:r>
              <a:rPr lang="en-US" sz="1400" dirty="0"/>
              <a:t> </a:t>
            </a:r>
            <a:r>
              <a:rPr lang="en-US" sz="1400" dirty="0" err="1"/>
              <a:t>atas</a:t>
            </a:r>
            <a:r>
              <a:rPr lang="en-US" sz="1400" dirty="0"/>
              <a:t> dan </a:t>
            </a:r>
            <a:r>
              <a:rPr lang="en-US" sz="1400" dirty="0" err="1"/>
              <a:t>batas</a:t>
            </a:r>
            <a:r>
              <a:rPr lang="en-US" sz="1400" dirty="0"/>
              <a:t> </a:t>
            </a:r>
            <a:r>
              <a:rPr lang="en-US" sz="1400" dirty="0" err="1"/>
              <a:t>bawah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berhenti</a:t>
            </a:r>
            <a:r>
              <a:rPr lang="en-US" sz="1400" dirty="0"/>
              <a:t>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d = 0 yang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optimal telah </a:t>
            </a:r>
            <a:r>
              <a:rPr lang="en-US" sz="1400" dirty="0" err="1"/>
              <a:t>dicapai</a:t>
            </a:r>
            <a:r>
              <a:rPr lang="en-US" sz="1400" dirty="0"/>
              <a:t>.</a:t>
            </a:r>
            <a:endParaRPr lang="id-ID" sz="1400" dirty="0"/>
          </a:p>
          <a:p>
            <a:endParaRPr lang="id-ID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1534BC-CB3B-422D-891C-F328D28ACE20}"/>
              </a:ext>
            </a:extLst>
          </p:cNvPr>
          <p:cNvGrpSpPr/>
          <p:nvPr/>
        </p:nvGrpSpPr>
        <p:grpSpPr>
          <a:xfrm>
            <a:off x="5436096" y="1779662"/>
            <a:ext cx="3494054" cy="474306"/>
            <a:chOff x="4908438" y="2166928"/>
            <a:chExt cx="3494054" cy="474306"/>
          </a:xfrm>
        </p:grpSpPr>
        <p:sp>
          <p:nvSpPr>
            <p:cNvPr id="7" name="Rectangle 6"/>
            <p:cNvSpPr/>
            <p:nvPr/>
          </p:nvSpPr>
          <p:spPr>
            <a:xfrm>
              <a:off x="5004048" y="2166928"/>
              <a:ext cx="3398444" cy="4743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08438" y="2200199"/>
              <a:ext cx="339844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Golden Search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1664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Anggota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Kelompok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6" y="1707654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10061" y="2595753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915816" y="170765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306" y="259575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35816" y="1788296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Febri Permata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Emiliana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3120600016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35816" y="2682601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Muh. Arga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Swara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Iskandar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3120600021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2863"/>
            <a:ext cx="9144000" cy="576064"/>
          </a:xfrm>
        </p:spPr>
        <p:txBody>
          <a:bodyPr/>
          <a:lstStyle/>
          <a:p>
            <a:r>
              <a:rPr lang="en-US" altLang="ko-KR" dirty="0" err="1"/>
              <a:t>Pokok</a:t>
            </a:r>
            <a:r>
              <a:rPr lang="en-US" altLang="ko-KR" dirty="0"/>
              <a:t> </a:t>
            </a:r>
            <a:r>
              <a:rPr lang="en-US" altLang="ko-KR" dirty="0" err="1"/>
              <a:t>Bahasan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8000" y="1275605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34575" y="1779677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Pengertian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Optimization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0683" y="2804969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Pembagian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Optimization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6661" y="3794436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Pengertian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Golden Search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96719" y="1748884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Implementasi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GS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beserta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ouput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penjelasan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7724" y="2704336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Implementasi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GS minimum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beserta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ouput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penjelasan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87724" y="3781077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Kesimpulan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267494"/>
            <a:ext cx="6012160" cy="576064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951" y="1981627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mendapatkan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esktrimum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maksimum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point dan minimum point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permasalahan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139952" y="1671650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Definisi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3103FB1-9875-4A01-A27B-63BF7987E06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/>
          <a:srcRect l="38643" t="39483" r="28039" b="24618"/>
          <a:stretch/>
        </p:blipFill>
        <p:spPr>
          <a:xfrm>
            <a:off x="1043608" y="1671650"/>
            <a:ext cx="2970330" cy="1800200"/>
          </a:xfrm>
        </p:spPr>
      </p:pic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Macam</a:t>
            </a:r>
            <a:r>
              <a:rPr lang="en-US" altLang="ko-KR" dirty="0"/>
              <a:t> Optimization</a:t>
            </a:r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50714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08898" y="1177157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kondisi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batasan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dipenuhi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kondisi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batasan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dipenuhi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Constrained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Unconstrained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Metode</a:t>
            </a:r>
            <a:r>
              <a:rPr lang="en-US" altLang="ko-KR" dirty="0"/>
              <a:t> Golden Search  </a:t>
            </a:r>
            <a:endParaRPr lang="ko-KR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85847" y="3346385"/>
            <a:ext cx="2448272" cy="1380329"/>
            <a:chOff x="277654" y="2686615"/>
            <a:chExt cx="2022804" cy="1380329"/>
          </a:xfrm>
        </p:grpSpPr>
        <p:sp>
          <p:nvSpPr>
            <p:cNvPr id="15" name="TextBox 14"/>
            <p:cNvSpPr txBox="1"/>
            <p:nvPr/>
          </p:nvSpPr>
          <p:spPr>
            <a:xfrm>
              <a:off x="277654" y="2686615"/>
              <a:ext cx="20228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sz="1200" dirty="0" err="1">
                  <a:solidFill>
                    <a:srgbClr val="5A5A5A"/>
                  </a:solidFill>
                  <a:latin typeface="Helvetica Neue"/>
                </a:rPr>
                <a:t>S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etiap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perulangan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,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akan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selalu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dicari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titik-titik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baru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yang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selalu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memenuhi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teori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Golden Ratio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sambil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mencari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nilai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yang paling minimal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85647" y="1429033"/>
            <a:ext cx="2250249" cy="1255148"/>
            <a:chOff x="2063141" y="1065139"/>
            <a:chExt cx="1734772" cy="1255148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Termasuk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Unconstrained Optimization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penggolongan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one-dimensional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90103" y="1320089"/>
            <a:ext cx="2250249" cy="2005988"/>
            <a:chOff x="2063141" y="1065139"/>
            <a:chExt cx="1781660" cy="2005988"/>
          </a:xfrm>
        </p:grpSpPr>
        <p:sp>
          <p:nvSpPr>
            <p:cNvPr id="28" name="TextBox 27"/>
            <p:cNvSpPr txBox="1"/>
            <p:nvPr/>
          </p:nvSpPr>
          <p:spPr>
            <a:xfrm>
              <a:off x="2110029" y="1316801"/>
              <a:ext cx="17347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Algoritma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pencarian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ini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menggunakan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teori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Golden Ratio,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dimana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2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buah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garis /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bidang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(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misalkan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a dan b)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dikatakan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sebagai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Golden Ratio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apabila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rasio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((a + b) / a)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sama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</a:t>
              </a:r>
              <a:r>
                <a:rPr lang="en-US" sz="1200" b="0" i="0" dirty="0" err="1">
                  <a:solidFill>
                    <a:srgbClr val="5A5A5A"/>
                  </a:solidFill>
                  <a:effectLst/>
                  <a:latin typeface="Helvetica Neue"/>
                </a:rPr>
                <a:t>dengan</a:t>
              </a:r>
              <a:r>
                <a:rPr lang="en-US" sz="1200" b="0" i="0" dirty="0">
                  <a:solidFill>
                    <a:srgbClr val="5A5A5A"/>
                  </a:solidFill>
                  <a:effectLst/>
                  <a:latin typeface="Helvetica Neue"/>
                </a:rPr>
                <a:t> (a / b).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Implementasi</a:t>
            </a:r>
            <a:r>
              <a:rPr lang="en-US" altLang="ko-KR" dirty="0"/>
              <a:t> Golden Search Method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80A63-1170-4D97-845D-C4AD4FA4B991}"/>
              </a:ext>
            </a:extLst>
          </p:cNvPr>
          <p:cNvSpPr txBox="1"/>
          <p:nvPr/>
        </p:nvSpPr>
        <p:spPr>
          <a:xfrm>
            <a:off x="179512" y="988516"/>
            <a:ext cx="31279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stdlib.h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math.h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/>
              <a:t>float f(float);</a:t>
            </a:r>
          </a:p>
          <a:p>
            <a:r>
              <a:rPr lang="en-US" sz="1200" dirty="0"/>
              <a:t>float </a:t>
            </a:r>
            <a:r>
              <a:rPr lang="en-US" sz="1200" dirty="0" err="1"/>
              <a:t>goldenRatio</a:t>
            </a:r>
            <a:r>
              <a:rPr lang="en-US" sz="1200" dirty="0"/>
              <a:t>(float, float);</a:t>
            </a:r>
          </a:p>
          <a:p>
            <a:endParaRPr lang="en-US" sz="1200" dirty="0"/>
          </a:p>
          <a:p>
            <a:r>
              <a:rPr lang="en-US" sz="1200" dirty="0"/>
              <a:t>int main()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float xl, xu, d, x1, x2;</a:t>
            </a:r>
          </a:p>
          <a:p>
            <a:r>
              <a:rPr lang="en-US" sz="1200" dirty="0"/>
              <a:t>    int start = 1, </a:t>
            </a:r>
            <a:r>
              <a:rPr lang="en-US" sz="1200" dirty="0" err="1"/>
              <a:t>i</a:t>
            </a:r>
            <a:r>
              <a:rPr lang="en-US" sz="1200" dirty="0"/>
              <a:t>=1;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("Nilai xl : ");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scanf</a:t>
            </a:r>
            <a:r>
              <a:rPr lang="en-US" sz="1200" dirty="0"/>
              <a:t>("%f", &amp;xl);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("Nilai xu : ");</a:t>
            </a:r>
          </a:p>
          <a:p>
            <a:r>
              <a:rPr lang="en-US" sz="1200" dirty="0" err="1"/>
              <a:t>scanf</a:t>
            </a:r>
            <a:r>
              <a:rPr lang="en-US" sz="1200" dirty="0"/>
              <a:t>("%f", &amp;xu);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niterasi</a:t>
            </a:r>
            <a:r>
              <a:rPr lang="en-US" sz="1200" dirty="0"/>
              <a:t>  |  xl\t      |  xu\t   |  d\t        |  x1\t     |  fx1\t  |  x2\t       |  fx2       |\n");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("_____________________________________________________________________________________________________\n");</a:t>
            </a:r>
          </a:p>
          <a:p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DFFCE-118C-48A5-A781-74E04D58DF4D}"/>
              </a:ext>
            </a:extLst>
          </p:cNvPr>
          <p:cNvSpPr txBox="1"/>
          <p:nvPr/>
        </p:nvSpPr>
        <p:spPr>
          <a:xfrm>
            <a:off x="3419872" y="971014"/>
            <a:ext cx="3091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while(start){</a:t>
            </a:r>
          </a:p>
          <a:p>
            <a:r>
              <a:rPr lang="en-US" sz="1200" dirty="0"/>
              <a:t>        d = </a:t>
            </a:r>
            <a:r>
              <a:rPr lang="en-US" sz="1200" dirty="0" err="1"/>
              <a:t>goldenRatio</a:t>
            </a:r>
            <a:r>
              <a:rPr lang="en-US" sz="1200" dirty="0"/>
              <a:t>(xl, xu);</a:t>
            </a:r>
          </a:p>
          <a:p>
            <a:r>
              <a:rPr lang="en-US" sz="1200" dirty="0"/>
              <a:t>        x1 = xl + d;</a:t>
            </a:r>
          </a:p>
          <a:p>
            <a:r>
              <a:rPr lang="en-US" sz="1200" dirty="0"/>
              <a:t>        x2 = xu - d;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    %d\t |  %-.6f  |  %-.6f  |  %-.6f  |  %-.6f  |  %-.6f  |  %-.6f  |  %-.6f  |\n", </a:t>
            </a:r>
            <a:r>
              <a:rPr lang="en-US" sz="1200" dirty="0" err="1"/>
              <a:t>i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xl, xu, d, x1, f(x1), x2, f(x2));</a:t>
            </a:r>
          </a:p>
          <a:p>
            <a:r>
              <a:rPr lang="en-US" sz="1200" dirty="0"/>
              <a:t>        if(f(x1) &gt; f(x2))</a:t>
            </a:r>
          </a:p>
          <a:p>
            <a:r>
              <a:rPr lang="en-US" sz="1200" dirty="0"/>
              <a:t>            xl = x2;</a:t>
            </a:r>
          </a:p>
          <a:p>
            <a:r>
              <a:rPr lang="en-US" sz="1200" dirty="0"/>
              <a:t>        else if(f(x1) &lt; f(x2))</a:t>
            </a:r>
          </a:p>
          <a:p>
            <a:r>
              <a:rPr lang="en-US" sz="1200" dirty="0"/>
              <a:t>            xu = x1;</a:t>
            </a:r>
          </a:p>
          <a:p>
            <a:r>
              <a:rPr lang="en-US" sz="1200" dirty="0"/>
              <a:t>        else</a:t>
            </a:r>
          </a:p>
          <a:p>
            <a:r>
              <a:rPr lang="en-US" sz="1200" dirty="0"/>
              <a:t>            start = 0;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</a:t>
            </a:r>
            <a:r>
              <a:rPr lang="en-US" sz="1200" dirty="0"/>
              <a:t>++;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float f(float x)</a:t>
            </a:r>
          </a:p>
          <a:p>
            <a:r>
              <a:rPr lang="en-US" sz="1200" dirty="0"/>
              <a:t>{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FAF79-5DE4-4362-90D4-C96D19C6A954}"/>
              </a:ext>
            </a:extLst>
          </p:cNvPr>
          <p:cNvSpPr txBox="1"/>
          <p:nvPr/>
        </p:nvSpPr>
        <p:spPr>
          <a:xfrm>
            <a:off x="6760760" y="988516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float </a:t>
            </a:r>
            <a:r>
              <a:rPr lang="en-US" sz="1200" dirty="0" err="1"/>
              <a:t>hasil</a:t>
            </a:r>
            <a:r>
              <a:rPr lang="en-US" sz="1200" dirty="0"/>
              <a:t> = (2 * sin(x)) - ((pow(x, 2))/10);</a:t>
            </a:r>
          </a:p>
          <a:p>
            <a:r>
              <a:rPr lang="en-US" sz="1200" dirty="0"/>
              <a:t>    return </a:t>
            </a:r>
            <a:r>
              <a:rPr lang="en-US" sz="1200" dirty="0" err="1"/>
              <a:t>hasil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float </a:t>
            </a:r>
            <a:r>
              <a:rPr lang="en-US" sz="1200" dirty="0" err="1"/>
              <a:t>goldenRatio</a:t>
            </a:r>
            <a:r>
              <a:rPr lang="en-US" sz="1200" dirty="0"/>
              <a:t>(float xl, float xu)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float </a:t>
            </a:r>
            <a:r>
              <a:rPr lang="en-US" sz="1200" dirty="0" err="1"/>
              <a:t>hasil</a:t>
            </a:r>
            <a:r>
              <a:rPr lang="en-US" sz="1200" dirty="0"/>
              <a:t> = (((sqrt(5))-1) / (2)) * (xu - xl);</a:t>
            </a:r>
          </a:p>
          <a:p>
            <a:r>
              <a:rPr lang="en-US" sz="1200" dirty="0"/>
              <a:t>    return </a:t>
            </a:r>
            <a:r>
              <a:rPr lang="en-US" sz="1200" dirty="0" err="1"/>
              <a:t>hasil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B8171D1-C52B-4AAD-9750-A20D2837E1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582" t="17749" r="31681" b="32172"/>
          <a:stretch/>
        </p:blipFill>
        <p:spPr>
          <a:xfrm>
            <a:off x="4499992" y="1635646"/>
            <a:ext cx="3456384" cy="2520280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3553234"/>
            <a:ext cx="3419872" cy="602692"/>
          </a:xfrm>
        </p:spPr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Implementasi</a:t>
            </a:r>
            <a:r>
              <a:rPr lang="en-US" altLang="ko-KR" dirty="0"/>
              <a:t> Golden Search Minimum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80A63-1170-4D97-845D-C4AD4FA4B991}"/>
              </a:ext>
            </a:extLst>
          </p:cNvPr>
          <p:cNvSpPr txBox="1"/>
          <p:nvPr/>
        </p:nvSpPr>
        <p:spPr>
          <a:xfrm>
            <a:off x="179512" y="988516"/>
            <a:ext cx="3127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stdlib.h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math.h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/>
              <a:t>float f(float);</a:t>
            </a:r>
          </a:p>
          <a:p>
            <a:r>
              <a:rPr lang="en-US" sz="1200" dirty="0"/>
              <a:t>float </a:t>
            </a:r>
            <a:r>
              <a:rPr lang="en-US" sz="1200" dirty="0" err="1"/>
              <a:t>goldenRatio</a:t>
            </a:r>
            <a:r>
              <a:rPr lang="en-US" sz="1200" dirty="0"/>
              <a:t>(float, float);</a:t>
            </a:r>
          </a:p>
          <a:p>
            <a:endParaRPr lang="en-US" sz="1200" dirty="0"/>
          </a:p>
          <a:p>
            <a:r>
              <a:rPr lang="en-US" sz="1200" dirty="0"/>
              <a:t>int main()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float xl, xu, d, x1, x2;</a:t>
            </a:r>
          </a:p>
          <a:p>
            <a:r>
              <a:rPr lang="en-US" sz="1200" dirty="0"/>
              <a:t>    int start = 1, </a:t>
            </a:r>
            <a:r>
              <a:rPr lang="en-US" sz="1200" dirty="0" err="1"/>
              <a:t>i</a:t>
            </a:r>
            <a:r>
              <a:rPr lang="en-US" sz="1200" dirty="0"/>
              <a:t>=1;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("Nilai xl : ");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scanf</a:t>
            </a:r>
            <a:r>
              <a:rPr lang="en-US" sz="1200" dirty="0"/>
              <a:t>("%f", &amp;xl);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("Nilai xu : ");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scanf</a:t>
            </a:r>
            <a:r>
              <a:rPr lang="en-US" sz="1200" dirty="0"/>
              <a:t>("%f", &amp;xu);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niterasi</a:t>
            </a:r>
            <a:r>
              <a:rPr lang="en-US" sz="1200" dirty="0"/>
              <a:t>  |  xl\t      |  xu\t   |  d\t        |  x1\t     |  fx1\t  |  x2\t       |  fx2       |\n");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("_____________________________________________________________________________________________________\n");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DFFCE-118C-48A5-A781-74E04D58DF4D}"/>
              </a:ext>
            </a:extLst>
          </p:cNvPr>
          <p:cNvSpPr txBox="1"/>
          <p:nvPr/>
        </p:nvSpPr>
        <p:spPr>
          <a:xfrm>
            <a:off x="3419872" y="971014"/>
            <a:ext cx="3091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while(start){</a:t>
            </a:r>
          </a:p>
          <a:p>
            <a:r>
              <a:rPr lang="en-US" sz="1200" dirty="0"/>
              <a:t>        d = </a:t>
            </a:r>
            <a:r>
              <a:rPr lang="en-US" sz="1200" dirty="0" err="1"/>
              <a:t>goldenRatio</a:t>
            </a:r>
            <a:r>
              <a:rPr lang="en-US" sz="1200" dirty="0"/>
              <a:t>(xl, xu);</a:t>
            </a:r>
          </a:p>
          <a:p>
            <a:r>
              <a:rPr lang="en-US" sz="1200" dirty="0"/>
              <a:t>        x1 = xl + d;</a:t>
            </a:r>
          </a:p>
          <a:p>
            <a:r>
              <a:rPr lang="en-US" sz="1200" dirty="0"/>
              <a:t>        x2 = xu - d;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    %d\t |  %-.6f  |  %-.6f  |  %-.6f  |  %-.6f  |  %-.6f  |  %-.6f  |  %-.6f  |\n", </a:t>
            </a:r>
            <a:r>
              <a:rPr lang="en-US" sz="1200" dirty="0" err="1"/>
              <a:t>i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xl, xu, d, x1, f(x1), x2, f(x2));</a:t>
            </a:r>
          </a:p>
          <a:p>
            <a:r>
              <a:rPr lang="en-US" sz="1200" dirty="0"/>
              <a:t>        if(f(x1) &lt; f(x2))</a:t>
            </a:r>
          </a:p>
          <a:p>
            <a:r>
              <a:rPr lang="en-US" sz="1200" dirty="0"/>
              <a:t>            xl = x2;</a:t>
            </a:r>
          </a:p>
          <a:p>
            <a:r>
              <a:rPr lang="en-US" sz="1200" dirty="0"/>
              <a:t>        else if(f(x1) &gt; f(x2))</a:t>
            </a:r>
          </a:p>
          <a:p>
            <a:r>
              <a:rPr lang="en-US" sz="1200" dirty="0"/>
              <a:t>            xu = x1;</a:t>
            </a:r>
          </a:p>
          <a:p>
            <a:r>
              <a:rPr lang="en-US" sz="1200" dirty="0"/>
              <a:t>        else</a:t>
            </a:r>
          </a:p>
          <a:p>
            <a:r>
              <a:rPr lang="en-US" sz="1200" dirty="0"/>
              <a:t>            start = 0;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</a:t>
            </a:r>
            <a:r>
              <a:rPr lang="en-US" sz="1200" dirty="0"/>
              <a:t>++;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float f(float x)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float </a:t>
            </a:r>
            <a:r>
              <a:rPr lang="en-US" sz="1200" dirty="0" err="1"/>
              <a:t>hasil</a:t>
            </a:r>
            <a:r>
              <a:rPr lang="en-US" sz="1200" dirty="0"/>
              <a:t> = (2 * sin(x)) - ((pow(x, 2))/10);</a:t>
            </a:r>
          </a:p>
          <a:p>
            <a:r>
              <a:rPr lang="en-US" sz="1200" dirty="0"/>
              <a:t>    return </a:t>
            </a:r>
            <a:r>
              <a:rPr lang="en-US" sz="1200" dirty="0" err="1"/>
              <a:t>hasil</a:t>
            </a:r>
            <a:r>
              <a:rPr lang="en-US" sz="1200" dirty="0"/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FAF79-5DE4-4362-90D4-C96D19C6A954}"/>
              </a:ext>
            </a:extLst>
          </p:cNvPr>
          <p:cNvSpPr txBox="1"/>
          <p:nvPr/>
        </p:nvSpPr>
        <p:spPr>
          <a:xfrm>
            <a:off x="6760760" y="988516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float </a:t>
            </a:r>
            <a:r>
              <a:rPr lang="en-US" sz="1200" dirty="0" err="1"/>
              <a:t>goldenRatio</a:t>
            </a:r>
            <a:r>
              <a:rPr lang="en-US" sz="1200" dirty="0"/>
              <a:t>(float xl, float xu)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float </a:t>
            </a:r>
            <a:r>
              <a:rPr lang="en-US" sz="1200" dirty="0" err="1"/>
              <a:t>hasil</a:t>
            </a:r>
            <a:r>
              <a:rPr lang="en-US" sz="1200" dirty="0"/>
              <a:t> = (((sqrt(5))-1) / (2)) * (xu - xl);</a:t>
            </a:r>
          </a:p>
          <a:p>
            <a:r>
              <a:rPr lang="en-US" sz="1200" dirty="0"/>
              <a:t>    return </a:t>
            </a:r>
            <a:r>
              <a:rPr lang="en-US" sz="1200" dirty="0" err="1"/>
              <a:t>hasil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7944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909</Words>
  <Application>Microsoft Office PowerPoint</Application>
  <PresentationFormat>On-screen Show (16:9)</PresentationFormat>
  <Paragraphs>133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Helvetica Neue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Muh. Arga</cp:lastModifiedBy>
  <cp:revision>96</cp:revision>
  <dcterms:created xsi:type="dcterms:W3CDTF">2016-12-05T23:26:54Z</dcterms:created>
  <dcterms:modified xsi:type="dcterms:W3CDTF">2021-06-03T07:47:15Z</dcterms:modified>
</cp:coreProperties>
</file>