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uli Bold Bold" panose="020B0604020202020204" charset="0"/>
      <p:regular r:id="rId14"/>
    </p:embeddedFont>
    <p:embeddedFont>
      <p:font typeface="Muli Regular" panose="020B0604020202020204" charset="0"/>
      <p:regular r:id="rId15"/>
    </p:embeddedFont>
    <p:embeddedFont>
      <p:font typeface="Muli Regular Bold" panose="020B0604020202020204" charset="0"/>
      <p:regular r:id="rId16"/>
    </p:embeddedFont>
    <p:embeddedFont>
      <p:font typeface="Open Sans Light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86200" y="8154324"/>
            <a:ext cx="825500" cy="825500"/>
            <a:chOff x="0" y="0"/>
            <a:chExt cx="1100667" cy="110066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00667" cy="1100667"/>
              <a:chOff x="0" y="0"/>
              <a:chExt cx="660400" cy="660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60400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660400">
                    <a:moveTo>
                      <a:pt x="535940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535940"/>
                    </a:lnTo>
                    <a:cubicBezTo>
                      <a:pt x="660400" y="604520"/>
                      <a:pt x="604520" y="660400"/>
                      <a:pt x="535940" y="660400"/>
                    </a:cubicBezTo>
                    <a:close/>
                  </a:path>
                </a:pathLst>
              </a:custGeom>
              <a:solidFill>
                <a:srgbClr val="3C91E6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436385" y="452780"/>
              <a:ext cx="290178" cy="195107"/>
              <a:chOff x="0" y="0"/>
              <a:chExt cx="1930400" cy="129794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22" name="TextBox 22"/>
          <p:cNvSpPr txBox="1"/>
          <p:nvPr/>
        </p:nvSpPr>
        <p:spPr>
          <a:xfrm>
            <a:off x="1264199" y="8154324"/>
            <a:ext cx="40005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000" dirty="0">
                <a:solidFill>
                  <a:srgbClr val="0E2C4B"/>
                </a:solidFill>
                <a:latin typeface="Muli Regular"/>
              </a:rPr>
              <a:t>Keep clean</a:t>
            </a:r>
          </a:p>
          <a:p>
            <a:pPr>
              <a:lnSpc>
                <a:spcPts val="3500"/>
              </a:lnSpc>
            </a:pPr>
            <a:r>
              <a:rPr lang="en-US" sz="3000" dirty="0">
                <a:solidFill>
                  <a:srgbClr val="0E2C4B"/>
                </a:solidFill>
                <a:latin typeface="Muli Regular"/>
              </a:rPr>
              <a:t>Keep healthy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3815260"/>
            <a:ext cx="633734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sz="10000" dirty="0">
                <a:solidFill>
                  <a:srgbClr val="3C91E6"/>
                </a:solidFill>
                <a:latin typeface="Muli Bold Bold"/>
              </a:rPr>
              <a:t>Rubbish </a:t>
            </a:r>
          </a:p>
        </p:txBody>
      </p:sp>
      <p:pic>
        <p:nvPicPr>
          <p:cNvPr id="1026" name="Picture 2" descr="black and white plastic trash bin">
            <a:extLst>
              <a:ext uri="{FF2B5EF4-FFF2-40B4-BE49-F238E27FC236}">
                <a16:creationId xmlns:a16="http://schemas.microsoft.com/office/drawing/2014/main" id="{DCF550ED-E8DF-6650-EA32-3F84761A8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609" y="-2186544"/>
            <a:ext cx="9773391" cy="1466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9676066" y="2547584"/>
            <a:ext cx="7277675" cy="5579382"/>
            <a:chOff x="0" y="0"/>
            <a:chExt cx="9703567" cy="7439177"/>
          </a:xfrm>
        </p:grpSpPr>
        <p:sp>
          <p:nvSpPr>
            <p:cNvPr id="18" name="TextBox 18"/>
            <p:cNvSpPr txBox="1"/>
            <p:nvPr/>
          </p:nvSpPr>
          <p:spPr>
            <a:xfrm>
              <a:off x="0" y="0"/>
              <a:ext cx="9703567" cy="1016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5000" dirty="0" err="1">
                  <a:solidFill>
                    <a:srgbClr val="3C91E6"/>
                  </a:solidFill>
                  <a:latin typeface="Muli Bold Bold"/>
                </a:rPr>
                <a:t>Apa</a:t>
              </a:r>
              <a:r>
                <a:rPr lang="en-US" sz="5000" dirty="0">
                  <a:solidFill>
                    <a:srgbClr val="3C91E6"/>
                  </a:solidFill>
                  <a:latin typeface="Muli Bold Bold"/>
                </a:rPr>
                <a:t> </a:t>
              </a:r>
              <a:r>
                <a:rPr lang="en-US" sz="5000" dirty="0" err="1">
                  <a:solidFill>
                    <a:srgbClr val="3C91E6"/>
                  </a:solidFill>
                  <a:latin typeface="Muli Bold Bold"/>
                </a:rPr>
                <a:t>itu</a:t>
              </a:r>
              <a:r>
                <a:rPr lang="en-US" sz="5000" dirty="0">
                  <a:solidFill>
                    <a:srgbClr val="3C91E6"/>
                  </a:solidFill>
                  <a:latin typeface="Muli Bold Bold"/>
                </a:rPr>
                <a:t> Rubbish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672896"/>
              <a:ext cx="8956646" cy="5766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Rubbish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merupakan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aplikasi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yang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berbasis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Android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untuk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memudahkan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masyarakan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dalam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mengolah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sampah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3359"/>
                </a:lnSpc>
              </a:pPr>
              <a:endParaRPr lang="en-US" sz="2400" dirty="0">
                <a:solidFill>
                  <a:srgbClr val="0E2C4B"/>
                </a:solidFill>
                <a:latin typeface="Muli Regular"/>
              </a:endParaRPr>
            </a:p>
            <a:p>
              <a:pPr>
                <a:lnSpc>
                  <a:spcPts val="3359"/>
                </a:lnSpc>
              </a:pP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aplikasi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ini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bertujuan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agar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dengan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adanya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rubbish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ini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dapat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menciptakan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lapangan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pekerjaan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bagi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masyarakat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dan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dapat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memanfaatkan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sampah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menjadi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sesuatu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yang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lebih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berguna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3359"/>
                </a:lnSpc>
              </a:pPr>
              <a:endParaRPr lang="en-US" sz="2400" dirty="0">
                <a:solidFill>
                  <a:srgbClr val="0E2C4B"/>
                </a:solidFill>
                <a:latin typeface="Muli Regular"/>
              </a:endParaRPr>
            </a:p>
          </p:txBody>
        </p:sp>
      </p:grpSp>
      <p:pic>
        <p:nvPicPr>
          <p:cNvPr id="2050" name="Picture 2" descr="Organic flat people asking questions illustration">
            <a:extLst>
              <a:ext uri="{FF2B5EF4-FFF2-40B4-BE49-F238E27FC236}">
                <a16:creationId xmlns:a16="http://schemas.microsoft.com/office/drawing/2014/main" id="{2EDF4B5B-1B99-2801-CFCA-E84DF9E09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34" y="1866900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77180" y="236488"/>
            <a:ext cx="9381148" cy="9814023"/>
            <a:chOff x="0" y="0"/>
            <a:chExt cx="7504918" cy="78512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04919" cy="7851218"/>
            </a:xfrm>
            <a:custGeom>
              <a:avLst/>
              <a:gdLst/>
              <a:ahLst/>
              <a:cxnLst/>
              <a:rect l="l" t="t" r="r" b="b"/>
              <a:pathLst>
                <a:path w="7504919" h="7851218">
                  <a:moveTo>
                    <a:pt x="7380458" y="7851218"/>
                  </a:moveTo>
                  <a:lnTo>
                    <a:pt x="124460" y="7851218"/>
                  </a:lnTo>
                  <a:cubicBezTo>
                    <a:pt x="55880" y="7851218"/>
                    <a:pt x="0" y="7795338"/>
                    <a:pt x="0" y="77267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80459" y="0"/>
                  </a:lnTo>
                  <a:cubicBezTo>
                    <a:pt x="7449038" y="0"/>
                    <a:pt x="7504919" y="55880"/>
                    <a:pt x="7504919" y="124460"/>
                  </a:cubicBezTo>
                  <a:lnTo>
                    <a:pt x="7504919" y="7726759"/>
                  </a:lnTo>
                  <a:cubicBezTo>
                    <a:pt x="7504919" y="7795339"/>
                    <a:pt x="7449038" y="7851218"/>
                    <a:pt x="7380459" y="78512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220200" y="1892392"/>
            <a:ext cx="7866110" cy="6070573"/>
            <a:chOff x="0" y="0"/>
            <a:chExt cx="10488147" cy="8094098"/>
          </a:xfrm>
        </p:grpSpPr>
        <p:sp>
          <p:nvSpPr>
            <p:cNvPr id="5" name="TextBox 5"/>
            <p:cNvSpPr txBox="1"/>
            <p:nvPr/>
          </p:nvSpPr>
          <p:spPr>
            <a:xfrm>
              <a:off x="1340409" y="53407"/>
              <a:ext cx="9147738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0E2C4B"/>
                  </a:solidFill>
                  <a:latin typeface="Muli Regular"/>
                </a:rPr>
                <a:t>Pemberian tugas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340409" y="1888980"/>
              <a:ext cx="9147738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0E2C4B"/>
                  </a:solidFill>
                  <a:latin typeface="Muli Regular"/>
                </a:rPr>
                <a:t>Pemberian materi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40409" y="3724553"/>
              <a:ext cx="9147738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0E2C4B"/>
                  </a:solidFill>
                  <a:latin typeface="Muli Regular"/>
                </a:rPr>
                <a:t>Pemberian tips atau motivasi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340409" y="5560127"/>
              <a:ext cx="9147738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0E2C4B"/>
                  </a:solidFill>
                  <a:latin typeface="Muli Regular"/>
                </a:rPr>
                <a:t>Ruang diskusi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340409" y="7395700"/>
              <a:ext cx="9147738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0E2C4B"/>
                  </a:solidFill>
                  <a:latin typeface="Muli Regular"/>
                </a:rPr>
                <a:t>Presensi</a:t>
              </a:r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0" y="0"/>
              <a:ext cx="831879" cy="831879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C91E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251633" y="6788"/>
              <a:ext cx="328612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0" y="1845336"/>
              <a:ext cx="831879" cy="83187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C91E6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251633" y="1852124"/>
              <a:ext cx="328612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  <p:grpSp>
          <p:nvGrpSpPr>
            <p:cNvPr id="16" name="Group 16"/>
            <p:cNvGrpSpPr/>
            <p:nvPr/>
          </p:nvGrpSpPr>
          <p:grpSpPr>
            <a:xfrm>
              <a:off x="0" y="3629961"/>
              <a:ext cx="831879" cy="831879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C91E6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251633" y="3636749"/>
              <a:ext cx="328612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  <p:grpSp>
          <p:nvGrpSpPr>
            <p:cNvPr id="19" name="Group 19"/>
            <p:cNvGrpSpPr/>
            <p:nvPr/>
          </p:nvGrpSpPr>
          <p:grpSpPr>
            <a:xfrm>
              <a:off x="0" y="5477840"/>
              <a:ext cx="831879" cy="831879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C91E6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251633" y="5484628"/>
              <a:ext cx="328612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  <p:grpSp>
          <p:nvGrpSpPr>
            <p:cNvPr id="22" name="Group 22"/>
            <p:cNvGrpSpPr/>
            <p:nvPr/>
          </p:nvGrpSpPr>
          <p:grpSpPr>
            <a:xfrm>
              <a:off x="0" y="7262219"/>
              <a:ext cx="831879" cy="831879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C91E6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251633" y="7269007"/>
              <a:ext cx="328612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5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218471" y="1341957"/>
            <a:ext cx="794862" cy="332917"/>
            <a:chOff x="0" y="0"/>
            <a:chExt cx="2019300" cy="845755"/>
          </a:xfrm>
        </p:grpSpPr>
        <p:sp>
          <p:nvSpPr>
            <p:cNvPr id="27" name="Freeform 27"/>
            <p:cNvSpPr/>
            <p:nvPr/>
          </p:nvSpPr>
          <p:spPr>
            <a:xfrm>
              <a:off x="6350" y="6350"/>
              <a:ext cx="2006600" cy="833055"/>
            </a:xfrm>
            <a:custGeom>
              <a:avLst/>
              <a:gdLst/>
              <a:ahLst/>
              <a:cxnLst/>
              <a:rect l="l" t="t" r="r" b="b"/>
              <a:pathLst>
                <a:path w="2006600" h="833055">
                  <a:moveTo>
                    <a:pt x="2006600" y="0"/>
                  </a:moveTo>
                  <a:lnTo>
                    <a:pt x="2006600" y="833055"/>
                  </a:lnTo>
                  <a:lnTo>
                    <a:pt x="0" y="833055"/>
                  </a:lnTo>
                  <a:lnTo>
                    <a:pt x="0" y="0"/>
                  </a:lnTo>
                  <a:lnTo>
                    <a:pt x="2006600" y="0"/>
                  </a:lnTo>
                  <a:close/>
                </a:path>
              </a:pathLst>
            </a:custGeom>
            <a:solidFill>
              <a:srgbClr val="F2F3F4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2019300" cy="845755"/>
            </a:xfrm>
            <a:custGeom>
              <a:avLst/>
              <a:gdLst/>
              <a:ahLst/>
              <a:cxnLst/>
              <a:rect l="l" t="t" r="r" b="b"/>
              <a:pathLst>
                <a:path w="2019300" h="845755">
                  <a:moveTo>
                    <a:pt x="0" y="0"/>
                  </a:moveTo>
                  <a:lnTo>
                    <a:pt x="0" y="845755"/>
                  </a:lnTo>
                  <a:lnTo>
                    <a:pt x="2019300" y="845755"/>
                  </a:lnTo>
                  <a:lnTo>
                    <a:pt x="2019300" y="0"/>
                  </a:lnTo>
                  <a:lnTo>
                    <a:pt x="0" y="0"/>
                  </a:lnTo>
                  <a:close/>
                  <a:moveTo>
                    <a:pt x="2006600" y="833055"/>
                  </a:moveTo>
                  <a:lnTo>
                    <a:pt x="12700" y="833055"/>
                  </a:lnTo>
                  <a:lnTo>
                    <a:pt x="12700" y="12700"/>
                  </a:lnTo>
                  <a:lnTo>
                    <a:pt x="2006600" y="12700"/>
                  </a:lnTo>
                  <a:lnTo>
                    <a:pt x="2006600" y="8330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763826" y="446696"/>
            <a:ext cx="935988" cy="304692"/>
            <a:chOff x="0" y="0"/>
            <a:chExt cx="2377821" cy="774051"/>
          </a:xfrm>
        </p:grpSpPr>
        <p:sp>
          <p:nvSpPr>
            <p:cNvPr id="30" name="Freeform 30"/>
            <p:cNvSpPr/>
            <p:nvPr/>
          </p:nvSpPr>
          <p:spPr>
            <a:xfrm>
              <a:off x="6350" y="6350"/>
              <a:ext cx="2365121" cy="761351"/>
            </a:xfrm>
            <a:custGeom>
              <a:avLst/>
              <a:gdLst/>
              <a:ahLst/>
              <a:cxnLst/>
              <a:rect l="l" t="t" r="r" b="b"/>
              <a:pathLst>
                <a:path w="2365121" h="761351">
                  <a:moveTo>
                    <a:pt x="2365121" y="0"/>
                  </a:moveTo>
                  <a:lnTo>
                    <a:pt x="2365121" y="761351"/>
                  </a:lnTo>
                  <a:lnTo>
                    <a:pt x="0" y="761351"/>
                  </a:lnTo>
                  <a:lnTo>
                    <a:pt x="0" y="0"/>
                  </a:lnTo>
                  <a:lnTo>
                    <a:pt x="2365121" y="0"/>
                  </a:lnTo>
                  <a:close/>
                </a:path>
              </a:pathLst>
            </a:custGeom>
            <a:solidFill>
              <a:srgbClr val="F2F3F4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0"/>
              <a:ext cx="2377821" cy="774051"/>
            </a:xfrm>
            <a:custGeom>
              <a:avLst/>
              <a:gdLst/>
              <a:ahLst/>
              <a:cxnLst/>
              <a:rect l="l" t="t" r="r" b="b"/>
              <a:pathLst>
                <a:path w="2377821" h="774051">
                  <a:moveTo>
                    <a:pt x="0" y="0"/>
                  </a:moveTo>
                  <a:lnTo>
                    <a:pt x="0" y="774051"/>
                  </a:lnTo>
                  <a:lnTo>
                    <a:pt x="2377821" y="774051"/>
                  </a:lnTo>
                  <a:lnTo>
                    <a:pt x="2377821" y="0"/>
                  </a:lnTo>
                  <a:lnTo>
                    <a:pt x="0" y="0"/>
                  </a:lnTo>
                  <a:close/>
                  <a:moveTo>
                    <a:pt x="2365121" y="761351"/>
                  </a:moveTo>
                  <a:lnTo>
                    <a:pt x="12700" y="761351"/>
                  </a:lnTo>
                  <a:lnTo>
                    <a:pt x="12700" y="12700"/>
                  </a:lnTo>
                  <a:lnTo>
                    <a:pt x="2365121" y="12700"/>
                  </a:lnTo>
                  <a:lnTo>
                    <a:pt x="2365121" y="7613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2" name="Group 32"/>
          <p:cNvGrpSpPr/>
          <p:nvPr/>
        </p:nvGrpSpPr>
        <p:grpSpPr>
          <a:xfrm rot="-4651881">
            <a:off x="2590418" y="1221981"/>
            <a:ext cx="794862" cy="332917"/>
            <a:chOff x="0" y="0"/>
            <a:chExt cx="2019300" cy="845755"/>
          </a:xfrm>
        </p:grpSpPr>
        <p:sp>
          <p:nvSpPr>
            <p:cNvPr id="33" name="Freeform 33"/>
            <p:cNvSpPr/>
            <p:nvPr/>
          </p:nvSpPr>
          <p:spPr>
            <a:xfrm>
              <a:off x="6350" y="6350"/>
              <a:ext cx="2006600" cy="833055"/>
            </a:xfrm>
            <a:custGeom>
              <a:avLst/>
              <a:gdLst/>
              <a:ahLst/>
              <a:cxnLst/>
              <a:rect l="l" t="t" r="r" b="b"/>
              <a:pathLst>
                <a:path w="2006600" h="833055">
                  <a:moveTo>
                    <a:pt x="2006600" y="0"/>
                  </a:moveTo>
                  <a:lnTo>
                    <a:pt x="2006600" y="833055"/>
                  </a:lnTo>
                  <a:lnTo>
                    <a:pt x="0" y="833055"/>
                  </a:lnTo>
                  <a:lnTo>
                    <a:pt x="0" y="0"/>
                  </a:lnTo>
                  <a:lnTo>
                    <a:pt x="2006600" y="0"/>
                  </a:lnTo>
                  <a:close/>
                </a:path>
              </a:pathLst>
            </a:custGeom>
            <a:solidFill>
              <a:srgbClr val="F2F3F4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0" y="0"/>
              <a:ext cx="2019300" cy="845755"/>
            </a:xfrm>
            <a:custGeom>
              <a:avLst/>
              <a:gdLst/>
              <a:ahLst/>
              <a:cxnLst/>
              <a:rect l="l" t="t" r="r" b="b"/>
              <a:pathLst>
                <a:path w="2019300" h="845755">
                  <a:moveTo>
                    <a:pt x="0" y="0"/>
                  </a:moveTo>
                  <a:lnTo>
                    <a:pt x="0" y="845755"/>
                  </a:lnTo>
                  <a:lnTo>
                    <a:pt x="2019300" y="845755"/>
                  </a:lnTo>
                  <a:lnTo>
                    <a:pt x="2019300" y="0"/>
                  </a:lnTo>
                  <a:lnTo>
                    <a:pt x="0" y="0"/>
                  </a:lnTo>
                  <a:close/>
                  <a:moveTo>
                    <a:pt x="2006600" y="833055"/>
                  </a:moveTo>
                  <a:lnTo>
                    <a:pt x="12700" y="833055"/>
                  </a:lnTo>
                  <a:lnTo>
                    <a:pt x="12700" y="12700"/>
                  </a:lnTo>
                  <a:lnTo>
                    <a:pt x="2006600" y="12700"/>
                  </a:lnTo>
                  <a:lnTo>
                    <a:pt x="2006600" y="8330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807286" y="1091568"/>
            <a:ext cx="1827666" cy="332917"/>
            <a:chOff x="0" y="0"/>
            <a:chExt cx="4643076" cy="845755"/>
          </a:xfrm>
        </p:grpSpPr>
        <p:sp>
          <p:nvSpPr>
            <p:cNvPr id="36" name="Freeform 36"/>
            <p:cNvSpPr/>
            <p:nvPr/>
          </p:nvSpPr>
          <p:spPr>
            <a:xfrm>
              <a:off x="6350" y="6350"/>
              <a:ext cx="4630376" cy="833055"/>
            </a:xfrm>
            <a:custGeom>
              <a:avLst/>
              <a:gdLst/>
              <a:ahLst/>
              <a:cxnLst/>
              <a:rect l="l" t="t" r="r" b="b"/>
              <a:pathLst>
                <a:path w="4630376" h="833055">
                  <a:moveTo>
                    <a:pt x="4630376" y="0"/>
                  </a:moveTo>
                  <a:lnTo>
                    <a:pt x="4630376" y="833055"/>
                  </a:lnTo>
                  <a:lnTo>
                    <a:pt x="0" y="833055"/>
                  </a:lnTo>
                  <a:lnTo>
                    <a:pt x="0" y="0"/>
                  </a:lnTo>
                  <a:lnTo>
                    <a:pt x="4630376" y="0"/>
                  </a:lnTo>
                  <a:close/>
                </a:path>
              </a:pathLst>
            </a:custGeom>
            <a:solidFill>
              <a:srgbClr val="F2F3F4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0"/>
              <a:ext cx="4643076" cy="845755"/>
            </a:xfrm>
            <a:custGeom>
              <a:avLst/>
              <a:gdLst/>
              <a:ahLst/>
              <a:cxnLst/>
              <a:rect l="l" t="t" r="r" b="b"/>
              <a:pathLst>
                <a:path w="4643076" h="845755">
                  <a:moveTo>
                    <a:pt x="0" y="0"/>
                  </a:moveTo>
                  <a:lnTo>
                    <a:pt x="0" y="845755"/>
                  </a:lnTo>
                  <a:lnTo>
                    <a:pt x="4643076" y="845755"/>
                  </a:lnTo>
                  <a:lnTo>
                    <a:pt x="4643076" y="0"/>
                  </a:lnTo>
                  <a:lnTo>
                    <a:pt x="0" y="0"/>
                  </a:lnTo>
                  <a:close/>
                  <a:moveTo>
                    <a:pt x="4630376" y="833055"/>
                  </a:moveTo>
                  <a:lnTo>
                    <a:pt x="12700" y="833055"/>
                  </a:lnTo>
                  <a:lnTo>
                    <a:pt x="12700" y="12700"/>
                  </a:lnTo>
                  <a:lnTo>
                    <a:pt x="4630376" y="12700"/>
                  </a:lnTo>
                  <a:lnTo>
                    <a:pt x="4630376" y="833055"/>
                  </a:lnTo>
                  <a:close/>
                </a:path>
              </a:pathLst>
            </a:custGeom>
            <a:solidFill>
              <a:srgbClr val="F2F3F4"/>
            </a:solidFill>
          </p:spPr>
        </p:sp>
      </p:grpSp>
      <p:sp>
        <p:nvSpPr>
          <p:cNvPr id="38" name="TextBox 38"/>
          <p:cNvSpPr txBox="1"/>
          <p:nvPr/>
        </p:nvSpPr>
        <p:spPr>
          <a:xfrm>
            <a:off x="807286" y="4086225"/>
            <a:ext cx="617312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3C91E6"/>
                </a:solidFill>
                <a:latin typeface="Muli Bold Bold"/>
              </a:rPr>
              <a:t>Fitur Utama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9144000" y="952500"/>
            <a:ext cx="7277675" cy="7322743"/>
            <a:chOff x="0" y="0"/>
            <a:chExt cx="9703567" cy="9763658"/>
          </a:xfrm>
        </p:grpSpPr>
        <p:sp>
          <p:nvSpPr>
            <p:cNvPr id="18" name="TextBox 18"/>
            <p:cNvSpPr txBox="1"/>
            <p:nvPr/>
          </p:nvSpPr>
          <p:spPr>
            <a:xfrm>
              <a:off x="0" y="0"/>
              <a:ext cx="9703567" cy="1016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5000" dirty="0" err="1">
                  <a:solidFill>
                    <a:srgbClr val="3C91E6"/>
                  </a:solidFill>
                  <a:latin typeface="Muli Bold Bold"/>
                </a:rPr>
                <a:t>Latar</a:t>
              </a:r>
              <a:r>
                <a:rPr lang="en-US" sz="5000" dirty="0">
                  <a:solidFill>
                    <a:srgbClr val="3C91E6"/>
                  </a:solidFill>
                  <a:latin typeface="Muli Bold Bold"/>
                </a:rPr>
                <a:t> </a:t>
              </a:r>
              <a:r>
                <a:rPr lang="en-US" sz="5000" dirty="0" err="1">
                  <a:solidFill>
                    <a:srgbClr val="3C91E6"/>
                  </a:solidFill>
                  <a:latin typeface="Muli Bold Bold"/>
                </a:rPr>
                <a:t>Belakang</a:t>
              </a:r>
              <a:endParaRPr lang="en-US" sz="5000" dirty="0">
                <a:solidFill>
                  <a:srgbClr val="3C91E6"/>
                </a:solidFill>
                <a:latin typeface="Muli Bold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672896"/>
              <a:ext cx="8956646" cy="80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59"/>
                </a:lnSpc>
              </a:pP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Rubbish di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buat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dikarenakan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banyaknya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sampah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Bank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sampah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berdiri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karena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adanya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keprihatinan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masyarakat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akan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lingkungan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hidup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yang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semakin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dirty="0">
                  <a:solidFill>
                    <a:srgbClr val="0E2C4B"/>
                  </a:solidFill>
                  <a:latin typeface="Muli Regular"/>
                </a:rPr>
                <a:t>lama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semakin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dipenuhi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dengan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sampah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baik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organik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maupun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anorganik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.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Sampah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yang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semakin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banyak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tentu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akan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menimbulkan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banyak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masalah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sehingga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memerlukan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pengolahan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seperti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membuat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sampah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menjadi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bahan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 yang </a:t>
              </a:r>
              <a:r>
                <a:rPr lang="en-ID" sz="2400" i="0" dirty="0" err="1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berguna</a:t>
              </a:r>
              <a:r>
                <a:rPr lang="en-ID" sz="240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.</a:t>
              </a:r>
            </a:p>
            <a:p>
              <a:pPr algn="just">
                <a:lnSpc>
                  <a:spcPts val="3359"/>
                </a:lnSpc>
              </a:pPr>
              <a:endParaRPr lang="en-ID" sz="2400" dirty="0">
                <a:solidFill>
                  <a:srgbClr val="202124"/>
                </a:solidFill>
                <a:latin typeface="arial" panose="020B0604020202020204" pitchFamily="34" charset="0"/>
              </a:endParaRPr>
            </a:p>
            <a:p>
              <a:pPr algn="just">
                <a:lnSpc>
                  <a:spcPts val="3359"/>
                </a:lnSpc>
              </a:pP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Dengan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demikian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diarapkan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masyarakat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bisa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mengolah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sampah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dengan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lebih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baik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lagi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dan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dapat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memanfaatkan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bahan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bekas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dengan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lebih</a:t>
              </a:r>
              <a:r>
                <a:rPr lang="en-ID" sz="2400" dirty="0">
                  <a:solidFill>
                    <a:srgbClr val="202124"/>
                  </a:solidFill>
                  <a:latin typeface="arial" panose="020B0604020202020204" pitchFamily="34" charset="0"/>
                </a:rPr>
                <a:t> </a:t>
              </a:r>
              <a:r>
                <a:rPr lang="en-ID" sz="2400" dirty="0" err="1">
                  <a:solidFill>
                    <a:srgbClr val="202124"/>
                  </a:solidFill>
                  <a:latin typeface="arial" panose="020B0604020202020204" pitchFamily="34" charset="0"/>
                </a:rPr>
                <a:t>baik</a:t>
              </a:r>
              <a:endParaRPr lang="en-US" sz="2400" dirty="0">
                <a:solidFill>
                  <a:srgbClr val="0E2C4B"/>
                </a:solidFill>
                <a:latin typeface="Muli Regular"/>
              </a:endParaRPr>
            </a:p>
          </p:txBody>
        </p:sp>
      </p:grpSp>
      <p:pic>
        <p:nvPicPr>
          <p:cNvPr id="3074" name="Picture 2" descr="Pensioners financial literacy. finance education, savings management, investment awareness. consultant explaining finance system basics to elderly people. vector isolated concept metaphor illustration">
            <a:extLst>
              <a:ext uri="{FF2B5EF4-FFF2-40B4-BE49-F238E27FC236}">
                <a16:creationId xmlns:a16="http://schemas.microsoft.com/office/drawing/2014/main" id="{B0CFA42D-2F82-A085-34CA-D08D20B4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14500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77180" y="122188"/>
            <a:ext cx="9381148" cy="9814023"/>
            <a:chOff x="0" y="0"/>
            <a:chExt cx="7504918" cy="78512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04919" cy="7851218"/>
            </a:xfrm>
            <a:custGeom>
              <a:avLst/>
              <a:gdLst/>
              <a:ahLst/>
              <a:cxnLst/>
              <a:rect l="l" t="t" r="r" b="b"/>
              <a:pathLst>
                <a:path w="7504919" h="7851218">
                  <a:moveTo>
                    <a:pt x="7380458" y="7851218"/>
                  </a:moveTo>
                  <a:lnTo>
                    <a:pt x="124460" y="7851218"/>
                  </a:lnTo>
                  <a:cubicBezTo>
                    <a:pt x="55880" y="7851218"/>
                    <a:pt x="0" y="7795338"/>
                    <a:pt x="0" y="77267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80459" y="0"/>
                  </a:lnTo>
                  <a:cubicBezTo>
                    <a:pt x="7449038" y="0"/>
                    <a:pt x="7504919" y="55880"/>
                    <a:pt x="7504919" y="124460"/>
                  </a:cubicBezTo>
                  <a:lnTo>
                    <a:pt x="7504919" y="7726759"/>
                  </a:lnTo>
                  <a:cubicBezTo>
                    <a:pt x="7504919" y="7795339"/>
                    <a:pt x="7449038" y="7851218"/>
                    <a:pt x="7380459" y="78512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220200" y="2328424"/>
            <a:ext cx="7866110" cy="6015476"/>
            <a:chOff x="0" y="0"/>
            <a:chExt cx="10488147" cy="8020635"/>
          </a:xfrm>
        </p:grpSpPr>
        <p:sp>
          <p:nvSpPr>
            <p:cNvPr id="5" name="TextBox 5"/>
            <p:cNvSpPr txBox="1"/>
            <p:nvPr/>
          </p:nvSpPr>
          <p:spPr>
            <a:xfrm>
              <a:off x="1340409" y="53407"/>
              <a:ext cx="9147738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Pengumpulan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Sampah</a:t>
              </a:r>
              <a:endParaRPr lang="en-US" sz="2400" dirty="0">
                <a:solidFill>
                  <a:srgbClr val="0E2C4B"/>
                </a:solidFill>
                <a:latin typeface="Muli Regular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340409" y="1888980"/>
              <a:ext cx="9147738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Tukar</a:t>
              </a: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Hadiah</a:t>
              </a:r>
              <a:endParaRPr lang="en-US" sz="2400" dirty="0">
                <a:solidFill>
                  <a:srgbClr val="0E2C4B"/>
                </a:solidFill>
                <a:latin typeface="Muli Regular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40409" y="3724554"/>
              <a:ext cx="9147738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E2C4B"/>
                  </a:solidFill>
                  <a:latin typeface="Muli Regular"/>
                </a:rPr>
                <a:t>Pickup </a:t>
              </a: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Sampah</a:t>
              </a:r>
              <a:endParaRPr lang="en-US" sz="2400" dirty="0">
                <a:solidFill>
                  <a:srgbClr val="0E2C4B"/>
                </a:solidFill>
                <a:latin typeface="Muli Regular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340409" y="5560127"/>
              <a:ext cx="9147738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 err="1">
                  <a:solidFill>
                    <a:srgbClr val="0E2C4B"/>
                  </a:solidFill>
                  <a:latin typeface="Muli Regular"/>
                </a:rPr>
                <a:t>Berita</a:t>
              </a:r>
              <a:endParaRPr lang="en-US" sz="2400" dirty="0">
                <a:solidFill>
                  <a:srgbClr val="0E2C4B"/>
                </a:solidFill>
                <a:latin typeface="Muli Regular"/>
              </a:endParaRPr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0" y="0"/>
              <a:ext cx="831879" cy="831879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C91E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251633" y="6788"/>
              <a:ext cx="328612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0" y="1845336"/>
              <a:ext cx="831879" cy="83187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C91E6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251633" y="1852124"/>
              <a:ext cx="328612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  <p:grpSp>
          <p:nvGrpSpPr>
            <p:cNvPr id="16" name="Group 16"/>
            <p:cNvGrpSpPr/>
            <p:nvPr/>
          </p:nvGrpSpPr>
          <p:grpSpPr>
            <a:xfrm>
              <a:off x="0" y="3629961"/>
              <a:ext cx="831879" cy="831879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C91E6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251633" y="3636749"/>
              <a:ext cx="328612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  <p:grpSp>
          <p:nvGrpSpPr>
            <p:cNvPr id="19" name="Group 19"/>
            <p:cNvGrpSpPr/>
            <p:nvPr/>
          </p:nvGrpSpPr>
          <p:grpSpPr>
            <a:xfrm>
              <a:off x="0" y="5477840"/>
              <a:ext cx="831879" cy="831879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C91E6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251633" y="5484628"/>
              <a:ext cx="328612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51633" y="7269007"/>
              <a:ext cx="328612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5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218471" y="1341957"/>
            <a:ext cx="794862" cy="332917"/>
            <a:chOff x="0" y="0"/>
            <a:chExt cx="2019300" cy="845755"/>
          </a:xfrm>
        </p:grpSpPr>
        <p:sp>
          <p:nvSpPr>
            <p:cNvPr id="27" name="Freeform 27"/>
            <p:cNvSpPr/>
            <p:nvPr/>
          </p:nvSpPr>
          <p:spPr>
            <a:xfrm>
              <a:off x="6350" y="6350"/>
              <a:ext cx="2006600" cy="833055"/>
            </a:xfrm>
            <a:custGeom>
              <a:avLst/>
              <a:gdLst/>
              <a:ahLst/>
              <a:cxnLst/>
              <a:rect l="l" t="t" r="r" b="b"/>
              <a:pathLst>
                <a:path w="2006600" h="833055">
                  <a:moveTo>
                    <a:pt x="2006600" y="0"/>
                  </a:moveTo>
                  <a:lnTo>
                    <a:pt x="2006600" y="833055"/>
                  </a:lnTo>
                  <a:lnTo>
                    <a:pt x="0" y="833055"/>
                  </a:lnTo>
                  <a:lnTo>
                    <a:pt x="0" y="0"/>
                  </a:lnTo>
                  <a:lnTo>
                    <a:pt x="2006600" y="0"/>
                  </a:lnTo>
                  <a:close/>
                </a:path>
              </a:pathLst>
            </a:custGeom>
            <a:solidFill>
              <a:srgbClr val="F2F3F4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2019300" cy="845755"/>
            </a:xfrm>
            <a:custGeom>
              <a:avLst/>
              <a:gdLst/>
              <a:ahLst/>
              <a:cxnLst/>
              <a:rect l="l" t="t" r="r" b="b"/>
              <a:pathLst>
                <a:path w="2019300" h="845755">
                  <a:moveTo>
                    <a:pt x="0" y="0"/>
                  </a:moveTo>
                  <a:lnTo>
                    <a:pt x="0" y="845755"/>
                  </a:lnTo>
                  <a:lnTo>
                    <a:pt x="2019300" y="845755"/>
                  </a:lnTo>
                  <a:lnTo>
                    <a:pt x="2019300" y="0"/>
                  </a:lnTo>
                  <a:lnTo>
                    <a:pt x="0" y="0"/>
                  </a:lnTo>
                  <a:close/>
                  <a:moveTo>
                    <a:pt x="2006600" y="833055"/>
                  </a:moveTo>
                  <a:lnTo>
                    <a:pt x="12700" y="833055"/>
                  </a:lnTo>
                  <a:lnTo>
                    <a:pt x="12700" y="12700"/>
                  </a:lnTo>
                  <a:lnTo>
                    <a:pt x="2006600" y="12700"/>
                  </a:lnTo>
                  <a:lnTo>
                    <a:pt x="2006600" y="8330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763826" y="446696"/>
            <a:ext cx="935988" cy="304692"/>
            <a:chOff x="0" y="0"/>
            <a:chExt cx="2377821" cy="774051"/>
          </a:xfrm>
        </p:grpSpPr>
        <p:sp>
          <p:nvSpPr>
            <p:cNvPr id="30" name="Freeform 30"/>
            <p:cNvSpPr/>
            <p:nvPr/>
          </p:nvSpPr>
          <p:spPr>
            <a:xfrm>
              <a:off x="6350" y="6350"/>
              <a:ext cx="2365121" cy="761351"/>
            </a:xfrm>
            <a:custGeom>
              <a:avLst/>
              <a:gdLst/>
              <a:ahLst/>
              <a:cxnLst/>
              <a:rect l="l" t="t" r="r" b="b"/>
              <a:pathLst>
                <a:path w="2365121" h="761351">
                  <a:moveTo>
                    <a:pt x="2365121" y="0"/>
                  </a:moveTo>
                  <a:lnTo>
                    <a:pt x="2365121" y="761351"/>
                  </a:lnTo>
                  <a:lnTo>
                    <a:pt x="0" y="761351"/>
                  </a:lnTo>
                  <a:lnTo>
                    <a:pt x="0" y="0"/>
                  </a:lnTo>
                  <a:lnTo>
                    <a:pt x="2365121" y="0"/>
                  </a:lnTo>
                  <a:close/>
                </a:path>
              </a:pathLst>
            </a:custGeom>
            <a:solidFill>
              <a:srgbClr val="F2F3F4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0"/>
              <a:ext cx="2377821" cy="774051"/>
            </a:xfrm>
            <a:custGeom>
              <a:avLst/>
              <a:gdLst/>
              <a:ahLst/>
              <a:cxnLst/>
              <a:rect l="l" t="t" r="r" b="b"/>
              <a:pathLst>
                <a:path w="2377821" h="774051">
                  <a:moveTo>
                    <a:pt x="0" y="0"/>
                  </a:moveTo>
                  <a:lnTo>
                    <a:pt x="0" y="774051"/>
                  </a:lnTo>
                  <a:lnTo>
                    <a:pt x="2377821" y="774051"/>
                  </a:lnTo>
                  <a:lnTo>
                    <a:pt x="2377821" y="0"/>
                  </a:lnTo>
                  <a:lnTo>
                    <a:pt x="0" y="0"/>
                  </a:lnTo>
                  <a:close/>
                  <a:moveTo>
                    <a:pt x="2365121" y="761351"/>
                  </a:moveTo>
                  <a:lnTo>
                    <a:pt x="12700" y="761351"/>
                  </a:lnTo>
                  <a:lnTo>
                    <a:pt x="12700" y="12700"/>
                  </a:lnTo>
                  <a:lnTo>
                    <a:pt x="2365121" y="12700"/>
                  </a:lnTo>
                  <a:lnTo>
                    <a:pt x="2365121" y="7613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2" name="Group 32"/>
          <p:cNvGrpSpPr/>
          <p:nvPr/>
        </p:nvGrpSpPr>
        <p:grpSpPr>
          <a:xfrm rot="-4651881">
            <a:off x="2590418" y="1221981"/>
            <a:ext cx="794862" cy="332917"/>
            <a:chOff x="0" y="0"/>
            <a:chExt cx="2019300" cy="845755"/>
          </a:xfrm>
        </p:grpSpPr>
        <p:sp>
          <p:nvSpPr>
            <p:cNvPr id="33" name="Freeform 33"/>
            <p:cNvSpPr/>
            <p:nvPr/>
          </p:nvSpPr>
          <p:spPr>
            <a:xfrm>
              <a:off x="6350" y="6350"/>
              <a:ext cx="2006600" cy="833055"/>
            </a:xfrm>
            <a:custGeom>
              <a:avLst/>
              <a:gdLst/>
              <a:ahLst/>
              <a:cxnLst/>
              <a:rect l="l" t="t" r="r" b="b"/>
              <a:pathLst>
                <a:path w="2006600" h="833055">
                  <a:moveTo>
                    <a:pt x="2006600" y="0"/>
                  </a:moveTo>
                  <a:lnTo>
                    <a:pt x="2006600" y="833055"/>
                  </a:lnTo>
                  <a:lnTo>
                    <a:pt x="0" y="833055"/>
                  </a:lnTo>
                  <a:lnTo>
                    <a:pt x="0" y="0"/>
                  </a:lnTo>
                  <a:lnTo>
                    <a:pt x="2006600" y="0"/>
                  </a:lnTo>
                  <a:close/>
                </a:path>
              </a:pathLst>
            </a:custGeom>
            <a:solidFill>
              <a:srgbClr val="F2F3F4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0" y="0"/>
              <a:ext cx="2019300" cy="845755"/>
            </a:xfrm>
            <a:custGeom>
              <a:avLst/>
              <a:gdLst/>
              <a:ahLst/>
              <a:cxnLst/>
              <a:rect l="l" t="t" r="r" b="b"/>
              <a:pathLst>
                <a:path w="2019300" h="845755">
                  <a:moveTo>
                    <a:pt x="0" y="0"/>
                  </a:moveTo>
                  <a:lnTo>
                    <a:pt x="0" y="845755"/>
                  </a:lnTo>
                  <a:lnTo>
                    <a:pt x="2019300" y="845755"/>
                  </a:lnTo>
                  <a:lnTo>
                    <a:pt x="2019300" y="0"/>
                  </a:lnTo>
                  <a:lnTo>
                    <a:pt x="0" y="0"/>
                  </a:lnTo>
                  <a:close/>
                  <a:moveTo>
                    <a:pt x="2006600" y="833055"/>
                  </a:moveTo>
                  <a:lnTo>
                    <a:pt x="12700" y="833055"/>
                  </a:lnTo>
                  <a:lnTo>
                    <a:pt x="12700" y="12700"/>
                  </a:lnTo>
                  <a:lnTo>
                    <a:pt x="2006600" y="12700"/>
                  </a:lnTo>
                  <a:lnTo>
                    <a:pt x="2006600" y="8330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807286" y="1091568"/>
            <a:ext cx="1827666" cy="332917"/>
            <a:chOff x="0" y="0"/>
            <a:chExt cx="4643076" cy="845755"/>
          </a:xfrm>
        </p:grpSpPr>
        <p:sp>
          <p:nvSpPr>
            <p:cNvPr id="36" name="Freeform 36"/>
            <p:cNvSpPr/>
            <p:nvPr/>
          </p:nvSpPr>
          <p:spPr>
            <a:xfrm>
              <a:off x="6350" y="6350"/>
              <a:ext cx="4630376" cy="833055"/>
            </a:xfrm>
            <a:custGeom>
              <a:avLst/>
              <a:gdLst/>
              <a:ahLst/>
              <a:cxnLst/>
              <a:rect l="l" t="t" r="r" b="b"/>
              <a:pathLst>
                <a:path w="4630376" h="833055">
                  <a:moveTo>
                    <a:pt x="4630376" y="0"/>
                  </a:moveTo>
                  <a:lnTo>
                    <a:pt x="4630376" y="833055"/>
                  </a:lnTo>
                  <a:lnTo>
                    <a:pt x="0" y="833055"/>
                  </a:lnTo>
                  <a:lnTo>
                    <a:pt x="0" y="0"/>
                  </a:lnTo>
                  <a:lnTo>
                    <a:pt x="4630376" y="0"/>
                  </a:lnTo>
                  <a:close/>
                </a:path>
              </a:pathLst>
            </a:custGeom>
            <a:solidFill>
              <a:srgbClr val="F2F3F4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0"/>
              <a:ext cx="4643076" cy="845755"/>
            </a:xfrm>
            <a:custGeom>
              <a:avLst/>
              <a:gdLst/>
              <a:ahLst/>
              <a:cxnLst/>
              <a:rect l="l" t="t" r="r" b="b"/>
              <a:pathLst>
                <a:path w="4643076" h="845755">
                  <a:moveTo>
                    <a:pt x="0" y="0"/>
                  </a:moveTo>
                  <a:lnTo>
                    <a:pt x="0" y="845755"/>
                  </a:lnTo>
                  <a:lnTo>
                    <a:pt x="4643076" y="845755"/>
                  </a:lnTo>
                  <a:lnTo>
                    <a:pt x="4643076" y="0"/>
                  </a:lnTo>
                  <a:lnTo>
                    <a:pt x="0" y="0"/>
                  </a:lnTo>
                  <a:close/>
                  <a:moveTo>
                    <a:pt x="4630376" y="833055"/>
                  </a:moveTo>
                  <a:lnTo>
                    <a:pt x="12700" y="833055"/>
                  </a:lnTo>
                  <a:lnTo>
                    <a:pt x="12700" y="12700"/>
                  </a:lnTo>
                  <a:lnTo>
                    <a:pt x="4630376" y="12700"/>
                  </a:lnTo>
                  <a:lnTo>
                    <a:pt x="4630376" y="833055"/>
                  </a:lnTo>
                  <a:close/>
                </a:path>
              </a:pathLst>
            </a:custGeom>
            <a:solidFill>
              <a:srgbClr val="F2F3F4"/>
            </a:solidFill>
          </p:spPr>
        </p:sp>
      </p:grpSp>
      <p:sp>
        <p:nvSpPr>
          <p:cNvPr id="38" name="TextBox 38"/>
          <p:cNvSpPr txBox="1"/>
          <p:nvPr/>
        </p:nvSpPr>
        <p:spPr>
          <a:xfrm>
            <a:off x="807286" y="4086225"/>
            <a:ext cx="617312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3C91E6"/>
                </a:solidFill>
                <a:latin typeface="Muli Bold Bold"/>
              </a:rPr>
              <a:t>Fitur Utama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0" y="5597692"/>
            <a:ext cx="7846582" cy="3660608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16409" y="5673745"/>
            <a:ext cx="3688960" cy="3584555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6141768" y="6850779"/>
            <a:ext cx="2333392" cy="2116704"/>
            <a:chOff x="0" y="0"/>
            <a:chExt cx="614556" cy="5574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14556" cy="557486"/>
            </a:xfrm>
            <a:custGeom>
              <a:avLst/>
              <a:gdLst/>
              <a:ahLst/>
              <a:cxnLst/>
              <a:rect l="l" t="t" r="r" b="b"/>
              <a:pathLst>
                <a:path w="614556" h="557486">
                  <a:moveTo>
                    <a:pt x="0" y="0"/>
                  </a:moveTo>
                  <a:lnTo>
                    <a:pt x="614556" y="0"/>
                  </a:lnTo>
                  <a:lnTo>
                    <a:pt x="614556" y="557486"/>
                  </a:lnTo>
                  <a:lnTo>
                    <a:pt x="0" y="557486"/>
                  </a:lnTo>
                  <a:close/>
                </a:path>
              </a:pathLst>
            </a:custGeom>
            <a:solidFill>
              <a:srgbClr val="C9F1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487062" y="7292338"/>
            <a:ext cx="2347654" cy="1233586"/>
          </a:xfrm>
          <a:prstGeom prst="rect">
            <a:avLst/>
          </a:prstGeom>
        </p:spPr>
      </p:pic>
      <p:sp>
        <p:nvSpPr>
          <p:cNvPr id="23" name="Freeform 23"/>
          <p:cNvSpPr/>
          <p:nvPr/>
        </p:nvSpPr>
        <p:spPr>
          <a:xfrm>
            <a:off x="6697072" y="6066339"/>
            <a:ext cx="1978218" cy="342881"/>
          </a:xfrm>
          <a:custGeom>
            <a:avLst/>
            <a:gdLst/>
            <a:ahLst/>
            <a:cxnLst/>
            <a:rect l="l" t="t" r="r" b="b"/>
            <a:pathLst>
              <a:path w="521012" h="144177">
                <a:moveTo>
                  <a:pt x="0" y="0"/>
                </a:moveTo>
                <a:lnTo>
                  <a:pt x="521012" y="0"/>
                </a:lnTo>
                <a:lnTo>
                  <a:pt x="521012" y="144177"/>
                </a:lnTo>
                <a:lnTo>
                  <a:pt x="0" y="144177"/>
                </a:lnTo>
                <a:close/>
              </a:path>
            </a:pathLst>
          </a:custGeom>
          <a:solidFill>
            <a:srgbClr val="2E2F85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671780" y="5772124"/>
            <a:ext cx="3086101" cy="323075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60"/>
              </a:lnSpc>
            </a:pPr>
            <a:endParaRPr lang="en-US" sz="1900" dirty="0">
              <a:solidFill>
                <a:srgbClr val="FFFFFF"/>
              </a:solidFill>
              <a:latin typeface="Muli Regular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28700" y="2387790"/>
            <a:ext cx="6337347" cy="200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>
                <a:solidFill>
                  <a:srgbClr val="3C91E6"/>
                </a:solidFill>
                <a:latin typeface="Muli Bold Bold"/>
              </a:rPr>
              <a:t>Teknologi yang digunakan</a:t>
            </a:r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4555C536-6712-48A6-703F-59317E3B4E87}"/>
              </a:ext>
            </a:extLst>
          </p:cNvPr>
          <p:cNvSpPr/>
          <p:nvPr/>
        </p:nvSpPr>
        <p:spPr>
          <a:xfrm>
            <a:off x="14097000" y="6066339"/>
            <a:ext cx="1978218" cy="342881"/>
          </a:xfrm>
          <a:custGeom>
            <a:avLst/>
            <a:gdLst/>
            <a:ahLst/>
            <a:cxnLst/>
            <a:rect l="l" t="t" r="r" b="b"/>
            <a:pathLst>
              <a:path w="521012" h="144177">
                <a:moveTo>
                  <a:pt x="0" y="0"/>
                </a:moveTo>
                <a:lnTo>
                  <a:pt x="521012" y="0"/>
                </a:lnTo>
                <a:lnTo>
                  <a:pt x="521012" y="144177"/>
                </a:lnTo>
                <a:lnTo>
                  <a:pt x="0" y="144177"/>
                </a:lnTo>
                <a:close/>
              </a:path>
            </a:pathLst>
          </a:custGeom>
          <a:solidFill>
            <a:srgbClr val="2E2F85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  <a:endParaRPr lang="en-ID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8">
            <a:extLst>
              <a:ext uri="{FF2B5EF4-FFF2-40B4-BE49-F238E27FC236}">
                <a16:creationId xmlns:a16="http://schemas.microsoft.com/office/drawing/2014/main" id="{9DAA3DB3-0287-5B8F-8E1B-F16553843058}"/>
              </a:ext>
            </a:extLst>
          </p:cNvPr>
          <p:cNvGrpSpPr/>
          <p:nvPr/>
        </p:nvGrpSpPr>
        <p:grpSpPr>
          <a:xfrm>
            <a:off x="10499568" y="6876650"/>
            <a:ext cx="2333392" cy="2116704"/>
            <a:chOff x="0" y="0"/>
            <a:chExt cx="614556" cy="557486"/>
          </a:xfrm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9E489585-05A7-F071-F17D-C78BCDE83AD0}"/>
                </a:ext>
              </a:extLst>
            </p:cNvPr>
            <p:cNvSpPr/>
            <p:nvPr/>
          </p:nvSpPr>
          <p:spPr>
            <a:xfrm>
              <a:off x="0" y="0"/>
              <a:ext cx="614556" cy="557486"/>
            </a:xfrm>
            <a:custGeom>
              <a:avLst/>
              <a:gdLst/>
              <a:ahLst/>
              <a:cxnLst/>
              <a:rect l="l" t="t" r="r" b="b"/>
              <a:pathLst>
                <a:path w="614556" h="557486">
                  <a:moveTo>
                    <a:pt x="0" y="0"/>
                  </a:moveTo>
                  <a:lnTo>
                    <a:pt x="614556" y="0"/>
                  </a:lnTo>
                  <a:lnTo>
                    <a:pt x="614556" y="557486"/>
                  </a:lnTo>
                  <a:lnTo>
                    <a:pt x="0" y="557486"/>
                  </a:lnTo>
                  <a:close/>
                </a:path>
              </a:pathLst>
            </a:custGeom>
            <a:solidFill>
              <a:srgbClr val="C9F1FF"/>
            </a:solidFill>
          </p:spPr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2787009E-004E-F6D8-468B-B17CC565F967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156B7A7-CBB0-B14E-0488-1EC4F7E92D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381" y="6669953"/>
            <a:ext cx="2678172" cy="2008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6510C-EF3E-A47C-13B8-9A96E27E66D0}"/>
              </a:ext>
            </a:extLst>
          </p:cNvPr>
          <p:cNvSpPr txBox="1"/>
          <p:nvPr/>
        </p:nvSpPr>
        <p:spPr>
          <a:xfrm>
            <a:off x="11049000" y="8415635"/>
            <a:ext cx="233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Flutter</a:t>
            </a:r>
            <a:endParaRPr lang="en-ID" sz="2400" dirty="0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E616748F-1F45-2629-B69C-A85B6E421F90}"/>
              </a:ext>
            </a:extLst>
          </p:cNvPr>
          <p:cNvSpPr/>
          <p:nvPr/>
        </p:nvSpPr>
        <p:spPr>
          <a:xfrm>
            <a:off x="10499568" y="6062126"/>
            <a:ext cx="1978218" cy="342881"/>
          </a:xfrm>
          <a:custGeom>
            <a:avLst/>
            <a:gdLst/>
            <a:ahLst/>
            <a:cxnLst/>
            <a:rect l="l" t="t" r="r" b="b"/>
            <a:pathLst>
              <a:path w="521012" h="144177">
                <a:moveTo>
                  <a:pt x="0" y="0"/>
                </a:moveTo>
                <a:lnTo>
                  <a:pt x="521012" y="0"/>
                </a:lnTo>
                <a:lnTo>
                  <a:pt x="521012" y="144177"/>
                </a:lnTo>
                <a:lnTo>
                  <a:pt x="0" y="144177"/>
                </a:lnTo>
                <a:close/>
              </a:path>
            </a:pathLst>
          </a:custGeom>
          <a:solidFill>
            <a:srgbClr val="2E2F85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en-ID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16035" y="3652510"/>
            <a:ext cx="15055931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0"/>
              </a:lnSpc>
            </a:pPr>
            <a:r>
              <a:rPr lang="en-US" sz="15000">
                <a:solidFill>
                  <a:srgbClr val="000000"/>
                </a:solidFill>
                <a:latin typeface="Muli Bold Bold"/>
              </a:rPr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16035" y="2847975"/>
            <a:ext cx="15055931" cy="458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0"/>
              </a:lnSpc>
            </a:pPr>
            <a:r>
              <a:rPr lang="en-US" sz="15000">
                <a:solidFill>
                  <a:srgbClr val="000000"/>
                </a:solidFill>
                <a:latin typeface="Muli Bold Bold"/>
              </a:rPr>
              <a:t>Terima</a:t>
            </a:r>
          </a:p>
          <a:p>
            <a:pPr algn="ctr">
              <a:lnSpc>
                <a:spcPts val="18000"/>
              </a:lnSpc>
            </a:pPr>
            <a:r>
              <a:rPr lang="en-US" sz="15000">
                <a:solidFill>
                  <a:srgbClr val="000000"/>
                </a:solidFill>
                <a:latin typeface="Muli Bold Bold"/>
              </a:rPr>
              <a:t>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158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Muli Regular</vt:lpstr>
      <vt:lpstr>Muli Bold Bold</vt:lpstr>
      <vt:lpstr>Arial</vt:lpstr>
      <vt:lpstr>Arial</vt:lpstr>
      <vt:lpstr>Open Sans Light Bold</vt:lpstr>
      <vt:lpstr>Muli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</dc:title>
  <cp:lastModifiedBy>Muhammad Bilal</cp:lastModifiedBy>
  <cp:revision>18</cp:revision>
  <dcterms:created xsi:type="dcterms:W3CDTF">2006-08-16T00:00:00Z</dcterms:created>
  <dcterms:modified xsi:type="dcterms:W3CDTF">2022-07-20T03:02:51Z</dcterms:modified>
  <dc:identifier>DAFFLUDqZpA</dc:identifier>
</cp:coreProperties>
</file>