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7" r:id="rId5"/>
    <p:sldId id="281" r:id="rId6"/>
    <p:sldId id="283" r:id="rId7"/>
    <p:sldId id="268" r:id="rId8"/>
    <p:sldId id="272" r:id="rId9"/>
    <p:sldId id="273" r:id="rId10"/>
    <p:sldId id="274" r:id="rId11"/>
    <p:sldId id="275" r:id="rId12"/>
    <p:sldId id="276" r:id="rId13"/>
    <p:sldId id="277" r:id="rId14"/>
    <p:sldId id="278" r:id="rId15"/>
    <p:sldId id="279" r:id="rId16"/>
    <p:sldId id="280" r:id="rId17"/>
    <p:sldId id="282" r:id="rId18"/>
    <p:sldId id="284" r:id="rId19"/>
    <p:sldId id="285" r:id="rId20"/>
    <p:sldId id="286" r:id="rId21"/>
    <p:sldId id="287" r:id="rId22"/>
    <p:sldId id="293" r:id="rId23"/>
    <p:sldId id="288" r:id="rId24"/>
    <p:sldId id="289" r:id="rId25"/>
    <p:sldId id="290" r:id="rId26"/>
    <p:sldId id="291" r:id="rId27"/>
    <p:sldId id="294" r:id="rId28"/>
    <p:sldId id="292" r:id="rId29"/>
    <p:sldId id="295"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9" d="100"/>
          <a:sy n="119" d="100"/>
        </p:scale>
        <p:origin x="216" y="10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1/6/2024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1/6/2024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1/6/2024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1/6/2024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1/6/2024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1/6/2024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1/6/2024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1/6/2024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1/6/2024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ackoverflow.com/questions/17794533/what-does-this-assembly-language-code-mea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community.st.com/t5/stm32-mcus-products/main-in-startup-assembly/td-p/391658" TargetMode="External"/><Relationship Id="rId2" Type="http://schemas.openxmlformats.org/officeDocument/2006/relationships/hyperlink" Target="https://stackoverflow.com/questions/23309863/why-does-gcc-produce-andl-16" TargetMode="External"/><Relationship Id="rId1" Type="http://schemas.openxmlformats.org/officeDocument/2006/relationships/slideLayout" Target="../slideLayouts/slideLayout2.xml"/><Relationship Id="rId4" Type="http://schemas.openxmlformats.org/officeDocument/2006/relationships/hyperlink" Target="https://stackoverflow.com/questions/17794533/what-does-this-assembly-language-code-mea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hyperlink" Target="https://superfri.susu.ru/index.php/superfri/article/view/165" TargetMode="External"/><Relationship Id="rId3" Type="http://schemas.openxmlformats.org/officeDocument/2006/relationships/hyperlink" Target="https://www.sciencedirect.com/topics/engineering/harvard-architecture" TargetMode="External"/><Relationship Id="rId7" Type="http://schemas.openxmlformats.org/officeDocument/2006/relationships/hyperlink" Target="https://doi.org/10.1109/MM.2018.112130030" TargetMode="External"/><Relationship Id="rId2" Type="http://schemas.openxmlformats.org/officeDocument/2006/relationships/hyperlink" Target="https://community.st.com/t5/stm32-mcus-products/main-in-startup-assembly/td-p/391658" TargetMode="External"/><Relationship Id="rId1" Type="http://schemas.openxmlformats.org/officeDocument/2006/relationships/slideLayout" Target="../slideLayouts/slideLayout2.xml"/><Relationship Id="rId6" Type="http://schemas.openxmlformats.org/officeDocument/2006/relationships/hyperlink" Target="https://www.sciencedirect.com/topics/computer-science/von-neumann-architecture#:~:text=The &#8220;classical&#8221; von Neumann architecture,storing both instructions and data." TargetMode="External"/><Relationship Id="rId11" Type="http://schemas.openxmlformats.org/officeDocument/2006/relationships/hyperlink" Target="https://www.run.ai/guides/edge-computing/edge-computing-in-iot" TargetMode="External"/><Relationship Id="rId5" Type="http://schemas.openxmlformats.org/officeDocument/2006/relationships/hyperlink" Target="https://en.wikipedia.org/wiki/Qualcomm_Snapdragon" TargetMode="External"/><Relationship Id="rId10" Type="http://schemas.openxmlformats.org/officeDocument/2006/relationships/hyperlink" Target="https://itwire.com/business-it-news/security/when-f00f-bug-hit-20-years-ago,-intel-reacted-the-same-way.html" TargetMode="External"/><Relationship Id="rId4" Type="http://schemas.openxmlformats.org/officeDocument/2006/relationships/hyperlink" Target="https://en.wikipedia.org/wiki/Harvard_architecture" TargetMode="External"/><Relationship Id="rId9" Type="http://schemas.openxmlformats.org/officeDocument/2006/relationships/hyperlink" Target="https://handwiki.org/wiki/Software:Pentium_FDIV_bu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stackoverflow.com/questions/23309863/why-does-gcc-produce-andl-16"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community.st.com/t5/stm32-mcus-products/main-in-startup-assembly/td-p/391658"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community.st.com/t5/stm32-mcus-products/main-in-startup-assembly/td-p/391658"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7.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Architecture Project</a:t>
            </a:r>
          </a:p>
        </p:txBody>
      </p:sp>
      <p:sp>
        <p:nvSpPr>
          <p:cNvPr id="5" name="Subtitle 4"/>
          <p:cNvSpPr>
            <a:spLocks noGrp="1"/>
          </p:cNvSpPr>
          <p:nvPr>
            <p:ph type="subTitle" idx="1"/>
          </p:nvPr>
        </p:nvSpPr>
        <p:spPr/>
        <p:txBody>
          <a:bodyPr/>
          <a:lstStyle/>
          <a:p>
            <a:r>
              <a:rPr lang="en-US" dirty="0"/>
              <a:t>Digging into assembly</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8B7BEB5-BD94-6F64-F18C-FC533ABCABA7}"/>
              </a:ext>
            </a:extLst>
          </p:cNvPr>
          <p:cNvSpPr txBox="1"/>
          <p:nvPr/>
        </p:nvSpPr>
        <p:spPr>
          <a:xfrm>
            <a:off x="1446212" y="381000"/>
            <a:ext cx="5791200" cy="707886"/>
          </a:xfrm>
          <a:prstGeom prst="rect">
            <a:avLst/>
          </a:prstGeom>
          <a:noFill/>
        </p:spPr>
        <p:txBody>
          <a:bodyPr wrap="square" rtlCol="0">
            <a:spAutoFit/>
          </a:bodyPr>
          <a:lstStyle/>
          <a:p>
            <a:r>
              <a:rPr lang="en-US" sz="2000" dirty="0"/>
              <a:t>_main:</a:t>
            </a:r>
          </a:p>
          <a:p>
            <a:r>
              <a:rPr lang="en-US" sz="2000" dirty="0"/>
              <a:t>LC0:</a:t>
            </a:r>
          </a:p>
        </p:txBody>
      </p:sp>
      <p:sp>
        <p:nvSpPr>
          <p:cNvPr id="12" name="TextBox 11">
            <a:extLst>
              <a:ext uri="{FF2B5EF4-FFF2-40B4-BE49-F238E27FC236}">
                <a16:creationId xmlns:a16="http://schemas.microsoft.com/office/drawing/2014/main" id="{000656CD-8CAE-3B70-C6C2-C3AC7EA6D8A2}"/>
              </a:ext>
            </a:extLst>
          </p:cNvPr>
          <p:cNvSpPr txBox="1"/>
          <p:nvPr/>
        </p:nvSpPr>
        <p:spPr>
          <a:xfrm>
            <a:off x="1749204" y="990600"/>
            <a:ext cx="9298204" cy="8094524"/>
          </a:xfrm>
          <a:prstGeom prst="rect">
            <a:avLst/>
          </a:prstGeom>
          <a:noFill/>
        </p:spPr>
        <p:txBody>
          <a:bodyPr wrap="square" rtlCol="0">
            <a:spAutoFit/>
          </a:bodyPr>
          <a:lstStyle/>
          <a:p>
            <a:r>
              <a:rPr lang="en-US" sz="2000" dirty="0">
                <a:highlight>
                  <a:srgbClr val="008080"/>
                </a:highlight>
              </a:rPr>
              <a:t>Before we jump to explaining factorial function, we explained LC0 because it is an important part of the program</a:t>
            </a:r>
          </a:p>
          <a:p>
            <a:r>
              <a:rPr lang="en-US" sz="2000" dirty="0">
                <a:highlight>
                  <a:srgbClr val="008080"/>
                </a:highlight>
              </a:rPr>
              <a:t>*This is extra information</a:t>
            </a:r>
          </a:p>
          <a:p>
            <a:r>
              <a:rPr lang="en-US" sz="2000" dirty="0"/>
              <a:t>.ascii “%d\0”</a:t>
            </a:r>
          </a:p>
          <a:p>
            <a:r>
              <a:rPr lang="en-US" sz="2000" dirty="0">
                <a:highlight>
                  <a:srgbClr val="008080"/>
                </a:highlight>
              </a:rPr>
              <a:t>Include these characters in the data section of the program</a:t>
            </a:r>
          </a:p>
          <a:p>
            <a:r>
              <a:rPr lang="en-US" sz="2000" dirty="0"/>
              <a:t>.text</a:t>
            </a:r>
          </a:p>
          <a:p>
            <a:r>
              <a:rPr lang="en-US" sz="2000" dirty="0">
                <a:highlight>
                  <a:srgbClr val="008080"/>
                </a:highlight>
              </a:rPr>
              <a:t>Starts a new section, the “text” section is the section in object files that stores code</a:t>
            </a:r>
          </a:p>
          <a:p>
            <a:r>
              <a:rPr lang="en-US" sz="2000" dirty="0"/>
              <a:t>.global _main</a:t>
            </a:r>
          </a:p>
          <a:p>
            <a:r>
              <a:rPr lang="en-US" sz="2000" dirty="0">
                <a:highlight>
                  <a:srgbClr val="008080"/>
                </a:highlight>
              </a:rPr>
              <a:t>Tells the assembler that this is a global symbol and should be visible to the linker because other object files will use it (declares it as a global symbol)   </a:t>
            </a:r>
          </a:p>
          <a:p>
            <a:r>
              <a:rPr lang="en-US" sz="2000" dirty="0"/>
              <a:t>.def _main;.</a:t>
            </a:r>
            <a:r>
              <a:rPr lang="en-US" sz="2000" dirty="0" err="1"/>
              <a:t>scl</a:t>
            </a:r>
            <a:r>
              <a:rPr lang="en-US" sz="2000" dirty="0"/>
              <a:t> 2;.type 32; .</a:t>
            </a:r>
            <a:r>
              <a:rPr lang="en-US" sz="2000" dirty="0" err="1"/>
              <a:t>endef</a:t>
            </a:r>
            <a:endParaRPr lang="en-US" sz="2000" dirty="0"/>
          </a:p>
          <a:p>
            <a:r>
              <a:rPr lang="en-US" sz="2000" dirty="0">
                <a:highlight>
                  <a:srgbClr val="008080"/>
                </a:highlight>
              </a:rPr>
              <a:t>.def defines a symbol _main</a:t>
            </a:r>
          </a:p>
          <a:p>
            <a:r>
              <a:rPr lang="en-US" sz="2000" dirty="0">
                <a:highlight>
                  <a:srgbClr val="008080"/>
                </a:highlight>
              </a:rPr>
              <a:t>.</a:t>
            </a:r>
            <a:r>
              <a:rPr lang="en-US" sz="2000" dirty="0" err="1">
                <a:highlight>
                  <a:srgbClr val="008080"/>
                </a:highlight>
              </a:rPr>
              <a:t>scl</a:t>
            </a:r>
            <a:r>
              <a:rPr lang="en-US" sz="2000" dirty="0">
                <a:highlight>
                  <a:srgbClr val="008080"/>
                </a:highlight>
              </a:rPr>
              <a:t> 2 set the storage class of the symbol to 2 (external symbol), external symbol means that is defined or used in another module</a:t>
            </a:r>
          </a:p>
          <a:p>
            <a:r>
              <a:rPr lang="en-US" sz="2000" dirty="0">
                <a:highlight>
                  <a:srgbClr val="008080"/>
                </a:highlight>
              </a:rPr>
              <a:t>.type 32 indicates that _main is a function symbol (sets the type of the symbol), number 32 indicates a function</a:t>
            </a:r>
          </a:p>
          <a:p>
            <a:r>
              <a:rPr lang="en-US" sz="2000" dirty="0">
                <a:highlight>
                  <a:srgbClr val="008080"/>
                </a:highlight>
              </a:rPr>
              <a:t>.</a:t>
            </a:r>
            <a:r>
              <a:rPr lang="en-US" sz="2000" dirty="0" err="1">
                <a:highlight>
                  <a:srgbClr val="008080"/>
                </a:highlight>
              </a:rPr>
              <a:t>endef</a:t>
            </a:r>
            <a:r>
              <a:rPr lang="en-US" sz="2000" dirty="0">
                <a:highlight>
                  <a:srgbClr val="008080"/>
                </a:highlight>
              </a:rPr>
              <a:t>: ends the definition</a:t>
            </a:r>
          </a:p>
          <a:p>
            <a:r>
              <a:rPr lang="en-US" sz="2000" dirty="0"/>
              <a:t>Reference: </a:t>
            </a:r>
            <a:r>
              <a:rPr lang="en-US" sz="2000" i="1" dirty="0">
                <a:hlinkClick r:id="rId2"/>
              </a:rPr>
              <a:t>https://stackoverflow.com/questions/17794533/what-does-this-assembly-language-code-mean</a:t>
            </a:r>
            <a:endParaRPr lang="en-US" sz="2000" i="1" dirty="0"/>
          </a:p>
          <a:p>
            <a:endParaRPr lang="en-US" sz="2000" dirty="0">
              <a:highlight>
                <a:srgbClr val="008080"/>
              </a:highlight>
            </a:endParaRPr>
          </a:p>
          <a:p>
            <a:r>
              <a:rPr lang="en-US" sz="2000" dirty="0">
                <a:highlight>
                  <a:srgbClr val="008080"/>
                </a:highlight>
              </a:rPr>
              <a:t>                 </a:t>
            </a:r>
          </a:p>
          <a:p>
            <a:endParaRPr lang="en-US" sz="2000" dirty="0"/>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p:txBody>
      </p:sp>
      <p:cxnSp>
        <p:nvCxnSpPr>
          <p:cNvPr id="28" name="Straight Connector 27">
            <a:extLst>
              <a:ext uri="{FF2B5EF4-FFF2-40B4-BE49-F238E27FC236}">
                <a16:creationId xmlns:a16="http://schemas.microsoft.com/office/drawing/2014/main" id="{0D7913DB-7274-332A-5E2B-22BFD55BF690}"/>
              </a:ext>
            </a:extLst>
          </p:cNvPr>
          <p:cNvCxnSpPr>
            <a:cxnSpLocks/>
          </p:cNvCxnSpPr>
          <p:nvPr/>
        </p:nvCxnSpPr>
        <p:spPr>
          <a:xfrm>
            <a:off x="7767982" y="772447"/>
            <a:ext cx="0" cy="91440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422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E72A3-7041-7A6D-664A-34EEE77CDA00}"/>
              </a:ext>
            </a:extLst>
          </p:cNvPr>
          <p:cNvSpPr/>
          <p:nvPr/>
        </p:nvSpPr>
        <p:spPr>
          <a:xfrm>
            <a:off x="9904412" y="1828799"/>
            <a:ext cx="1752600" cy="39547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tx1"/>
              </a:solidFill>
            </a:endParaRPr>
          </a:p>
        </p:txBody>
      </p:sp>
      <p:cxnSp>
        <p:nvCxnSpPr>
          <p:cNvPr id="4" name="Straight Connector 3">
            <a:extLst>
              <a:ext uri="{FF2B5EF4-FFF2-40B4-BE49-F238E27FC236}">
                <a16:creationId xmlns:a16="http://schemas.microsoft.com/office/drawing/2014/main" id="{95709CF4-BC2D-3846-D774-69E65D67D47E}"/>
              </a:ext>
            </a:extLst>
          </p:cNvPr>
          <p:cNvCxnSpPr/>
          <p:nvPr/>
        </p:nvCxnSpPr>
        <p:spPr>
          <a:xfrm>
            <a:off x="9904412" y="2286000"/>
            <a:ext cx="1752600" cy="0"/>
          </a:xfrm>
          <a:prstGeom prst="line">
            <a:avLst/>
          </a:prstGeom>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8B7BEB5-BD94-6F64-F18C-FC533ABCABA7}"/>
              </a:ext>
            </a:extLst>
          </p:cNvPr>
          <p:cNvSpPr txBox="1"/>
          <p:nvPr/>
        </p:nvSpPr>
        <p:spPr>
          <a:xfrm>
            <a:off x="1446212" y="381000"/>
            <a:ext cx="5791200" cy="707886"/>
          </a:xfrm>
          <a:prstGeom prst="rect">
            <a:avLst/>
          </a:prstGeom>
          <a:noFill/>
        </p:spPr>
        <p:txBody>
          <a:bodyPr wrap="square" rtlCol="0">
            <a:spAutoFit/>
          </a:bodyPr>
          <a:lstStyle/>
          <a:p>
            <a:r>
              <a:rPr lang="en-US" sz="2000" dirty="0"/>
              <a:t>_factorial:</a:t>
            </a:r>
          </a:p>
          <a:p>
            <a:r>
              <a:rPr lang="en-US" sz="2000" dirty="0"/>
              <a:t>LFB12:</a:t>
            </a:r>
          </a:p>
        </p:txBody>
      </p:sp>
      <p:sp>
        <p:nvSpPr>
          <p:cNvPr id="12" name="TextBox 11">
            <a:extLst>
              <a:ext uri="{FF2B5EF4-FFF2-40B4-BE49-F238E27FC236}">
                <a16:creationId xmlns:a16="http://schemas.microsoft.com/office/drawing/2014/main" id="{000656CD-8CAE-3B70-C6C2-C3AC7EA6D8A2}"/>
              </a:ext>
            </a:extLst>
          </p:cNvPr>
          <p:cNvSpPr txBox="1"/>
          <p:nvPr/>
        </p:nvSpPr>
        <p:spPr>
          <a:xfrm>
            <a:off x="1737146" y="978961"/>
            <a:ext cx="6967872" cy="7478970"/>
          </a:xfrm>
          <a:prstGeom prst="rect">
            <a:avLst/>
          </a:prstGeom>
          <a:noFill/>
        </p:spPr>
        <p:txBody>
          <a:bodyPr wrap="square" rtlCol="0">
            <a:spAutoFit/>
          </a:bodyPr>
          <a:lstStyle/>
          <a:p>
            <a:r>
              <a:rPr lang="en-US" sz="2000" dirty="0" err="1"/>
              <a:t>pushl</a:t>
            </a:r>
            <a:r>
              <a:rPr lang="en-US" sz="2000" dirty="0"/>
              <a:t> %</a:t>
            </a:r>
            <a:r>
              <a:rPr lang="en-US" sz="2000" dirty="0" err="1"/>
              <a:t>ebx</a:t>
            </a:r>
            <a:endParaRPr lang="en-US" sz="2000" dirty="0"/>
          </a:p>
          <a:p>
            <a:r>
              <a:rPr lang="en-US" sz="2000" dirty="0">
                <a:highlight>
                  <a:srgbClr val="008080"/>
                </a:highlight>
              </a:rPr>
              <a:t>Decrement %</a:t>
            </a:r>
            <a:r>
              <a:rPr lang="en-US" sz="2000" dirty="0" err="1">
                <a:highlight>
                  <a:srgbClr val="008080"/>
                </a:highlight>
              </a:rPr>
              <a:t>esp</a:t>
            </a:r>
            <a:r>
              <a:rPr lang="en-US" sz="2000" dirty="0">
                <a:highlight>
                  <a:srgbClr val="008080"/>
                </a:highlight>
              </a:rPr>
              <a:t> by 4 to push %</a:t>
            </a:r>
            <a:r>
              <a:rPr lang="en-US" sz="2000" dirty="0" err="1">
                <a:highlight>
                  <a:srgbClr val="008080"/>
                </a:highlight>
              </a:rPr>
              <a:t>ebx</a:t>
            </a:r>
            <a:r>
              <a:rPr lang="en-US" sz="2000" dirty="0">
                <a:highlight>
                  <a:srgbClr val="008080"/>
                </a:highlight>
              </a:rPr>
              <a:t> value</a:t>
            </a:r>
          </a:p>
          <a:p>
            <a:r>
              <a:rPr lang="en-US" sz="2000" dirty="0" err="1"/>
              <a:t>subl</a:t>
            </a:r>
            <a:r>
              <a:rPr lang="en-US" sz="2000" dirty="0"/>
              <a:t> $24, %</a:t>
            </a:r>
            <a:r>
              <a:rPr lang="en-US" sz="2000" dirty="0" err="1"/>
              <a:t>esp</a:t>
            </a:r>
            <a:endParaRPr lang="en-US" sz="2000" dirty="0"/>
          </a:p>
          <a:p>
            <a:r>
              <a:rPr lang="en-US" sz="2000" dirty="0">
                <a:highlight>
                  <a:srgbClr val="008080"/>
                </a:highlight>
              </a:rPr>
              <a:t>%</a:t>
            </a:r>
            <a:r>
              <a:rPr lang="en-US" sz="2000" dirty="0" err="1">
                <a:highlight>
                  <a:srgbClr val="008080"/>
                </a:highlight>
              </a:rPr>
              <a:t>esp</a:t>
            </a:r>
            <a:r>
              <a:rPr lang="en-US" sz="2000" dirty="0">
                <a:highlight>
                  <a:srgbClr val="008080"/>
                </a:highlight>
              </a:rPr>
              <a:t> = %</a:t>
            </a:r>
            <a:r>
              <a:rPr lang="en-US" sz="2000" dirty="0" err="1">
                <a:highlight>
                  <a:srgbClr val="008080"/>
                </a:highlight>
              </a:rPr>
              <a:t>esp</a:t>
            </a:r>
            <a:r>
              <a:rPr lang="en-US" sz="2000" dirty="0">
                <a:highlight>
                  <a:srgbClr val="008080"/>
                </a:highlight>
              </a:rPr>
              <a:t> - 24</a:t>
            </a:r>
          </a:p>
          <a:p>
            <a:r>
              <a:rPr lang="en-US" sz="2000" dirty="0">
                <a:highlight>
                  <a:srgbClr val="008080"/>
                </a:highlight>
              </a:rPr>
              <a:t>Decrement %</a:t>
            </a:r>
            <a:r>
              <a:rPr lang="en-US" sz="2000" dirty="0" err="1">
                <a:highlight>
                  <a:srgbClr val="008080"/>
                </a:highlight>
              </a:rPr>
              <a:t>esp</a:t>
            </a:r>
            <a:r>
              <a:rPr lang="en-US" sz="2000" dirty="0">
                <a:highlight>
                  <a:srgbClr val="008080"/>
                </a:highlight>
              </a:rPr>
              <a:t> by 24, allocating 24 bytes</a:t>
            </a:r>
          </a:p>
          <a:p>
            <a:r>
              <a:rPr lang="en-US" sz="2000" dirty="0" err="1"/>
              <a:t>movl</a:t>
            </a:r>
            <a:r>
              <a:rPr lang="en-US" sz="2000" dirty="0"/>
              <a:t> 32(%</a:t>
            </a:r>
            <a:r>
              <a:rPr lang="en-US" sz="2000" dirty="0" err="1"/>
              <a:t>esp</a:t>
            </a:r>
            <a:r>
              <a:rPr lang="en-US" sz="2000" dirty="0"/>
              <a:t>), %</a:t>
            </a:r>
            <a:r>
              <a:rPr lang="en-US" sz="2000" dirty="0" err="1"/>
              <a:t>ebx</a:t>
            </a:r>
            <a:r>
              <a:rPr lang="en-US" sz="2000" dirty="0"/>
              <a:t> </a:t>
            </a:r>
          </a:p>
          <a:p>
            <a:r>
              <a:rPr lang="en-US" sz="2000" dirty="0">
                <a:highlight>
                  <a:srgbClr val="008080"/>
                </a:highlight>
              </a:rPr>
              <a:t>Value of memory stored at (32 + %</a:t>
            </a:r>
            <a:r>
              <a:rPr lang="en-US" sz="2000" dirty="0" err="1">
                <a:highlight>
                  <a:srgbClr val="008080"/>
                </a:highlight>
              </a:rPr>
              <a:t>esp</a:t>
            </a:r>
            <a:r>
              <a:rPr lang="en-US" sz="2000" dirty="0">
                <a:highlight>
                  <a:srgbClr val="008080"/>
                </a:highlight>
              </a:rPr>
              <a:t>) is moved to %</a:t>
            </a:r>
            <a:r>
              <a:rPr lang="en-US" sz="2000" dirty="0" err="1">
                <a:highlight>
                  <a:srgbClr val="008080"/>
                </a:highlight>
              </a:rPr>
              <a:t>ebx</a:t>
            </a:r>
            <a:r>
              <a:rPr lang="en-US" sz="2000" dirty="0">
                <a:highlight>
                  <a:srgbClr val="008080"/>
                </a:highlight>
              </a:rPr>
              <a:t> which is the old value of </a:t>
            </a:r>
            <a:r>
              <a:rPr lang="en-US" sz="2000" dirty="0" err="1">
                <a:highlight>
                  <a:srgbClr val="008080"/>
                </a:highlight>
              </a:rPr>
              <a:t>i</a:t>
            </a:r>
            <a:endParaRPr lang="en-US" sz="2000" dirty="0">
              <a:highlight>
                <a:srgbClr val="008080"/>
              </a:highlight>
            </a:endParaRPr>
          </a:p>
          <a:p>
            <a:r>
              <a:rPr lang="en-US" sz="2000" dirty="0">
                <a:highlight>
                  <a:srgbClr val="008080"/>
                </a:highlight>
              </a:rPr>
              <a:t>This is setting the parameter of the function “num” to </a:t>
            </a:r>
            <a:r>
              <a:rPr lang="en-US" sz="2000" dirty="0" err="1">
                <a:highlight>
                  <a:srgbClr val="008080"/>
                </a:highlight>
              </a:rPr>
              <a:t>i</a:t>
            </a:r>
            <a:endParaRPr lang="en-US" sz="2000" dirty="0">
              <a:highlight>
                <a:srgbClr val="008080"/>
              </a:highlight>
            </a:endParaRPr>
          </a:p>
          <a:p>
            <a:r>
              <a:rPr lang="en-US" sz="2000" dirty="0">
                <a:highlight>
                  <a:srgbClr val="008080"/>
                </a:highlight>
              </a:rPr>
              <a:t>Now %</a:t>
            </a:r>
            <a:r>
              <a:rPr lang="en-US" sz="2000" dirty="0" err="1">
                <a:highlight>
                  <a:srgbClr val="008080"/>
                </a:highlight>
              </a:rPr>
              <a:t>ebx</a:t>
            </a:r>
            <a:r>
              <a:rPr lang="en-US" sz="2000" dirty="0">
                <a:highlight>
                  <a:srgbClr val="008080"/>
                </a:highlight>
              </a:rPr>
              <a:t> is representing num and took the value of </a:t>
            </a:r>
            <a:r>
              <a:rPr lang="en-US" sz="2000" dirty="0" err="1">
                <a:highlight>
                  <a:srgbClr val="008080"/>
                </a:highlight>
              </a:rPr>
              <a:t>i</a:t>
            </a:r>
            <a:r>
              <a:rPr lang="en-US" sz="2000" dirty="0">
                <a:highlight>
                  <a:srgbClr val="008080"/>
                </a:highlight>
              </a:rPr>
              <a:t> from the function call</a:t>
            </a:r>
          </a:p>
          <a:p>
            <a:r>
              <a:rPr lang="en-US" sz="2000" dirty="0">
                <a:highlight>
                  <a:srgbClr val="008080"/>
                </a:highlight>
              </a:rPr>
              <a:t>-&gt;int num = </a:t>
            </a:r>
            <a:r>
              <a:rPr lang="en-US" sz="2000" dirty="0" err="1">
                <a:highlight>
                  <a:srgbClr val="008080"/>
                </a:highlight>
              </a:rPr>
              <a:t>i</a:t>
            </a:r>
            <a:endParaRPr lang="en-US" sz="2000" dirty="0">
              <a:highlight>
                <a:srgbClr val="008080"/>
              </a:highlight>
            </a:endParaRPr>
          </a:p>
          <a:p>
            <a:r>
              <a:rPr lang="en-US" sz="2000" dirty="0" err="1"/>
              <a:t>testl</a:t>
            </a:r>
            <a:r>
              <a:rPr lang="en-US" sz="2000" dirty="0"/>
              <a:t> %</a:t>
            </a:r>
            <a:r>
              <a:rPr lang="en-US" sz="2000" dirty="0" err="1"/>
              <a:t>ebx</a:t>
            </a:r>
            <a:r>
              <a:rPr lang="en-US" sz="2000" dirty="0"/>
              <a:t>, %</a:t>
            </a:r>
            <a:r>
              <a:rPr lang="en-US" sz="2000" dirty="0" err="1"/>
              <a:t>ebx</a:t>
            </a:r>
            <a:endParaRPr lang="en-US" sz="2000" dirty="0"/>
          </a:p>
          <a:p>
            <a:r>
              <a:rPr lang="en-US" sz="2000" dirty="0" err="1">
                <a:highlight>
                  <a:srgbClr val="008080"/>
                </a:highlight>
              </a:rPr>
              <a:t>testl</a:t>
            </a:r>
            <a:r>
              <a:rPr lang="en-US" sz="2000" dirty="0">
                <a:highlight>
                  <a:srgbClr val="008080"/>
                </a:highlight>
              </a:rPr>
              <a:t> ands the 2 arguments and sets the condition codes </a:t>
            </a:r>
            <a:r>
              <a:rPr lang="en-US" sz="2000" dirty="0" err="1">
                <a:highlight>
                  <a:srgbClr val="008080"/>
                </a:highlight>
              </a:rPr>
              <a:t>withour</a:t>
            </a:r>
            <a:r>
              <a:rPr lang="en-US" sz="2000" dirty="0">
                <a:highlight>
                  <a:srgbClr val="008080"/>
                </a:highlight>
              </a:rPr>
              <a:t> storing the result. </a:t>
            </a:r>
            <a:r>
              <a:rPr lang="en-US" sz="2000" dirty="0" err="1">
                <a:highlight>
                  <a:srgbClr val="008080"/>
                </a:highlight>
              </a:rPr>
              <a:t>Anding</a:t>
            </a:r>
            <a:r>
              <a:rPr lang="en-US" sz="2000" dirty="0">
                <a:highlight>
                  <a:srgbClr val="008080"/>
                </a:highlight>
              </a:rPr>
              <a:t> the same argument to see if it equals 0</a:t>
            </a:r>
          </a:p>
          <a:p>
            <a:r>
              <a:rPr lang="en-US" sz="2000" dirty="0">
                <a:highlight>
                  <a:srgbClr val="008080"/>
                </a:highlight>
              </a:rPr>
              <a:t>because result of </a:t>
            </a:r>
            <a:r>
              <a:rPr lang="en-US" sz="2000" dirty="0" err="1">
                <a:highlight>
                  <a:srgbClr val="008080"/>
                </a:highlight>
              </a:rPr>
              <a:t>anding</a:t>
            </a:r>
            <a:r>
              <a:rPr lang="en-US" sz="2000" dirty="0">
                <a:highlight>
                  <a:srgbClr val="008080"/>
                </a:highlight>
              </a:rPr>
              <a:t> will only equal zero if %</a:t>
            </a:r>
            <a:r>
              <a:rPr lang="en-US" sz="2000" dirty="0" err="1">
                <a:highlight>
                  <a:srgbClr val="008080"/>
                </a:highlight>
              </a:rPr>
              <a:t>ebx</a:t>
            </a:r>
            <a:r>
              <a:rPr lang="en-US" sz="2000" dirty="0">
                <a:highlight>
                  <a:srgbClr val="008080"/>
                </a:highlight>
              </a:rPr>
              <a:t> value is 0</a:t>
            </a:r>
          </a:p>
          <a:p>
            <a:endParaRPr lang="en-US" sz="2000" dirty="0"/>
          </a:p>
          <a:p>
            <a:endParaRPr lang="en-US" sz="2000" dirty="0"/>
          </a:p>
          <a:p>
            <a:r>
              <a:rPr lang="en-US" sz="1600" dirty="0"/>
              <a:t>                                                                     </a:t>
            </a:r>
            <a:r>
              <a:rPr lang="en-US" sz="2000" dirty="0">
                <a:highlight>
                  <a:srgbClr val="008080"/>
                </a:highlight>
              </a:rPr>
              <a:t>                                          </a:t>
            </a:r>
          </a:p>
          <a:p>
            <a:endParaRPr lang="en-US" sz="2000" dirty="0"/>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p:txBody>
      </p:sp>
      <p:cxnSp>
        <p:nvCxnSpPr>
          <p:cNvPr id="17" name="Straight Arrow Connector 16">
            <a:extLst>
              <a:ext uri="{FF2B5EF4-FFF2-40B4-BE49-F238E27FC236}">
                <a16:creationId xmlns:a16="http://schemas.microsoft.com/office/drawing/2014/main" id="{258AC04A-49BB-E4DC-19D3-BC16FEA7573F}"/>
              </a:ext>
            </a:extLst>
          </p:cNvPr>
          <p:cNvCxnSpPr/>
          <p:nvPr/>
        </p:nvCxnSpPr>
        <p:spPr>
          <a:xfrm>
            <a:off x="9143440" y="22860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BADCBBA-C29B-ABC8-6F9A-25A9AE07BD07}"/>
              </a:ext>
            </a:extLst>
          </p:cNvPr>
          <p:cNvPicPr>
            <a:picLocks noChangeAspect="1"/>
          </p:cNvPicPr>
          <p:nvPr/>
        </p:nvPicPr>
        <p:blipFill>
          <a:blip r:embed="rId2"/>
          <a:stretch>
            <a:fillRect/>
          </a:stretch>
        </p:blipFill>
        <p:spPr>
          <a:xfrm>
            <a:off x="9233351" y="5437210"/>
            <a:ext cx="768163" cy="158510"/>
          </a:xfrm>
          <a:prstGeom prst="rect">
            <a:avLst/>
          </a:prstGeom>
        </p:spPr>
      </p:pic>
      <p:sp>
        <p:nvSpPr>
          <p:cNvPr id="19" name="TextBox 18">
            <a:extLst>
              <a:ext uri="{FF2B5EF4-FFF2-40B4-BE49-F238E27FC236}">
                <a16:creationId xmlns:a16="http://schemas.microsoft.com/office/drawing/2014/main" id="{D6320DF8-37CC-364C-4863-DCAF94B6A6B8}"/>
              </a:ext>
            </a:extLst>
          </p:cNvPr>
          <p:cNvSpPr txBox="1"/>
          <p:nvPr/>
        </p:nvSpPr>
        <p:spPr>
          <a:xfrm>
            <a:off x="10242885" y="1828800"/>
            <a:ext cx="1066800" cy="523220"/>
          </a:xfrm>
          <a:prstGeom prst="rect">
            <a:avLst/>
          </a:prstGeom>
          <a:noFill/>
        </p:spPr>
        <p:txBody>
          <a:bodyPr wrap="square" rtlCol="0">
            <a:spAutoFit/>
          </a:bodyPr>
          <a:lstStyle/>
          <a:p>
            <a:r>
              <a:rPr lang="en-US" sz="2800" dirty="0">
                <a:solidFill>
                  <a:schemeClr val="bg1"/>
                </a:solidFill>
              </a:rPr>
              <a:t>%</a:t>
            </a:r>
            <a:r>
              <a:rPr lang="en-US" sz="2800" dirty="0" err="1">
                <a:solidFill>
                  <a:schemeClr val="bg1"/>
                </a:solidFill>
              </a:rPr>
              <a:t>ebp</a:t>
            </a:r>
            <a:endParaRPr lang="en-US" sz="2800" dirty="0">
              <a:solidFill>
                <a:schemeClr val="bg1"/>
              </a:solidFill>
            </a:endParaRPr>
          </a:p>
        </p:txBody>
      </p:sp>
      <p:sp>
        <p:nvSpPr>
          <p:cNvPr id="21" name="TextBox 20">
            <a:extLst>
              <a:ext uri="{FF2B5EF4-FFF2-40B4-BE49-F238E27FC236}">
                <a16:creationId xmlns:a16="http://schemas.microsoft.com/office/drawing/2014/main" id="{B5B596DD-3B7F-1C9C-8079-57C86C1A6F5E}"/>
              </a:ext>
            </a:extLst>
          </p:cNvPr>
          <p:cNvSpPr txBox="1"/>
          <p:nvPr/>
        </p:nvSpPr>
        <p:spPr>
          <a:xfrm>
            <a:off x="9301045" y="5457534"/>
            <a:ext cx="990600" cy="307777"/>
          </a:xfrm>
          <a:prstGeom prst="rect">
            <a:avLst/>
          </a:prstGeom>
          <a:noFill/>
        </p:spPr>
        <p:txBody>
          <a:bodyPr wrap="square" rtlCol="0">
            <a:spAutoFit/>
          </a:bodyPr>
          <a:lstStyle/>
          <a:p>
            <a:r>
              <a:rPr lang="en-US" sz="1400" dirty="0"/>
              <a:t>%</a:t>
            </a:r>
            <a:r>
              <a:rPr lang="en-US" sz="1400" dirty="0" err="1"/>
              <a:t>esp</a:t>
            </a:r>
            <a:endParaRPr lang="en-US" sz="1400" dirty="0"/>
          </a:p>
        </p:txBody>
      </p:sp>
      <p:pic>
        <p:nvPicPr>
          <p:cNvPr id="22" name="Picture 21">
            <a:extLst>
              <a:ext uri="{FF2B5EF4-FFF2-40B4-BE49-F238E27FC236}">
                <a16:creationId xmlns:a16="http://schemas.microsoft.com/office/drawing/2014/main" id="{8619431D-93FB-4DF8-1730-F4AF3A07A4B1}"/>
              </a:ext>
            </a:extLst>
          </p:cNvPr>
          <p:cNvPicPr>
            <a:picLocks noChangeAspect="1"/>
          </p:cNvPicPr>
          <p:nvPr/>
        </p:nvPicPr>
        <p:blipFill>
          <a:blip r:embed="rId3"/>
          <a:stretch>
            <a:fillRect/>
          </a:stretch>
        </p:blipFill>
        <p:spPr>
          <a:xfrm>
            <a:off x="9157661" y="2015016"/>
            <a:ext cx="1012024" cy="377985"/>
          </a:xfrm>
          <a:prstGeom prst="rect">
            <a:avLst/>
          </a:prstGeom>
        </p:spPr>
      </p:pic>
      <p:sp>
        <p:nvSpPr>
          <p:cNvPr id="24" name="TextBox 23">
            <a:extLst>
              <a:ext uri="{FF2B5EF4-FFF2-40B4-BE49-F238E27FC236}">
                <a16:creationId xmlns:a16="http://schemas.microsoft.com/office/drawing/2014/main" id="{D83A7155-1850-CE0D-CEC4-B2CC4972379F}"/>
              </a:ext>
            </a:extLst>
          </p:cNvPr>
          <p:cNvSpPr txBox="1"/>
          <p:nvPr/>
        </p:nvSpPr>
        <p:spPr>
          <a:xfrm>
            <a:off x="10242885" y="1157953"/>
            <a:ext cx="1143000" cy="584775"/>
          </a:xfrm>
          <a:prstGeom prst="rect">
            <a:avLst/>
          </a:prstGeom>
          <a:noFill/>
        </p:spPr>
        <p:txBody>
          <a:bodyPr wrap="square" rtlCol="0">
            <a:spAutoFit/>
          </a:bodyPr>
          <a:lstStyle/>
          <a:p>
            <a:r>
              <a:rPr lang="en-US" sz="1600" dirty="0"/>
              <a:t>High addresses</a:t>
            </a:r>
          </a:p>
        </p:txBody>
      </p:sp>
      <p:pic>
        <p:nvPicPr>
          <p:cNvPr id="25" name="Picture 24">
            <a:extLst>
              <a:ext uri="{FF2B5EF4-FFF2-40B4-BE49-F238E27FC236}">
                <a16:creationId xmlns:a16="http://schemas.microsoft.com/office/drawing/2014/main" id="{1E9F0C77-F6ED-AA61-F6A8-7FE2BA1E7600}"/>
              </a:ext>
            </a:extLst>
          </p:cNvPr>
          <p:cNvPicPr>
            <a:picLocks noChangeAspect="1"/>
          </p:cNvPicPr>
          <p:nvPr/>
        </p:nvPicPr>
        <p:blipFill>
          <a:blip r:embed="rId4"/>
          <a:stretch>
            <a:fillRect/>
          </a:stretch>
        </p:blipFill>
        <p:spPr>
          <a:xfrm>
            <a:off x="10315471" y="5783529"/>
            <a:ext cx="1176630" cy="676715"/>
          </a:xfrm>
          <a:prstGeom prst="rect">
            <a:avLst/>
          </a:prstGeom>
        </p:spPr>
      </p:pic>
      <p:pic>
        <p:nvPicPr>
          <p:cNvPr id="3" name="Picture 2">
            <a:extLst>
              <a:ext uri="{FF2B5EF4-FFF2-40B4-BE49-F238E27FC236}">
                <a16:creationId xmlns:a16="http://schemas.microsoft.com/office/drawing/2014/main" id="{72CF6A3C-9AFF-6932-1D7A-B85F252E50CE}"/>
              </a:ext>
            </a:extLst>
          </p:cNvPr>
          <p:cNvPicPr>
            <a:picLocks noChangeAspect="1"/>
          </p:cNvPicPr>
          <p:nvPr/>
        </p:nvPicPr>
        <p:blipFill>
          <a:blip r:embed="rId5"/>
          <a:stretch>
            <a:fillRect/>
          </a:stretch>
        </p:blipFill>
        <p:spPr>
          <a:xfrm>
            <a:off x="9904412" y="2726482"/>
            <a:ext cx="1761897" cy="12193"/>
          </a:xfrm>
          <a:prstGeom prst="rect">
            <a:avLst/>
          </a:prstGeom>
        </p:spPr>
      </p:pic>
      <p:sp>
        <p:nvSpPr>
          <p:cNvPr id="6" name="TextBox 5">
            <a:extLst>
              <a:ext uri="{FF2B5EF4-FFF2-40B4-BE49-F238E27FC236}">
                <a16:creationId xmlns:a16="http://schemas.microsoft.com/office/drawing/2014/main" id="{FB602B32-2833-70B0-0A9A-85B1256548AE}"/>
              </a:ext>
            </a:extLst>
          </p:cNvPr>
          <p:cNvSpPr txBox="1"/>
          <p:nvPr/>
        </p:nvSpPr>
        <p:spPr>
          <a:xfrm>
            <a:off x="10307367" y="2253578"/>
            <a:ext cx="841897" cy="523220"/>
          </a:xfrm>
          <a:prstGeom prst="rect">
            <a:avLst/>
          </a:prstGeom>
          <a:noFill/>
        </p:spPr>
        <p:txBody>
          <a:bodyPr wrap="none" rtlCol="0">
            <a:spAutoFit/>
          </a:bodyPr>
          <a:lstStyle/>
          <a:p>
            <a:r>
              <a:rPr lang="en-US" sz="2800" dirty="0">
                <a:solidFill>
                  <a:schemeClr val="bg1"/>
                </a:solidFill>
              </a:rPr>
              <a:t>%</a:t>
            </a:r>
            <a:r>
              <a:rPr lang="en-US" sz="2800" dirty="0" err="1">
                <a:solidFill>
                  <a:schemeClr val="bg1"/>
                </a:solidFill>
              </a:rPr>
              <a:t>esi</a:t>
            </a:r>
            <a:endParaRPr lang="en-US" sz="2800" dirty="0">
              <a:solidFill>
                <a:schemeClr val="bg1"/>
              </a:solidFill>
            </a:endParaRPr>
          </a:p>
        </p:txBody>
      </p:sp>
      <p:pic>
        <p:nvPicPr>
          <p:cNvPr id="9" name="Picture 8">
            <a:extLst>
              <a:ext uri="{FF2B5EF4-FFF2-40B4-BE49-F238E27FC236}">
                <a16:creationId xmlns:a16="http://schemas.microsoft.com/office/drawing/2014/main" id="{84B757A2-F524-59E3-5183-DAAB82671841}"/>
              </a:ext>
            </a:extLst>
          </p:cNvPr>
          <p:cNvPicPr>
            <a:picLocks noChangeAspect="1"/>
          </p:cNvPicPr>
          <p:nvPr/>
        </p:nvPicPr>
        <p:blipFill>
          <a:blip r:embed="rId5"/>
          <a:stretch>
            <a:fillRect/>
          </a:stretch>
        </p:blipFill>
        <p:spPr>
          <a:xfrm>
            <a:off x="9904412" y="3195479"/>
            <a:ext cx="1761897" cy="12193"/>
          </a:xfrm>
          <a:prstGeom prst="rect">
            <a:avLst/>
          </a:prstGeom>
        </p:spPr>
      </p:pic>
      <p:pic>
        <p:nvPicPr>
          <p:cNvPr id="10" name="Picture 9">
            <a:extLst>
              <a:ext uri="{FF2B5EF4-FFF2-40B4-BE49-F238E27FC236}">
                <a16:creationId xmlns:a16="http://schemas.microsoft.com/office/drawing/2014/main" id="{9A213642-56FF-EC79-8356-55AFFA7E7BAD}"/>
              </a:ext>
            </a:extLst>
          </p:cNvPr>
          <p:cNvPicPr>
            <a:picLocks noChangeAspect="1"/>
          </p:cNvPicPr>
          <p:nvPr/>
        </p:nvPicPr>
        <p:blipFill>
          <a:blip r:embed="rId6"/>
          <a:stretch>
            <a:fillRect/>
          </a:stretch>
        </p:blipFill>
        <p:spPr>
          <a:xfrm>
            <a:off x="10143337" y="2607022"/>
            <a:ext cx="1188823" cy="755970"/>
          </a:xfrm>
          <a:prstGeom prst="rect">
            <a:avLst/>
          </a:prstGeom>
        </p:spPr>
      </p:pic>
      <p:pic>
        <p:nvPicPr>
          <p:cNvPr id="5" name="Picture 4">
            <a:extLst>
              <a:ext uri="{FF2B5EF4-FFF2-40B4-BE49-F238E27FC236}">
                <a16:creationId xmlns:a16="http://schemas.microsoft.com/office/drawing/2014/main" id="{4185957D-9542-B593-D415-B4E5BC5CBA36}"/>
              </a:ext>
            </a:extLst>
          </p:cNvPr>
          <p:cNvPicPr>
            <a:picLocks noChangeAspect="1"/>
          </p:cNvPicPr>
          <p:nvPr/>
        </p:nvPicPr>
        <p:blipFill>
          <a:blip r:embed="rId5"/>
          <a:stretch>
            <a:fillRect/>
          </a:stretch>
        </p:blipFill>
        <p:spPr>
          <a:xfrm>
            <a:off x="9889516" y="4196125"/>
            <a:ext cx="1761897" cy="12193"/>
          </a:xfrm>
          <a:prstGeom prst="rect">
            <a:avLst/>
          </a:prstGeom>
        </p:spPr>
      </p:pic>
      <p:sp>
        <p:nvSpPr>
          <p:cNvPr id="7" name="Left Brace 6">
            <a:extLst>
              <a:ext uri="{FF2B5EF4-FFF2-40B4-BE49-F238E27FC236}">
                <a16:creationId xmlns:a16="http://schemas.microsoft.com/office/drawing/2014/main" id="{E75DBFB7-BDF8-70AA-8527-89B1E2790461}"/>
              </a:ext>
            </a:extLst>
          </p:cNvPr>
          <p:cNvSpPr/>
          <p:nvPr/>
        </p:nvSpPr>
        <p:spPr>
          <a:xfrm>
            <a:off x="9652515" y="3209931"/>
            <a:ext cx="198628" cy="99388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28C0EC6-73E5-F35D-AB33-8E27B1FA1A69}"/>
              </a:ext>
            </a:extLst>
          </p:cNvPr>
          <p:cNvSpPr txBox="1"/>
          <p:nvPr/>
        </p:nvSpPr>
        <p:spPr>
          <a:xfrm>
            <a:off x="8864352" y="3394373"/>
            <a:ext cx="1219199" cy="307777"/>
          </a:xfrm>
          <a:prstGeom prst="rect">
            <a:avLst/>
          </a:prstGeom>
          <a:noFill/>
        </p:spPr>
        <p:txBody>
          <a:bodyPr wrap="square" rtlCol="0">
            <a:spAutoFit/>
          </a:bodyPr>
          <a:lstStyle/>
          <a:p>
            <a:r>
              <a:rPr lang="en-US" sz="1400" dirty="0"/>
              <a:t>16 bytes</a:t>
            </a:r>
          </a:p>
        </p:txBody>
      </p:sp>
      <p:pic>
        <p:nvPicPr>
          <p:cNvPr id="14" name="Picture 13">
            <a:extLst>
              <a:ext uri="{FF2B5EF4-FFF2-40B4-BE49-F238E27FC236}">
                <a16:creationId xmlns:a16="http://schemas.microsoft.com/office/drawing/2014/main" id="{43098D6D-4A3F-FB12-3F63-F6251E4BFAC1}"/>
              </a:ext>
            </a:extLst>
          </p:cNvPr>
          <p:cNvPicPr>
            <a:picLocks noChangeAspect="1"/>
          </p:cNvPicPr>
          <p:nvPr/>
        </p:nvPicPr>
        <p:blipFill>
          <a:blip r:embed="rId5"/>
          <a:stretch>
            <a:fillRect/>
          </a:stretch>
        </p:blipFill>
        <p:spPr>
          <a:xfrm>
            <a:off x="9904412" y="3912589"/>
            <a:ext cx="1761897" cy="12193"/>
          </a:xfrm>
          <a:prstGeom prst="rect">
            <a:avLst/>
          </a:prstGeom>
        </p:spPr>
      </p:pic>
      <p:sp>
        <p:nvSpPr>
          <p:cNvPr id="23" name="TextBox 22">
            <a:extLst>
              <a:ext uri="{FF2B5EF4-FFF2-40B4-BE49-F238E27FC236}">
                <a16:creationId xmlns:a16="http://schemas.microsoft.com/office/drawing/2014/main" id="{909AD68E-C63D-6E52-5F92-2BC2957A6A03}"/>
              </a:ext>
            </a:extLst>
          </p:cNvPr>
          <p:cNvSpPr txBox="1"/>
          <p:nvPr/>
        </p:nvSpPr>
        <p:spPr>
          <a:xfrm>
            <a:off x="10307367" y="3892315"/>
            <a:ext cx="2606228" cy="338554"/>
          </a:xfrm>
          <a:prstGeom prst="rect">
            <a:avLst/>
          </a:prstGeom>
          <a:noFill/>
        </p:spPr>
        <p:txBody>
          <a:bodyPr wrap="square" rtlCol="0">
            <a:spAutoFit/>
          </a:bodyPr>
          <a:lstStyle/>
          <a:p>
            <a:r>
              <a:rPr lang="en-US" sz="1600" dirty="0">
                <a:solidFill>
                  <a:schemeClr val="bg1"/>
                </a:solidFill>
              </a:rPr>
              <a:t>Value of </a:t>
            </a:r>
            <a:r>
              <a:rPr lang="en-US" sz="1600" dirty="0" err="1">
                <a:solidFill>
                  <a:schemeClr val="bg1"/>
                </a:solidFill>
              </a:rPr>
              <a:t>i</a:t>
            </a:r>
            <a:endParaRPr lang="en-US" sz="1600" dirty="0">
              <a:solidFill>
                <a:schemeClr val="bg1"/>
              </a:solidFill>
            </a:endParaRPr>
          </a:p>
        </p:txBody>
      </p:sp>
      <p:cxnSp>
        <p:nvCxnSpPr>
          <p:cNvPr id="28" name="Straight Connector 27">
            <a:extLst>
              <a:ext uri="{FF2B5EF4-FFF2-40B4-BE49-F238E27FC236}">
                <a16:creationId xmlns:a16="http://schemas.microsoft.com/office/drawing/2014/main" id="{0D7913DB-7274-332A-5E2B-22BFD55BF690}"/>
              </a:ext>
            </a:extLst>
          </p:cNvPr>
          <p:cNvCxnSpPr>
            <a:cxnSpLocks/>
          </p:cNvCxnSpPr>
          <p:nvPr/>
        </p:nvCxnSpPr>
        <p:spPr>
          <a:xfrm>
            <a:off x="7767982" y="772447"/>
            <a:ext cx="0" cy="914400"/>
          </a:xfrm>
          <a:prstGeom prst="line">
            <a:avLst/>
          </a:prstGeom>
          <a:ln/>
        </p:spPr>
        <p:style>
          <a:lnRef idx="1">
            <a:schemeClr val="dk1"/>
          </a:lnRef>
          <a:fillRef idx="0">
            <a:schemeClr val="dk1"/>
          </a:fillRef>
          <a:effectRef idx="0">
            <a:schemeClr val="dk1"/>
          </a:effectRef>
          <a:fontRef idx="minor">
            <a:schemeClr val="tx1"/>
          </a:fontRef>
        </p:style>
      </p:cxnSp>
      <p:sp>
        <p:nvSpPr>
          <p:cNvPr id="13" name="Left Brace 12">
            <a:extLst>
              <a:ext uri="{FF2B5EF4-FFF2-40B4-BE49-F238E27FC236}">
                <a16:creationId xmlns:a16="http://schemas.microsoft.com/office/drawing/2014/main" id="{3CFE3DD2-BD53-C851-B3C0-3FE32CC6BCB4}"/>
              </a:ext>
            </a:extLst>
          </p:cNvPr>
          <p:cNvSpPr/>
          <p:nvPr/>
        </p:nvSpPr>
        <p:spPr>
          <a:xfrm>
            <a:off x="9676025" y="4522728"/>
            <a:ext cx="186342" cy="93480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CA718179-BE22-7FE1-BF73-D188ED59F5EE}"/>
              </a:ext>
            </a:extLst>
          </p:cNvPr>
          <p:cNvSpPr txBox="1"/>
          <p:nvPr/>
        </p:nvSpPr>
        <p:spPr>
          <a:xfrm>
            <a:off x="8966091" y="4810522"/>
            <a:ext cx="803105" cy="307777"/>
          </a:xfrm>
          <a:prstGeom prst="rect">
            <a:avLst/>
          </a:prstGeom>
          <a:noFill/>
        </p:spPr>
        <p:txBody>
          <a:bodyPr wrap="none" rtlCol="0">
            <a:spAutoFit/>
          </a:bodyPr>
          <a:lstStyle/>
          <a:p>
            <a:r>
              <a:rPr lang="en-US" sz="1400" dirty="0"/>
              <a:t>24 bytes</a:t>
            </a:r>
          </a:p>
        </p:txBody>
      </p:sp>
      <p:pic>
        <p:nvPicPr>
          <p:cNvPr id="20" name="Picture 19">
            <a:extLst>
              <a:ext uri="{FF2B5EF4-FFF2-40B4-BE49-F238E27FC236}">
                <a16:creationId xmlns:a16="http://schemas.microsoft.com/office/drawing/2014/main" id="{2164B76B-CC22-0707-A61A-10DE2E73B5C3}"/>
              </a:ext>
            </a:extLst>
          </p:cNvPr>
          <p:cNvPicPr>
            <a:picLocks noChangeAspect="1"/>
          </p:cNvPicPr>
          <p:nvPr/>
        </p:nvPicPr>
        <p:blipFill>
          <a:blip r:embed="rId5"/>
          <a:stretch>
            <a:fillRect/>
          </a:stretch>
        </p:blipFill>
        <p:spPr>
          <a:xfrm>
            <a:off x="9904412" y="4510535"/>
            <a:ext cx="1761897" cy="12193"/>
          </a:xfrm>
          <a:prstGeom prst="rect">
            <a:avLst/>
          </a:prstGeom>
        </p:spPr>
      </p:pic>
      <p:pic>
        <p:nvPicPr>
          <p:cNvPr id="26" name="Picture 25">
            <a:extLst>
              <a:ext uri="{FF2B5EF4-FFF2-40B4-BE49-F238E27FC236}">
                <a16:creationId xmlns:a16="http://schemas.microsoft.com/office/drawing/2014/main" id="{31A27670-2802-01C7-187C-32A86B4B398C}"/>
              </a:ext>
            </a:extLst>
          </p:cNvPr>
          <p:cNvPicPr>
            <a:picLocks noChangeAspect="1"/>
          </p:cNvPicPr>
          <p:nvPr/>
        </p:nvPicPr>
        <p:blipFill>
          <a:blip r:embed="rId6"/>
          <a:stretch>
            <a:fillRect/>
          </a:stretch>
        </p:blipFill>
        <p:spPr>
          <a:xfrm>
            <a:off x="10333944" y="4091761"/>
            <a:ext cx="918863" cy="584303"/>
          </a:xfrm>
          <a:prstGeom prst="rect">
            <a:avLst/>
          </a:prstGeom>
        </p:spPr>
      </p:pic>
      <p:pic>
        <p:nvPicPr>
          <p:cNvPr id="27" name="Picture 26">
            <a:extLst>
              <a:ext uri="{FF2B5EF4-FFF2-40B4-BE49-F238E27FC236}">
                <a16:creationId xmlns:a16="http://schemas.microsoft.com/office/drawing/2014/main" id="{55FB33B7-75CF-1A10-8073-96DCD47D2BD6}"/>
              </a:ext>
            </a:extLst>
          </p:cNvPr>
          <p:cNvPicPr>
            <a:picLocks noChangeAspect="1"/>
          </p:cNvPicPr>
          <p:nvPr/>
        </p:nvPicPr>
        <p:blipFill>
          <a:blip r:embed="rId5"/>
          <a:stretch>
            <a:fillRect/>
          </a:stretch>
        </p:blipFill>
        <p:spPr>
          <a:xfrm>
            <a:off x="9899763" y="5504272"/>
            <a:ext cx="1761897" cy="12193"/>
          </a:xfrm>
          <a:prstGeom prst="rect">
            <a:avLst/>
          </a:prstGeom>
        </p:spPr>
      </p:pic>
      <p:pic>
        <p:nvPicPr>
          <p:cNvPr id="30" name="Picture 29">
            <a:extLst>
              <a:ext uri="{FF2B5EF4-FFF2-40B4-BE49-F238E27FC236}">
                <a16:creationId xmlns:a16="http://schemas.microsoft.com/office/drawing/2014/main" id="{34BE2856-8A34-18DA-7006-DCCD1942FA2B}"/>
              </a:ext>
            </a:extLst>
          </p:cNvPr>
          <p:cNvPicPr>
            <a:picLocks noChangeAspect="1"/>
          </p:cNvPicPr>
          <p:nvPr/>
        </p:nvPicPr>
        <p:blipFill>
          <a:blip r:embed="rId7"/>
          <a:stretch>
            <a:fillRect/>
          </a:stretch>
        </p:blipFill>
        <p:spPr>
          <a:xfrm>
            <a:off x="9223281" y="4176660"/>
            <a:ext cx="731583" cy="384081"/>
          </a:xfrm>
          <a:prstGeom prst="rect">
            <a:avLst/>
          </a:prstGeom>
        </p:spPr>
      </p:pic>
    </p:spTree>
    <p:extLst>
      <p:ext uri="{BB962C8B-B14F-4D97-AF65-F5344CB8AC3E}">
        <p14:creationId xmlns:p14="http://schemas.microsoft.com/office/powerpoint/2010/main" val="73708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E72A3-7041-7A6D-664A-34EEE77CDA00}"/>
              </a:ext>
            </a:extLst>
          </p:cNvPr>
          <p:cNvSpPr/>
          <p:nvPr/>
        </p:nvSpPr>
        <p:spPr>
          <a:xfrm>
            <a:off x="9904412" y="1828800"/>
            <a:ext cx="1752600" cy="24020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tx1"/>
              </a:solidFill>
            </a:endParaRPr>
          </a:p>
        </p:txBody>
      </p:sp>
      <p:cxnSp>
        <p:nvCxnSpPr>
          <p:cNvPr id="4" name="Straight Connector 3">
            <a:extLst>
              <a:ext uri="{FF2B5EF4-FFF2-40B4-BE49-F238E27FC236}">
                <a16:creationId xmlns:a16="http://schemas.microsoft.com/office/drawing/2014/main" id="{95709CF4-BC2D-3846-D774-69E65D67D47E}"/>
              </a:ext>
            </a:extLst>
          </p:cNvPr>
          <p:cNvCxnSpPr/>
          <p:nvPr/>
        </p:nvCxnSpPr>
        <p:spPr>
          <a:xfrm>
            <a:off x="9904412" y="2286000"/>
            <a:ext cx="1752600" cy="0"/>
          </a:xfrm>
          <a:prstGeom prst="line">
            <a:avLst/>
          </a:prstGeom>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8B7BEB5-BD94-6F64-F18C-FC533ABCABA7}"/>
              </a:ext>
            </a:extLst>
          </p:cNvPr>
          <p:cNvSpPr txBox="1"/>
          <p:nvPr/>
        </p:nvSpPr>
        <p:spPr>
          <a:xfrm>
            <a:off x="1446212" y="381000"/>
            <a:ext cx="5791200" cy="707886"/>
          </a:xfrm>
          <a:prstGeom prst="rect">
            <a:avLst/>
          </a:prstGeom>
          <a:noFill/>
        </p:spPr>
        <p:txBody>
          <a:bodyPr wrap="square" rtlCol="0">
            <a:spAutoFit/>
          </a:bodyPr>
          <a:lstStyle/>
          <a:p>
            <a:r>
              <a:rPr lang="en-US" sz="2000" dirty="0"/>
              <a:t>_factorial:</a:t>
            </a:r>
          </a:p>
          <a:p>
            <a:r>
              <a:rPr lang="en-US" sz="2000" dirty="0"/>
              <a:t>LFB12:</a:t>
            </a:r>
          </a:p>
        </p:txBody>
      </p:sp>
      <p:sp>
        <p:nvSpPr>
          <p:cNvPr id="12" name="TextBox 11">
            <a:extLst>
              <a:ext uri="{FF2B5EF4-FFF2-40B4-BE49-F238E27FC236}">
                <a16:creationId xmlns:a16="http://schemas.microsoft.com/office/drawing/2014/main" id="{000656CD-8CAE-3B70-C6C2-C3AC7EA6D8A2}"/>
              </a:ext>
            </a:extLst>
          </p:cNvPr>
          <p:cNvSpPr txBox="1"/>
          <p:nvPr/>
        </p:nvSpPr>
        <p:spPr>
          <a:xfrm>
            <a:off x="1674813" y="952203"/>
            <a:ext cx="7001146" cy="7786747"/>
          </a:xfrm>
          <a:prstGeom prst="rect">
            <a:avLst/>
          </a:prstGeom>
          <a:noFill/>
        </p:spPr>
        <p:txBody>
          <a:bodyPr wrap="square" rtlCol="0">
            <a:spAutoFit/>
          </a:bodyPr>
          <a:lstStyle/>
          <a:p>
            <a:r>
              <a:rPr lang="en-US" sz="2000" dirty="0" err="1"/>
              <a:t>jne</a:t>
            </a:r>
            <a:r>
              <a:rPr lang="en-US" sz="2000" dirty="0"/>
              <a:t> L5</a:t>
            </a:r>
          </a:p>
          <a:p>
            <a:r>
              <a:rPr lang="en-US" sz="2000" dirty="0">
                <a:highlight>
                  <a:srgbClr val="008080"/>
                </a:highlight>
              </a:rPr>
              <a:t>L5 is explained in the next slide</a:t>
            </a:r>
          </a:p>
          <a:p>
            <a:r>
              <a:rPr lang="en-US" sz="2000" dirty="0" err="1">
                <a:highlight>
                  <a:srgbClr val="008080"/>
                </a:highlight>
              </a:rPr>
              <a:t>jne</a:t>
            </a:r>
            <a:r>
              <a:rPr lang="en-US" sz="2000" dirty="0">
                <a:highlight>
                  <a:srgbClr val="008080"/>
                </a:highlight>
              </a:rPr>
              <a:t> means </a:t>
            </a:r>
            <a:r>
              <a:rPr lang="en-US" sz="2000" dirty="0" err="1">
                <a:highlight>
                  <a:srgbClr val="008080"/>
                </a:highlight>
              </a:rPr>
              <a:t>jnz</a:t>
            </a:r>
            <a:r>
              <a:rPr lang="en-US" sz="2000" dirty="0">
                <a:highlight>
                  <a:srgbClr val="008080"/>
                </a:highlight>
              </a:rPr>
              <a:t> ~ZF, jumps if ZF equals 1</a:t>
            </a:r>
          </a:p>
          <a:p>
            <a:r>
              <a:rPr lang="en-US" sz="2000" dirty="0">
                <a:highlight>
                  <a:srgbClr val="008080"/>
                </a:highlight>
              </a:rPr>
              <a:t>so if it equals zero:</a:t>
            </a:r>
          </a:p>
          <a:p>
            <a:r>
              <a:rPr lang="en-US" sz="2000" dirty="0" err="1"/>
              <a:t>movl</a:t>
            </a:r>
            <a:r>
              <a:rPr lang="en-US" sz="2000" dirty="0"/>
              <a:t> $1, %</a:t>
            </a:r>
            <a:r>
              <a:rPr lang="en-US" sz="2000" dirty="0" err="1"/>
              <a:t>eax</a:t>
            </a:r>
            <a:endParaRPr lang="en-US" sz="2000" dirty="0"/>
          </a:p>
          <a:p>
            <a:r>
              <a:rPr lang="en-US" sz="2000" dirty="0">
                <a:highlight>
                  <a:srgbClr val="008080"/>
                </a:highlight>
              </a:rPr>
              <a:t>Move immediate value 1 to %</a:t>
            </a:r>
            <a:r>
              <a:rPr lang="en-US" sz="2000" dirty="0" err="1">
                <a:highlight>
                  <a:srgbClr val="008080"/>
                </a:highlight>
              </a:rPr>
              <a:t>eax</a:t>
            </a:r>
            <a:r>
              <a:rPr lang="en-US" sz="2000" dirty="0">
                <a:highlight>
                  <a:srgbClr val="008080"/>
                </a:highlight>
              </a:rPr>
              <a:t> to be returned</a:t>
            </a:r>
          </a:p>
          <a:p>
            <a:r>
              <a:rPr lang="en-US" sz="2000" dirty="0">
                <a:highlight>
                  <a:srgbClr val="008080"/>
                </a:highlight>
              </a:rPr>
              <a:t>Then we </a:t>
            </a:r>
            <a:r>
              <a:rPr lang="en-US" sz="2000" dirty="0" err="1">
                <a:highlight>
                  <a:srgbClr val="008080"/>
                </a:highlight>
              </a:rPr>
              <a:t>goto</a:t>
            </a:r>
            <a:r>
              <a:rPr lang="en-US" sz="2000" dirty="0">
                <a:highlight>
                  <a:srgbClr val="008080"/>
                </a:highlight>
              </a:rPr>
              <a:t> L1</a:t>
            </a:r>
          </a:p>
          <a:p>
            <a:r>
              <a:rPr lang="en-US" sz="2000" dirty="0"/>
              <a:t>L1:</a:t>
            </a:r>
          </a:p>
          <a:p>
            <a:r>
              <a:rPr lang="en-US" sz="2000" dirty="0" err="1"/>
              <a:t>addl</a:t>
            </a:r>
            <a:r>
              <a:rPr lang="en-US" sz="2000" dirty="0"/>
              <a:t> $24, %</a:t>
            </a:r>
            <a:r>
              <a:rPr lang="en-US" sz="2000" dirty="0" err="1"/>
              <a:t>esp</a:t>
            </a:r>
            <a:endParaRPr lang="en-US" sz="2000" dirty="0"/>
          </a:p>
          <a:p>
            <a:r>
              <a:rPr lang="en-US" sz="2000" dirty="0">
                <a:highlight>
                  <a:srgbClr val="008080"/>
                </a:highlight>
              </a:rPr>
              <a:t>Increments the stack pointer by 24 which means freeing the 24 allocated bytes</a:t>
            </a:r>
          </a:p>
          <a:p>
            <a:r>
              <a:rPr lang="en-US" sz="2000" dirty="0" err="1"/>
              <a:t>popl</a:t>
            </a:r>
            <a:r>
              <a:rPr lang="en-US" sz="2000" dirty="0"/>
              <a:t> %</a:t>
            </a:r>
            <a:r>
              <a:rPr lang="en-US" sz="2000" dirty="0" err="1"/>
              <a:t>ebx</a:t>
            </a:r>
            <a:endParaRPr lang="en-US" sz="2000" dirty="0"/>
          </a:p>
          <a:p>
            <a:r>
              <a:rPr lang="en-US" sz="2000" dirty="0">
                <a:highlight>
                  <a:srgbClr val="008080"/>
                </a:highlight>
              </a:rPr>
              <a:t>Increment %</a:t>
            </a:r>
            <a:r>
              <a:rPr lang="en-US" sz="2000" dirty="0" err="1">
                <a:highlight>
                  <a:srgbClr val="008080"/>
                </a:highlight>
              </a:rPr>
              <a:t>esp</a:t>
            </a:r>
            <a:r>
              <a:rPr lang="en-US" sz="2000" dirty="0">
                <a:highlight>
                  <a:srgbClr val="008080"/>
                </a:highlight>
              </a:rPr>
              <a:t> by 4</a:t>
            </a:r>
          </a:p>
          <a:p>
            <a:r>
              <a:rPr lang="en-US" sz="2000" dirty="0"/>
              <a:t>ret</a:t>
            </a:r>
          </a:p>
          <a:p>
            <a:r>
              <a:rPr lang="en-US" sz="2000" dirty="0">
                <a:highlight>
                  <a:srgbClr val="008080"/>
                </a:highlight>
              </a:rPr>
              <a:t>Returns the value stored in %</a:t>
            </a:r>
            <a:r>
              <a:rPr lang="en-US" sz="2000" dirty="0" err="1">
                <a:highlight>
                  <a:srgbClr val="008080"/>
                </a:highlight>
              </a:rPr>
              <a:t>eax</a:t>
            </a:r>
            <a:r>
              <a:rPr lang="en-US" sz="2000" dirty="0">
                <a:highlight>
                  <a:srgbClr val="008080"/>
                </a:highlight>
              </a:rPr>
              <a:t> which is 1</a:t>
            </a:r>
          </a:p>
          <a:p>
            <a:r>
              <a:rPr lang="en-US" sz="2000" dirty="0">
                <a:highlight>
                  <a:srgbClr val="008080"/>
                </a:highlight>
              </a:rPr>
              <a:t>-&gt;return 1</a:t>
            </a:r>
            <a:endParaRPr lang="en-US" sz="2000" dirty="0"/>
          </a:p>
          <a:p>
            <a:endParaRPr lang="en-US" sz="2000" dirty="0">
              <a:highlight>
                <a:srgbClr val="008080"/>
              </a:highlight>
            </a:endParaRPr>
          </a:p>
          <a:p>
            <a:endParaRPr lang="en-US" sz="2000" dirty="0"/>
          </a:p>
          <a:p>
            <a:endParaRPr lang="en-US" sz="2000" dirty="0"/>
          </a:p>
          <a:p>
            <a:r>
              <a:rPr lang="en-US" sz="1600" dirty="0"/>
              <a:t>                                                                     </a:t>
            </a:r>
            <a:r>
              <a:rPr lang="en-US" sz="2000" dirty="0">
                <a:highlight>
                  <a:srgbClr val="008080"/>
                </a:highlight>
              </a:rPr>
              <a:t>                                          </a:t>
            </a:r>
          </a:p>
          <a:p>
            <a:endParaRPr lang="en-US" sz="2000" dirty="0"/>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p:txBody>
      </p:sp>
      <p:cxnSp>
        <p:nvCxnSpPr>
          <p:cNvPr id="17" name="Straight Arrow Connector 16">
            <a:extLst>
              <a:ext uri="{FF2B5EF4-FFF2-40B4-BE49-F238E27FC236}">
                <a16:creationId xmlns:a16="http://schemas.microsoft.com/office/drawing/2014/main" id="{258AC04A-49BB-E4DC-19D3-BC16FEA7573F}"/>
              </a:ext>
            </a:extLst>
          </p:cNvPr>
          <p:cNvCxnSpPr/>
          <p:nvPr/>
        </p:nvCxnSpPr>
        <p:spPr>
          <a:xfrm>
            <a:off x="9143440" y="22860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6320DF8-37CC-364C-4863-DCAF94B6A6B8}"/>
              </a:ext>
            </a:extLst>
          </p:cNvPr>
          <p:cNvSpPr txBox="1"/>
          <p:nvPr/>
        </p:nvSpPr>
        <p:spPr>
          <a:xfrm>
            <a:off x="10242885" y="1828800"/>
            <a:ext cx="1066800" cy="523220"/>
          </a:xfrm>
          <a:prstGeom prst="rect">
            <a:avLst/>
          </a:prstGeom>
          <a:noFill/>
        </p:spPr>
        <p:txBody>
          <a:bodyPr wrap="square" rtlCol="0">
            <a:spAutoFit/>
          </a:bodyPr>
          <a:lstStyle/>
          <a:p>
            <a:r>
              <a:rPr lang="en-US" sz="2800" dirty="0">
                <a:solidFill>
                  <a:schemeClr val="bg1"/>
                </a:solidFill>
              </a:rPr>
              <a:t>%</a:t>
            </a:r>
            <a:r>
              <a:rPr lang="en-US" sz="2800" dirty="0" err="1">
                <a:solidFill>
                  <a:schemeClr val="bg1"/>
                </a:solidFill>
              </a:rPr>
              <a:t>ebp</a:t>
            </a:r>
            <a:endParaRPr lang="en-US" sz="2800" dirty="0">
              <a:solidFill>
                <a:schemeClr val="bg1"/>
              </a:solidFill>
            </a:endParaRPr>
          </a:p>
        </p:txBody>
      </p:sp>
      <p:pic>
        <p:nvPicPr>
          <p:cNvPr id="22" name="Picture 21">
            <a:extLst>
              <a:ext uri="{FF2B5EF4-FFF2-40B4-BE49-F238E27FC236}">
                <a16:creationId xmlns:a16="http://schemas.microsoft.com/office/drawing/2014/main" id="{8619431D-93FB-4DF8-1730-F4AF3A07A4B1}"/>
              </a:ext>
            </a:extLst>
          </p:cNvPr>
          <p:cNvPicPr>
            <a:picLocks noChangeAspect="1"/>
          </p:cNvPicPr>
          <p:nvPr/>
        </p:nvPicPr>
        <p:blipFill>
          <a:blip r:embed="rId2"/>
          <a:stretch>
            <a:fillRect/>
          </a:stretch>
        </p:blipFill>
        <p:spPr>
          <a:xfrm>
            <a:off x="9157661" y="2015016"/>
            <a:ext cx="1012024" cy="377985"/>
          </a:xfrm>
          <a:prstGeom prst="rect">
            <a:avLst/>
          </a:prstGeom>
        </p:spPr>
      </p:pic>
      <p:sp>
        <p:nvSpPr>
          <p:cNvPr id="24" name="TextBox 23">
            <a:extLst>
              <a:ext uri="{FF2B5EF4-FFF2-40B4-BE49-F238E27FC236}">
                <a16:creationId xmlns:a16="http://schemas.microsoft.com/office/drawing/2014/main" id="{D83A7155-1850-CE0D-CEC4-B2CC4972379F}"/>
              </a:ext>
            </a:extLst>
          </p:cNvPr>
          <p:cNvSpPr txBox="1"/>
          <p:nvPr/>
        </p:nvSpPr>
        <p:spPr>
          <a:xfrm>
            <a:off x="10242885" y="1157953"/>
            <a:ext cx="1143000" cy="584775"/>
          </a:xfrm>
          <a:prstGeom prst="rect">
            <a:avLst/>
          </a:prstGeom>
          <a:noFill/>
        </p:spPr>
        <p:txBody>
          <a:bodyPr wrap="square" rtlCol="0">
            <a:spAutoFit/>
          </a:bodyPr>
          <a:lstStyle/>
          <a:p>
            <a:r>
              <a:rPr lang="en-US" sz="1600" dirty="0"/>
              <a:t>High addresses</a:t>
            </a:r>
          </a:p>
        </p:txBody>
      </p:sp>
      <p:pic>
        <p:nvPicPr>
          <p:cNvPr id="25" name="Picture 24">
            <a:extLst>
              <a:ext uri="{FF2B5EF4-FFF2-40B4-BE49-F238E27FC236}">
                <a16:creationId xmlns:a16="http://schemas.microsoft.com/office/drawing/2014/main" id="{1E9F0C77-F6ED-AA61-F6A8-7FE2BA1E7600}"/>
              </a:ext>
            </a:extLst>
          </p:cNvPr>
          <p:cNvPicPr>
            <a:picLocks noChangeAspect="1"/>
          </p:cNvPicPr>
          <p:nvPr/>
        </p:nvPicPr>
        <p:blipFill>
          <a:blip r:embed="rId3"/>
          <a:stretch>
            <a:fillRect/>
          </a:stretch>
        </p:blipFill>
        <p:spPr>
          <a:xfrm>
            <a:off x="10265261" y="4291341"/>
            <a:ext cx="1176630" cy="676715"/>
          </a:xfrm>
          <a:prstGeom prst="rect">
            <a:avLst/>
          </a:prstGeom>
        </p:spPr>
      </p:pic>
      <p:pic>
        <p:nvPicPr>
          <p:cNvPr id="3" name="Picture 2">
            <a:extLst>
              <a:ext uri="{FF2B5EF4-FFF2-40B4-BE49-F238E27FC236}">
                <a16:creationId xmlns:a16="http://schemas.microsoft.com/office/drawing/2014/main" id="{72CF6A3C-9AFF-6932-1D7A-B85F252E50CE}"/>
              </a:ext>
            </a:extLst>
          </p:cNvPr>
          <p:cNvPicPr>
            <a:picLocks noChangeAspect="1"/>
          </p:cNvPicPr>
          <p:nvPr/>
        </p:nvPicPr>
        <p:blipFill>
          <a:blip r:embed="rId4"/>
          <a:stretch>
            <a:fillRect/>
          </a:stretch>
        </p:blipFill>
        <p:spPr>
          <a:xfrm>
            <a:off x="9904412" y="2726482"/>
            <a:ext cx="1761897" cy="12193"/>
          </a:xfrm>
          <a:prstGeom prst="rect">
            <a:avLst/>
          </a:prstGeom>
        </p:spPr>
      </p:pic>
      <p:sp>
        <p:nvSpPr>
          <p:cNvPr id="6" name="TextBox 5">
            <a:extLst>
              <a:ext uri="{FF2B5EF4-FFF2-40B4-BE49-F238E27FC236}">
                <a16:creationId xmlns:a16="http://schemas.microsoft.com/office/drawing/2014/main" id="{FB602B32-2833-70B0-0A9A-85B1256548AE}"/>
              </a:ext>
            </a:extLst>
          </p:cNvPr>
          <p:cNvSpPr txBox="1"/>
          <p:nvPr/>
        </p:nvSpPr>
        <p:spPr>
          <a:xfrm>
            <a:off x="10307367" y="2253578"/>
            <a:ext cx="841897" cy="523220"/>
          </a:xfrm>
          <a:prstGeom prst="rect">
            <a:avLst/>
          </a:prstGeom>
          <a:noFill/>
        </p:spPr>
        <p:txBody>
          <a:bodyPr wrap="none" rtlCol="0">
            <a:spAutoFit/>
          </a:bodyPr>
          <a:lstStyle/>
          <a:p>
            <a:r>
              <a:rPr lang="en-US" sz="2800" dirty="0">
                <a:solidFill>
                  <a:schemeClr val="bg1"/>
                </a:solidFill>
              </a:rPr>
              <a:t>%</a:t>
            </a:r>
            <a:r>
              <a:rPr lang="en-US" sz="2800" dirty="0" err="1">
                <a:solidFill>
                  <a:schemeClr val="bg1"/>
                </a:solidFill>
              </a:rPr>
              <a:t>esi</a:t>
            </a:r>
            <a:endParaRPr lang="en-US" sz="2800" dirty="0">
              <a:solidFill>
                <a:schemeClr val="bg1"/>
              </a:solidFill>
            </a:endParaRPr>
          </a:p>
        </p:txBody>
      </p:sp>
      <p:pic>
        <p:nvPicPr>
          <p:cNvPr id="9" name="Picture 8">
            <a:extLst>
              <a:ext uri="{FF2B5EF4-FFF2-40B4-BE49-F238E27FC236}">
                <a16:creationId xmlns:a16="http://schemas.microsoft.com/office/drawing/2014/main" id="{84B757A2-F524-59E3-5183-DAAB82671841}"/>
              </a:ext>
            </a:extLst>
          </p:cNvPr>
          <p:cNvPicPr>
            <a:picLocks noChangeAspect="1"/>
          </p:cNvPicPr>
          <p:nvPr/>
        </p:nvPicPr>
        <p:blipFill>
          <a:blip r:embed="rId4"/>
          <a:stretch>
            <a:fillRect/>
          </a:stretch>
        </p:blipFill>
        <p:spPr>
          <a:xfrm>
            <a:off x="9904412" y="3153610"/>
            <a:ext cx="1761897" cy="12193"/>
          </a:xfrm>
          <a:prstGeom prst="rect">
            <a:avLst/>
          </a:prstGeom>
        </p:spPr>
      </p:pic>
      <p:pic>
        <p:nvPicPr>
          <p:cNvPr id="10" name="Picture 9">
            <a:extLst>
              <a:ext uri="{FF2B5EF4-FFF2-40B4-BE49-F238E27FC236}">
                <a16:creationId xmlns:a16="http://schemas.microsoft.com/office/drawing/2014/main" id="{9A213642-56FF-EC79-8356-55AFFA7E7BAD}"/>
              </a:ext>
            </a:extLst>
          </p:cNvPr>
          <p:cNvPicPr>
            <a:picLocks noChangeAspect="1"/>
          </p:cNvPicPr>
          <p:nvPr/>
        </p:nvPicPr>
        <p:blipFill>
          <a:blip r:embed="rId5"/>
          <a:stretch>
            <a:fillRect/>
          </a:stretch>
        </p:blipFill>
        <p:spPr>
          <a:xfrm>
            <a:off x="10143337" y="2607022"/>
            <a:ext cx="1188823" cy="755970"/>
          </a:xfrm>
          <a:prstGeom prst="rect">
            <a:avLst/>
          </a:prstGeom>
        </p:spPr>
      </p:pic>
      <p:sp>
        <p:nvSpPr>
          <p:cNvPr id="7" name="Left Brace 6">
            <a:extLst>
              <a:ext uri="{FF2B5EF4-FFF2-40B4-BE49-F238E27FC236}">
                <a16:creationId xmlns:a16="http://schemas.microsoft.com/office/drawing/2014/main" id="{E75DBFB7-BDF8-70AA-8527-89B1E2790461}"/>
              </a:ext>
            </a:extLst>
          </p:cNvPr>
          <p:cNvSpPr/>
          <p:nvPr/>
        </p:nvSpPr>
        <p:spPr>
          <a:xfrm>
            <a:off x="9652515" y="3209931"/>
            <a:ext cx="198628" cy="99388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28C0EC6-73E5-F35D-AB33-8E27B1FA1A69}"/>
              </a:ext>
            </a:extLst>
          </p:cNvPr>
          <p:cNvSpPr txBox="1"/>
          <p:nvPr/>
        </p:nvSpPr>
        <p:spPr>
          <a:xfrm>
            <a:off x="8864352" y="3394373"/>
            <a:ext cx="1219199" cy="307777"/>
          </a:xfrm>
          <a:prstGeom prst="rect">
            <a:avLst/>
          </a:prstGeom>
          <a:noFill/>
        </p:spPr>
        <p:txBody>
          <a:bodyPr wrap="square" rtlCol="0">
            <a:spAutoFit/>
          </a:bodyPr>
          <a:lstStyle/>
          <a:p>
            <a:r>
              <a:rPr lang="en-US" sz="1400" dirty="0"/>
              <a:t>16 bytes</a:t>
            </a:r>
          </a:p>
        </p:txBody>
      </p:sp>
      <p:pic>
        <p:nvPicPr>
          <p:cNvPr id="14" name="Picture 13">
            <a:extLst>
              <a:ext uri="{FF2B5EF4-FFF2-40B4-BE49-F238E27FC236}">
                <a16:creationId xmlns:a16="http://schemas.microsoft.com/office/drawing/2014/main" id="{43098D6D-4A3F-FB12-3F63-F6251E4BFAC1}"/>
              </a:ext>
            </a:extLst>
          </p:cNvPr>
          <p:cNvPicPr>
            <a:picLocks noChangeAspect="1"/>
          </p:cNvPicPr>
          <p:nvPr/>
        </p:nvPicPr>
        <p:blipFill>
          <a:blip r:embed="rId4"/>
          <a:stretch>
            <a:fillRect/>
          </a:stretch>
        </p:blipFill>
        <p:spPr>
          <a:xfrm>
            <a:off x="9904412" y="3912589"/>
            <a:ext cx="1761897" cy="12193"/>
          </a:xfrm>
          <a:prstGeom prst="rect">
            <a:avLst/>
          </a:prstGeom>
        </p:spPr>
      </p:pic>
      <p:sp>
        <p:nvSpPr>
          <p:cNvPr id="23" name="TextBox 22">
            <a:extLst>
              <a:ext uri="{FF2B5EF4-FFF2-40B4-BE49-F238E27FC236}">
                <a16:creationId xmlns:a16="http://schemas.microsoft.com/office/drawing/2014/main" id="{909AD68E-C63D-6E52-5F92-2BC2957A6A03}"/>
              </a:ext>
            </a:extLst>
          </p:cNvPr>
          <p:cNvSpPr txBox="1"/>
          <p:nvPr/>
        </p:nvSpPr>
        <p:spPr>
          <a:xfrm>
            <a:off x="10307367" y="3892315"/>
            <a:ext cx="2606228" cy="338554"/>
          </a:xfrm>
          <a:prstGeom prst="rect">
            <a:avLst/>
          </a:prstGeom>
          <a:noFill/>
        </p:spPr>
        <p:txBody>
          <a:bodyPr wrap="square" rtlCol="0">
            <a:spAutoFit/>
          </a:bodyPr>
          <a:lstStyle/>
          <a:p>
            <a:r>
              <a:rPr lang="en-US" sz="1600" dirty="0">
                <a:solidFill>
                  <a:schemeClr val="bg1"/>
                </a:solidFill>
              </a:rPr>
              <a:t>Value of </a:t>
            </a:r>
            <a:r>
              <a:rPr lang="en-US" sz="1600" dirty="0" err="1">
                <a:solidFill>
                  <a:schemeClr val="bg1"/>
                </a:solidFill>
              </a:rPr>
              <a:t>i</a:t>
            </a:r>
            <a:endParaRPr lang="en-US" sz="1600" dirty="0">
              <a:solidFill>
                <a:schemeClr val="bg1"/>
              </a:solidFill>
            </a:endParaRPr>
          </a:p>
        </p:txBody>
      </p:sp>
      <p:cxnSp>
        <p:nvCxnSpPr>
          <p:cNvPr id="28" name="Straight Connector 27">
            <a:extLst>
              <a:ext uri="{FF2B5EF4-FFF2-40B4-BE49-F238E27FC236}">
                <a16:creationId xmlns:a16="http://schemas.microsoft.com/office/drawing/2014/main" id="{0D7913DB-7274-332A-5E2B-22BFD55BF690}"/>
              </a:ext>
            </a:extLst>
          </p:cNvPr>
          <p:cNvCxnSpPr>
            <a:cxnSpLocks/>
          </p:cNvCxnSpPr>
          <p:nvPr/>
        </p:nvCxnSpPr>
        <p:spPr>
          <a:xfrm>
            <a:off x="7767982" y="772447"/>
            <a:ext cx="0" cy="914400"/>
          </a:xfrm>
          <a:prstGeom prst="line">
            <a:avLst/>
          </a:prstGeom>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853981A8-F607-4CB1-F1DB-C946F53F6A95}"/>
              </a:ext>
            </a:extLst>
          </p:cNvPr>
          <p:cNvPicPr>
            <a:picLocks noChangeAspect="1"/>
          </p:cNvPicPr>
          <p:nvPr/>
        </p:nvPicPr>
        <p:blipFill>
          <a:blip r:embed="rId6"/>
          <a:stretch>
            <a:fillRect/>
          </a:stretch>
        </p:blipFill>
        <p:spPr>
          <a:xfrm>
            <a:off x="9038628" y="4124562"/>
            <a:ext cx="768163" cy="158510"/>
          </a:xfrm>
          <a:prstGeom prst="rect">
            <a:avLst/>
          </a:prstGeom>
        </p:spPr>
      </p:pic>
      <p:pic>
        <p:nvPicPr>
          <p:cNvPr id="29" name="Picture 28">
            <a:extLst>
              <a:ext uri="{FF2B5EF4-FFF2-40B4-BE49-F238E27FC236}">
                <a16:creationId xmlns:a16="http://schemas.microsoft.com/office/drawing/2014/main" id="{AF031C4C-7E44-17AA-7DE0-EEE2CD3B448D}"/>
              </a:ext>
            </a:extLst>
          </p:cNvPr>
          <p:cNvPicPr>
            <a:picLocks noChangeAspect="1"/>
          </p:cNvPicPr>
          <p:nvPr/>
        </p:nvPicPr>
        <p:blipFill>
          <a:blip r:embed="rId7"/>
          <a:stretch>
            <a:fillRect/>
          </a:stretch>
        </p:blipFill>
        <p:spPr>
          <a:xfrm>
            <a:off x="9069162" y="4147097"/>
            <a:ext cx="1005927" cy="377985"/>
          </a:xfrm>
          <a:prstGeom prst="rect">
            <a:avLst/>
          </a:prstGeom>
        </p:spPr>
      </p:pic>
    </p:spTree>
    <p:extLst>
      <p:ext uri="{BB962C8B-B14F-4D97-AF65-F5344CB8AC3E}">
        <p14:creationId xmlns:p14="http://schemas.microsoft.com/office/powerpoint/2010/main" val="79466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E72A3-7041-7A6D-664A-34EEE77CDA00}"/>
              </a:ext>
            </a:extLst>
          </p:cNvPr>
          <p:cNvSpPr/>
          <p:nvPr/>
        </p:nvSpPr>
        <p:spPr>
          <a:xfrm>
            <a:off x="9904412" y="1828799"/>
            <a:ext cx="1752600" cy="39547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tx1"/>
              </a:solidFill>
            </a:endParaRPr>
          </a:p>
        </p:txBody>
      </p:sp>
      <p:cxnSp>
        <p:nvCxnSpPr>
          <p:cNvPr id="4" name="Straight Connector 3">
            <a:extLst>
              <a:ext uri="{FF2B5EF4-FFF2-40B4-BE49-F238E27FC236}">
                <a16:creationId xmlns:a16="http://schemas.microsoft.com/office/drawing/2014/main" id="{95709CF4-BC2D-3846-D774-69E65D67D47E}"/>
              </a:ext>
            </a:extLst>
          </p:cNvPr>
          <p:cNvCxnSpPr/>
          <p:nvPr/>
        </p:nvCxnSpPr>
        <p:spPr>
          <a:xfrm>
            <a:off x="9904412" y="2286000"/>
            <a:ext cx="1752600" cy="0"/>
          </a:xfrm>
          <a:prstGeom prst="line">
            <a:avLst/>
          </a:prstGeom>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8B7BEB5-BD94-6F64-F18C-FC533ABCABA7}"/>
              </a:ext>
            </a:extLst>
          </p:cNvPr>
          <p:cNvSpPr txBox="1"/>
          <p:nvPr/>
        </p:nvSpPr>
        <p:spPr>
          <a:xfrm>
            <a:off x="1446212" y="381000"/>
            <a:ext cx="5791200" cy="707886"/>
          </a:xfrm>
          <a:prstGeom prst="rect">
            <a:avLst/>
          </a:prstGeom>
          <a:noFill/>
        </p:spPr>
        <p:txBody>
          <a:bodyPr wrap="square" rtlCol="0">
            <a:spAutoFit/>
          </a:bodyPr>
          <a:lstStyle/>
          <a:p>
            <a:r>
              <a:rPr lang="en-US" sz="2000" dirty="0"/>
              <a:t>_factorial:</a:t>
            </a:r>
          </a:p>
          <a:p>
            <a:r>
              <a:rPr lang="en-US" sz="2000" dirty="0"/>
              <a:t>L5:</a:t>
            </a:r>
          </a:p>
        </p:txBody>
      </p:sp>
      <p:sp>
        <p:nvSpPr>
          <p:cNvPr id="12" name="TextBox 11">
            <a:extLst>
              <a:ext uri="{FF2B5EF4-FFF2-40B4-BE49-F238E27FC236}">
                <a16:creationId xmlns:a16="http://schemas.microsoft.com/office/drawing/2014/main" id="{000656CD-8CAE-3B70-C6C2-C3AC7EA6D8A2}"/>
              </a:ext>
            </a:extLst>
          </p:cNvPr>
          <p:cNvSpPr txBox="1"/>
          <p:nvPr/>
        </p:nvSpPr>
        <p:spPr>
          <a:xfrm>
            <a:off x="1737146" y="978961"/>
            <a:ext cx="6967872" cy="7478970"/>
          </a:xfrm>
          <a:prstGeom prst="rect">
            <a:avLst/>
          </a:prstGeom>
          <a:noFill/>
        </p:spPr>
        <p:txBody>
          <a:bodyPr wrap="square" rtlCol="0">
            <a:spAutoFit/>
          </a:bodyPr>
          <a:lstStyle/>
          <a:p>
            <a:r>
              <a:rPr lang="en-US" sz="2000" dirty="0" err="1"/>
              <a:t>leal</a:t>
            </a:r>
            <a:r>
              <a:rPr lang="en-US" sz="2000" dirty="0"/>
              <a:t> -1(%</a:t>
            </a:r>
            <a:r>
              <a:rPr lang="en-US" sz="2000" dirty="0" err="1"/>
              <a:t>ebx</a:t>
            </a:r>
            <a:r>
              <a:rPr lang="en-US" sz="2000" dirty="0"/>
              <a:t>), %</a:t>
            </a:r>
            <a:r>
              <a:rPr lang="en-US" sz="2000" dirty="0" err="1"/>
              <a:t>eax</a:t>
            </a:r>
            <a:endParaRPr lang="en-US" sz="2000" dirty="0"/>
          </a:p>
          <a:p>
            <a:r>
              <a:rPr lang="en-US" sz="2000" dirty="0">
                <a:highlight>
                  <a:srgbClr val="008080"/>
                </a:highlight>
              </a:rPr>
              <a:t>%</a:t>
            </a:r>
            <a:r>
              <a:rPr lang="en-US" sz="2000" dirty="0" err="1">
                <a:highlight>
                  <a:srgbClr val="008080"/>
                </a:highlight>
              </a:rPr>
              <a:t>eax</a:t>
            </a:r>
            <a:r>
              <a:rPr lang="en-US" sz="2000" dirty="0">
                <a:highlight>
                  <a:srgbClr val="008080"/>
                </a:highlight>
              </a:rPr>
              <a:t> = %</a:t>
            </a:r>
            <a:r>
              <a:rPr lang="en-US" sz="2000" dirty="0" err="1">
                <a:highlight>
                  <a:srgbClr val="008080"/>
                </a:highlight>
              </a:rPr>
              <a:t>ebx</a:t>
            </a:r>
            <a:r>
              <a:rPr lang="en-US" sz="2000" dirty="0">
                <a:highlight>
                  <a:srgbClr val="008080"/>
                </a:highlight>
              </a:rPr>
              <a:t> – 1</a:t>
            </a:r>
          </a:p>
          <a:p>
            <a:r>
              <a:rPr lang="en-US" sz="2000" dirty="0">
                <a:highlight>
                  <a:srgbClr val="008080"/>
                </a:highlight>
              </a:rPr>
              <a:t>%</a:t>
            </a:r>
            <a:r>
              <a:rPr lang="en-US" sz="2000" dirty="0" err="1">
                <a:highlight>
                  <a:srgbClr val="008080"/>
                </a:highlight>
              </a:rPr>
              <a:t>ebx</a:t>
            </a:r>
            <a:r>
              <a:rPr lang="en-US" sz="2000" dirty="0">
                <a:highlight>
                  <a:srgbClr val="008080"/>
                </a:highlight>
              </a:rPr>
              <a:t> represents num so now %</a:t>
            </a:r>
            <a:r>
              <a:rPr lang="en-US" sz="2000" dirty="0" err="1">
                <a:highlight>
                  <a:srgbClr val="008080"/>
                </a:highlight>
              </a:rPr>
              <a:t>eax</a:t>
            </a:r>
            <a:r>
              <a:rPr lang="en-US" sz="2000" dirty="0">
                <a:highlight>
                  <a:srgbClr val="008080"/>
                </a:highlight>
              </a:rPr>
              <a:t> holds (num-1)</a:t>
            </a:r>
          </a:p>
          <a:p>
            <a:r>
              <a:rPr lang="en-US" sz="2000" dirty="0" err="1"/>
              <a:t>movl</a:t>
            </a:r>
            <a:r>
              <a:rPr lang="en-US" sz="2000" dirty="0"/>
              <a:t> %</a:t>
            </a:r>
            <a:r>
              <a:rPr lang="en-US" sz="2000" dirty="0" err="1"/>
              <a:t>eax</a:t>
            </a:r>
            <a:r>
              <a:rPr lang="en-US" sz="2000" dirty="0"/>
              <a:t>,(%</a:t>
            </a:r>
            <a:r>
              <a:rPr lang="en-US" sz="2000" dirty="0" err="1"/>
              <a:t>esp</a:t>
            </a:r>
            <a:r>
              <a:rPr lang="en-US" sz="2000" dirty="0"/>
              <a:t>) </a:t>
            </a:r>
          </a:p>
          <a:p>
            <a:r>
              <a:rPr lang="en-US" sz="2000" dirty="0">
                <a:highlight>
                  <a:srgbClr val="008080"/>
                </a:highlight>
              </a:rPr>
              <a:t>Move the value of %</a:t>
            </a:r>
            <a:r>
              <a:rPr lang="en-US" sz="2000" dirty="0" err="1">
                <a:highlight>
                  <a:srgbClr val="008080"/>
                </a:highlight>
              </a:rPr>
              <a:t>eax</a:t>
            </a:r>
            <a:r>
              <a:rPr lang="en-US" sz="2000" dirty="0">
                <a:highlight>
                  <a:srgbClr val="008080"/>
                </a:highlight>
              </a:rPr>
              <a:t> which is (num-1) to the memory location of %</a:t>
            </a:r>
            <a:r>
              <a:rPr lang="en-US" sz="2000" dirty="0" err="1">
                <a:highlight>
                  <a:srgbClr val="008080"/>
                </a:highlight>
              </a:rPr>
              <a:t>esp</a:t>
            </a:r>
            <a:r>
              <a:rPr lang="en-US" sz="2000" dirty="0">
                <a:highlight>
                  <a:srgbClr val="008080"/>
                </a:highlight>
              </a:rPr>
              <a:t> to be used by the factorial function</a:t>
            </a:r>
          </a:p>
          <a:p>
            <a:r>
              <a:rPr lang="en-US" sz="2000" dirty="0"/>
              <a:t>call _factorial</a:t>
            </a:r>
          </a:p>
          <a:p>
            <a:r>
              <a:rPr lang="en-US" sz="2000" dirty="0">
                <a:highlight>
                  <a:srgbClr val="008080"/>
                </a:highlight>
              </a:rPr>
              <a:t>Now factorial will use the 4 bytes for num-1 as its new parameter</a:t>
            </a:r>
            <a:endParaRPr lang="en-US" sz="2000" dirty="0"/>
          </a:p>
          <a:p>
            <a:r>
              <a:rPr lang="en-US" sz="2000" dirty="0" err="1"/>
              <a:t>imull</a:t>
            </a:r>
            <a:r>
              <a:rPr lang="en-US" sz="2000" dirty="0"/>
              <a:t> %</a:t>
            </a:r>
            <a:r>
              <a:rPr lang="en-US" sz="2000" dirty="0" err="1"/>
              <a:t>ebx</a:t>
            </a:r>
            <a:r>
              <a:rPr lang="en-US" sz="2000" dirty="0"/>
              <a:t>, %</a:t>
            </a:r>
            <a:r>
              <a:rPr lang="en-US" sz="2000" dirty="0" err="1"/>
              <a:t>eax</a:t>
            </a:r>
            <a:r>
              <a:rPr lang="en-US" sz="2000" dirty="0"/>
              <a:t> </a:t>
            </a:r>
          </a:p>
          <a:p>
            <a:r>
              <a:rPr lang="en-US" sz="2000" dirty="0">
                <a:highlight>
                  <a:srgbClr val="008080"/>
                </a:highlight>
              </a:rPr>
              <a:t>%</a:t>
            </a:r>
            <a:r>
              <a:rPr lang="en-US" sz="2000" dirty="0" err="1">
                <a:highlight>
                  <a:srgbClr val="008080"/>
                </a:highlight>
              </a:rPr>
              <a:t>eax</a:t>
            </a:r>
            <a:r>
              <a:rPr lang="en-US" sz="2000" dirty="0">
                <a:highlight>
                  <a:srgbClr val="008080"/>
                </a:highlight>
              </a:rPr>
              <a:t> = %</a:t>
            </a:r>
            <a:r>
              <a:rPr lang="en-US" sz="2000" dirty="0" err="1">
                <a:highlight>
                  <a:srgbClr val="008080"/>
                </a:highlight>
              </a:rPr>
              <a:t>eax</a:t>
            </a:r>
            <a:r>
              <a:rPr lang="en-US" sz="2000" dirty="0">
                <a:highlight>
                  <a:srgbClr val="008080"/>
                </a:highlight>
              </a:rPr>
              <a:t> * %</a:t>
            </a:r>
            <a:r>
              <a:rPr lang="en-US" sz="2000" dirty="0" err="1">
                <a:highlight>
                  <a:srgbClr val="008080"/>
                </a:highlight>
              </a:rPr>
              <a:t>ebx</a:t>
            </a:r>
            <a:endParaRPr lang="en-US" sz="2000" dirty="0">
              <a:highlight>
                <a:srgbClr val="008080"/>
              </a:highlight>
            </a:endParaRPr>
          </a:p>
          <a:p>
            <a:r>
              <a:rPr lang="en-US" sz="2000" dirty="0">
                <a:highlight>
                  <a:srgbClr val="008080"/>
                </a:highlight>
              </a:rPr>
              <a:t>%</a:t>
            </a:r>
            <a:r>
              <a:rPr lang="en-US" sz="2000" dirty="0" err="1">
                <a:highlight>
                  <a:srgbClr val="008080"/>
                </a:highlight>
              </a:rPr>
              <a:t>eax</a:t>
            </a:r>
            <a:r>
              <a:rPr lang="en-US" sz="2000" dirty="0">
                <a:highlight>
                  <a:srgbClr val="008080"/>
                </a:highlight>
              </a:rPr>
              <a:t> represents the return value of factorial(num-1) and %</a:t>
            </a:r>
            <a:r>
              <a:rPr lang="en-US" sz="2000" dirty="0" err="1">
                <a:highlight>
                  <a:srgbClr val="008080"/>
                </a:highlight>
              </a:rPr>
              <a:t>eax</a:t>
            </a:r>
            <a:r>
              <a:rPr lang="en-US" sz="2000" dirty="0">
                <a:highlight>
                  <a:srgbClr val="008080"/>
                </a:highlight>
              </a:rPr>
              <a:t> represents num</a:t>
            </a:r>
          </a:p>
          <a:p>
            <a:r>
              <a:rPr lang="en-US" sz="2000" dirty="0">
                <a:highlight>
                  <a:srgbClr val="008080"/>
                </a:highlight>
              </a:rPr>
              <a:t>Equivalent to num*factorial(num-1) in c code and then puts the value in %</a:t>
            </a:r>
            <a:r>
              <a:rPr lang="en-US" sz="2000" dirty="0" err="1">
                <a:highlight>
                  <a:srgbClr val="008080"/>
                </a:highlight>
              </a:rPr>
              <a:t>eax</a:t>
            </a:r>
            <a:r>
              <a:rPr lang="en-US" sz="2000" dirty="0">
                <a:highlight>
                  <a:srgbClr val="008080"/>
                </a:highlight>
              </a:rPr>
              <a:t> to be returned</a:t>
            </a:r>
          </a:p>
          <a:p>
            <a:r>
              <a:rPr lang="en-US" sz="2000" dirty="0" err="1"/>
              <a:t>jmp</a:t>
            </a:r>
            <a:r>
              <a:rPr lang="en-US" sz="2000" dirty="0"/>
              <a:t> L1</a:t>
            </a:r>
          </a:p>
          <a:p>
            <a:r>
              <a:rPr lang="en-US" sz="2000" dirty="0">
                <a:highlight>
                  <a:srgbClr val="008080"/>
                </a:highlight>
              </a:rPr>
              <a:t>Goto L1 to free the stack (as explained in previous slide) and return %</a:t>
            </a:r>
            <a:r>
              <a:rPr lang="en-US" sz="2000" dirty="0" err="1">
                <a:highlight>
                  <a:srgbClr val="008080"/>
                </a:highlight>
              </a:rPr>
              <a:t>eax</a:t>
            </a:r>
            <a:r>
              <a:rPr lang="en-US" sz="2000" dirty="0">
                <a:highlight>
                  <a:srgbClr val="008080"/>
                </a:highlight>
              </a:rPr>
              <a:t> value</a:t>
            </a:r>
          </a:p>
          <a:p>
            <a:endParaRPr lang="en-US" sz="2000" dirty="0"/>
          </a:p>
          <a:p>
            <a:endParaRPr lang="en-US" sz="2000" dirty="0">
              <a:highlight>
                <a:srgbClr val="008080"/>
              </a:highlight>
            </a:endParaRPr>
          </a:p>
          <a:p>
            <a:endParaRPr lang="en-US" sz="2000" dirty="0"/>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p:txBody>
      </p:sp>
      <p:cxnSp>
        <p:nvCxnSpPr>
          <p:cNvPr id="17" name="Straight Arrow Connector 16">
            <a:extLst>
              <a:ext uri="{FF2B5EF4-FFF2-40B4-BE49-F238E27FC236}">
                <a16:creationId xmlns:a16="http://schemas.microsoft.com/office/drawing/2014/main" id="{258AC04A-49BB-E4DC-19D3-BC16FEA7573F}"/>
              </a:ext>
            </a:extLst>
          </p:cNvPr>
          <p:cNvCxnSpPr/>
          <p:nvPr/>
        </p:nvCxnSpPr>
        <p:spPr>
          <a:xfrm>
            <a:off x="9143440" y="22860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BADCBBA-C29B-ABC8-6F9A-25A9AE07BD07}"/>
              </a:ext>
            </a:extLst>
          </p:cNvPr>
          <p:cNvPicPr>
            <a:picLocks noChangeAspect="1"/>
          </p:cNvPicPr>
          <p:nvPr/>
        </p:nvPicPr>
        <p:blipFill>
          <a:blip r:embed="rId2"/>
          <a:stretch>
            <a:fillRect/>
          </a:stretch>
        </p:blipFill>
        <p:spPr>
          <a:xfrm>
            <a:off x="9223281" y="5730925"/>
            <a:ext cx="768163" cy="158510"/>
          </a:xfrm>
          <a:prstGeom prst="rect">
            <a:avLst/>
          </a:prstGeom>
        </p:spPr>
      </p:pic>
      <p:sp>
        <p:nvSpPr>
          <p:cNvPr id="19" name="TextBox 18">
            <a:extLst>
              <a:ext uri="{FF2B5EF4-FFF2-40B4-BE49-F238E27FC236}">
                <a16:creationId xmlns:a16="http://schemas.microsoft.com/office/drawing/2014/main" id="{D6320DF8-37CC-364C-4863-DCAF94B6A6B8}"/>
              </a:ext>
            </a:extLst>
          </p:cNvPr>
          <p:cNvSpPr txBox="1"/>
          <p:nvPr/>
        </p:nvSpPr>
        <p:spPr>
          <a:xfrm>
            <a:off x="10242885" y="1828800"/>
            <a:ext cx="1066800" cy="523220"/>
          </a:xfrm>
          <a:prstGeom prst="rect">
            <a:avLst/>
          </a:prstGeom>
          <a:noFill/>
        </p:spPr>
        <p:txBody>
          <a:bodyPr wrap="square" rtlCol="0">
            <a:spAutoFit/>
          </a:bodyPr>
          <a:lstStyle/>
          <a:p>
            <a:r>
              <a:rPr lang="en-US" sz="2800" dirty="0">
                <a:solidFill>
                  <a:schemeClr val="bg1"/>
                </a:solidFill>
              </a:rPr>
              <a:t>%</a:t>
            </a:r>
            <a:r>
              <a:rPr lang="en-US" sz="2800" dirty="0" err="1">
                <a:solidFill>
                  <a:schemeClr val="bg1"/>
                </a:solidFill>
              </a:rPr>
              <a:t>ebp</a:t>
            </a:r>
            <a:endParaRPr lang="en-US" sz="2800" dirty="0">
              <a:solidFill>
                <a:schemeClr val="bg1"/>
              </a:solidFill>
            </a:endParaRPr>
          </a:p>
        </p:txBody>
      </p:sp>
      <p:sp>
        <p:nvSpPr>
          <p:cNvPr id="21" name="TextBox 20">
            <a:extLst>
              <a:ext uri="{FF2B5EF4-FFF2-40B4-BE49-F238E27FC236}">
                <a16:creationId xmlns:a16="http://schemas.microsoft.com/office/drawing/2014/main" id="{B5B596DD-3B7F-1C9C-8079-57C86C1A6F5E}"/>
              </a:ext>
            </a:extLst>
          </p:cNvPr>
          <p:cNvSpPr txBox="1"/>
          <p:nvPr/>
        </p:nvSpPr>
        <p:spPr>
          <a:xfrm>
            <a:off x="9252285" y="5767971"/>
            <a:ext cx="990600" cy="307777"/>
          </a:xfrm>
          <a:prstGeom prst="rect">
            <a:avLst/>
          </a:prstGeom>
          <a:noFill/>
        </p:spPr>
        <p:txBody>
          <a:bodyPr wrap="square" rtlCol="0">
            <a:spAutoFit/>
          </a:bodyPr>
          <a:lstStyle/>
          <a:p>
            <a:r>
              <a:rPr lang="en-US" sz="1400" dirty="0"/>
              <a:t>%</a:t>
            </a:r>
            <a:r>
              <a:rPr lang="en-US" sz="1400" dirty="0" err="1"/>
              <a:t>esp</a:t>
            </a:r>
            <a:endParaRPr lang="en-US" sz="1400" dirty="0"/>
          </a:p>
        </p:txBody>
      </p:sp>
      <p:pic>
        <p:nvPicPr>
          <p:cNvPr id="22" name="Picture 21">
            <a:extLst>
              <a:ext uri="{FF2B5EF4-FFF2-40B4-BE49-F238E27FC236}">
                <a16:creationId xmlns:a16="http://schemas.microsoft.com/office/drawing/2014/main" id="{8619431D-93FB-4DF8-1730-F4AF3A07A4B1}"/>
              </a:ext>
            </a:extLst>
          </p:cNvPr>
          <p:cNvPicPr>
            <a:picLocks noChangeAspect="1"/>
          </p:cNvPicPr>
          <p:nvPr/>
        </p:nvPicPr>
        <p:blipFill>
          <a:blip r:embed="rId3"/>
          <a:stretch>
            <a:fillRect/>
          </a:stretch>
        </p:blipFill>
        <p:spPr>
          <a:xfrm>
            <a:off x="9157661" y="2015016"/>
            <a:ext cx="1012024" cy="377985"/>
          </a:xfrm>
          <a:prstGeom prst="rect">
            <a:avLst/>
          </a:prstGeom>
        </p:spPr>
      </p:pic>
      <p:sp>
        <p:nvSpPr>
          <p:cNvPr id="24" name="TextBox 23">
            <a:extLst>
              <a:ext uri="{FF2B5EF4-FFF2-40B4-BE49-F238E27FC236}">
                <a16:creationId xmlns:a16="http://schemas.microsoft.com/office/drawing/2014/main" id="{D83A7155-1850-CE0D-CEC4-B2CC4972379F}"/>
              </a:ext>
            </a:extLst>
          </p:cNvPr>
          <p:cNvSpPr txBox="1"/>
          <p:nvPr/>
        </p:nvSpPr>
        <p:spPr>
          <a:xfrm>
            <a:off x="10242885" y="1157953"/>
            <a:ext cx="1143000" cy="584775"/>
          </a:xfrm>
          <a:prstGeom prst="rect">
            <a:avLst/>
          </a:prstGeom>
          <a:noFill/>
        </p:spPr>
        <p:txBody>
          <a:bodyPr wrap="square" rtlCol="0">
            <a:spAutoFit/>
          </a:bodyPr>
          <a:lstStyle/>
          <a:p>
            <a:r>
              <a:rPr lang="en-US" sz="1600" dirty="0"/>
              <a:t>High addresses</a:t>
            </a:r>
          </a:p>
        </p:txBody>
      </p:sp>
      <p:pic>
        <p:nvPicPr>
          <p:cNvPr id="25" name="Picture 24">
            <a:extLst>
              <a:ext uri="{FF2B5EF4-FFF2-40B4-BE49-F238E27FC236}">
                <a16:creationId xmlns:a16="http://schemas.microsoft.com/office/drawing/2014/main" id="{1E9F0C77-F6ED-AA61-F6A8-7FE2BA1E7600}"/>
              </a:ext>
            </a:extLst>
          </p:cNvPr>
          <p:cNvPicPr>
            <a:picLocks noChangeAspect="1"/>
          </p:cNvPicPr>
          <p:nvPr/>
        </p:nvPicPr>
        <p:blipFill>
          <a:blip r:embed="rId4"/>
          <a:stretch>
            <a:fillRect/>
          </a:stretch>
        </p:blipFill>
        <p:spPr>
          <a:xfrm>
            <a:off x="10315471" y="5783529"/>
            <a:ext cx="1176630" cy="676715"/>
          </a:xfrm>
          <a:prstGeom prst="rect">
            <a:avLst/>
          </a:prstGeom>
        </p:spPr>
      </p:pic>
      <p:pic>
        <p:nvPicPr>
          <p:cNvPr id="3" name="Picture 2">
            <a:extLst>
              <a:ext uri="{FF2B5EF4-FFF2-40B4-BE49-F238E27FC236}">
                <a16:creationId xmlns:a16="http://schemas.microsoft.com/office/drawing/2014/main" id="{72CF6A3C-9AFF-6932-1D7A-B85F252E50CE}"/>
              </a:ext>
            </a:extLst>
          </p:cNvPr>
          <p:cNvPicPr>
            <a:picLocks noChangeAspect="1"/>
          </p:cNvPicPr>
          <p:nvPr/>
        </p:nvPicPr>
        <p:blipFill>
          <a:blip r:embed="rId5"/>
          <a:stretch>
            <a:fillRect/>
          </a:stretch>
        </p:blipFill>
        <p:spPr>
          <a:xfrm>
            <a:off x="9904412" y="2726482"/>
            <a:ext cx="1761897" cy="12193"/>
          </a:xfrm>
          <a:prstGeom prst="rect">
            <a:avLst/>
          </a:prstGeom>
        </p:spPr>
      </p:pic>
      <p:sp>
        <p:nvSpPr>
          <p:cNvPr id="6" name="TextBox 5">
            <a:extLst>
              <a:ext uri="{FF2B5EF4-FFF2-40B4-BE49-F238E27FC236}">
                <a16:creationId xmlns:a16="http://schemas.microsoft.com/office/drawing/2014/main" id="{FB602B32-2833-70B0-0A9A-85B1256548AE}"/>
              </a:ext>
            </a:extLst>
          </p:cNvPr>
          <p:cNvSpPr txBox="1"/>
          <p:nvPr/>
        </p:nvSpPr>
        <p:spPr>
          <a:xfrm>
            <a:off x="10307367" y="2253578"/>
            <a:ext cx="841897" cy="523220"/>
          </a:xfrm>
          <a:prstGeom prst="rect">
            <a:avLst/>
          </a:prstGeom>
          <a:noFill/>
        </p:spPr>
        <p:txBody>
          <a:bodyPr wrap="none" rtlCol="0">
            <a:spAutoFit/>
          </a:bodyPr>
          <a:lstStyle/>
          <a:p>
            <a:r>
              <a:rPr lang="en-US" sz="2800" dirty="0">
                <a:solidFill>
                  <a:schemeClr val="bg1"/>
                </a:solidFill>
              </a:rPr>
              <a:t>%</a:t>
            </a:r>
            <a:r>
              <a:rPr lang="en-US" sz="2800" dirty="0" err="1">
                <a:solidFill>
                  <a:schemeClr val="bg1"/>
                </a:solidFill>
              </a:rPr>
              <a:t>esi</a:t>
            </a:r>
            <a:endParaRPr lang="en-US" sz="2800" dirty="0">
              <a:solidFill>
                <a:schemeClr val="bg1"/>
              </a:solidFill>
            </a:endParaRPr>
          </a:p>
        </p:txBody>
      </p:sp>
      <p:pic>
        <p:nvPicPr>
          <p:cNvPr id="9" name="Picture 8">
            <a:extLst>
              <a:ext uri="{FF2B5EF4-FFF2-40B4-BE49-F238E27FC236}">
                <a16:creationId xmlns:a16="http://schemas.microsoft.com/office/drawing/2014/main" id="{84B757A2-F524-59E3-5183-DAAB82671841}"/>
              </a:ext>
            </a:extLst>
          </p:cNvPr>
          <p:cNvPicPr>
            <a:picLocks noChangeAspect="1"/>
          </p:cNvPicPr>
          <p:nvPr/>
        </p:nvPicPr>
        <p:blipFill>
          <a:blip r:embed="rId5"/>
          <a:stretch>
            <a:fillRect/>
          </a:stretch>
        </p:blipFill>
        <p:spPr>
          <a:xfrm>
            <a:off x="9904412" y="3195479"/>
            <a:ext cx="1761897" cy="12193"/>
          </a:xfrm>
          <a:prstGeom prst="rect">
            <a:avLst/>
          </a:prstGeom>
        </p:spPr>
      </p:pic>
      <p:pic>
        <p:nvPicPr>
          <p:cNvPr id="10" name="Picture 9">
            <a:extLst>
              <a:ext uri="{FF2B5EF4-FFF2-40B4-BE49-F238E27FC236}">
                <a16:creationId xmlns:a16="http://schemas.microsoft.com/office/drawing/2014/main" id="{9A213642-56FF-EC79-8356-55AFFA7E7BAD}"/>
              </a:ext>
            </a:extLst>
          </p:cNvPr>
          <p:cNvPicPr>
            <a:picLocks noChangeAspect="1"/>
          </p:cNvPicPr>
          <p:nvPr/>
        </p:nvPicPr>
        <p:blipFill>
          <a:blip r:embed="rId6"/>
          <a:stretch>
            <a:fillRect/>
          </a:stretch>
        </p:blipFill>
        <p:spPr>
          <a:xfrm>
            <a:off x="10143337" y="2607022"/>
            <a:ext cx="1188823" cy="755970"/>
          </a:xfrm>
          <a:prstGeom prst="rect">
            <a:avLst/>
          </a:prstGeom>
        </p:spPr>
      </p:pic>
      <p:pic>
        <p:nvPicPr>
          <p:cNvPr id="5" name="Picture 4">
            <a:extLst>
              <a:ext uri="{FF2B5EF4-FFF2-40B4-BE49-F238E27FC236}">
                <a16:creationId xmlns:a16="http://schemas.microsoft.com/office/drawing/2014/main" id="{4185957D-9542-B593-D415-B4E5BC5CBA36}"/>
              </a:ext>
            </a:extLst>
          </p:cNvPr>
          <p:cNvPicPr>
            <a:picLocks noChangeAspect="1"/>
          </p:cNvPicPr>
          <p:nvPr/>
        </p:nvPicPr>
        <p:blipFill>
          <a:blip r:embed="rId5"/>
          <a:stretch>
            <a:fillRect/>
          </a:stretch>
        </p:blipFill>
        <p:spPr>
          <a:xfrm>
            <a:off x="9889516" y="4196125"/>
            <a:ext cx="1761897" cy="12193"/>
          </a:xfrm>
          <a:prstGeom prst="rect">
            <a:avLst/>
          </a:prstGeom>
        </p:spPr>
      </p:pic>
      <p:sp>
        <p:nvSpPr>
          <p:cNvPr id="7" name="Left Brace 6">
            <a:extLst>
              <a:ext uri="{FF2B5EF4-FFF2-40B4-BE49-F238E27FC236}">
                <a16:creationId xmlns:a16="http://schemas.microsoft.com/office/drawing/2014/main" id="{E75DBFB7-BDF8-70AA-8527-89B1E2790461}"/>
              </a:ext>
            </a:extLst>
          </p:cNvPr>
          <p:cNvSpPr/>
          <p:nvPr/>
        </p:nvSpPr>
        <p:spPr>
          <a:xfrm>
            <a:off x="9652515" y="3209931"/>
            <a:ext cx="198628" cy="99388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28C0EC6-73E5-F35D-AB33-8E27B1FA1A69}"/>
              </a:ext>
            </a:extLst>
          </p:cNvPr>
          <p:cNvSpPr txBox="1"/>
          <p:nvPr/>
        </p:nvSpPr>
        <p:spPr>
          <a:xfrm>
            <a:off x="8864352" y="3394373"/>
            <a:ext cx="1219199" cy="307777"/>
          </a:xfrm>
          <a:prstGeom prst="rect">
            <a:avLst/>
          </a:prstGeom>
          <a:noFill/>
        </p:spPr>
        <p:txBody>
          <a:bodyPr wrap="square" rtlCol="0">
            <a:spAutoFit/>
          </a:bodyPr>
          <a:lstStyle/>
          <a:p>
            <a:r>
              <a:rPr lang="en-US" sz="1400" dirty="0"/>
              <a:t>16 bytes</a:t>
            </a:r>
          </a:p>
        </p:txBody>
      </p:sp>
      <p:pic>
        <p:nvPicPr>
          <p:cNvPr id="14" name="Picture 13">
            <a:extLst>
              <a:ext uri="{FF2B5EF4-FFF2-40B4-BE49-F238E27FC236}">
                <a16:creationId xmlns:a16="http://schemas.microsoft.com/office/drawing/2014/main" id="{43098D6D-4A3F-FB12-3F63-F6251E4BFAC1}"/>
              </a:ext>
            </a:extLst>
          </p:cNvPr>
          <p:cNvPicPr>
            <a:picLocks noChangeAspect="1"/>
          </p:cNvPicPr>
          <p:nvPr/>
        </p:nvPicPr>
        <p:blipFill>
          <a:blip r:embed="rId5"/>
          <a:stretch>
            <a:fillRect/>
          </a:stretch>
        </p:blipFill>
        <p:spPr>
          <a:xfrm>
            <a:off x="9904412" y="3912589"/>
            <a:ext cx="1761897" cy="12193"/>
          </a:xfrm>
          <a:prstGeom prst="rect">
            <a:avLst/>
          </a:prstGeom>
        </p:spPr>
      </p:pic>
      <p:sp>
        <p:nvSpPr>
          <p:cNvPr id="23" name="TextBox 22">
            <a:extLst>
              <a:ext uri="{FF2B5EF4-FFF2-40B4-BE49-F238E27FC236}">
                <a16:creationId xmlns:a16="http://schemas.microsoft.com/office/drawing/2014/main" id="{909AD68E-C63D-6E52-5F92-2BC2957A6A03}"/>
              </a:ext>
            </a:extLst>
          </p:cNvPr>
          <p:cNvSpPr txBox="1"/>
          <p:nvPr/>
        </p:nvSpPr>
        <p:spPr>
          <a:xfrm>
            <a:off x="10307367" y="3892315"/>
            <a:ext cx="2606228" cy="338554"/>
          </a:xfrm>
          <a:prstGeom prst="rect">
            <a:avLst/>
          </a:prstGeom>
          <a:noFill/>
        </p:spPr>
        <p:txBody>
          <a:bodyPr wrap="square" rtlCol="0">
            <a:spAutoFit/>
          </a:bodyPr>
          <a:lstStyle/>
          <a:p>
            <a:r>
              <a:rPr lang="en-US" sz="1600" dirty="0">
                <a:solidFill>
                  <a:schemeClr val="bg1"/>
                </a:solidFill>
              </a:rPr>
              <a:t>Value of </a:t>
            </a:r>
            <a:r>
              <a:rPr lang="en-US" sz="1600" dirty="0" err="1">
                <a:solidFill>
                  <a:schemeClr val="bg1"/>
                </a:solidFill>
              </a:rPr>
              <a:t>i</a:t>
            </a:r>
            <a:endParaRPr lang="en-US" sz="1600" dirty="0">
              <a:solidFill>
                <a:schemeClr val="bg1"/>
              </a:solidFill>
            </a:endParaRPr>
          </a:p>
        </p:txBody>
      </p:sp>
      <p:cxnSp>
        <p:nvCxnSpPr>
          <p:cNvPr id="28" name="Straight Connector 27">
            <a:extLst>
              <a:ext uri="{FF2B5EF4-FFF2-40B4-BE49-F238E27FC236}">
                <a16:creationId xmlns:a16="http://schemas.microsoft.com/office/drawing/2014/main" id="{0D7913DB-7274-332A-5E2B-22BFD55BF690}"/>
              </a:ext>
            </a:extLst>
          </p:cNvPr>
          <p:cNvCxnSpPr>
            <a:cxnSpLocks/>
          </p:cNvCxnSpPr>
          <p:nvPr/>
        </p:nvCxnSpPr>
        <p:spPr>
          <a:xfrm>
            <a:off x="7767982" y="772447"/>
            <a:ext cx="0" cy="914400"/>
          </a:xfrm>
          <a:prstGeom prst="line">
            <a:avLst/>
          </a:prstGeom>
          <a:ln/>
        </p:spPr>
        <p:style>
          <a:lnRef idx="1">
            <a:schemeClr val="dk1"/>
          </a:lnRef>
          <a:fillRef idx="0">
            <a:schemeClr val="dk1"/>
          </a:fillRef>
          <a:effectRef idx="0">
            <a:schemeClr val="dk1"/>
          </a:effectRef>
          <a:fontRef idx="minor">
            <a:schemeClr val="tx1"/>
          </a:fontRef>
        </p:style>
      </p:cxnSp>
      <p:sp>
        <p:nvSpPr>
          <p:cNvPr id="13" name="Left Brace 12">
            <a:extLst>
              <a:ext uri="{FF2B5EF4-FFF2-40B4-BE49-F238E27FC236}">
                <a16:creationId xmlns:a16="http://schemas.microsoft.com/office/drawing/2014/main" id="{3CFE3DD2-BD53-C851-B3C0-3FE32CC6BCB4}"/>
              </a:ext>
            </a:extLst>
          </p:cNvPr>
          <p:cNvSpPr/>
          <p:nvPr/>
        </p:nvSpPr>
        <p:spPr>
          <a:xfrm>
            <a:off x="9676025" y="4522728"/>
            <a:ext cx="186342" cy="93480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CA718179-BE22-7FE1-BF73-D188ED59F5EE}"/>
              </a:ext>
            </a:extLst>
          </p:cNvPr>
          <p:cNvSpPr txBox="1"/>
          <p:nvPr/>
        </p:nvSpPr>
        <p:spPr>
          <a:xfrm>
            <a:off x="8966091" y="4810522"/>
            <a:ext cx="803105" cy="307777"/>
          </a:xfrm>
          <a:prstGeom prst="rect">
            <a:avLst/>
          </a:prstGeom>
          <a:noFill/>
        </p:spPr>
        <p:txBody>
          <a:bodyPr wrap="none" rtlCol="0">
            <a:spAutoFit/>
          </a:bodyPr>
          <a:lstStyle/>
          <a:p>
            <a:r>
              <a:rPr lang="en-US" sz="1400" dirty="0"/>
              <a:t>24 bytes</a:t>
            </a:r>
          </a:p>
        </p:txBody>
      </p:sp>
      <p:pic>
        <p:nvPicPr>
          <p:cNvPr id="20" name="Picture 19">
            <a:extLst>
              <a:ext uri="{FF2B5EF4-FFF2-40B4-BE49-F238E27FC236}">
                <a16:creationId xmlns:a16="http://schemas.microsoft.com/office/drawing/2014/main" id="{2164B76B-CC22-0707-A61A-10DE2E73B5C3}"/>
              </a:ext>
            </a:extLst>
          </p:cNvPr>
          <p:cNvPicPr>
            <a:picLocks noChangeAspect="1"/>
          </p:cNvPicPr>
          <p:nvPr/>
        </p:nvPicPr>
        <p:blipFill>
          <a:blip r:embed="rId5"/>
          <a:stretch>
            <a:fillRect/>
          </a:stretch>
        </p:blipFill>
        <p:spPr>
          <a:xfrm>
            <a:off x="9904412" y="4510535"/>
            <a:ext cx="1761897" cy="12193"/>
          </a:xfrm>
          <a:prstGeom prst="rect">
            <a:avLst/>
          </a:prstGeom>
        </p:spPr>
      </p:pic>
      <p:pic>
        <p:nvPicPr>
          <p:cNvPr id="26" name="Picture 25">
            <a:extLst>
              <a:ext uri="{FF2B5EF4-FFF2-40B4-BE49-F238E27FC236}">
                <a16:creationId xmlns:a16="http://schemas.microsoft.com/office/drawing/2014/main" id="{31A27670-2802-01C7-187C-32A86B4B398C}"/>
              </a:ext>
            </a:extLst>
          </p:cNvPr>
          <p:cNvPicPr>
            <a:picLocks noChangeAspect="1"/>
          </p:cNvPicPr>
          <p:nvPr/>
        </p:nvPicPr>
        <p:blipFill>
          <a:blip r:embed="rId6"/>
          <a:stretch>
            <a:fillRect/>
          </a:stretch>
        </p:blipFill>
        <p:spPr>
          <a:xfrm>
            <a:off x="10333944" y="4091761"/>
            <a:ext cx="918863" cy="584303"/>
          </a:xfrm>
          <a:prstGeom prst="rect">
            <a:avLst/>
          </a:prstGeom>
        </p:spPr>
      </p:pic>
      <p:pic>
        <p:nvPicPr>
          <p:cNvPr id="27" name="Picture 26">
            <a:extLst>
              <a:ext uri="{FF2B5EF4-FFF2-40B4-BE49-F238E27FC236}">
                <a16:creationId xmlns:a16="http://schemas.microsoft.com/office/drawing/2014/main" id="{55FB33B7-75CF-1A10-8073-96DCD47D2BD6}"/>
              </a:ext>
            </a:extLst>
          </p:cNvPr>
          <p:cNvPicPr>
            <a:picLocks noChangeAspect="1"/>
          </p:cNvPicPr>
          <p:nvPr/>
        </p:nvPicPr>
        <p:blipFill>
          <a:blip r:embed="rId5"/>
          <a:stretch>
            <a:fillRect/>
          </a:stretch>
        </p:blipFill>
        <p:spPr>
          <a:xfrm>
            <a:off x="9899763" y="5504272"/>
            <a:ext cx="1761897" cy="12193"/>
          </a:xfrm>
          <a:prstGeom prst="rect">
            <a:avLst/>
          </a:prstGeom>
        </p:spPr>
      </p:pic>
      <p:pic>
        <p:nvPicPr>
          <p:cNvPr id="30" name="Picture 29">
            <a:extLst>
              <a:ext uri="{FF2B5EF4-FFF2-40B4-BE49-F238E27FC236}">
                <a16:creationId xmlns:a16="http://schemas.microsoft.com/office/drawing/2014/main" id="{34BE2856-8A34-18DA-7006-DCCD1942FA2B}"/>
              </a:ext>
            </a:extLst>
          </p:cNvPr>
          <p:cNvPicPr>
            <a:picLocks noChangeAspect="1"/>
          </p:cNvPicPr>
          <p:nvPr/>
        </p:nvPicPr>
        <p:blipFill>
          <a:blip r:embed="rId7"/>
          <a:stretch>
            <a:fillRect/>
          </a:stretch>
        </p:blipFill>
        <p:spPr>
          <a:xfrm>
            <a:off x="9223281" y="4176660"/>
            <a:ext cx="731583" cy="384081"/>
          </a:xfrm>
          <a:prstGeom prst="rect">
            <a:avLst/>
          </a:prstGeom>
        </p:spPr>
      </p:pic>
      <p:sp>
        <p:nvSpPr>
          <p:cNvPr id="16" name="TextBox 15">
            <a:extLst>
              <a:ext uri="{FF2B5EF4-FFF2-40B4-BE49-F238E27FC236}">
                <a16:creationId xmlns:a16="http://schemas.microsoft.com/office/drawing/2014/main" id="{6D233473-445E-543E-20A2-60097E962074}"/>
              </a:ext>
            </a:extLst>
          </p:cNvPr>
          <p:cNvSpPr txBox="1"/>
          <p:nvPr/>
        </p:nvSpPr>
        <p:spPr>
          <a:xfrm>
            <a:off x="9983099" y="5460230"/>
            <a:ext cx="1662571" cy="338554"/>
          </a:xfrm>
          <a:prstGeom prst="rect">
            <a:avLst/>
          </a:prstGeom>
          <a:noFill/>
        </p:spPr>
        <p:txBody>
          <a:bodyPr wrap="none" rtlCol="0">
            <a:spAutoFit/>
          </a:bodyPr>
          <a:lstStyle/>
          <a:p>
            <a:r>
              <a:rPr lang="en-US" sz="1600" dirty="0">
                <a:solidFill>
                  <a:schemeClr val="bg1"/>
                </a:solidFill>
              </a:rPr>
              <a:t>4 bytes for num-1</a:t>
            </a:r>
          </a:p>
        </p:txBody>
      </p:sp>
    </p:spTree>
    <p:extLst>
      <p:ext uri="{BB962C8B-B14F-4D97-AF65-F5344CB8AC3E}">
        <p14:creationId xmlns:p14="http://schemas.microsoft.com/office/powerpoint/2010/main" val="386501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AA1B-9D60-475E-8EF3-46706B87C6F7}"/>
              </a:ext>
            </a:extLst>
          </p:cNvPr>
          <p:cNvSpPr>
            <a:spLocks noGrp="1"/>
          </p:cNvSpPr>
          <p:nvPr>
            <p:ph type="title"/>
          </p:nvPr>
        </p:nvSpPr>
        <p:spPr/>
        <p:txBody>
          <a:bodyPr/>
          <a:lstStyle/>
          <a:p>
            <a:r>
              <a:rPr lang="en-US" b="1" dirty="0"/>
              <a:t>REFRENCES</a:t>
            </a:r>
          </a:p>
        </p:txBody>
      </p:sp>
      <p:sp>
        <p:nvSpPr>
          <p:cNvPr id="3" name="Content Placeholder 2">
            <a:extLst>
              <a:ext uri="{FF2B5EF4-FFF2-40B4-BE49-F238E27FC236}">
                <a16:creationId xmlns:a16="http://schemas.microsoft.com/office/drawing/2014/main" id="{37D06C43-596B-4254-8705-061DF4F53950}"/>
              </a:ext>
            </a:extLst>
          </p:cNvPr>
          <p:cNvSpPr>
            <a:spLocks noGrp="1"/>
          </p:cNvSpPr>
          <p:nvPr>
            <p:ph idx="1"/>
          </p:nvPr>
        </p:nvSpPr>
        <p:spPr/>
        <p:txBody>
          <a:bodyPr/>
          <a:lstStyle/>
          <a:p>
            <a:r>
              <a:rPr lang="en-US" i="1" dirty="0">
                <a:hlinkClick r:id="rId2"/>
              </a:rPr>
              <a:t>https://stackoverflow.com/questions/23309863/why-does-gcc-produce-andl-16</a:t>
            </a:r>
            <a:endParaRPr lang="en-US" i="1" dirty="0"/>
          </a:p>
          <a:p>
            <a:r>
              <a:rPr lang="en-US" i="1" dirty="0">
                <a:hlinkClick r:id="rId3"/>
              </a:rPr>
              <a:t>https://community.st.com/t5/stm32-mcus-products/main-in-startup-assembly/td-p/391658</a:t>
            </a:r>
            <a:endParaRPr lang="en-US" i="1" dirty="0"/>
          </a:p>
          <a:p>
            <a:r>
              <a:rPr lang="en-US" dirty="0"/>
              <a:t> </a:t>
            </a:r>
            <a:r>
              <a:rPr lang="en-US" i="1" dirty="0">
                <a:hlinkClick r:id="rId4"/>
              </a:rPr>
              <a:t>https://stackoverflow.com/questions/17794533/what-does-this-assembly-language-code-mean</a:t>
            </a:r>
            <a:endParaRPr lang="en-US" dirty="0">
              <a:highlight>
                <a:srgbClr val="008080"/>
              </a:highlight>
            </a:endParaRPr>
          </a:p>
          <a:p>
            <a:endParaRPr lang="en-US" dirty="0"/>
          </a:p>
        </p:txBody>
      </p:sp>
    </p:spTree>
    <p:extLst>
      <p:ext uri="{BB962C8B-B14F-4D97-AF65-F5344CB8AC3E}">
        <p14:creationId xmlns:p14="http://schemas.microsoft.com/office/powerpoint/2010/main" val="423710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6F1093-605C-86E4-104D-52F6AAAD7987}"/>
              </a:ext>
            </a:extLst>
          </p:cNvPr>
          <p:cNvSpPr txBox="1"/>
          <p:nvPr/>
        </p:nvSpPr>
        <p:spPr>
          <a:xfrm>
            <a:off x="1218882" y="1981200"/>
            <a:ext cx="4062942" cy="2159000"/>
          </a:xfrm>
          <a:prstGeom prst="rect">
            <a:avLst/>
          </a:prstGeom>
        </p:spPr>
        <p:txBody>
          <a:bodyPr vert="horz" lIns="121899" tIns="60949" rIns="121899" bIns="60949" rtlCol="0" anchor="b">
            <a:normAutofit/>
          </a:bodyPr>
          <a:lstStyle/>
          <a:p>
            <a:pPr>
              <a:lnSpc>
                <a:spcPct val="90000"/>
              </a:lnSpc>
              <a:spcBef>
                <a:spcPct val="0"/>
              </a:spcBef>
              <a:spcAft>
                <a:spcPts val="600"/>
              </a:spcAft>
            </a:pPr>
            <a:r>
              <a:rPr lang="en-US" sz="2800" cap="all" spc="200" dirty="0">
                <a:solidFill>
                  <a:schemeClr val="accent1"/>
                </a:solidFill>
                <a:latin typeface="+mj-lt"/>
                <a:ea typeface="+mj-ea"/>
                <a:cs typeface="+mj-cs"/>
              </a:rPr>
              <a:t>Let’s sum it up using flowcharts.</a:t>
            </a:r>
          </a:p>
          <a:p>
            <a:pPr>
              <a:lnSpc>
                <a:spcPct val="90000"/>
              </a:lnSpc>
              <a:spcBef>
                <a:spcPct val="0"/>
              </a:spcBef>
              <a:spcAft>
                <a:spcPts val="600"/>
              </a:spcAft>
            </a:pPr>
            <a:r>
              <a:rPr lang="en-US" sz="2800" cap="all" spc="200" dirty="0">
                <a:solidFill>
                  <a:schemeClr val="accent1"/>
                </a:solidFill>
                <a:latin typeface="+mj-lt"/>
                <a:ea typeface="+mj-ea"/>
                <a:cs typeface="+mj-cs"/>
              </a:rPr>
              <a:t> </a:t>
            </a:r>
          </a:p>
        </p:txBody>
      </p:sp>
      <p:pic>
        <p:nvPicPr>
          <p:cNvPr id="11" name="Picture 10" descr="A diagram of a function&#10;&#10;Description automatically generated">
            <a:extLst>
              <a:ext uri="{FF2B5EF4-FFF2-40B4-BE49-F238E27FC236}">
                <a16:creationId xmlns:a16="http://schemas.microsoft.com/office/drawing/2014/main" id="{DFD2D662-7D0C-41AB-1B9B-77BD20D56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012" y="584200"/>
            <a:ext cx="6477000" cy="5588000"/>
          </a:xfrm>
          <a:prstGeom prst="rect">
            <a:avLst/>
          </a:prstGeom>
          <a:noFill/>
        </p:spPr>
      </p:pic>
    </p:spTree>
    <p:extLst>
      <p:ext uri="{BB962C8B-B14F-4D97-AF65-F5344CB8AC3E}">
        <p14:creationId xmlns:p14="http://schemas.microsoft.com/office/powerpoint/2010/main" val="69374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6F1093-605C-86E4-104D-52F6AAAD7987}"/>
              </a:ext>
            </a:extLst>
          </p:cNvPr>
          <p:cNvSpPr txBox="1"/>
          <p:nvPr/>
        </p:nvSpPr>
        <p:spPr>
          <a:xfrm>
            <a:off x="1218882" y="1701800"/>
            <a:ext cx="4062942" cy="2438400"/>
          </a:xfrm>
          <a:prstGeom prst="rect">
            <a:avLst/>
          </a:prstGeom>
        </p:spPr>
        <p:txBody>
          <a:bodyPr vert="horz" lIns="121899" tIns="60949" rIns="121899" bIns="60949" rtlCol="0" anchor="b">
            <a:normAutofit/>
          </a:bodyPr>
          <a:lstStyle/>
          <a:p>
            <a:pPr>
              <a:lnSpc>
                <a:spcPct val="90000"/>
              </a:lnSpc>
              <a:spcBef>
                <a:spcPct val="0"/>
              </a:spcBef>
              <a:spcAft>
                <a:spcPts val="600"/>
              </a:spcAft>
            </a:pPr>
            <a:r>
              <a:rPr lang="en-US" sz="2800" cap="all" spc="200" dirty="0">
                <a:solidFill>
                  <a:schemeClr val="accent1"/>
                </a:solidFill>
                <a:latin typeface="+mj-lt"/>
                <a:ea typeface="+mj-ea"/>
                <a:cs typeface="+mj-cs"/>
              </a:rPr>
              <a:t>The factorial</a:t>
            </a:r>
          </a:p>
          <a:p>
            <a:pPr>
              <a:lnSpc>
                <a:spcPct val="90000"/>
              </a:lnSpc>
              <a:spcBef>
                <a:spcPct val="0"/>
              </a:spcBef>
              <a:spcAft>
                <a:spcPts val="600"/>
              </a:spcAft>
            </a:pPr>
            <a:r>
              <a:rPr lang="en-US" sz="2800" cap="all" spc="200" dirty="0">
                <a:solidFill>
                  <a:schemeClr val="accent1"/>
                </a:solidFill>
                <a:latin typeface="+mj-lt"/>
                <a:ea typeface="+mj-ea"/>
                <a:cs typeface="+mj-cs"/>
              </a:rPr>
              <a:t>part</a:t>
            </a:r>
          </a:p>
        </p:txBody>
      </p:sp>
      <p:pic>
        <p:nvPicPr>
          <p:cNvPr id="3" name="Picture 2" descr="A diagram of a mathematical function&#10;&#10;Description automatically generated">
            <a:extLst>
              <a:ext uri="{FF2B5EF4-FFF2-40B4-BE49-F238E27FC236}">
                <a16:creationId xmlns:a16="http://schemas.microsoft.com/office/drawing/2014/main" id="{BFEF8D2D-0DE2-E7EE-28B4-0435E8995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9412" y="965349"/>
            <a:ext cx="7648913" cy="4927301"/>
          </a:xfrm>
          <a:prstGeom prst="rect">
            <a:avLst/>
          </a:prstGeom>
        </p:spPr>
      </p:pic>
    </p:spTree>
    <p:extLst>
      <p:ext uri="{BB962C8B-B14F-4D97-AF65-F5344CB8AC3E}">
        <p14:creationId xmlns:p14="http://schemas.microsoft.com/office/powerpoint/2010/main" val="150809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6F1093-605C-86E4-104D-52F6AAAD7987}"/>
              </a:ext>
            </a:extLst>
          </p:cNvPr>
          <p:cNvSpPr txBox="1"/>
          <p:nvPr/>
        </p:nvSpPr>
        <p:spPr>
          <a:xfrm>
            <a:off x="3656012" y="1447800"/>
            <a:ext cx="6629400" cy="2438400"/>
          </a:xfrm>
          <a:prstGeom prst="rect">
            <a:avLst/>
          </a:prstGeom>
        </p:spPr>
        <p:txBody>
          <a:bodyPr vert="horz" lIns="121899" tIns="60949" rIns="121899" bIns="60949" rtlCol="0" anchor="b">
            <a:normAutofit/>
          </a:bodyPr>
          <a:lstStyle/>
          <a:p>
            <a:pPr>
              <a:lnSpc>
                <a:spcPct val="90000"/>
              </a:lnSpc>
              <a:spcBef>
                <a:spcPct val="0"/>
              </a:spcBef>
              <a:spcAft>
                <a:spcPts val="600"/>
              </a:spcAft>
            </a:pPr>
            <a:r>
              <a:rPr lang="en-US" sz="2800" cap="all" spc="200" dirty="0">
                <a:solidFill>
                  <a:schemeClr val="accent1"/>
                </a:solidFill>
                <a:latin typeface="+mj-lt"/>
                <a:ea typeface="+mj-ea"/>
                <a:cs typeface="+mj-cs"/>
              </a:rPr>
              <a:t>Importance of computer architecture</a:t>
            </a:r>
          </a:p>
        </p:txBody>
      </p:sp>
    </p:spTree>
    <p:extLst>
      <p:ext uri="{BB962C8B-B14F-4D97-AF65-F5344CB8AC3E}">
        <p14:creationId xmlns:p14="http://schemas.microsoft.com/office/powerpoint/2010/main" val="671246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6F1093-605C-86E4-104D-52F6AAAD7987}"/>
              </a:ext>
            </a:extLst>
          </p:cNvPr>
          <p:cNvSpPr txBox="1"/>
          <p:nvPr/>
        </p:nvSpPr>
        <p:spPr>
          <a:xfrm>
            <a:off x="1065212" y="228600"/>
            <a:ext cx="6629400" cy="609600"/>
          </a:xfrm>
          <a:prstGeom prst="rect">
            <a:avLst/>
          </a:prstGeom>
        </p:spPr>
        <p:txBody>
          <a:bodyPr vert="horz" lIns="121899" tIns="60949" rIns="121899" bIns="60949" rtlCol="0" anchor="b">
            <a:normAutofit/>
          </a:bodyPr>
          <a:lstStyle/>
          <a:p>
            <a:pPr>
              <a:lnSpc>
                <a:spcPct val="90000"/>
              </a:lnSpc>
              <a:spcBef>
                <a:spcPct val="0"/>
              </a:spcBef>
              <a:spcAft>
                <a:spcPts val="600"/>
              </a:spcAft>
            </a:pPr>
            <a:r>
              <a:rPr lang="en-US" sz="2800" cap="all" spc="200" dirty="0">
                <a:solidFill>
                  <a:schemeClr val="accent1"/>
                </a:solidFill>
                <a:latin typeface="+mj-lt"/>
                <a:ea typeface="+mj-ea"/>
                <a:cs typeface="+mj-cs"/>
              </a:rPr>
              <a:t>1-Fetal Error:</a:t>
            </a:r>
          </a:p>
        </p:txBody>
      </p:sp>
      <p:sp>
        <p:nvSpPr>
          <p:cNvPr id="11" name="TextBox 10">
            <a:extLst>
              <a:ext uri="{FF2B5EF4-FFF2-40B4-BE49-F238E27FC236}">
                <a16:creationId xmlns:a16="http://schemas.microsoft.com/office/drawing/2014/main" id="{2D5776F4-C6B2-FC46-2B57-A54A0678CC43}"/>
              </a:ext>
            </a:extLst>
          </p:cNvPr>
          <p:cNvSpPr txBox="1"/>
          <p:nvPr/>
        </p:nvSpPr>
        <p:spPr>
          <a:xfrm>
            <a:off x="1446212" y="1066800"/>
            <a:ext cx="6248400" cy="5016758"/>
          </a:xfrm>
          <a:prstGeom prst="rect">
            <a:avLst/>
          </a:prstGeom>
          <a:noFill/>
        </p:spPr>
        <p:txBody>
          <a:bodyPr wrap="square" rtlCol="0">
            <a:spAutoFit/>
          </a:bodyPr>
          <a:lstStyle/>
          <a:p>
            <a:r>
              <a:rPr lang="en-US" sz="2000" dirty="0"/>
              <a:t>What was Mariner 1?</a:t>
            </a:r>
          </a:p>
          <a:p>
            <a:r>
              <a:rPr lang="en-US" sz="2000" dirty="0"/>
              <a:t>America's first attempt to explore Venus up close was lost to a software glitch. Investigators found a typo caused a fault in the launch vehicle's guidance software. The spacecraft and booster were destroyed shortly after launch for safety.</a:t>
            </a:r>
          </a:p>
          <a:p>
            <a:r>
              <a:rPr lang="en-US" sz="2000" dirty="0"/>
              <a:t>The failure was traced to a guidance antenna on the Atlas. Also, a software error, the omission of an overbar for the symbol R for radius (R instead of R̅) in an equation, caused the program to not respond as planned. It should be noted the omission was not a hyphen, as sometimes erroneously reported.</a:t>
            </a:r>
          </a:p>
          <a:p>
            <a:r>
              <a:rPr lang="en-US" sz="2000" dirty="0"/>
              <a:t>This highlights the importance of learning data and characters representation in computers, which can found in the computer architecture course.</a:t>
            </a:r>
          </a:p>
          <a:p>
            <a:endParaRPr lang="en-US" sz="2000" dirty="0"/>
          </a:p>
        </p:txBody>
      </p:sp>
      <p:pic>
        <p:nvPicPr>
          <p:cNvPr id="13" name="Picture 12" descr="A satellite in space with stars&#10;&#10;Description automatically generated">
            <a:extLst>
              <a:ext uri="{FF2B5EF4-FFF2-40B4-BE49-F238E27FC236}">
                <a16:creationId xmlns:a16="http://schemas.microsoft.com/office/drawing/2014/main" id="{2ECE9D04-500E-9D9F-5DDD-49520EB9B7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4212" y="2063879"/>
            <a:ext cx="3333750" cy="3022600"/>
          </a:xfrm>
          <a:prstGeom prst="rect">
            <a:avLst/>
          </a:prstGeom>
        </p:spPr>
      </p:pic>
    </p:spTree>
    <p:extLst>
      <p:ext uri="{BB962C8B-B14F-4D97-AF65-F5344CB8AC3E}">
        <p14:creationId xmlns:p14="http://schemas.microsoft.com/office/powerpoint/2010/main" val="397334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ack and white sign with white text&#10;&#10;Description automatically generated">
            <a:extLst>
              <a:ext uri="{FF2B5EF4-FFF2-40B4-BE49-F238E27FC236}">
                <a16:creationId xmlns:a16="http://schemas.microsoft.com/office/drawing/2014/main" id="{2198676D-D80B-B335-7BE1-47F425B89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782216"/>
            <a:ext cx="7010400" cy="5293567"/>
          </a:xfrm>
          <a:prstGeom prst="rect">
            <a:avLst/>
          </a:prstGeom>
          <a:ln>
            <a:noFill/>
          </a:ln>
          <a:effectLst>
            <a:softEdge rad="112500"/>
          </a:effectLst>
        </p:spPr>
      </p:pic>
    </p:spTree>
    <p:extLst>
      <p:ext uri="{BB962C8B-B14F-4D97-AF65-F5344CB8AC3E}">
        <p14:creationId xmlns:p14="http://schemas.microsoft.com/office/powerpoint/2010/main" val="413145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D96CE-987C-4011-9AFA-B6713EB7211E}"/>
              </a:ext>
            </a:extLst>
          </p:cNvPr>
          <p:cNvSpPr>
            <a:spLocks noGrp="1"/>
          </p:cNvSpPr>
          <p:nvPr>
            <p:ph type="title"/>
          </p:nvPr>
        </p:nvSpPr>
        <p:spPr/>
        <p:txBody>
          <a:bodyPr>
            <a:normAutofit/>
          </a:bodyPr>
          <a:lstStyle/>
          <a:p>
            <a:r>
              <a:rPr lang="en-US" sz="4000" dirty="0"/>
              <a:t>What is our project?</a:t>
            </a:r>
          </a:p>
        </p:txBody>
      </p:sp>
      <p:sp>
        <p:nvSpPr>
          <p:cNvPr id="3" name="Content Placeholder 2">
            <a:extLst>
              <a:ext uri="{FF2B5EF4-FFF2-40B4-BE49-F238E27FC236}">
                <a16:creationId xmlns:a16="http://schemas.microsoft.com/office/drawing/2014/main" id="{41978D7A-EF68-4F2A-B5CC-2B7A74785F8E}"/>
              </a:ext>
            </a:extLst>
          </p:cNvPr>
          <p:cNvSpPr>
            <a:spLocks noGrp="1"/>
          </p:cNvSpPr>
          <p:nvPr>
            <p:ph idx="1"/>
          </p:nvPr>
        </p:nvSpPr>
        <p:spPr>
          <a:xfrm>
            <a:off x="1218883" y="1701797"/>
            <a:ext cx="5180329" cy="4462272"/>
          </a:xfrm>
        </p:spPr>
        <p:txBody>
          <a:bodyPr/>
          <a:lstStyle/>
          <a:p>
            <a:pPr marL="0" indent="0">
              <a:buNone/>
            </a:pPr>
            <a:r>
              <a:rPr lang="en-US" dirty="0"/>
              <a:t>We made a simple C program that calculates the sum of factorials from 1 to 5, as it covers:</a:t>
            </a:r>
          </a:p>
          <a:p>
            <a:r>
              <a:rPr lang="en-US" dirty="0"/>
              <a:t>A recursive function</a:t>
            </a:r>
          </a:p>
          <a:p>
            <a:r>
              <a:rPr lang="en-US" dirty="0"/>
              <a:t>One conditional statement </a:t>
            </a:r>
          </a:p>
          <a:p>
            <a:r>
              <a:rPr lang="en-US" dirty="0"/>
              <a:t>One loop</a:t>
            </a:r>
          </a:p>
        </p:txBody>
      </p:sp>
      <p:pic>
        <p:nvPicPr>
          <p:cNvPr id="5" name="Picture 4">
            <a:extLst>
              <a:ext uri="{FF2B5EF4-FFF2-40B4-BE49-F238E27FC236}">
                <a16:creationId xmlns:a16="http://schemas.microsoft.com/office/drawing/2014/main" id="{B342D095-EE1C-4A88-9D0B-D958ED2FC0E4}"/>
              </a:ext>
            </a:extLst>
          </p:cNvPr>
          <p:cNvPicPr>
            <a:picLocks noChangeAspect="1"/>
          </p:cNvPicPr>
          <p:nvPr/>
        </p:nvPicPr>
        <p:blipFill>
          <a:blip r:embed="rId2"/>
          <a:stretch>
            <a:fillRect/>
          </a:stretch>
        </p:blipFill>
        <p:spPr>
          <a:xfrm>
            <a:off x="6634228" y="1143000"/>
            <a:ext cx="5097556" cy="4017966"/>
          </a:xfrm>
          <a:prstGeom prst="rect">
            <a:avLst/>
          </a:prstGeom>
        </p:spPr>
      </p:pic>
      <p:pic>
        <p:nvPicPr>
          <p:cNvPr id="6" name="Picture 5">
            <a:extLst>
              <a:ext uri="{FF2B5EF4-FFF2-40B4-BE49-F238E27FC236}">
                <a16:creationId xmlns:a16="http://schemas.microsoft.com/office/drawing/2014/main" id="{11BBED24-530A-40AA-B070-C80C52B4FBFB}"/>
              </a:ext>
            </a:extLst>
          </p:cNvPr>
          <p:cNvPicPr>
            <a:picLocks noChangeAspect="1"/>
          </p:cNvPicPr>
          <p:nvPr/>
        </p:nvPicPr>
        <p:blipFill>
          <a:blip r:embed="rId3"/>
          <a:stretch>
            <a:fillRect/>
          </a:stretch>
        </p:blipFill>
        <p:spPr>
          <a:xfrm>
            <a:off x="6846086" y="5715000"/>
            <a:ext cx="4673840" cy="673135"/>
          </a:xfrm>
          <a:prstGeom prst="rect">
            <a:avLst/>
          </a:prstGeom>
        </p:spPr>
      </p:pic>
      <p:sp>
        <p:nvSpPr>
          <p:cNvPr id="7" name="TextBox 6">
            <a:extLst>
              <a:ext uri="{FF2B5EF4-FFF2-40B4-BE49-F238E27FC236}">
                <a16:creationId xmlns:a16="http://schemas.microsoft.com/office/drawing/2014/main" id="{0F2B3998-C387-4D2B-B3C8-AE68FEBCB37E}"/>
              </a:ext>
            </a:extLst>
          </p:cNvPr>
          <p:cNvSpPr txBox="1"/>
          <p:nvPr/>
        </p:nvSpPr>
        <p:spPr>
          <a:xfrm>
            <a:off x="6407070" y="5227950"/>
            <a:ext cx="1447879" cy="523220"/>
          </a:xfrm>
          <a:prstGeom prst="rect">
            <a:avLst/>
          </a:prstGeom>
          <a:noFill/>
        </p:spPr>
        <p:txBody>
          <a:bodyPr wrap="square" rtlCol="0">
            <a:spAutoFit/>
          </a:bodyPr>
          <a:lstStyle/>
          <a:p>
            <a:r>
              <a:rPr lang="en-US" sz="2800" dirty="0"/>
              <a:t>Output:</a:t>
            </a:r>
          </a:p>
        </p:txBody>
      </p:sp>
    </p:spTree>
    <p:extLst>
      <p:ext uri="{BB962C8B-B14F-4D97-AF65-F5344CB8AC3E}">
        <p14:creationId xmlns:p14="http://schemas.microsoft.com/office/powerpoint/2010/main" val="267806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6F1093-605C-86E4-104D-52F6AAAD7987}"/>
              </a:ext>
            </a:extLst>
          </p:cNvPr>
          <p:cNvSpPr txBox="1"/>
          <p:nvPr/>
        </p:nvSpPr>
        <p:spPr>
          <a:xfrm>
            <a:off x="1065212" y="228600"/>
            <a:ext cx="6629400" cy="609600"/>
          </a:xfrm>
          <a:prstGeom prst="rect">
            <a:avLst/>
          </a:prstGeom>
        </p:spPr>
        <p:txBody>
          <a:bodyPr vert="horz" lIns="121899" tIns="60949" rIns="121899" bIns="60949" rtlCol="0" anchor="b">
            <a:normAutofit/>
          </a:bodyPr>
          <a:lstStyle/>
          <a:p>
            <a:pPr>
              <a:lnSpc>
                <a:spcPct val="90000"/>
              </a:lnSpc>
              <a:spcBef>
                <a:spcPct val="0"/>
              </a:spcBef>
              <a:spcAft>
                <a:spcPts val="600"/>
              </a:spcAft>
            </a:pPr>
            <a:r>
              <a:rPr lang="en-US" sz="2800" cap="all" spc="200" dirty="0">
                <a:solidFill>
                  <a:schemeClr val="accent1"/>
                </a:solidFill>
                <a:latin typeface="+mj-lt"/>
                <a:ea typeface="+mj-ea"/>
                <a:cs typeface="+mj-cs"/>
              </a:rPr>
              <a:t>2-Harvard architecture:</a:t>
            </a:r>
          </a:p>
        </p:txBody>
      </p:sp>
      <p:sp>
        <p:nvSpPr>
          <p:cNvPr id="11" name="TextBox 10">
            <a:extLst>
              <a:ext uri="{FF2B5EF4-FFF2-40B4-BE49-F238E27FC236}">
                <a16:creationId xmlns:a16="http://schemas.microsoft.com/office/drawing/2014/main" id="{2D5776F4-C6B2-FC46-2B57-A54A0678CC43}"/>
              </a:ext>
            </a:extLst>
          </p:cNvPr>
          <p:cNvSpPr txBox="1"/>
          <p:nvPr/>
        </p:nvSpPr>
        <p:spPr>
          <a:xfrm>
            <a:off x="1446212" y="1066800"/>
            <a:ext cx="6248400" cy="4401205"/>
          </a:xfrm>
          <a:prstGeom prst="rect">
            <a:avLst/>
          </a:prstGeom>
          <a:noFill/>
        </p:spPr>
        <p:txBody>
          <a:bodyPr wrap="square" rtlCol="0">
            <a:spAutoFit/>
          </a:bodyPr>
          <a:lstStyle/>
          <a:p>
            <a:r>
              <a:rPr lang="en-US" sz="2000" dirty="0"/>
              <a:t>The Harvard architecture is a computer architecture with separate storage and signal pathways for instructions and data. It is often contrasted with the von Neumann architecture, where program instructions and data share the same memory and pathways.</a:t>
            </a:r>
          </a:p>
          <a:p>
            <a:endParaRPr lang="en-US" sz="2000" dirty="0"/>
          </a:p>
          <a:p>
            <a:r>
              <a:rPr lang="en-US" sz="2000" dirty="0"/>
              <a:t>Famous usage: Most current ARM based processors are based on Harvard Architecture, such as Apple iPhones and Macs processors, the A and M series. The famous Qualcomm Snapdragon chip used in most high end android phones. ARM based processors are famously known for their huge power efficiency which is important for portable computers.</a:t>
            </a:r>
          </a:p>
          <a:p>
            <a:endParaRPr lang="en-US" sz="2000" dirty="0"/>
          </a:p>
        </p:txBody>
      </p:sp>
      <p:pic>
        <p:nvPicPr>
          <p:cNvPr id="3" name="Picture 2" descr="A screenshot of a computer&#10;&#10;Description automatically generated">
            <a:extLst>
              <a:ext uri="{FF2B5EF4-FFF2-40B4-BE49-F238E27FC236}">
                <a16:creationId xmlns:a16="http://schemas.microsoft.com/office/drawing/2014/main" id="{C618B629-085A-71D7-567E-7A3358DE2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2" y="1170884"/>
            <a:ext cx="3700462" cy="4193036"/>
          </a:xfrm>
          <a:prstGeom prst="rect">
            <a:avLst/>
          </a:prstGeom>
        </p:spPr>
      </p:pic>
    </p:spTree>
    <p:extLst>
      <p:ext uri="{BB962C8B-B14F-4D97-AF65-F5344CB8AC3E}">
        <p14:creationId xmlns:p14="http://schemas.microsoft.com/office/powerpoint/2010/main" val="4102889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6F1093-605C-86E4-104D-52F6AAAD7987}"/>
              </a:ext>
            </a:extLst>
          </p:cNvPr>
          <p:cNvSpPr txBox="1"/>
          <p:nvPr/>
        </p:nvSpPr>
        <p:spPr>
          <a:xfrm>
            <a:off x="1065212" y="228600"/>
            <a:ext cx="6629400" cy="609600"/>
          </a:xfrm>
          <a:prstGeom prst="rect">
            <a:avLst/>
          </a:prstGeom>
        </p:spPr>
        <p:txBody>
          <a:bodyPr vert="horz" lIns="121899" tIns="60949" rIns="121899" bIns="60949" rtlCol="0" anchor="b">
            <a:normAutofit/>
          </a:bodyPr>
          <a:lstStyle/>
          <a:p>
            <a:pPr>
              <a:lnSpc>
                <a:spcPct val="90000"/>
              </a:lnSpc>
              <a:spcBef>
                <a:spcPct val="0"/>
              </a:spcBef>
              <a:spcAft>
                <a:spcPts val="600"/>
              </a:spcAft>
            </a:pPr>
            <a:r>
              <a:rPr lang="en-US" sz="2800" cap="all" spc="200" dirty="0">
                <a:solidFill>
                  <a:schemeClr val="accent1"/>
                </a:solidFill>
                <a:latin typeface="+mj-lt"/>
                <a:ea typeface="+mj-ea"/>
                <a:cs typeface="+mj-cs"/>
              </a:rPr>
              <a:t>3-Von Neumann Architecture:</a:t>
            </a:r>
          </a:p>
        </p:txBody>
      </p:sp>
      <p:sp>
        <p:nvSpPr>
          <p:cNvPr id="11" name="TextBox 10">
            <a:extLst>
              <a:ext uri="{FF2B5EF4-FFF2-40B4-BE49-F238E27FC236}">
                <a16:creationId xmlns:a16="http://schemas.microsoft.com/office/drawing/2014/main" id="{2D5776F4-C6B2-FC46-2B57-A54A0678CC43}"/>
              </a:ext>
            </a:extLst>
          </p:cNvPr>
          <p:cNvSpPr txBox="1"/>
          <p:nvPr/>
        </p:nvSpPr>
        <p:spPr>
          <a:xfrm>
            <a:off x="1141413" y="1447800"/>
            <a:ext cx="6248400" cy="1631216"/>
          </a:xfrm>
          <a:prstGeom prst="rect">
            <a:avLst/>
          </a:prstGeom>
          <a:noFill/>
        </p:spPr>
        <p:txBody>
          <a:bodyPr wrap="square" rtlCol="0">
            <a:spAutoFit/>
          </a:bodyPr>
          <a:lstStyle/>
          <a:p>
            <a:r>
              <a:rPr lang="en-US" sz="2000" dirty="0"/>
              <a:t>The von Neumann architecture—also known as the von Neumann model or Princeton architecture—is a computer architecture based on a 1945 description by John von Neumann, and by others, in the First Draft of a Report on the EDVAC.[1]</a:t>
            </a:r>
          </a:p>
        </p:txBody>
      </p:sp>
      <p:pic>
        <p:nvPicPr>
          <p:cNvPr id="4" name="Picture 3" descr="A diagram of a computer system&#10;&#10;Description automatically generated">
            <a:extLst>
              <a:ext uri="{FF2B5EF4-FFF2-40B4-BE49-F238E27FC236}">
                <a16:creationId xmlns:a16="http://schemas.microsoft.com/office/drawing/2014/main" id="{7A2DDC1E-87EF-EC3D-4A15-337923057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012" y="3200400"/>
            <a:ext cx="4662714" cy="3263900"/>
          </a:xfrm>
          <a:prstGeom prst="rect">
            <a:avLst/>
          </a:prstGeom>
        </p:spPr>
      </p:pic>
    </p:spTree>
    <p:extLst>
      <p:ext uri="{BB962C8B-B14F-4D97-AF65-F5344CB8AC3E}">
        <p14:creationId xmlns:p14="http://schemas.microsoft.com/office/powerpoint/2010/main" val="311800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6F1093-605C-86E4-104D-52F6AAAD7987}"/>
              </a:ext>
            </a:extLst>
          </p:cNvPr>
          <p:cNvSpPr txBox="1"/>
          <p:nvPr/>
        </p:nvSpPr>
        <p:spPr>
          <a:xfrm>
            <a:off x="1065212" y="228600"/>
            <a:ext cx="6629400" cy="609600"/>
          </a:xfrm>
          <a:prstGeom prst="rect">
            <a:avLst/>
          </a:prstGeom>
        </p:spPr>
        <p:txBody>
          <a:bodyPr vert="horz" lIns="121899" tIns="60949" rIns="121899" bIns="60949" rtlCol="0" anchor="b">
            <a:normAutofit fontScale="77500" lnSpcReduction="20000"/>
          </a:bodyPr>
          <a:lstStyle/>
          <a:p>
            <a:pPr>
              <a:lnSpc>
                <a:spcPct val="90000"/>
              </a:lnSpc>
              <a:spcBef>
                <a:spcPct val="0"/>
              </a:spcBef>
              <a:spcAft>
                <a:spcPts val="600"/>
              </a:spcAft>
            </a:pPr>
            <a:r>
              <a:rPr lang="en-US" sz="2800" cap="all" spc="200" dirty="0">
                <a:solidFill>
                  <a:schemeClr val="accent1"/>
                </a:solidFill>
                <a:latin typeface="+mj-lt"/>
                <a:ea typeface="+mj-ea"/>
                <a:cs typeface="+mj-cs"/>
              </a:rPr>
              <a:t>4-Computer Architecture and Machine Learning:</a:t>
            </a:r>
          </a:p>
        </p:txBody>
      </p:sp>
      <p:sp>
        <p:nvSpPr>
          <p:cNvPr id="11" name="TextBox 10">
            <a:extLst>
              <a:ext uri="{FF2B5EF4-FFF2-40B4-BE49-F238E27FC236}">
                <a16:creationId xmlns:a16="http://schemas.microsoft.com/office/drawing/2014/main" id="{2D5776F4-C6B2-FC46-2B57-A54A0678CC43}"/>
              </a:ext>
            </a:extLst>
          </p:cNvPr>
          <p:cNvSpPr txBox="1"/>
          <p:nvPr/>
        </p:nvSpPr>
        <p:spPr>
          <a:xfrm>
            <a:off x="1141413" y="1447800"/>
            <a:ext cx="6248400" cy="2554545"/>
          </a:xfrm>
          <a:prstGeom prst="rect">
            <a:avLst/>
          </a:prstGeom>
          <a:noFill/>
        </p:spPr>
        <p:txBody>
          <a:bodyPr wrap="square" rtlCol="0">
            <a:spAutoFit/>
          </a:bodyPr>
          <a:lstStyle/>
          <a:p>
            <a:r>
              <a:rPr lang="en-US" sz="2000" dirty="0"/>
              <a:t>The end of Moore's Law and Dennard scaling hinders general-purpose program improvement. Machine learning, rooted in low-precision linear algebra, provides an alternative, transforming fields like vision and language understanding. Specific architectures, such as Google's TPU, enhance ML's applicability. Collaborative efforts between ML experts and computer architects are essential to meet the growing demand for ML computing.</a:t>
            </a:r>
          </a:p>
        </p:txBody>
      </p:sp>
      <p:pic>
        <p:nvPicPr>
          <p:cNvPr id="3" name="Picture 2" descr="A digital image of numbers and lights&#10;&#10;Description automatically generated with medium confidence">
            <a:extLst>
              <a:ext uri="{FF2B5EF4-FFF2-40B4-BE49-F238E27FC236}">
                <a16:creationId xmlns:a16="http://schemas.microsoft.com/office/drawing/2014/main" id="{B79F58F6-1F5B-353F-0C47-4450A00A6F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3910" y="1971675"/>
            <a:ext cx="3873500" cy="2905125"/>
          </a:xfrm>
          <a:prstGeom prst="rect">
            <a:avLst/>
          </a:prstGeom>
        </p:spPr>
      </p:pic>
    </p:spTree>
    <p:extLst>
      <p:ext uri="{BB962C8B-B14F-4D97-AF65-F5344CB8AC3E}">
        <p14:creationId xmlns:p14="http://schemas.microsoft.com/office/powerpoint/2010/main" val="370121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6F1093-605C-86E4-104D-52F6AAAD7987}"/>
              </a:ext>
            </a:extLst>
          </p:cNvPr>
          <p:cNvSpPr txBox="1"/>
          <p:nvPr/>
        </p:nvSpPr>
        <p:spPr>
          <a:xfrm>
            <a:off x="1065212" y="228600"/>
            <a:ext cx="6629400" cy="609600"/>
          </a:xfrm>
          <a:prstGeom prst="rect">
            <a:avLst/>
          </a:prstGeom>
        </p:spPr>
        <p:txBody>
          <a:bodyPr vert="horz" lIns="121899" tIns="60949" rIns="121899" bIns="60949" rtlCol="0" anchor="b">
            <a:normAutofit/>
          </a:bodyPr>
          <a:lstStyle/>
          <a:p>
            <a:pPr>
              <a:lnSpc>
                <a:spcPct val="90000"/>
              </a:lnSpc>
              <a:spcBef>
                <a:spcPct val="0"/>
              </a:spcBef>
              <a:spcAft>
                <a:spcPts val="600"/>
              </a:spcAft>
            </a:pPr>
            <a:r>
              <a:rPr lang="en-US" sz="2800" cap="all" spc="200" dirty="0">
                <a:solidFill>
                  <a:schemeClr val="accent1"/>
                </a:solidFill>
                <a:latin typeface="+mj-lt"/>
                <a:ea typeface="+mj-ea"/>
                <a:cs typeface="+mj-cs"/>
              </a:rPr>
              <a:t>5-Intel Pentium FDIV Bug:</a:t>
            </a:r>
          </a:p>
        </p:txBody>
      </p:sp>
      <p:sp>
        <p:nvSpPr>
          <p:cNvPr id="11" name="TextBox 10">
            <a:extLst>
              <a:ext uri="{FF2B5EF4-FFF2-40B4-BE49-F238E27FC236}">
                <a16:creationId xmlns:a16="http://schemas.microsoft.com/office/drawing/2014/main" id="{2D5776F4-C6B2-FC46-2B57-A54A0678CC43}"/>
              </a:ext>
            </a:extLst>
          </p:cNvPr>
          <p:cNvSpPr txBox="1"/>
          <p:nvPr/>
        </p:nvSpPr>
        <p:spPr>
          <a:xfrm>
            <a:off x="1079666" y="997089"/>
            <a:ext cx="6248400" cy="4401205"/>
          </a:xfrm>
          <a:prstGeom prst="rect">
            <a:avLst/>
          </a:prstGeom>
          <a:noFill/>
        </p:spPr>
        <p:txBody>
          <a:bodyPr wrap="square" rtlCol="0">
            <a:spAutoFit/>
          </a:bodyPr>
          <a:lstStyle/>
          <a:p>
            <a:endParaRPr lang="en-US" sz="2000" dirty="0"/>
          </a:p>
          <a:p>
            <a:r>
              <a:rPr lang="en-US" sz="2000" dirty="0"/>
              <a:t>The Pentium FDIV bug, discovered in 1994 by Professor Thomas R. Nicely, was a hardware flaw affecting the floating-point unit (FPU) of early Intel Pentium processors. This bug caused incorrect binary floating-point results when dividing numbers due to missing entries in the FPU's lookup table. While the bug was rarely encountered by most users (estimated at 1 in 9 billion floating-point divides with random parameters), both the flaw and Intel's initial response faced heavy criticism from the tech community. Intel ultimately recalled the defective processors in December 1994 and incurred a pre-tax charge of $475 million in January 1995 for the replacement program.</a:t>
            </a:r>
          </a:p>
        </p:txBody>
      </p:sp>
      <p:pic>
        <p:nvPicPr>
          <p:cNvPr id="4" name="Picture 3" descr="A computer chip with yellow and blue colors&#10;&#10;Description automatically generated">
            <a:extLst>
              <a:ext uri="{FF2B5EF4-FFF2-40B4-BE49-F238E27FC236}">
                <a16:creationId xmlns:a16="http://schemas.microsoft.com/office/drawing/2014/main" id="{E24C0371-DD75-ACF0-7052-427743C1FC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3212" y="1635919"/>
            <a:ext cx="3586162" cy="3586162"/>
          </a:xfrm>
          <a:prstGeom prst="rect">
            <a:avLst/>
          </a:prstGeom>
        </p:spPr>
      </p:pic>
    </p:spTree>
    <p:extLst>
      <p:ext uri="{BB962C8B-B14F-4D97-AF65-F5344CB8AC3E}">
        <p14:creationId xmlns:p14="http://schemas.microsoft.com/office/powerpoint/2010/main" val="348126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46F1093-605C-86E4-104D-52F6AAAD7987}"/>
              </a:ext>
            </a:extLst>
          </p:cNvPr>
          <p:cNvSpPr txBox="1"/>
          <p:nvPr/>
        </p:nvSpPr>
        <p:spPr>
          <a:xfrm>
            <a:off x="1065212" y="228600"/>
            <a:ext cx="6629400" cy="609600"/>
          </a:xfrm>
          <a:prstGeom prst="rect">
            <a:avLst/>
          </a:prstGeom>
        </p:spPr>
        <p:txBody>
          <a:bodyPr vert="horz" lIns="121899" tIns="60949" rIns="121899" bIns="60949" rtlCol="0" anchor="b">
            <a:normAutofit/>
          </a:bodyPr>
          <a:lstStyle/>
          <a:p>
            <a:pPr>
              <a:lnSpc>
                <a:spcPct val="90000"/>
              </a:lnSpc>
              <a:spcBef>
                <a:spcPct val="0"/>
              </a:spcBef>
              <a:spcAft>
                <a:spcPts val="600"/>
              </a:spcAft>
            </a:pPr>
            <a:r>
              <a:rPr lang="en-US" sz="2800" cap="all" spc="200" dirty="0">
                <a:solidFill>
                  <a:schemeClr val="accent1"/>
                </a:solidFill>
                <a:latin typeface="+mj-lt"/>
                <a:ea typeface="+mj-ea"/>
                <a:cs typeface="+mj-cs"/>
              </a:rPr>
              <a:t>6-Egde computing in </a:t>
            </a:r>
            <a:r>
              <a:rPr lang="en-US" sz="2800" cap="all" spc="200" dirty="0" err="1">
                <a:solidFill>
                  <a:schemeClr val="accent1"/>
                </a:solidFill>
                <a:latin typeface="+mj-lt"/>
                <a:ea typeface="+mj-ea"/>
                <a:cs typeface="+mj-cs"/>
              </a:rPr>
              <a:t>iot</a:t>
            </a:r>
            <a:r>
              <a:rPr lang="en-US" sz="2800" cap="all" spc="200" dirty="0">
                <a:solidFill>
                  <a:schemeClr val="accent1"/>
                </a:solidFill>
                <a:latin typeface="+mj-lt"/>
                <a:ea typeface="+mj-ea"/>
                <a:cs typeface="+mj-cs"/>
              </a:rPr>
              <a:t>:</a:t>
            </a:r>
          </a:p>
        </p:txBody>
      </p:sp>
      <p:sp>
        <p:nvSpPr>
          <p:cNvPr id="11" name="TextBox 10">
            <a:extLst>
              <a:ext uri="{FF2B5EF4-FFF2-40B4-BE49-F238E27FC236}">
                <a16:creationId xmlns:a16="http://schemas.microsoft.com/office/drawing/2014/main" id="{2D5776F4-C6B2-FC46-2B57-A54A0678CC43}"/>
              </a:ext>
            </a:extLst>
          </p:cNvPr>
          <p:cNvSpPr txBox="1"/>
          <p:nvPr/>
        </p:nvSpPr>
        <p:spPr>
          <a:xfrm>
            <a:off x="1055603" y="810126"/>
            <a:ext cx="6248400" cy="3416320"/>
          </a:xfrm>
          <a:prstGeom prst="rect">
            <a:avLst/>
          </a:prstGeom>
          <a:noFill/>
        </p:spPr>
        <p:txBody>
          <a:bodyPr wrap="square" rtlCol="0">
            <a:spAutoFit/>
          </a:bodyPr>
          <a:lstStyle/>
          <a:p>
            <a:endParaRPr lang="en-US" sz="2000" dirty="0"/>
          </a:p>
          <a:p>
            <a:endParaRPr lang="en-US" sz="2000" dirty="0"/>
          </a:p>
          <a:p>
            <a:r>
              <a:rPr lang="en-US" sz="1600" dirty="0"/>
              <a:t>Internet of Things applications often work as monitoring systems that collect and analyze data to trigger informed actions. IoT apps might process data daily, hourly, or in respond to external triggers. Edge computing benefits IoT by moving computing processes closer to the device, reducing network traffic and latency to enable real-time insights.</a:t>
            </a:r>
          </a:p>
          <a:p>
            <a:endParaRPr lang="en-US" sz="1600" dirty="0"/>
          </a:p>
          <a:p>
            <a:r>
              <a:rPr lang="en-US" sz="1600" dirty="0"/>
              <a:t>IoT devices often send small data packets back to a central management platform for analysis. This system works well for some applications, but the expected growth of IoT means that future networks will be overburdened with devices. Edge computing optimizes bandwidth and only sends long-term storage data to the central platform, not all data. </a:t>
            </a:r>
          </a:p>
        </p:txBody>
      </p:sp>
      <p:pic>
        <p:nvPicPr>
          <p:cNvPr id="3" name="Picture 2" descr="A diagram of a cloud computing system&#10;&#10;Description automatically generated">
            <a:extLst>
              <a:ext uri="{FF2B5EF4-FFF2-40B4-BE49-F238E27FC236}">
                <a16:creationId xmlns:a16="http://schemas.microsoft.com/office/drawing/2014/main" id="{B067222A-047D-99E5-BBC6-1786C36F9E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9812" y="3276600"/>
            <a:ext cx="4192337" cy="2800350"/>
          </a:xfrm>
          <a:prstGeom prst="rect">
            <a:avLst/>
          </a:prstGeom>
        </p:spPr>
      </p:pic>
    </p:spTree>
    <p:extLst>
      <p:ext uri="{BB962C8B-B14F-4D97-AF65-F5344CB8AC3E}">
        <p14:creationId xmlns:p14="http://schemas.microsoft.com/office/powerpoint/2010/main" val="146405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AA1B-9D60-475E-8EF3-46706B87C6F7}"/>
              </a:ext>
            </a:extLst>
          </p:cNvPr>
          <p:cNvSpPr>
            <a:spLocks noGrp="1"/>
          </p:cNvSpPr>
          <p:nvPr>
            <p:ph type="title"/>
          </p:nvPr>
        </p:nvSpPr>
        <p:spPr/>
        <p:txBody>
          <a:bodyPr/>
          <a:lstStyle/>
          <a:p>
            <a:r>
              <a:rPr lang="en-US" b="1" dirty="0"/>
              <a:t>REFRENCES</a:t>
            </a:r>
          </a:p>
        </p:txBody>
      </p:sp>
      <p:sp>
        <p:nvSpPr>
          <p:cNvPr id="3" name="Content Placeholder 2">
            <a:extLst>
              <a:ext uri="{FF2B5EF4-FFF2-40B4-BE49-F238E27FC236}">
                <a16:creationId xmlns:a16="http://schemas.microsoft.com/office/drawing/2014/main" id="{37D06C43-596B-4254-8705-061DF4F53950}"/>
              </a:ext>
            </a:extLst>
          </p:cNvPr>
          <p:cNvSpPr>
            <a:spLocks noGrp="1"/>
          </p:cNvSpPr>
          <p:nvPr>
            <p:ph idx="1"/>
          </p:nvPr>
        </p:nvSpPr>
        <p:spPr>
          <a:xfrm>
            <a:off x="1218883" y="1701797"/>
            <a:ext cx="10666729" cy="4462272"/>
          </a:xfrm>
        </p:spPr>
        <p:txBody>
          <a:bodyPr>
            <a:normAutofit/>
          </a:bodyPr>
          <a:lstStyle/>
          <a:p>
            <a:r>
              <a:rPr lang="en-US" sz="1600" i="1" dirty="0">
                <a:hlinkClick r:id="rId2"/>
              </a:rPr>
              <a:t>https://science.nasa.gov/mission/mariner-1/</a:t>
            </a:r>
          </a:p>
          <a:p>
            <a:r>
              <a:rPr lang="en-US" sz="1600" dirty="0">
                <a:hlinkClick r:id="rId3"/>
              </a:rPr>
              <a:t>https://www.sciencedirect.com/topics/engineering/harvard-architecture</a:t>
            </a:r>
            <a:endParaRPr lang="en-US" sz="1600" dirty="0"/>
          </a:p>
          <a:p>
            <a:r>
              <a:rPr lang="en-US" sz="1600" dirty="0">
                <a:hlinkClick r:id="rId4"/>
              </a:rPr>
              <a:t>https://en.wikipedia.org/wiki/Harvard_architecture</a:t>
            </a:r>
            <a:endParaRPr lang="en-US" sz="1600" dirty="0"/>
          </a:p>
          <a:p>
            <a:r>
              <a:rPr lang="en-US" sz="1600" dirty="0">
                <a:hlinkClick r:id="rId5"/>
              </a:rPr>
              <a:t>https://en.wikipedia.org/wiki/Qualcomm_Snapdragon</a:t>
            </a:r>
            <a:endParaRPr lang="en-US" sz="1600" dirty="0"/>
          </a:p>
          <a:p>
            <a:r>
              <a:rPr lang="en-US" sz="2400" baseline="30000" dirty="0">
                <a:effectLst/>
                <a:ea typeface="Arial Unicode MS"/>
                <a:cs typeface="Calibri" panose="020F0502020204030204" pitchFamily="34" charset="0"/>
                <a:hlinkClick r:id="rId6"/>
              </a:rPr>
              <a:t>https://www.sciencedirect.com/topics/computer-science/von-neumann-architecture#:~:text=The </a:t>
            </a:r>
            <a:r>
              <a:rPr lang="ar-SA" sz="2400" baseline="30000" dirty="0">
                <a:effectLst/>
                <a:ea typeface="Arial Unicode MS"/>
                <a:cs typeface="Calibri" panose="020F0502020204030204" pitchFamily="34" charset="0"/>
                <a:hlinkClick r:id="rId6"/>
              </a:rPr>
              <a:t>“</a:t>
            </a:r>
            <a:r>
              <a:rPr lang="it-IT" sz="2400" baseline="30000" dirty="0">
                <a:effectLst/>
                <a:ea typeface="Arial Unicode MS"/>
                <a:cs typeface="Calibri" panose="020F0502020204030204" pitchFamily="34" charset="0"/>
                <a:hlinkClick r:id="rId6"/>
              </a:rPr>
              <a:t>classical</a:t>
            </a:r>
            <a:r>
              <a:rPr lang="en-US" sz="2400" baseline="30000" dirty="0">
                <a:effectLst/>
                <a:ea typeface="Arial Unicode MS"/>
                <a:cs typeface="Calibri" panose="020F0502020204030204" pitchFamily="34" charset="0"/>
                <a:hlinkClick r:id="rId6"/>
              </a:rPr>
              <a:t>” von Neumann </a:t>
            </a:r>
            <a:r>
              <a:rPr lang="en-US" sz="2400" baseline="30000" dirty="0" err="1">
                <a:effectLst/>
                <a:ea typeface="Arial Unicode MS"/>
                <a:cs typeface="Calibri" panose="020F0502020204030204" pitchFamily="34" charset="0"/>
                <a:hlinkClick r:id="rId6"/>
              </a:rPr>
              <a:t>architecture,storing</a:t>
            </a:r>
            <a:r>
              <a:rPr lang="en-US" sz="2400" baseline="30000" dirty="0">
                <a:effectLst/>
                <a:ea typeface="Arial Unicode MS"/>
                <a:cs typeface="Calibri" panose="020F0502020204030204" pitchFamily="34" charset="0"/>
                <a:hlinkClick r:id="rId6"/>
              </a:rPr>
              <a:t> both instructions and data.</a:t>
            </a:r>
            <a:endParaRPr lang="en-US" sz="2400" baseline="30000" dirty="0">
              <a:effectLst/>
              <a:ea typeface="Arial Unicode MS"/>
              <a:cs typeface="Calibri" panose="020F0502020204030204" pitchFamily="34" charset="0"/>
            </a:endParaRPr>
          </a:p>
          <a:p>
            <a:r>
              <a:rPr lang="en-US" sz="1600" dirty="0">
                <a:cs typeface="Calibri" panose="020F0502020204030204" pitchFamily="34" charset="0"/>
                <a:hlinkClick r:id="rId7"/>
              </a:rPr>
              <a:t>https://doi.org/10.1109/MM.2018.112130030</a:t>
            </a:r>
            <a:endParaRPr lang="en-US" sz="1600" dirty="0">
              <a:cs typeface="Calibri" panose="020F0502020204030204" pitchFamily="34" charset="0"/>
            </a:endParaRPr>
          </a:p>
          <a:p>
            <a:r>
              <a:rPr lang="en-US" sz="1600" dirty="0">
                <a:cs typeface="Calibri" panose="020F0502020204030204" pitchFamily="34" charset="0"/>
                <a:hlinkClick r:id="rId8"/>
              </a:rPr>
              <a:t>https://superfri.susu.ru/index.php/superfri/article/view/165</a:t>
            </a:r>
            <a:endParaRPr lang="en-US" sz="1600" dirty="0">
              <a:cs typeface="Calibri" panose="020F0502020204030204" pitchFamily="34" charset="0"/>
            </a:endParaRPr>
          </a:p>
          <a:p>
            <a:r>
              <a:rPr lang="en-US" sz="1600" dirty="0">
                <a:cs typeface="Calibri" panose="020F0502020204030204" pitchFamily="34" charset="0"/>
                <a:hlinkClick r:id="rId9"/>
              </a:rPr>
              <a:t>https://handwiki.org/wiki/Software:Pentium_FDIV_bug</a:t>
            </a:r>
            <a:endParaRPr lang="en-US" sz="1600" dirty="0">
              <a:cs typeface="Calibri" panose="020F0502020204030204" pitchFamily="34" charset="0"/>
            </a:endParaRPr>
          </a:p>
          <a:p>
            <a:r>
              <a:rPr lang="en-US" sz="1600" dirty="0">
                <a:cs typeface="Calibri" panose="020F0502020204030204" pitchFamily="34" charset="0"/>
                <a:hlinkClick r:id="rId10"/>
              </a:rPr>
              <a:t>https://itwire.com/business-it-news/security/when-f00f-bug-hit-20-years-ago,-intel-reacted-the-same-way.html</a:t>
            </a:r>
            <a:endParaRPr lang="en-US" sz="1600" dirty="0">
              <a:cs typeface="Calibri" panose="020F0502020204030204" pitchFamily="34" charset="0"/>
            </a:endParaRPr>
          </a:p>
          <a:p>
            <a:r>
              <a:rPr lang="en-US" sz="1600" dirty="0">
                <a:cs typeface="Calibri" panose="020F0502020204030204" pitchFamily="34" charset="0"/>
                <a:hlinkClick r:id="rId11"/>
              </a:rPr>
              <a:t>https://www.run.ai/guides/edge-computing/edge-computing-in-iot</a:t>
            </a:r>
            <a:endParaRPr lang="en-US" sz="1600" dirty="0">
              <a:cs typeface="Calibri" panose="020F0502020204030204" pitchFamily="34" charset="0"/>
            </a:endParaRPr>
          </a:p>
          <a:p>
            <a:endParaRPr lang="en-US" sz="1600" dirty="0">
              <a:cs typeface="Calibri" panose="020F0502020204030204" pitchFamily="34" charset="0"/>
            </a:endParaRPr>
          </a:p>
          <a:p>
            <a:endParaRPr lang="en-US" sz="1600" dirty="0">
              <a:cs typeface="Calibri" panose="020F0502020204030204" pitchFamily="34" charset="0"/>
            </a:endParaRPr>
          </a:p>
        </p:txBody>
      </p:sp>
    </p:spTree>
    <p:extLst>
      <p:ext uri="{BB962C8B-B14F-4D97-AF65-F5344CB8AC3E}">
        <p14:creationId xmlns:p14="http://schemas.microsoft.com/office/powerpoint/2010/main" val="95442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AA1B-9D60-475E-8EF3-46706B87C6F7}"/>
              </a:ext>
            </a:extLst>
          </p:cNvPr>
          <p:cNvSpPr>
            <a:spLocks noGrp="1"/>
          </p:cNvSpPr>
          <p:nvPr>
            <p:ph type="title"/>
          </p:nvPr>
        </p:nvSpPr>
        <p:spPr/>
        <p:txBody>
          <a:bodyPr/>
          <a:lstStyle/>
          <a:p>
            <a:r>
              <a:rPr lang="en-US" b="1" dirty="0">
                <a:solidFill>
                  <a:schemeClr val="accent1">
                    <a:lumMod val="75000"/>
                  </a:schemeClr>
                </a:solidFill>
              </a:rPr>
              <a:t>Contributions</a:t>
            </a:r>
          </a:p>
        </p:txBody>
      </p:sp>
      <p:sp>
        <p:nvSpPr>
          <p:cNvPr id="3" name="Content Placeholder 2">
            <a:extLst>
              <a:ext uri="{FF2B5EF4-FFF2-40B4-BE49-F238E27FC236}">
                <a16:creationId xmlns:a16="http://schemas.microsoft.com/office/drawing/2014/main" id="{37D06C43-596B-4254-8705-061DF4F53950}"/>
              </a:ext>
            </a:extLst>
          </p:cNvPr>
          <p:cNvSpPr>
            <a:spLocks noGrp="1"/>
          </p:cNvSpPr>
          <p:nvPr>
            <p:ph idx="1"/>
          </p:nvPr>
        </p:nvSpPr>
        <p:spPr>
          <a:xfrm>
            <a:off x="1218883" y="1701797"/>
            <a:ext cx="10666729" cy="4462272"/>
          </a:xfrm>
        </p:spPr>
        <p:txBody>
          <a:bodyPr>
            <a:normAutofit/>
          </a:bodyPr>
          <a:lstStyle/>
          <a:p>
            <a:r>
              <a:rPr lang="en-US" sz="2400" b="1" i="1" u="sng" dirty="0"/>
              <a:t>Mapping between c and assembly:</a:t>
            </a:r>
          </a:p>
          <a:p>
            <a:r>
              <a:rPr lang="en-US" sz="2400" i="1" dirty="0">
                <a:cs typeface="Calibri" panose="020F0502020204030204" pitchFamily="34" charset="0"/>
              </a:rPr>
              <a:t>Ahmed Sameh   22-101198 / Shady Ali   22-101195 / Laila Khaled   22-101078</a:t>
            </a:r>
          </a:p>
          <a:p>
            <a:r>
              <a:rPr lang="en-US" sz="2400" b="1" u="sng" dirty="0">
                <a:cs typeface="Calibri" panose="020F0502020204030204" pitchFamily="34" charset="0"/>
              </a:rPr>
              <a:t>Tracing:</a:t>
            </a:r>
          </a:p>
          <a:p>
            <a:r>
              <a:rPr lang="en-US" sz="2400" dirty="0">
                <a:cs typeface="Calibri" panose="020F0502020204030204" pitchFamily="34" charset="0"/>
              </a:rPr>
              <a:t>Nour Hany   22-101068 / Yasmine Mohammed   22-101174</a:t>
            </a:r>
          </a:p>
          <a:p>
            <a:endParaRPr lang="en-US" sz="1600" dirty="0">
              <a:cs typeface="Calibri" panose="020F0502020204030204" pitchFamily="34" charset="0"/>
            </a:endParaRPr>
          </a:p>
          <a:p>
            <a:endParaRPr lang="en-US" sz="1600" dirty="0">
              <a:cs typeface="Calibri" panose="020F0502020204030204" pitchFamily="34" charset="0"/>
            </a:endParaRPr>
          </a:p>
        </p:txBody>
      </p:sp>
    </p:spTree>
    <p:extLst>
      <p:ext uri="{BB962C8B-B14F-4D97-AF65-F5344CB8AC3E}">
        <p14:creationId xmlns:p14="http://schemas.microsoft.com/office/powerpoint/2010/main" val="4094646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1FA0-A4B6-4247-838E-9FE384F1F82C}"/>
              </a:ext>
            </a:extLst>
          </p:cNvPr>
          <p:cNvSpPr>
            <a:spLocks noGrp="1"/>
          </p:cNvSpPr>
          <p:nvPr>
            <p:ph type="title"/>
          </p:nvPr>
        </p:nvSpPr>
        <p:spPr>
          <a:xfrm>
            <a:off x="1141412" y="2817018"/>
            <a:ext cx="10360501" cy="1223963"/>
          </a:xfrm>
        </p:spPr>
        <p:txBody>
          <a:bodyPr>
            <a:noAutofit/>
          </a:bodyPr>
          <a:lstStyle/>
          <a:p>
            <a:pPr algn="ctr"/>
            <a:r>
              <a:rPr lang="en-US" sz="4400" b="1" dirty="0"/>
              <a:t>So how does this program work and how does the assembly handle it? </a:t>
            </a:r>
          </a:p>
        </p:txBody>
      </p:sp>
    </p:spTree>
    <p:extLst>
      <p:ext uri="{BB962C8B-B14F-4D97-AF65-F5344CB8AC3E}">
        <p14:creationId xmlns:p14="http://schemas.microsoft.com/office/powerpoint/2010/main" val="105462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E72A3-7041-7A6D-664A-34EEE77CDA00}"/>
              </a:ext>
            </a:extLst>
          </p:cNvPr>
          <p:cNvSpPr/>
          <p:nvPr/>
        </p:nvSpPr>
        <p:spPr>
          <a:xfrm>
            <a:off x="9904412" y="1828800"/>
            <a:ext cx="1752600" cy="3505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ln w="0"/>
              <a:solidFill>
                <a:schemeClr val="tx1"/>
              </a:solidFill>
            </a:endParaRPr>
          </a:p>
        </p:txBody>
      </p:sp>
      <p:cxnSp>
        <p:nvCxnSpPr>
          <p:cNvPr id="4" name="Straight Connector 3">
            <a:extLst>
              <a:ext uri="{FF2B5EF4-FFF2-40B4-BE49-F238E27FC236}">
                <a16:creationId xmlns:a16="http://schemas.microsoft.com/office/drawing/2014/main" id="{95709CF4-BC2D-3846-D774-69E65D67D47E}"/>
              </a:ext>
            </a:extLst>
          </p:cNvPr>
          <p:cNvCxnSpPr/>
          <p:nvPr/>
        </p:nvCxnSpPr>
        <p:spPr>
          <a:xfrm>
            <a:off x="9904412" y="2286000"/>
            <a:ext cx="1752600" cy="0"/>
          </a:xfrm>
          <a:prstGeom prst="line">
            <a:avLst/>
          </a:prstGeom>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8B7BEB5-BD94-6F64-F18C-FC533ABCABA7}"/>
              </a:ext>
            </a:extLst>
          </p:cNvPr>
          <p:cNvSpPr txBox="1"/>
          <p:nvPr/>
        </p:nvSpPr>
        <p:spPr>
          <a:xfrm>
            <a:off x="1123856" y="1932057"/>
            <a:ext cx="5791200" cy="707886"/>
          </a:xfrm>
          <a:prstGeom prst="rect">
            <a:avLst/>
          </a:prstGeom>
          <a:noFill/>
        </p:spPr>
        <p:txBody>
          <a:bodyPr wrap="square" rtlCol="0">
            <a:spAutoFit/>
          </a:bodyPr>
          <a:lstStyle/>
          <a:p>
            <a:r>
              <a:rPr lang="en-US" sz="2000" dirty="0"/>
              <a:t>_main:</a:t>
            </a:r>
          </a:p>
          <a:p>
            <a:r>
              <a:rPr lang="en-US" sz="2000" dirty="0"/>
              <a:t>LFB13</a:t>
            </a:r>
          </a:p>
        </p:txBody>
      </p:sp>
      <p:sp>
        <p:nvSpPr>
          <p:cNvPr id="12" name="TextBox 11">
            <a:extLst>
              <a:ext uri="{FF2B5EF4-FFF2-40B4-BE49-F238E27FC236}">
                <a16:creationId xmlns:a16="http://schemas.microsoft.com/office/drawing/2014/main" id="{000656CD-8CAE-3B70-C6C2-C3AC7EA6D8A2}"/>
              </a:ext>
            </a:extLst>
          </p:cNvPr>
          <p:cNvSpPr txBox="1"/>
          <p:nvPr/>
        </p:nvSpPr>
        <p:spPr>
          <a:xfrm>
            <a:off x="1778115" y="2587784"/>
            <a:ext cx="6967872" cy="1938992"/>
          </a:xfrm>
          <a:prstGeom prst="rect">
            <a:avLst/>
          </a:prstGeom>
          <a:noFill/>
        </p:spPr>
        <p:txBody>
          <a:bodyPr wrap="square" rtlCol="0">
            <a:spAutoFit/>
          </a:bodyPr>
          <a:lstStyle/>
          <a:p>
            <a:r>
              <a:rPr lang="en-US" sz="2000" dirty="0" err="1"/>
              <a:t>pushl</a:t>
            </a:r>
            <a:r>
              <a:rPr lang="en-US" sz="2000" dirty="0"/>
              <a:t> %</a:t>
            </a:r>
            <a:r>
              <a:rPr lang="en-US" sz="2000" dirty="0" err="1"/>
              <a:t>ebp</a:t>
            </a:r>
            <a:endParaRPr lang="en-US" sz="2000" dirty="0"/>
          </a:p>
          <a:p>
            <a:r>
              <a:rPr lang="en-US" sz="2000" dirty="0" err="1"/>
              <a:t>movl</a:t>
            </a:r>
            <a:r>
              <a:rPr lang="en-US" sz="2000" dirty="0"/>
              <a:t> %</a:t>
            </a:r>
            <a:r>
              <a:rPr lang="en-US" sz="2000" dirty="0" err="1"/>
              <a:t>esp</a:t>
            </a:r>
            <a:r>
              <a:rPr lang="en-US" sz="2000" dirty="0"/>
              <a:t>,%</a:t>
            </a:r>
            <a:r>
              <a:rPr lang="en-US" sz="2000" dirty="0" err="1"/>
              <a:t>ebp</a:t>
            </a:r>
            <a:endParaRPr lang="en-US" sz="2000" dirty="0"/>
          </a:p>
          <a:p>
            <a:r>
              <a:rPr lang="en-US" sz="2000" dirty="0">
                <a:highlight>
                  <a:srgbClr val="008080"/>
                </a:highlight>
              </a:rPr>
              <a:t>pushing the value of the base stack pointer into the stack (decrement %</a:t>
            </a:r>
            <a:r>
              <a:rPr lang="en-US" sz="2000" dirty="0" err="1">
                <a:highlight>
                  <a:srgbClr val="008080"/>
                </a:highlight>
              </a:rPr>
              <a:t>esp</a:t>
            </a:r>
            <a:r>
              <a:rPr lang="en-US" sz="2000" dirty="0">
                <a:highlight>
                  <a:srgbClr val="008080"/>
                </a:highlight>
              </a:rPr>
              <a:t> by 4)</a:t>
            </a:r>
          </a:p>
          <a:p>
            <a:r>
              <a:rPr lang="en-US" sz="2000" dirty="0">
                <a:highlight>
                  <a:srgbClr val="008080"/>
                </a:highlight>
              </a:rPr>
              <a:t>And then move the value of %</a:t>
            </a:r>
            <a:r>
              <a:rPr lang="en-US" sz="2000" dirty="0" err="1">
                <a:highlight>
                  <a:srgbClr val="008080"/>
                </a:highlight>
              </a:rPr>
              <a:t>esp</a:t>
            </a:r>
            <a:r>
              <a:rPr lang="en-US" sz="2000" dirty="0">
                <a:highlight>
                  <a:srgbClr val="008080"/>
                </a:highlight>
              </a:rPr>
              <a:t> to %</a:t>
            </a:r>
            <a:r>
              <a:rPr lang="en-US" sz="2000" dirty="0" err="1">
                <a:highlight>
                  <a:srgbClr val="008080"/>
                </a:highlight>
              </a:rPr>
              <a:t>ebp</a:t>
            </a:r>
            <a:r>
              <a:rPr lang="en-US" sz="2000" dirty="0">
                <a:highlight>
                  <a:srgbClr val="008080"/>
                </a:highlight>
              </a:rPr>
              <a:t> which sets the base pointer to point to the same location as %</a:t>
            </a:r>
            <a:r>
              <a:rPr lang="en-US" sz="2000" dirty="0" err="1">
                <a:highlight>
                  <a:srgbClr val="008080"/>
                </a:highlight>
              </a:rPr>
              <a:t>esp</a:t>
            </a:r>
            <a:r>
              <a:rPr lang="en-US" sz="2000" dirty="0">
                <a:highlight>
                  <a:srgbClr val="008080"/>
                </a:highlight>
              </a:rPr>
              <a:t> </a:t>
            </a:r>
          </a:p>
        </p:txBody>
      </p:sp>
      <p:cxnSp>
        <p:nvCxnSpPr>
          <p:cNvPr id="17" name="Straight Arrow Connector 16">
            <a:extLst>
              <a:ext uri="{FF2B5EF4-FFF2-40B4-BE49-F238E27FC236}">
                <a16:creationId xmlns:a16="http://schemas.microsoft.com/office/drawing/2014/main" id="{258AC04A-49BB-E4DC-19D3-BC16FEA7573F}"/>
              </a:ext>
            </a:extLst>
          </p:cNvPr>
          <p:cNvCxnSpPr/>
          <p:nvPr/>
        </p:nvCxnSpPr>
        <p:spPr>
          <a:xfrm>
            <a:off x="8990012" y="22098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BADCBBA-C29B-ABC8-6F9A-25A9AE07BD07}"/>
              </a:ext>
            </a:extLst>
          </p:cNvPr>
          <p:cNvPicPr>
            <a:picLocks noChangeAspect="1"/>
          </p:cNvPicPr>
          <p:nvPr/>
        </p:nvPicPr>
        <p:blipFill>
          <a:blip r:embed="rId2"/>
          <a:stretch>
            <a:fillRect/>
          </a:stretch>
        </p:blipFill>
        <p:spPr>
          <a:xfrm>
            <a:off x="8990012" y="2209800"/>
            <a:ext cx="768163" cy="158510"/>
          </a:xfrm>
          <a:prstGeom prst="rect">
            <a:avLst/>
          </a:prstGeom>
        </p:spPr>
      </p:pic>
      <p:sp>
        <p:nvSpPr>
          <p:cNvPr id="19" name="TextBox 18">
            <a:extLst>
              <a:ext uri="{FF2B5EF4-FFF2-40B4-BE49-F238E27FC236}">
                <a16:creationId xmlns:a16="http://schemas.microsoft.com/office/drawing/2014/main" id="{D6320DF8-37CC-364C-4863-DCAF94B6A6B8}"/>
              </a:ext>
            </a:extLst>
          </p:cNvPr>
          <p:cNvSpPr txBox="1"/>
          <p:nvPr/>
        </p:nvSpPr>
        <p:spPr>
          <a:xfrm>
            <a:off x="10242885" y="1828800"/>
            <a:ext cx="1066800" cy="523220"/>
          </a:xfrm>
          <a:prstGeom prst="rect">
            <a:avLst/>
          </a:prstGeom>
          <a:noFill/>
        </p:spPr>
        <p:txBody>
          <a:bodyPr wrap="square" rtlCol="0">
            <a:spAutoFit/>
          </a:bodyPr>
          <a:lstStyle/>
          <a:p>
            <a:r>
              <a:rPr lang="en-US" sz="2800" dirty="0">
                <a:solidFill>
                  <a:schemeClr val="bg1"/>
                </a:solidFill>
              </a:rPr>
              <a:t>%</a:t>
            </a:r>
            <a:r>
              <a:rPr lang="en-US" sz="2800" dirty="0" err="1">
                <a:solidFill>
                  <a:schemeClr val="bg1"/>
                </a:solidFill>
              </a:rPr>
              <a:t>ebp</a:t>
            </a:r>
            <a:endParaRPr lang="en-US" sz="2800" dirty="0">
              <a:solidFill>
                <a:schemeClr val="bg1"/>
              </a:solidFill>
            </a:endParaRPr>
          </a:p>
        </p:txBody>
      </p:sp>
      <p:sp>
        <p:nvSpPr>
          <p:cNvPr id="21" name="TextBox 20">
            <a:extLst>
              <a:ext uri="{FF2B5EF4-FFF2-40B4-BE49-F238E27FC236}">
                <a16:creationId xmlns:a16="http://schemas.microsoft.com/office/drawing/2014/main" id="{B5B596DD-3B7F-1C9C-8079-57C86C1A6F5E}"/>
              </a:ext>
            </a:extLst>
          </p:cNvPr>
          <p:cNvSpPr txBox="1"/>
          <p:nvPr/>
        </p:nvSpPr>
        <p:spPr>
          <a:xfrm>
            <a:off x="8988424" y="1936521"/>
            <a:ext cx="990600" cy="307777"/>
          </a:xfrm>
          <a:prstGeom prst="rect">
            <a:avLst/>
          </a:prstGeom>
          <a:noFill/>
        </p:spPr>
        <p:txBody>
          <a:bodyPr wrap="square" rtlCol="0">
            <a:spAutoFit/>
          </a:bodyPr>
          <a:lstStyle/>
          <a:p>
            <a:r>
              <a:rPr lang="en-US" sz="1400" dirty="0"/>
              <a:t>%</a:t>
            </a:r>
            <a:r>
              <a:rPr lang="en-US" sz="1400" dirty="0" err="1"/>
              <a:t>esp</a:t>
            </a:r>
            <a:endParaRPr lang="en-US" sz="1400" dirty="0"/>
          </a:p>
        </p:txBody>
      </p:sp>
      <p:pic>
        <p:nvPicPr>
          <p:cNvPr id="22" name="Picture 21">
            <a:extLst>
              <a:ext uri="{FF2B5EF4-FFF2-40B4-BE49-F238E27FC236}">
                <a16:creationId xmlns:a16="http://schemas.microsoft.com/office/drawing/2014/main" id="{8619431D-93FB-4DF8-1730-F4AF3A07A4B1}"/>
              </a:ext>
            </a:extLst>
          </p:cNvPr>
          <p:cNvPicPr>
            <a:picLocks noChangeAspect="1"/>
          </p:cNvPicPr>
          <p:nvPr/>
        </p:nvPicPr>
        <p:blipFill>
          <a:blip r:embed="rId3"/>
          <a:stretch>
            <a:fillRect/>
          </a:stretch>
        </p:blipFill>
        <p:spPr>
          <a:xfrm>
            <a:off x="8988424" y="2209799"/>
            <a:ext cx="1012024" cy="377985"/>
          </a:xfrm>
          <a:prstGeom prst="rect">
            <a:avLst/>
          </a:prstGeom>
        </p:spPr>
      </p:pic>
      <p:sp>
        <p:nvSpPr>
          <p:cNvPr id="24" name="TextBox 23">
            <a:extLst>
              <a:ext uri="{FF2B5EF4-FFF2-40B4-BE49-F238E27FC236}">
                <a16:creationId xmlns:a16="http://schemas.microsoft.com/office/drawing/2014/main" id="{D83A7155-1850-CE0D-CEC4-B2CC4972379F}"/>
              </a:ext>
            </a:extLst>
          </p:cNvPr>
          <p:cNvSpPr txBox="1"/>
          <p:nvPr/>
        </p:nvSpPr>
        <p:spPr>
          <a:xfrm>
            <a:off x="10242885" y="1157953"/>
            <a:ext cx="1143000" cy="584775"/>
          </a:xfrm>
          <a:prstGeom prst="rect">
            <a:avLst/>
          </a:prstGeom>
          <a:noFill/>
        </p:spPr>
        <p:txBody>
          <a:bodyPr wrap="square" rtlCol="0">
            <a:spAutoFit/>
          </a:bodyPr>
          <a:lstStyle/>
          <a:p>
            <a:r>
              <a:rPr lang="en-US" sz="1600" dirty="0"/>
              <a:t>High addresses</a:t>
            </a:r>
          </a:p>
        </p:txBody>
      </p:sp>
      <p:pic>
        <p:nvPicPr>
          <p:cNvPr id="25" name="Picture 24">
            <a:extLst>
              <a:ext uri="{FF2B5EF4-FFF2-40B4-BE49-F238E27FC236}">
                <a16:creationId xmlns:a16="http://schemas.microsoft.com/office/drawing/2014/main" id="{1E9F0C77-F6ED-AA61-F6A8-7FE2BA1E7600}"/>
              </a:ext>
            </a:extLst>
          </p:cNvPr>
          <p:cNvPicPr>
            <a:picLocks noChangeAspect="1"/>
          </p:cNvPicPr>
          <p:nvPr/>
        </p:nvPicPr>
        <p:blipFill>
          <a:blip r:embed="rId4"/>
          <a:stretch>
            <a:fillRect/>
          </a:stretch>
        </p:blipFill>
        <p:spPr>
          <a:xfrm>
            <a:off x="10361612" y="5452842"/>
            <a:ext cx="1176630" cy="676715"/>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E72A3-7041-7A6D-664A-34EEE77CDA00}"/>
              </a:ext>
            </a:extLst>
          </p:cNvPr>
          <p:cNvSpPr/>
          <p:nvPr/>
        </p:nvSpPr>
        <p:spPr>
          <a:xfrm>
            <a:off x="9904412" y="1828800"/>
            <a:ext cx="1752600" cy="3505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tx1"/>
              </a:solidFill>
            </a:endParaRPr>
          </a:p>
        </p:txBody>
      </p:sp>
      <p:cxnSp>
        <p:nvCxnSpPr>
          <p:cNvPr id="4" name="Straight Connector 3">
            <a:extLst>
              <a:ext uri="{FF2B5EF4-FFF2-40B4-BE49-F238E27FC236}">
                <a16:creationId xmlns:a16="http://schemas.microsoft.com/office/drawing/2014/main" id="{95709CF4-BC2D-3846-D774-69E65D67D47E}"/>
              </a:ext>
            </a:extLst>
          </p:cNvPr>
          <p:cNvCxnSpPr/>
          <p:nvPr/>
        </p:nvCxnSpPr>
        <p:spPr>
          <a:xfrm>
            <a:off x="9904412" y="2286000"/>
            <a:ext cx="1752600" cy="0"/>
          </a:xfrm>
          <a:prstGeom prst="line">
            <a:avLst/>
          </a:prstGeom>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8B7BEB5-BD94-6F64-F18C-FC533ABCABA7}"/>
              </a:ext>
            </a:extLst>
          </p:cNvPr>
          <p:cNvSpPr txBox="1"/>
          <p:nvPr/>
        </p:nvSpPr>
        <p:spPr>
          <a:xfrm>
            <a:off x="1141412" y="440542"/>
            <a:ext cx="5791200" cy="707886"/>
          </a:xfrm>
          <a:prstGeom prst="rect">
            <a:avLst/>
          </a:prstGeom>
          <a:noFill/>
        </p:spPr>
        <p:txBody>
          <a:bodyPr wrap="square" rtlCol="0">
            <a:spAutoFit/>
          </a:bodyPr>
          <a:lstStyle/>
          <a:p>
            <a:r>
              <a:rPr lang="en-US" sz="2000" dirty="0"/>
              <a:t>_main:</a:t>
            </a:r>
          </a:p>
          <a:p>
            <a:r>
              <a:rPr lang="en-US" sz="2000" dirty="0"/>
              <a:t>LFB13</a:t>
            </a:r>
          </a:p>
        </p:txBody>
      </p:sp>
      <p:sp>
        <p:nvSpPr>
          <p:cNvPr id="12" name="TextBox 11">
            <a:extLst>
              <a:ext uri="{FF2B5EF4-FFF2-40B4-BE49-F238E27FC236}">
                <a16:creationId xmlns:a16="http://schemas.microsoft.com/office/drawing/2014/main" id="{000656CD-8CAE-3B70-C6C2-C3AC7EA6D8A2}"/>
              </a:ext>
            </a:extLst>
          </p:cNvPr>
          <p:cNvSpPr txBox="1"/>
          <p:nvPr/>
        </p:nvSpPr>
        <p:spPr>
          <a:xfrm>
            <a:off x="1755636" y="1226909"/>
            <a:ext cx="6967872" cy="4708981"/>
          </a:xfrm>
          <a:prstGeom prst="rect">
            <a:avLst/>
          </a:prstGeom>
          <a:noFill/>
        </p:spPr>
        <p:txBody>
          <a:bodyPr wrap="square" rtlCol="0">
            <a:spAutoFit/>
          </a:bodyPr>
          <a:lstStyle/>
          <a:p>
            <a:r>
              <a:rPr lang="en-US" sz="2000" dirty="0" err="1"/>
              <a:t>pushl</a:t>
            </a:r>
            <a:r>
              <a:rPr lang="en-US" sz="2000" dirty="0"/>
              <a:t> %</a:t>
            </a:r>
            <a:r>
              <a:rPr lang="en-US" sz="2000" dirty="0" err="1"/>
              <a:t>esi</a:t>
            </a:r>
            <a:endParaRPr lang="en-US" sz="2000" dirty="0"/>
          </a:p>
          <a:p>
            <a:r>
              <a:rPr lang="en-US" sz="2000" dirty="0">
                <a:highlight>
                  <a:srgbClr val="008080"/>
                </a:highlight>
              </a:rPr>
              <a:t>Decrement the stack pointer %</a:t>
            </a:r>
            <a:r>
              <a:rPr lang="en-US" sz="2000" dirty="0" err="1">
                <a:highlight>
                  <a:srgbClr val="008080"/>
                </a:highlight>
              </a:rPr>
              <a:t>esp</a:t>
            </a:r>
            <a:r>
              <a:rPr lang="en-US" sz="2000" dirty="0">
                <a:highlight>
                  <a:srgbClr val="008080"/>
                </a:highlight>
              </a:rPr>
              <a:t> by 4 and push the 32-bit %</a:t>
            </a:r>
            <a:r>
              <a:rPr lang="en-US" sz="2000" dirty="0" err="1">
                <a:highlight>
                  <a:srgbClr val="008080"/>
                </a:highlight>
              </a:rPr>
              <a:t>esi</a:t>
            </a:r>
            <a:r>
              <a:rPr lang="en-US" sz="2000" dirty="0">
                <a:highlight>
                  <a:srgbClr val="008080"/>
                </a:highlight>
              </a:rPr>
              <a:t> value into the stack</a:t>
            </a:r>
          </a:p>
          <a:p>
            <a:r>
              <a:rPr lang="en-US" sz="2000" dirty="0" err="1"/>
              <a:t>pushl</a:t>
            </a:r>
            <a:r>
              <a:rPr lang="en-US" sz="2000" dirty="0"/>
              <a:t> %</a:t>
            </a:r>
            <a:r>
              <a:rPr lang="en-US" sz="2000" dirty="0" err="1"/>
              <a:t>ebx</a:t>
            </a:r>
            <a:endParaRPr lang="en-US" sz="2000" dirty="0"/>
          </a:p>
          <a:p>
            <a:r>
              <a:rPr lang="en-US" sz="2000" dirty="0">
                <a:highlight>
                  <a:srgbClr val="008080"/>
                </a:highlight>
              </a:rPr>
              <a:t>Decrement %</a:t>
            </a:r>
            <a:r>
              <a:rPr lang="en-US" sz="2000" dirty="0" err="1">
                <a:highlight>
                  <a:srgbClr val="008080"/>
                </a:highlight>
              </a:rPr>
              <a:t>esp</a:t>
            </a:r>
            <a:r>
              <a:rPr lang="en-US" sz="2000" dirty="0">
                <a:highlight>
                  <a:srgbClr val="008080"/>
                </a:highlight>
              </a:rPr>
              <a:t> by 4 and push %</a:t>
            </a:r>
            <a:r>
              <a:rPr lang="en-US" sz="2000" dirty="0" err="1">
                <a:highlight>
                  <a:srgbClr val="008080"/>
                </a:highlight>
              </a:rPr>
              <a:t>ebx</a:t>
            </a:r>
            <a:r>
              <a:rPr lang="en-US" sz="2000" dirty="0">
                <a:highlight>
                  <a:srgbClr val="008080"/>
                </a:highlight>
              </a:rPr>
              <a:t> value</a:t>
            </a:r>
          </a:p>
          <a:p>
            <a:r>
              <a:rPr lang="en-US" sz="2000" dirty="0" err="1"/>
              <a:t>andl</a:t>
            </a:r>
            <a:r>
              <a:rPr lang="en-US" sz="2000" dirty="0"/>
              <a:t> $-16, %</a:t>
            </a:r>
            <a:r>
              <a:rPr lang="en-US" sz="2000" dirty="0" err="1"/>
              <a:t>esp</a:t>
            </a:r>
            <a:endParaRPr lang="en-US" sz="2000" dirty="0"/>
          </a:p>
          <a:p>
            <a:r>
              <a:rPr lang="en-US" sz="2000" dirty="0">
                <a:highlight>
                  <a:srgbClr val="008080"/>
                </a:highlight>
              </a:rPr>
              <a:t>-16 in hexadecimal is 0xfffffff0 -&gt; %</a:t>
            </a:r>
            <a:r>
              <a:rPr lang="en-US" sz="2000" dirty="0" err="1">
                <a:highlight>
                  <a:srgbClr val="008080"/>
                </a:highlight>
              </a:rPr>
              <a:t>esp</a:t>
            </a:r>
            <a:r>
              <a:rPr lang="en-US" sz="2000" dirty="0">
                <a:highlight>
                  <a:srgbClr val="008080"/>
                </a:highlight>
              </a:rPr>
              <a:t> = %</a:t>
            </a:r>
            <a:r>
              <a:rPr lang="en-US" sz="2000" dirty="0" err="1">
                <a:highlight>
                  <a:srgbClr val="008080"/>
                </a:highlight>
              </a:rPr>
              <a:t>esp</a:t>
            </a:r>
            <a:r>
              <a:rPr lang="en-US" sz="2000" dirty="0">
                <a:highlight>
                  <a:srgbClr val="008080"/>
                </a:highlight>
              </a:rPr>
              <a:t> &amp; 0xfffffff0</a:t>
            </a:r>
          </a:p>
          <a:p>
            <a:r>
              <a:rPr lang="en-US" sz="2000" dirty="0">
                <a:highlight>
                  <a:srgbClr val="008080"/>
                </a:highlight>
              </a:rPr>
              <a:t>when </a:t>
            </a:r>
            <a:r>
              <a:rPr lang="en-US" sz="2000" dirty="0" err="1">
                <a:highlight>
                  <a:srgbClr val="008080"/>
                </a:highlight>
              </a:rPr>
              <a:t>anding</a:t>
            </a:r>
            <a:r>
              <a:rPr lang="en-US" sz="2000" dirty="0">
                <a:highlight>
                  <a:srgbClr val="008080"/>
                </a:highlight>
              </a:rPr>
              <a:t> with -16, we set the %</a:t>
            </a:r>
            <a:r>
              <a:rPr lang="en-US" sz="2000" dirty="0" err="1">
                <a:highlight>
                  <a:srgbClr val="008080"/>
                </a:highlight>
              </a:rPr>
              <a:t>esp</a:t>
            </a:r>
            <a:r>
              <a:rPr lang="en-US" sz="2000" dirty="0">
                <a:highlight>
                  <a:srgbClr val="008080"/>
                </a:highlight>
              </a:rPr>
              <a:t> register to the nearest multiple of 16 (stack alignment) which is sometimes required to improve performance for processes that operate more efficiently when data is aligned</a:t>
            </a:r>
          </a:p>
          <a:p>
            <a:r>
              <a:rPr lang="en-US" sz="2000" dirty="0">
                <a:highlight>
                  <a:srgbClr val="008080"/>
                </a:highlight>
              </a:rPr>
              <a:t> </a:t>
            </a:r>
          </a:p>
          <a:p>
            <a:r>
              <a:rPr lang="en-US" sz="2000" dirty="0"/>
              <a:t>Reference : </a:t>
            </a:r>
            <a:r>
              <a:rPr lang="en-US" sz="2000" i="1" dirty="0">
                <a:hlinkClick r:id="rId2"/>
              </a:rPr>
              <a:t>https://stackoverflow.com/questions/23309863/why-does-gcc-produce-andl-16</a:t>
            </a:r>
            <a:endParaRPr lang="en-US" sz="2000" i="1" dirty="0"/>
          </a:p>
          <a:p>
            <a:endParaRPr lang="en-US" sz="2000" dirty="0">
              <a:highlight>
                <a:srgbClr val="008080"/>
              </a:highlight>
            </a:endParaRPr>
          </a:p>
        </p:txBody>
      </p:sp>
      <p:cxnSp>
        <p:nvCxnSpPr>
          <p:cNvPr id="17" name="Straight Arrow Connector 16">
            <a:extLst>
              <a:ext uri="{FF2B5EF4-FFF2-40B4-BE49-F238E27FC236}">
                <a16:creationId xmlns:a16="http://schemas.microsoft.com/office/drawing/2014/main" id="{258AC04A-49BB-E4DC-19D3-BC16FEA7573F}"/>
              </a:ext>
            </a:extLst>
          </p:cNvPr>
          <p:cNvCxnSpPr/>
          <p:nvPr/>
        </p:nvCxnSpPr>
        <p:spPr>
          <a:xfrm>
            <a:off x="9143440" y="22860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BADCBBA-C29B-ABC8-6F9A-25A9AE07BD07}"/>
              </a:ext>
            </a:extLst>
          </p:cNvPr>
          <p:cNvPicPr>
            <a:picLocks noChangeAspect="1"/>
          </p:cNvPicPr>
          <p:nvPr/>
        </p:nvPicPr>
        <p:blipFill>
          <a:blip r:embed="rId3"/>
          <a:stretch>
            <a:fillRect/>
          </a:stretch>
        </p:blipFill>
        <p:spPr>
          <a:xfrm>
            <a:off x="9159231" y="3107483"/>
            <a:ext cx="768163" cy="158510"/>
          </a:xfrm>
          <a:prstGeom prst="rect">
            <a:avLst/>
          </a:prstGeom>
        </p:spPr>
      </p:pic>
      <p:sp>
        <p:nvSpPr>
          <p:cNvPr id="19" name="TextBox 18">
            <a:extLst>
              <a:ext uri="{FF2B5EF4-FFF2-40B4-BE49-F238E27FC236}">
                <a16:creationId xmlns:a16="http://schemas.microsoft.com/office/drawing/2014/main" id="{D6320DF8-37CC-364C-4863-DCAF94B6A6B8}"/>
              </a:ext>
            </a:extLst>
          </p:cNvPr>
          <p:cNvSpPr txBox="1"/>
          <p:nvPr/>
        </p:nvSpPr>
        <p:spPr>
          <a:xfrm>
            <a:off x="10242885" y="1828800"/>
            <a:ext cx="1066800" cy="523220"/>
          </a:xfrm>
          <a:prstGeom prst="rect">
            <a:avLst/>
          </a:prstGeom>
          <a:noFill/>
        </p:spPr>
        <p:txBody>
          <a:bodyPr wrap="square" rtlCol="0">
            <a:spAutoFit/>
          </a:bodyPr>
          <a:lstStyle/>
          <a:p>
            <a:r>
              <a:rPr lang="en-US" sz="2800" dirty="0">
                <a:solidFill>
                  <a:schemeClr val="bg1"/>
                </a:solidFill>
              </a:rPr>
              <a:t>%</a:t>
            </a:r>
            <a:r>
              <a:rPr lang="en-US" sz="2800" dirty="0" err="1">
                <a:solidFill>
                  <a:schemeClr val="bg1"/>
                </a:solidFill>
              </a:rPr>
              <a:t>ebp</a:t>
            </a:r>
            <a:endParaRPr lang="en-US" sz="2800" dirty="0">
              <a:solidFill>
                <a:schemeClr val="bg1"/>
              </a:solidFill>
            </a:endParaRPr>
          </a:p>
        </p:txBody>
      </p:sp>
      <p:sp>
        <p:nvSpPr>
          <p:cNvPr id="21" name="TextBox 20">
            <a:extLst>
              <a:ext uri="{FF2B5EF4-FFF2-40B4-BE49-F238E27FC236}">
                <a16:creationId xmlns:a16="http://schemas.microsoft.com/office/drawing/2014/main" id="{B5B596DD-3B7F-1C9C-8079-57C86C1A6F5E}"/>
              </a:ext>
            </a:extLst>
          </p:cNvPr>
          <p:cNvSpPr txBox="1"/>
          <p:nvPr/>
        </p:nvSpPr>
        <p:spPr>
          <a:xfrm>
            <a:off x="9231256" y="3129379"/>
            <a:ext cx="990600" cy="307777"/>
          </a:xfrm>
          <a:prstGeom prst="rect">
            <a:avLst/>
          </a:prstGeom>
          <a:noFill/>
        </p:spPr>
        <p:txBody>
          <a:bodyPr wrap="square" rtlCol="0">
            <a:spAutoFit/>
          </a:bodyPr>
          <a:lstStyle/>
          <a:p>
            <a:r>
              <a:rPr lang="en-US" sz="1400" dirty="0"/>
              <a:t>%</a:t>
            </a:r>
            <a:r>
              <a:rPr lang="en-US" sz="1400" dirty="0" err="1"/>
              <a:t>esp</a:t>
            </a:r>
            <a:endParaRPr lang="en-US" sz="1400" dirty="0"/>
          </a:p>
        </p:txBody>
      </p:sp>
      <p:pic>
        <p:nvPicPr>
          <p:cNvPr id="22" name="Picture 21">
            <a:extLst>
              <a:ext uri="{FF2B5EF4-FFF2-40B4-BE49-F238E27FC236}">
                <a16:creationId xmlns:a16="http://schemas.microsoft.com/office/drawing/2014/main" id="{8619431D-93FB-4DF8-1730-F4AF3A07A4B1}"/>
              </a:ext>
            </a:extLst>
          </p:cNvPr>
          <p:cNvPicPr>
            <a:picLocks noChangeAspect="1"/>
          </p:cNvPicPr>
          <p:nvPr/>
        </p:nvPicPr>
        <p:blipFill>
          <a:blip r:embed="rId4"/>
          <a:stretch>
            <a:fillRect/>
          </a:stretch>
        </p:blipFill>
        <p:spPr>
          <a:xfrm>
            <a:off x="9157661" y="2015016"/>
            <a:ext cx="1012024" cy="377985"/>
          </a:xfrm>
          <a:prstGeom prst="rect">
            <a:avLst/>
          </a:prstGeom>
        </p:spPr>
      </p:pic>
      <p:sp>
        <p:nvSpPr>
          <p:cNvPr id="24" name="TextBox 23">
            <a:extLst>
              <a:ext uri="{FF2B5EF4-FFF2-40B4-BE49-F238E27FC236}">
                <a16:creationId xmlns:a16="http://schemas.microsoft.com/office/drawing/2014/main" id="{D83A7155-1850-CE0D-CEC4-B2CC4972379F}"/>
              </a:ext>
            </a:extLst>
          </p:cNvPr>
          <p:cNvSpPr txBox="1"/>
          <p:nvPr/>
        </p:nvSpPr>
        <p:spPr>
          <a:xfrm>
            <a:off x="10242885" y="1157953"/>
            <a:ext cx="1143000" cy="584775"/>
          </a:xfrm>
          <a:prstGeom prst="rect">
            <a:avLst/>
          </a:prstGeom>
          <a:noFill/>
        </p:spPr>
        <p:txBody>
          <a:bodyPr wrap="square" rtlCol="0">
            <a:spAutoFit/>
          </a:bodyPr>
          <a:lstStyle/>
          <a:p>
            <a:r>
              <a:rPr lang="en-US" sz="1600" dirty="0"/>
              <a:t>High addresses</a:t>
            </a:r>
          </a:p>
        </p:txBody>
      </p:sp>
      <p:pic>
        <p:nvPicPr>
          <p:cNvPr id="25" name="Picture 24">
            <a:extLst>
              <a:ext uri="{FF2B5EF4-FFF2-40B4-BE49-F238E27FC236}">
                <a16:creationId xmlns:a16="http://schemas.microsoft.com/office/drawing/2014/main" id="{1E9F0C77-F6ED-AA61-F6A8-7FE2BA1E7600}"/>
              </a:ext>
            </a:extLst>
          </p:cNvPr>
          <p:cNvPicPr>
            <a:picLocks noChangeAspect="1"/>
          </p:cNvPicPr>
          <p:nvPr/>
        </p:nvPicPr>
        <p:blipFill>
          <a:blip r:embed="rId5"/>
          <a:stretch>
            <a:fillRect/>
          </a:stretch>
        </p:blipFill>
        <p:spPr>
          <a:xfrm>
            <a:off x="10361612" y="5452842"/>
            <a:ext cx="1176630" cy="676715"/>
          </a:xfrm>
          <a:prstGeom prst="rect">
            <a:avLst/>
          </a:prstGeom>
        </p:spPr>
      </p:pic>
      <p:pic>
        <p:nvPicPr>
          <p:cNvPr id="3" name="Picture 2">
            <a:extLst>
              <a:ext uri="{FF2B5EF4-FFF2-40B4-BE49-F238E27FC236}">
                <a16:creationId xmlns:a16="http://schemas.microsoft.com/office/drawing/2014/main" id="{72CF6A3C-9AFF-6932-1D7A-B85F252E50CE}"/>
              </a:ext>
            </a:extLst>
          </p:cNvPr>
          <p:cNvPicPr>
            <a:picLocks noChangeAspect="1"/>
          </p:cNvPicPr>
          <p:nvPr/>
        </p:nvPicPr>
        <p:blipFill>
          <a:blip r:embed="rId6"/>
          <a:stretch>
            <a:fillRect/>
          </a:stretch>
        </p:blipFill>
        <p:spPr>
          <a:xfrm>
            <a:off x="9904412" y="2726482"/>
            <a:ext cx="1761897" cy="12193"/>
          </a:xfrm>
          <a:prstGeom prst="rect">
            <a:avLst/>
          </a:prstGeom>
        </p:spPr>
      </p:pic>
      <p:sp>
        <p:nvSpPr>
          <p:cNvPr id="6" name="TextBox 5">
            <a:extLst>
              <a:ext uri="{FF2B5EF4-FFF2-40B4-BE49-F238E27FC236}">
                <a16:creationId xmlns:a16="http://schemas.microsoft.com/office/drawing/2014/main" id="{FB602B32-2833-70B0-0A9A-85B1256548AE}"/>
              </a:ext>
            </a:extLst>
          </p:cNvPr>
          <p:cNvSpPr txBox="1"/>
          <p:nvPr/>
        </p:nvSpPr>
        <p:spPr>
          <a:xfrm>
            <a:off x="10307367" y="2253578"/>
            <a:ext cx="841897" cy="523220"/>
          </a:xfrm>
          <a:prstGeom prst="rect">
            <a:avLst/>
          </a:prstGeom>
          <a:noFill/>
        </p:spPr>
        <p:txBody>
          <a:bodyPr wrap="none" rtlCol="0">
            <a:spAutoFit/>
          </a:bodyPr>
          <a:lstStyle/>
          <a:p>
            <a:r>
              <a:rPr lang="en-US" sz="2800" dirty="0">
                <a:solidFill>
                  <a:schemeClr val="bg1"/>
                </a:solidFill>
              </a:rPr>
              <a:t>%</a:t>
            </a:r>
            <a:r>
              <a:rPr lang="en-US" sz="2800" dirty="0" err="1">
                <a:solidFill>
                  <a:schemeClr val="bg1"/>
                </a:solidFill>
              </a:rPr>
              <a:t>esi</a:t>
            </a:r>
            <a:endParaRPr lang="en-US" sz="2800" dirty="0">
              <a:solidFill>
                <a:schemeClr val="bg1"/>
              </a:solidFill>
            </a:endParaRPr>
          </a:p>
        </p:txBody>
      </p:sp>
      <p:pic>
        <p:nvPicPr>
          <p:cNvPr id="9" name="Picture 8">
            <a:extLst>
              <a:ext uri="{FF2B5EF4-FFF2-40B4-BE49-F238E27FC236}">
                <a16:creationId xmlns:a16="http://schemas.microsoft.com/office/drawing/2014/main" id="{84B757A2-F524-59E3-5183-DAAB82671841}"/>
              </a:ext>
            </a:extLst>
          </p:cNvPr>
          <p:cNvPicPr>
            <a:picLocks noChangeAspect="1"/>
          </p:cNvPicPr>
          <p:nvPr/>
        </p:nvPicPr>
        <p:blipFill>
          <a:blip r:embed="rId6"/>
          <a:stretch>
            <a:fillRect/>
          </a:stretch>
        </p:blipFill>
        <p:spPr>
          <a:xfrm>
            <a:off x="9904412" y="3195479"/>
            <a:ext cx="1761897" cy="12193"/>
          </a:xfrm>
          <a:prstGeom prst="rect">
            <a:avLst/>
          </a:prstGeom>
        </p:spPr>
      </p:pic>
      <p:pic>
        <p:nvPicPr>
          <p:cNvPr id="10" name="Picture 9">
            <a:extLst>
              <a:ext uri="{FF2B5EF4-FFF2-40B4-BE49-F238E27FC236}">
                <a16:creationId xmlns:a16="http://schemas.microsoft.com/office/drawing/2014/main" id="{9A213642-56FF-EC79-8356-55AFFA7E7BAD}"/>
              </a:ext>
            </a:extLst>
          </p:cNvPr>
          <p:cNvPicPr>
            <a:picLocks noChangeAspect="1"/>
          </p:cNvPicPr>
          <p:nvPr/>
        </p:nvPicPr>
        <p:blipFill>
          <a:blip r:embed="rId7"/>
          <a:stretch>
            <a:fillRect/>
          </a:stretch>
        </p:blipFill>
        <p:spPr>
          <a:xfrm>
            <a:off x="10143337" y="2607022"/>
            <a:ext cx="1188823" cy="755970"/>
          </a:xfrm>
          <a:prstGeom prst="rect">
            <a:avLst/>
          </a:prstGeom>
        </p:spPr>
      </p:pic>
    </p:spTree>
    <p:extLst>
      <p:ext uri="{BB962C8B-B14F-4D97-AF65-F5344CB8AC3E}">
        <p14:creationId xmlns:p14="http://schemas.microsoft.com/office/powerpoint/2010/main" val="105406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E72A3-7041-7A6D-664A-34EEE77CDA00}"/>
              </a:ext>
            </a:extLst>
          </p:cNvPr>
          <p:cNvSpPr/>
          <p:nvPr/>
        </p:nvSpPr>
        <p:spPr>
          <a:xfrm>
            <a:off x="9904412" y="1828800"/>
            <a:ext cx="1752600" cy="3505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tx1"/>
              </a:solidFill>
            </a:endParaRPr>
          </a:p>
        </p:txBody>
      </p:sp>
      <p:cxnSp>
        <p:nvCxnSpPr>
          <p:cNvPr id="4" name="Straight Connector 3">
            <a:extLst>
              <a:ext uri="{FF2B5EF4-FFF2-40B4-BE49-F238E27FC236}">
                <a16:creationId xmlns:a16="http://schemas.microsoft.com/office/drawing/2014/main" id="{95709CF4-BC2D-3846-D774-69E65D67D47E}"/>
              </a:ext>
            </a:extLst>
          </p:cNvPr>
          <p:cNvCxnSpPr/>
          <p:nvPr/>
        </p:nvCxnSpPr>
        <p:spPr>
          <a:xfrm>
            <a:off x="9904412" y="2286000"/>
            <a:ext cx="1752600" cy="0"/>
          </a:xfrm>
          <a:prstGeom prst="line">
            <a:avLst/>
          </a:prstGeom>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8B7BEB5-BD94-6F64-F18C-FC533ABCABA7}"/>
              </a:ext>
            </a:extLst>
          </p:cNvPr>
          <p:cNvSpPr txBox="1"/>
          <p:nvPr/>
        </p:nvSpPr>
        <p:spPr>
          <a:xfrm>
            <a:off x="1141412" y="450067"/>
            <a:ext cx="5791200" cy="707886"/>
          </a:xfrm>
          <a:prstGeom prst="rect">
            <a:avLst/>
          </a:prstGeom>
          <a:noFill/>
        </p:spPr>
        <p:txBody>
          <a:bodyPr wrap="square" rtlCol="0">
            <a:spAutoFit/>
          </a:bodyPr>
          <a:lstStyle/>
          <a:p>
            <a:r>
              <a:rPr lang="en-US" sz="2000" dirty="0"/>
              <a:t>_main:</a:t>
            </a:r>
          </a:p>
          <a:p>
            <a:r>
              <a:rPr lang="en-US" sz="2000" dirty="0"/>
              <a:t>LFB13</a:t>
            </a:r>
          </a:p>
        </p:txBody>
      </p:sp>
      <p:sp>
        <p:nvSpPr>
          <p:cNvPr id="12" name="TextBox 11">
            <a:extLst>
              <a:ext uri="{FF2B5EF4-FFF2-40B4-BE49-F238E27FC236}">
                <a16:creationId xmlns:a16="http://schemas.microsoft.com/office/drawing/2014/main" id="{000656CD-8CAE-3B70-C6C2-C3AC7EA6D8A2}"/>
              </a:ext>
            </a:extLst>
          </p:cNvPr>
          <p:cNvSpPr txBox="1"/>
          <p:nvPr/>
        </p:nvSpPr>
        <p:spPr>
          <a:xfrm>
            <a:off x="1755636" y="1226909"/>
            <a:ext cx="6967872" cy="4708981"/>
          </a:xfrm>
          <a:prstGeom prst="rect">
            <a:avLst/>
          </a:prstGeom>
          <a:noFill/>
        </p:spPr>
        <p:txBody>
          <a:bodyPr wrap="square" rtlCol="0">
            <a:spAutoFit/>
          </a:bodyPr>
          <a:lstStyle/>
          <a:p>
            <a:r>
              <a:rPr lang="en-US" sz="2000" dirty="0" err="1"/>
              <a:t>subl</a:t>
            </a:r>
            <a:r>
              <a:rPr lang="en-US" sz="2000" dirty="0"/>
              <a:t> &amp;16, %</a:t>
            </a:r>
            <a:r>
              <a:rPr lang="en-US" sz="2000" dirty="0" err="1"/>
              <a:t>esp</a:t>
            </a:r>
            <a:endParaRPr lang="en-US" sz="2000" dirty="0"/>
          </a:p>
          <a:p>
            <a:r>
              <a:rPr lang="en-US" sz="2000" dirty="0">
                <a:highlight>
                  <a:srgbClr val="008080"/>
                </a:highlight>
              </a:rPr>
              <a:t>%</a:t>
            </a:r>
            <a:r>
              <a:rPr lang="en-US" sz="2000" dirty="0" err="1">
                <a:highlight>
                  <a:srgbClr val="008080"/>
                </a:highlight>
              </a:rPr>
              <a:t>esp</a:t>
            </a:r>
            <a:r>
              <a:rPr lang="en-US" sz="2000" dirty="0">
                <a:highlight>
                  <a:srgbClr val="008080"/>
                </a:highlight>
              </a:rPr>
              <a:t> = %</a:t>
            </a:r>
            <a:r>
              <a:rPr lang="en-US" sz="2000" dirty="0" err="1">
                <a:highlight>
                  <a:srgbClr val="008080"/>
                </a:highlight>
              </a:rPr>
              <a:t>esp</a:t>
            </a:r>
            <a:r>
              <a:rPr lang="en-US" sz="2000" dirty="0">
                <a:highlight>
                  <a:srgbClr val="008080"/>
                </a:highlight>
              </a:rPr>
              <a:t> – 16, allocate 16 bytes in the stack (for local variables)</a:t>
            </a:r>
          </a:p>
          <a:p>
            <a:r>
              <a:rPr lang="en-US" sz="2000" dirty="0"/>
              <a:t>call ___main</a:t>
            </a:r>
          </a:p>
          <a:p>
            <a:r>
              <a:rPr lang="en-US" sz="2000" dirty="0">
                <a:highlight>
                  <a:srgbClr val="008080"/>
                </a:highlight>
              </a:rPr>
              <a:t>This line refers to the ___main in the C library which eventually calls the main() function (internal procedure)</a:t>
            </a:r>
          </a:p>
          <a:p>
            <a:r>
              <a:rPr lang="en-US" sz="2000" dirty="0" err="1"/>
              <a:t>movl</a:t>
            </a:r>
            <a:r>
              <a:rPr lang="en-US" sz="2000" dirty="0"/>
              <a:t> $1, %</a:t>
            </a:r>
            <a:r>
              <a:rPr lang="en-US" sz="2000" dirty="0" err="1"/>
              <a:t>ebx</a:t>
            </a:r>
            <a:endParaRPr lang="en-US" sz="2000" dirty="0"/>
          </a:p>
          <a:p>
            <a:r>
              <a:rPr lang="en-US" sz="2000" dirty="0">
                <a:highlight>
                  <a:srgbClr val="008080"/>
                </a:highlight>
              </a:rPr>
              <a:t>%</a:t>
            </a:r>
            <a:r>
              <a:rPr lang="en-US" sz="2000" dirty="0" err="1">
                <a:highlight>
                  <a:srgbClr val="008080"/>
                </a:highlight>
              </a:rPr>
              <a:t>ebx</a:t>
            </a:r>
            <a:r>
              <a:rPr lang="en-US" sz="2000" dirty="0">
                <a:highlight>
                  <a:srgbClr val="008080"/>
                </a:highlight>
              </a:rPr>
              <a:t> = 1, </a:t>
            </a:r>
            <a:r>
              <a:rPr lang="en-US" sz="2000" dirty="0" err="1">
                <a:highlight>
                  <a:srgbClr val="008080"/>
                </a:highlight>
              </a:rPr>
              <a:t>i</a:t>
            </a:r>
            <a:r>
              <a:rPr lang="en-US" sz="2000" dirty="0">
                <a:highlight>
                  <a:srgbClr val="008080"/>
                </a:highlight>
              </a:rPr>
              <a:t> is now stored in %</a:t>
            </a:r>
            <a:r>
              <a:rPr lang="en-US" sz="2000" dirty="0" err="1">
                <a:highlight>
                  <a:srgbClr val="008080"/>
                </a:highlight>
              </a:rPr>
              <a:t>ebx</a:t>
            </a:r>
            <a:r>
              <a:rPr lang="en-US" sz="2000" dirty="0">
                <a:highlight>
                  <a:srgbClr val="008080"/>
                </a:highlight>
              </a:rPr>
              <a:t> -&gt; int </a:t>
            </a:r>
            <a:r>
              <a:rPr lang="en-US" sz="2000" dirty="0" err="1">
                <a:highlight>
                  <a:srgbClr val="008080"/>
                </a:highlight>
              </a:rPr>
              <a:t>i</a:t>
            </a:r>
            <a:r>
              <a:rPr lang="en-US" sz="2000" dirty="0">
                <a:highlight>
                  <a:srgbClr val="008080"/>
                </a:highlight>
              </a:rPr>
              <a:t> = 1</a:t>
            </a:r>
          </a:p>
          <a:p>
            <a:r>
              <a:rPr lang="en-US" sz="2000" dirty="0" err="1"/>
              <a:t>movl</a:t>
            </a:r>
            <a:r>
              <a:rPr lang="en-US" sz="2000" dirty="0"/>
              <a:t> $0, %</a:t>
            </a:r>
            <a:r>
              <a:rPr lang="en-US" sz="2000" dirty="0" err="1"/>
              <a:t>esi</a:t>
            </a:r>
            <a:endParaRPr lang="en-US" sz="2000" dirty="0"/>
          </a:p>
          <a:p>
            <a:r>
              <a:rPr lang="en-US" sz="2000" dirty="0">
                <a:highlight>
                  <a:srgbClr val="008080"/>
                </a:highlight>
              </a:rPr>
              <a:t>%esi = 0, result in %</a:t>
            </a:r>
            <a:r>
              <a:rPr lang="en-US" sz="2000" dirty="0" err="1">
                <a:highlight>
                  <a:srgbClr val="008080"/>
                </a:highlight>
              </a:rPr>
              <a:t>esi</a:t>
            </a:r>
            <a:r>
              <a:rPr lang="en-US" sz="2000" dirty="0">
                <a:highlight>
                  <a:srgbClr val="008080"/>
                </a:highlight>
              </a:rPr>
              <a:t> -&gt; int result = 0</a:t>
            </a:r>
          </a:p>
          <a:p>
            <a:r>
              <a:rPr lang="en-US" sz="2000" dirty="0" err="1"/>
              <a:t>jmp</a:t>
            </a:r>
            <a:r>
              <a:rPr lang="en-US" sz="2000" dirty="0"/>
              <a:t> L7</a:t>
            </a:r>
          </a:p>
          <a:p>
            <a:r>
              <a:rPr lang="en-US" sz="2000" dirty="0">
                <a:highlight>
                  <a:srgbClr val="008080"/>
                </a:highlight>
              </a:rPr>
              <a:t>Jump to L7</a:t>
            </a:r>
          </a:p>
          <a:p>
            <a:endParaRPr lang="en-US" sz="2000" dirty="0">
              <a:highlight>
                <a:srgbClr val="008080"/>
              </a:highlight>
            </a:endParaRPr>
          </a:p>
          <a:p>
            <a:r>
              <a:rPr lang="en-US" sz="2000" dirty="0"/>
              <a:t>Reference : </a:t>
            </a:r>
            <a:r>
              <a:rPr lang="en-US" sz="2000" i="1" dirty="0">
                <a:hlinkClick r:id="rId2"/>
              </a:rPr>
              <a:t>https://community.st.com/t5/stm32-mcus-products/main-in-startup-assembly/td-p/391658</a:t>
            </a:r>
            <a:endParaRPr lang="en-US" sz="2000" dirty="0">
              <a:highlight>
                <a:srgbClr val="008080"/>
              </a:highlight>
            </a:endParaRPr>
          </a:p>
        </p:txBody>
      </p:sp>
      <p:cxnSp>
        <p:nvCxnSpPr>
          <p:cNvPr id="17" name="Straight Arrow Connector 16">
            <a:extLst>
              <a:ext uri="{FF2B5EF4-FFF2-40B4-BE49-F238E27FC236}">
                <a16:creationId xmlns:a16="http://schemas.microsoft.com/office/drawing/2014/main" id="{258AC04A-49BB-E4DC-19D3-BC16FEA7573F}"/>
              </a:ext>
            </a:extLst>
          </p:cNvPr>
          <p:cNvCxnSpPr/>
          <p:nvPr/>
        </p:nvCxnSpPr>
        <p:spPr>
          <a:xfrm>
            <a:off x="9143440" y="22860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BADCBBA-C29B-ABC8-6F9A-25A9AE07BD07}"/>
              </a:ext>
            </a:extLst>
          </p:cNvPr>
          <p:cNvPicPr>
            <a:picLocks noChangeAspect="1"/>
          </p:cNvPicPr>
          <p:nvPr/>
        </p:nvPicPr>
        <p:blipFill>
          <a:blip r:embed="rId3"/>
          <a:stretch>
            <a:fillRect/>
          </a:stretch>
        </p:blipFill>
        <p:spPr>
          <a:xfrm>
            <a:off x="9178689" y="4151614"/>
            <a:ext cx="768163" cy="158510"/>
          </a:xfrm>
          <a:prstGeom prst="rect">
            <a:avLst/>
          </a:prstGeom>
        </p:spPr>
      </p:pic>
      <p:sp>
        <p:nvSpPr>
          <p:cNvPr id="19" name="TextBox 18">
            <a:extLst>
              <a:ext uri="{FF2B5EF4-FFF2-40B4-BE49-F238E27FC236}">
                <a16:creationId xmlns:a16="http://schemas.microsoft.com/office/drawing/2014/main" id="{D6320DF8-37CC-364C-4863-DCAF94B6A6B8}"/>
              </a:ext>
            </a:extLst>
          </p:cNvPr>
          <p:cNvSpPr txBox="1"/>
          <p:nvPr/>
        </p:nvSpPr>
        <p:spPr>
          <a:xfrm>
            <a:off x="10242885" y="1828800"/>
            <a:ext cx="1066800" cy="523220"/>
          </a:xfrm>
          <a:prstGeom prst="rect">
            <a:avLst/>
          </a:prstGeom>
          <a:noFill/>
        </p:spPr>
        <p:txBody>
          <a:bodyPr wrap="square" rtlCol="0">
            <a:spAutoFit/>
          </a:bodyPr>
          <a:lstStyle/>
          <a:p>
            <a:r>
              <a:rPr lang="en-US" sz="2800" dirty="0">
                <a:solidFill>
                  <a:schemeClr val="bg1"/>
                </a:solidFill>
              </a:rPr>
              <a:t>%</a:t>
            </a:r>
            <a:r>
              <a:rPr lang="en-US" sz="2800" dirty="0" err="1">
                <a:solidFill>
                  <a:schemeClr val="bg1"/>
                </a:solidFill>
              </a:rPr>
              <a:t>ebp</a:t>
            </a:r>
            <a:endParaRPr lang="en-US" sz="2800" dirty="0">
              <a:solidFill>
                <a:schemeClr val="bg1"/>
              </a:solidFill>
            </a:endParaRPr>
          </a:p>
        </p:txBody>
      </p:sp>
      <p:sp>
        <p:nvSpPr>
          <p:cNvPr id="21" name="TextBox 20">
            <a:extLst>
              <a:ext uri="{FF2B5EF4-FFF2-40B4-BE49-F238E27FC236}">
                <a16:creationId xmlns:a16="http://schemas.microsoft.com/office/drawing/2014/main" id="{B5B596DD-3B7F-1C9C-8079-57C86C1A6F5E}"/>
              </a:ext>
            </a:extLst>
          </p:cNvPr>
          <p:cNvSpPr txBox="1"/>
          <p:nvPr/>
        </p:nvSpPr>
        <p:spPr>
          <a:xfrm>
            <a:off x="9234939" y="4179922"/>
            <a:ext cx="990600" cy="307777"/>
          </a:xfrm>
          <a:prstGeom prst="rect">
            <a:avLst/>
          </a:prstGeom>
          <a:noFill/>
        </p:spPr>
        <p:txBody>
          <a:bodyPr wrap="square" rtlCol="0">
            <a:spAutoFit/>
          </a:bodyPr>
          <a:lstStyle/>
          <a:p>
            <a:r>
              <a:rPr lang="en-US" sz="1400" dirty="0"/>
              <a:t>%</a:t>
            </a:r>
            <a:r>
              <a:rPr lang="en-US" sz="1400" dirty="0" err="1"/>
              <a:t>esp</a:t>
            </a:r>
            <a:endParaRPr lang="en-US" sz="1400" dirty="0"/>
          </a:p>
        </p:txBody>
      </p:sp>
      <p:pic>
        <p:nvPicPr>
          <p:cNvPr id="22" name="Picture 21">
            <a:extLst>
              <a:ext uri="{FF2B5EF4-FFF2-40B4-BE49-F238E27FC236}">
                <a16:creationId xmlns:a16="http://schemas.microsoft.com/office/drawing/2014/main" id="{8619431D-93FB-4DF8-1730-F4AF3A07A4B1}"/>
              </a:ext>
            </a:extLst>
          </p:cNvPr>
          <p:cNvPicPr>
            <a:picLocks noChangeAspect="1"/>
          </p:cNvPicPr>
          <p:nvPr/>
        </p:nvPicPr>
        <p:blipFill>
          <a:blip r:embed="rId4"/>
          <a:stretch>
            <a:fillRect/>
          </a:stretch>
        </p:blipFill>
        <p:spPr>
          <a:xfrm>
            <a:off x="9157661" y="2015016"/>
            <a:ext cx="1012024" cy="377985"/>
          </a:xfrm>
          <a:prstGeom prst="rect">
            <a:avLst/>
          </a:prstGeom>
        </p:spPr>
      </p:pic>
      <p:sp>
        <p:nvSpPr>
          <p:cNvPr id="24" name="TextBox 23">
            <a:extLst>
              <a:ext uri="{FF2B5EF4-FFF2-40B4-BE49-F238E27FC236}">
                <a16:creationId xmlns:a16="http://schemas.microsoft.com/office/drawing/2014/main" id="{D83A7155-1850-CE0D-CEC4-B2CC4972379F}"/>
              </a:ext>
            </a:extLst>
          </p:cNvPr>
          <p:cNvSpPr txBox="1"/>
          <p:nvPr/>
        </p:nvSpPr>
        <p:spPr>
          <a:xfrm>
            <a:off x="10242885" y="1157953"/>
            <a:ext cx="1143000" cy="584775"/>
          </a:xfrm>
          <a:prstGeom prst="rect">
            <a:avLst/>
          </a:prstGeom>
          <a:noFill/>
        </p:spPr>
        <p:txBody>
          <a:bodyPr wrap="square" rtlCol="0">
            <a:spAutoFit/>
          </a:bodyPr>
          <a:lstStyle/>
          <a:p>
            <a:r>
              <a:rPr lang="en-US" sz="1600" dirty="0"/>
              <a:t>High addresses</a:t>
            </a:r>
          </a:p>
        </p:txBody>
      </p:sp>
      <p:pic>
        <p:nvPicPr>
          <p:cNvPr id="25" name="Picture 24">
            <a:extLst>
              <a:ext uri="{FF2B5EF4-FFF2-40B4-BE49-F238E27FC236}">
                <a16:creationId xmlns:a16="http://schemas.microsoft.com/office/drawing/2014/main" id="{1E9F0C77-F6ED-AA61-F6A8-7FE2BA1E7600}"/>
              </a:ext>
            </a:extLst>
          </p:cNvPr>
          <p:cNvPicPr>
            <a:picLocks noChangeAspect="1"/>
          </p:cNvPicPr>
          <p:nvPr/>
        </p:nvPicPr>
        <p:blipFill>
          <a:blip r:embed="rId5"/>
          <a:stretch>
            <a:fillRect/>
          </a:stretch>
        </p:blipFill>
        <p:spPr>
          <a:xfrm>
            <a:off x="10361612" y="5452842"/>
            <a:ext cx="1176630" cy="676715"/>
          </a:xfrm>
          <a:prstGeom prst="rect">
            <a:avLst/>
          </a:prstGeom>
        </p:spPr>
      </p:pic>
      <p:pic>
        <p:nvPicPr>
          <p:cNvPr id="3" name="Picture 2">
            <a:extLst>
              <a:ext uri="{FF2B5EF4-FFF2-40B4-BE49-F238E27FC236}">
                <a16:creationId xmlns:a16="http://schemas.microsoft.com/office/drawing/2014/main" id="{72CF6A3C-9AFF-6932-1D7A-B85F252E50CE}"/>
              </a:ext>
            </a:extLst>
          </p:cNvPr>
          <p:cNvPicPr>
            <a:picLocks noChangeAspect="1"/>
          </p:cNvPicPr>
          <p:nvPr/>
        </p:nvPicPr>
        <p:blipFill>
          <a:blip r:embed="rId6"/>
          <a:stretch>
            <a:fillRect/>
          </a:stretch>
        </p:blipFill>
        <p:spPr>
          <a:xfrm>
            <a:off x="9904412" y="2726482"/>
            <a:ext cx="1761897" cy="12193"/>
          </a:xfrm>
          <a:prstGeom prst="rect">
            <a:avLst/>
          </a:prstGeom>
        </p:spPr>
      </p:pic>
      <p:sp>
        <p:nvSpPr>
          <p:cNvPr id="6" name="TextBox 5">
            <a:extLst>
              <a:ext uri="{FF2B5EF4-FFF2-40B4-BE49-F238E27FC236}">
                <a16:creationId xmlns:a16="http://schemas.microsoft.com/office/drawing/2014/main" id="{FB602B32-2833-70B0-0A9A-85B1256548AE}"/>
              </a:ext>
            </a:extLst>
          </p:cNvPr>
          <p:cNvSpPr txBox="1"/>
          <p:nvPr/>
        </p:nvSpPr>
        <p:spPr>
          <a:xfrm>
            <a:off x="10307367" y="2253578"/>
            <a:ext cx="841897" cy="523220"/>
          </a:xfrm>
          <a:prstGeom prst="rect">
            <a:avLst/>
          </a:prstGeom>
          <a:noFill/>
        </p:spPr>
        <p:txBody>
          <a:bodyPr wrap="none" rtlCol="0">
            <a:spAutoFit/>
          </a:bodyPr>
          <a:lstStyle/>
          <a:p>
            <a:r>
              <a:rPr lang="en-US" sz="2800" dirty="0">
                <a:solidFill>
                  <a:schemeClr val="bg1"/>
                </a:solidFill>
              </a:rPr>
              <a:t>%</a:t>
            </a:r>
            <a:r>
              <a:rPr lang="en-US" sz="2800" dirty="0" err="1">
                <a:solidFill>
                  <a:schemeClr val="bg1"/>
                </a:solidFill>
              </a:rPr>
              <a:t>esi</a:t>
            </a:r>
            <a:endParaRPr lang="en-US" sz="2800" dirty="0">
              <a:solidFill>
                <a:schemeClr val="bg1"/>
              </a:solidFill>
            </a:endParaRPr>
          </a:p>
        </p:txBody>
      </p:sp>
      <p:pic>
        <p:nvPicPr>
          <p:cNvPr id="9" name="Picture 8">
            <a:extLst>
              <a:ext uri="{FF2B5EF4-FFF2-40B4-BE49-F238E27FC236}">
                <a16:creationId xmlns:a16="http://schemas.microsoft.com/office/drawing/2014/main" id="{84B757A2-F524-59E3-5183-DAAB82671841}"/>
              </a:ext>
            </a:extLst>
          </p:cNvPr>
          <p:cNvPicPr>
            <a:picLocks noChangeAspect="1"/>
          </p:cNvPicPr>
          <p:nvPr/>
        </p:nvPicPr>
        <p:blipFill>
          <a:blip r:embed="rId6"/>
          <a:stretch>
            <a:fillRect/>
          </a:stretch>
        </p:blipFill>
        <p:spPr>
          <a:xfrm>
            <a:off x="9904412" y="3195479"/>
            <a:ext cx="1761897" cy="12193"/>
          </a:xfrm>
          <a:prstGeom prst="rect">
            <a:avLst/>
          </a:prstGeom>
        </p:spPr>
      </p:pic>
      <p:pic>
        <p:nvPicPr>
          <p:cNvPr id="10" name="Picture 9">
            <a:extLst>
              <a:ext uri="{FF2B5EF4-FFF2-40B4-BE49-F238E27FC236}">
                <a16:creationId xmlns:a16="http://schemas.microsoft.com/office/drawing/2014/main" id="{9A213642-56FF-EC79-8356-55AFFA7E7BAD}"/>
              </a:ext>
            </a:extLst>
          </p:cNvPr>
          <p:cNvPicPr>
            <a:picLocks noChangeAspect="1"/>
          </p:cNvPicPr>
          <p:nvPr/>
        </p:nvPicPr>
        <p:blipFill>
          <a:blip r:embed="rId7"/>
          <a:stretch>
            <a:fillRect/>
          </a:stretch>
        </p:blipFill>
        <p:spPr>
          <a:xfrm>
            <a:off x="10143337" y="2607022"/>
            <a:ext cx="1188823" cy="755970"/>
          </a:xfrm>
          <a:prstGeom prst="rect">
            <a:avLst/>
          </a:prstGeom>
        </p:spPr>
      </p:pic>
      <p:pic>
        <p:nvPicPr>
          <p:cNvPr id="5" name="Picture 4">
            <a:extLst>
              <a:ext uri="{FF2B5EF4-FFF2-40B4-BE49-F238E27FC236}">
                <a16:creationId xmlns:a16="http://schemas.microsoft.com/office/drawing/2014/main" id="{4185957D-9542-B593-D415-B4E5BC5CBA36}"/>
              </a:ext>
            </a:extLst>
          </p:cNvPr>
          <p:cNvPicPr>
            <a:picLocks noChangeAspect="1"/>
          </p:cNvPicPr>
          <p:nvPr/>
        </p:nvPicPr>
        <p:blipFill>
          <a:blip r:embed="rId6"/>
          <a:stretch>
            <a:fillRect/>
          </a:stretch>
        </p:blipFill>
        <p:spPr>
          <a:xfrm>
            <a:off x="9889516" y="4196125"/>
            <a:ext cx="1761897" cy="12193"/>
          </a:xfrm>
          <a:prstGeom prst="rect">
            <a:avLst/>
          </a:prstGeom>
        </p:spPr>
      </p:pic>
      <p:sp>
        <p:nvSpPr>
          <p:cNvPr id="7" name="Left Brace 6">
            <a:extLst>
              <a:ext uri="{FF2B5EF4-FFF2-40B4-BE49-F238E27FC236}">
                <a16:creationId xmlns:a16="http://schemas.microsoft.com/office/drawing/2014/main" id="{E75DBFB7-BDF8-70AA-8527-89B1E2790461}"/>
              </a:ext>
            </a:extLst>
          </p:cNvPr>
          <p:cNvSpPr/>
          <p:nvPr/>
        </p:nvSpPr>
        <p:spPr>
          <a:xfrm>
            <a:off x="9652515" y="3209931"/>
            <a:ext cx="155448" cy="9144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28C0EC6-73E5-F35D-AB33-8E27B1FA1A69}"/>
              </a:ext>
            </a:extLst>
          </p:cNvPr>
          <p:cNvSpPr txBox="1"/>
          <p:nvPr/>
        </p:nvSpPr>
        <p:spPr>
          <a:xfrm>
            <a:off x="8887914" y="3498163"/>
            <a:ext cx="1219199" cy="307777"/>
          </a:xfrm>
          <a:prstGeom prst="rect">
            <a:avLst/>
          </a:prstGeom>
          <a:noFill/>
        </p:spPr>
        <p:txBody>
          <a:bodyPr wrap="square" rtlCol="0">
            <a:spAutoFit/>
          </a:bodyPr>
          <a:lstStyle/>
          <a:p>
            <a:r>
              <a:rPr lang="en-US" sz="1400" dirty="0"/>
              <a:t>16 bytes</a:t>
            </a:r>
          </a:p>
        </p:txBody>
      </p:sp>
    </p:spTree>
    <p:extLst>
      <p:ext uri="{BB962C8B-B14F-4D97-AF65-F5344CB8AC3E}">
        <p14:creationId xmlns:p14="http://schemas.microsoft.com/office/powerpoint/2010/main" val="2115553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E72A3-7041-7A6D-664A-34EEE77CDA00}"/>
              </a:ext>
            </a:extLst>
          </p:cNvPr>
          <p:cNvSpPr/>
          <p:nvPr/>
        </p:nvSpPr>
        <p:spPr>
          <a:xfrm>
            <a:off x="9904412" y="1828800"/>
            <a:ext cx="1752600" cy="3505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tx1"/>
              </a:solidFill>
            </a:endParaRPr>
          </a:p>
        </p:txBody>
      </p:sp>
      <p:cxnSp>
        <p:nvCxnSpPr>
          <p:cNvPr id="4" name="Straight Connector 3">
            <a:extLst>
              <a:ext uri="{FF2B5EF4-FFF2-40B4-BE49-F238E27FC236}">
                <a16:creationId xmlns:a16="http://schemas.microsoft.com/office/drawing/2014/main" id="{95709CF4-BC2D-3846-D774-69E65D67D47E}"/>
              </a:ext>
            </a:extLst>
          </p:cNvPr>
          <p:cNvCxnSpPr/>
          <p:nvPr/>
        </p:nvCxnSpPr>
        <p:spPr>
          <a:xfrm>
            <a:off x="9904412" y="2286000"/>
            <a:ext cx="1752600" cy="0"/>
          </a:xfrm>
          <a:prstGeom prst="line">
            <a:avLst/>
          </a:prstGeom>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8B7BEB5-BD94-6F64-F18C-FC533ABCABA7}"/>
              </a:ext>
            </a:extLst>
          </p:cNvPr>
          <p:cNvSpPr txBox="1"/>
          <p:nvPr/>
        </p:nvSpPr>
        <p:spPr>
          <a:xfrm>
            <a:off x="1446212" y="381000"/>
            <a:ext cx="5791200" cy="707886"/>
          </a:xfrm>
          <a:prstGeom prst="rect">
            <a:avLst/>
          </a:prstGeom>
          <a:noFill/>
        </p:spPr>
        <p:txBody>
          <a:bodyPr wrap="square" rtlCol="0">
            <a:spAutoFit/>
          </a:bodyPr>
          <a:lstStyle/>
          <a:p>
            <a:r>
              <a:rPr lang="en-US" sz="2000" dirty="0"/>
              <a:t>_main:</a:t>
            </a:r>
          </a:p>
          <a:p>
            <a:r>
              <a:rPr lang="en-US" sz="2000" dirty="0"/>
              <a:t>L7:</a:t>
            </a:r>
          </a:p>
        </p:txBody>
      </p:sp>
      <p:sp>
        <p:nvSpPr>
          <p:cNvPr id="12" name="TextBox 11">
            <a:extLst>
              <a:ext uri="{FF2B5EF4-FFF2-40B4-BE49-F238E27FC236}">
                <a16:creationId xmlns:a16="http://schemas.microsoft.com/office/drawing/2014/main" id="{000656CD-8CAE-3B70-C6C2-C3AC7EA6D8A2}"/>
              </a:ext>
            </a:extLst>
          </p:cNvPr>
          <p:cNvSpPr txBox="1"/>
          <p:nvPr/>
        </p:nvSpPr>
        <p:spPr>
          <a:xfrm>
            <a:off x="1737146" y="978961"/>
            <a:ext cx="6967872" cy="8710077"/>
          </a:xfrm>
          <a:prstGeom prst="rect">
            <a:avLst/>
          </a:prstGeom>
          <a:noFill/>
        </p:spPr>
        <p:txBody>
          <a:bodyPr wrap="square" rtlCol="0">
            <a:spAutoFit/>
          </a:bodyPr>
          <a:lstStyle/>
          <a:p>
            <a:r>
              <a:rPr lang="en-US" sz="2000" dirty="0" err="1"/>
              <a:t>cmpl</a:t>
            </a:r>
            <a:r>
              <a:rPr lang="en-US" sz="2000" dirty="0"/>
              <a:t> $5, %</a:t>
            </a:r>
            <a:r>
              <a:rPr lang="en-US" sz="2000" dirty="0" err="1"/>
              <a:t>ebx</a:t>
            </a:r>
            <a:endParaRPr lang="en-US" sz="2000" dirty="0"/>
          </a:p>
          <a:p>
            <a:r>
              <a:rPr lang="en-US" sz="2000" dirty="0" err="1">
                <a:highlight>
                  <a:srgbClr val="008080"/>
                </a:highlight>
              </a:rPr>
              <a:t>i</a:t>
            </a:r>
            <a:r>
              <a:rPr lang="en-US" sz="2000" dirty="0">
                <a:highlight>
                  <a:srgbClr val="008080"/>
                </a:highlight>
              </a:rPr>
              <a:t> : 5, compare </a:t>
            </a:r>
            <a:r>
              <a:rPr lang="en-US" sz="2000" dirty="0" err="1">
                <a:highlight>
                  <a:srgbClr val="008080"/>
                </a:highlight>
              </a:rPr>
              <a:t>i</a:t>
            </a:r>
            <a:r>
              <a:rPr lang="en-US" sz="2000" dirty="0">
                <a:highlight>
                  <a:srgbClr val="008080"/>
                </a:highlight>
              </a:rPr>
              <a:t> with 5</a:t>
            </a:r>
          </a:p>
          <a:p>
            <a:r>
              <a:rPr lang="en-US" sz="2000" dirty="0" err="1"/>
              <a:t>jle</a:t>
            </a:r>
            <a:r>
              <a:rPr lang="en-US" sz="2000" dirty="0"/>
              <a:t> L8</a:t>
            </a:r>
          </a:p>
          <a:p>
            <a:r>
              <a:rPr lang="en-US" sz="2000" dirty="0">
                <a:highlight>
                  <a:srgbClr val="008080"/>
                </a:highlight>
              </a:rPr>
              <a:t>If less than or equal 5 (</a:t>
            </a:r>
            <a:r>
              <a:rPr lang="en-US" sz="2000" dirty="0" err="1">
                <a:highlight>
                  <a:srgbClr val="008080"/>
                </a:highlight>
              </a:rPr>
              <a:t>i</a:t>
            </a:r>
            <a:r>
              <a:rPr lang="en-US" sz="2000" dirty="0">
                <a:highlight>
                  <a:srgbClr val="008080"/>
                </a:highlight>
              </a:rPr>
              <a:t>&lt;=5) jump to L8 which is the loop body</a:t>
            </a:r>
          </a:p>
          <a:p>
            <a:r>
              <a:rPr lang="en-US" sz="2000" dirty="0">
                <a:highlight>
                  <a:srgbClr val="008080"/>
                </a:highlight>
              </a:rPr>
              <a:t>*L8 is explained later*</a:t>
            </a:r>
          </a:p>
          <a:p>
            <a:r>
              <a:rPr lang="en-US" sz="2000" dirty="0">
                <a:highlight>
                  <a:srgbClr val="008080"/>
                </a:highlight>
              </a:rPr>
              <a:t>*We noticed that the compiler didn’t save the value of the variable number in any register and dealt with it as a runtime constant, the compiler optimized the code*</a:t>
            </a:r>
          </a:p>
          <a:p>
            <a:r>
              <a:rPr lang="en-US" sz="2000" dirty="0" err="1"/>
              <a:t>movl</a:t>
            </a:r>
            <a:r>
              <a:rPr lang="en-US" sz="2000" dirty="0"/>
              <a:t> %</a:t>
            </a:r>
            <a:r>
              <a:rPr lang="en-US" sz="2000" dirty="0" err="1"/>
              <a:t>esi</a:t>
            </a:r>
            <a:r>
              <a:rPr lang="en-US" sz="2000" dirty="0"/>
              <a:t>, 4(%</a:t>
            </a:r>
            <a:r>
              <a:rPr lang="en-US" sz="2000" dirty="0" err="1"/>
              <a:t>esp</a:t>
            </a:r>
            <a:r>
              <a:rPr lang="en-US" sz="2000" dirty="0"/>
              <a:t>)</a:t>
            </a:r>
          </a:p>
          <a:p>
            <a:r>
              <a:rPr lang="en-US" sz="2000" dirty="0">
                <a:highlight>
                  <a:srgbClr val="008080"/>
                </a:highlight>
              </a:rPr>
              <a:t>Move the content in the register %</a:t>
            </a:r>
            <a:r>
              <a:rPr lang="en-US" sz="2000" dirty="0" err="1">
                <a:highlight>
                  <a:srgbClr val="008080"/>
                </a:highlight>
              </a:rPr>
              <a:t>esi</a:t>
            </a:r>
            <a:r>
              <a:rPr lang="en-US" sz="2000" dirty="0">
                <a:highlight>
                  <a:srgbClr val="008080"/>
                </a:highlight>
              </a:rPr>
              <a:t> to the memory location of 4+%</a:t>
            </a:r>
            <a:r>
              <a:rPr lang="en-US" sz="2000" dirty="0" err="1">
                <a:highlight>
                  <a:srgbClr val="008080"/>
                </a:highlight>
              </a:rPr>
              <a:t>esp</a:t>
            </a:r>
            <a:r>
              <a:rPr lang="en-US" sz="2000" dirty="0">
                <a:highlight>
                  <a:srgbClr val="008080"/>
                </a:highlight>
              </a:rPr>
              <a:t>, 4 bytes from the stack pointer preparing it to be passed to </a:t>
            </a:r>
            <a:r>
              <a:rPr lang="en-US" sz="2000" dirty="0" err="1">
                <a:highlight>
                  <a:srgbClr val="008080"/>
                </a:highlight>
              </a:rPr>
              <a:t>printf</a:t>
            </a:r>
            <a:endParaRPr lang="en-US" sz="2000" dirty="0">
              <a:highlight>
                <a:srgbClr val="008080"/>
              </a:highlight>
            </a:endParaRPr>
          </a:p>
          <a:p>
            <a:r>
              <a:rPr lang="en-US" sz="2000" dirty="0" err="1"/>
              <a:t>movl</a:t>
            </a:r>
            <a:r>
              <a:rPr lang="en-US" sz="2000" dirty="0"/>
              <a:t> $LC0, (%</a:t>
            </a:r>
            <a:r>
              <a:rPr lang="en-US" sz="2000" dirty="0" err="1"/>
              <a:t>esp</a:t>
            </a:r>
            <a:r>
              <a:rPr lang="en-US" sz="2000" dirty="0"/>
              <a:t>)</a:t>
            </a:r>
          </a:p>
          <a:p>
            <a:r>
              <a:rPr lang="en-US" sz="2000" dirty="0">
                <a:highlight>
                  <a:srgbClr val="008080"/>
                </a:highlight>
              </a:rPr>
              <a:t>Move the format string “%d” to the memory location pointed by %</a:t>
            </a:r>
            <a:r>
              <a:rPr lang="en-US" sz="2000" dirty="0" err="1">
                <a:highlight>
                  <a:srgbClr val="008080"/>
                </a:highlight>
              </a:rPr>
              <a:t>esp</a:t>
            </a:r>
            <a:r>
              <a:rPr lang="en-US" sz="2000" dirty="0">
                <a:highlight>
                  <a:srgbClr val="008080"/>
                </a:highlight>
              </a:rPr>
              <a:t> to be passed to </a:t>
            </a:r>
            <a:r>
              <a:rPr lang="en-US" sz="2000" dirty="0" err="1">
                <a:highlight>
                  <a:srgbClr val="008080"/>
                </a:highlight>
              </a:rPr>
              <a:t>printf</a:t>
            </a:r>
            <a:r>
              <a:rPr lang="en-US" sz="2000" dirty="0">
                <a:highlight>
                  <a:srgbClr val="008080"/>
                </a:highlight>
              </a:rPr>
              <a:t>, the “%d” means that it is expecting an </a:t>
            </a:r>
            <a:r>
              <a:rPr lang="en-US" sz="2000" dirty="0" err="1">
                <a:highlight>
                  <a:srgbClr val="008080"/>
                </a:highlight>
              </a:rPr>
              <a:t>integar</a:t>
            </a:r>
            <a:r>
              <a:rPr lang="en-US" sz="2000" dirty="0">
                <a:highlight>
                  <a:srgbClr val="008080"/>
                </a:highlight>
              </a:rPr>
              <a:t> argument</a:t>
            </a:r>
          </a:p>
          <a:p>
            <a:r>
              <a:rPr lang="en-US" sz="2000" dirty="0">
                <a:highlight>
                  <a:srgbClr val="008080"/>
                </a:highlight>
              </a:rPr>
              <a:t>*LC0 is explained in details later*</a:t>
            </a:r>
          </a:p>
          <a:p>
            <a:r>
              <a:rPr lang="en-US" sz="2000" dirty="0"/>
              <a:t>call _</a:t>
            </a:r>
            <a:r>
              <a:rPr lang="en-US" sz="2000" dirty="0" err="1"/>
              <a:t>printf</a:t>
            </a:r>
            <a:endParaRPr lang="en-US" sz="2000" dirty="0"/>
          </a:p>
          <a:p>
            <a:r>
              <a:rPr lang="en-US" sz="2000" dirty="0">
                <a:highlight>
                  <a:srgbClr val="008080"/>
                </a:highlight>
              </a:rPr>
              <a:t>to print result</a:t>
            </a:r>
          </a:p>
          <a:p>
            <a:endParaRPr lang="en-US" sz="2000" dirty="0"/>
          </a:p>
          <a:p>
            <a:endParaRPr lang="en-US" sz="2000" dirty="0">
              <a:highlight>
                <a:srgbClr val="008080"/>
              </a:highlight>
            </a:endParaRPr>
          </a:p>
          <a:p>
            <a:endParaRPr lang="en-US" sz="2000" dirty="0"/>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a:p>
            <a:r>
              <a:rPr lang="en-US" sz="2000" dirty="0"/>
              <a:t>Reference : </a:t>
            </a:r>
            <a:r>
              <a:rPr lang="en-US" sz="2000" i="1" dirty="0">
                <a:hlinkClick r:id="rId2"/>
              </a:rPr>
              <a:t>https://community.st.com/t5/stm32-mcus-products/main-in-startup-assembly/td-p/391658</a:t>
            </a:r>
            <a:endParaRPr lang="en-US" sz="2000" dirty="0">
              <a:highlight>
                <a:srgbClr val="008080"/>
              </a:highlight>
            </a:endParaRPr>
          </a:p>
        </p:txBody>
      </p:sp>
      <p:cxnSp>
        <p:nvCxnSpPr>
          <p:cNvPr id="17" name="Straight Arrow Connector 16">
            <a:extLst>
              <a:ext uri="{FF2B5EF4-FFF2-40B4-BE49-F238E27FC236}">
                <a16:creationId xmlns:a16="http://schemas.microsoft.com/office/drawing/2014/main" id="{258AC04A-49BB-E4DC-19D3-BC16FEA7573F}"/>
              </a:ext>
            </a:extLst>
          </p:cNvPr>
          <p:cNvCxnSpPr/>
          <p:nvPr/>
        </p:nvCxnSpPr>
        <p:spPr>
          <a:xfrm>
            <a:off x="9143440" y="22860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BADCBBA-C29B-ABC8-6F9A-25A9AE07BD07}"/>
              </a:ext>
            </a:extLst>
          </p:cNvPr>
          <p:cNvPicPr>
            <a:picLocks noChangeAspect="1"/>
          </p:cNvPicPr>
          <p:nvPr/>
        </p:nvPicPr>
        <p:blipFill>
          <a:blip r:embed="rId3"/>
          <a:stretch>
            <a:fillRect/>
          </a:stretch>
        </p:blipFill>
        <p:spPr>
          <a:xfrm>
            <a:off x="9178689" y="4151614"/>
            <a:ext cx="768163" cy="158510"/>
          </a:xfrm>
          <a:prstGeom prst="rect">
            <a:avLst/>
          </a:prstGeom>
        </p:spPr>
      </p:pic>
      <p:sp>
        <p:nvSpPr>
          <p:cNvPr id="19" name="TextBox 18">
            <a:extLst>
              <a:ext uri="{FF2B5EF4-FFF2-40B4-BE49-F238E27FC236}">
                <a16:creationId xmlns:a16="http://schemas.microsoft.com/office/drawing/2014/main" id="{D6320DF8-37CC-364C-4863-DCAF94B6A6B8}"/>
              </a:ext>
            </a:extLst>
          </p:cNvPr>
          <p:cNvSpPr txBox="1"/>
          <p:nvPr/>
        </p:nvSpPr>
        <p:spPr>
          <a:xfrm>
            <a:off x="10242885" y="1828800"/>
            <a:ext cx="1066800" cy="523220"/>
          </a:xfrm>
          <a:prstGeom prst="rect">
            <a:avLst/>
          </a:prstGeom>
          <a:noFill/>
        </p:spPr>
        <p:txBody>
          <a:bodyPr wrap="square" rtlCol="0">
            <a:spAutoFit/>
          </a:bodyPr>
          <a:lstStyle/>
          <a:p>
            <a:r>
              <a:rPr lang="en-US" sz="2800" dirty="0">
                <a:solidFill>
                  <a:schemeClr val="bg1"/>
                </a:solidFill>
              </a:rPr>
              <a:t>%</a:t>
            </a:r>
            <a:r>
              <a:rPr lang="en-US" sz="2800" dirty="0" err="1">
                <a:solidFill>
                  <a:schemeClr val="bg1"/>
                </a:solidFill>
              </a:rPr>
              <a:t>ebp</a:t>
            </a:r>
            <a:endParaRPr lang="en-US" sz="2800" dirty="0">
              <a:solidFill>
                <a:schemeClr val="bg1"/>
              </a:solidFill>
            </a:endParaRPr>
          </a:p>
        </p:txBody>
      </p:sp>
      <p:sp>
        <p:nvSpPr>
          <p:cNvPr id="21" name="TextBox 20">
            <a:extLst>
              <a:ext uri="{FF2B5EF4-FFF2-40B4-BE49-F238E27FC236}">
                <a16:creationId xmlns:a16="http://schemas.microsoft.com/office/drawing/2014/main" id="{B5B596DD-3B7F-1C9C-8079-57C86C1A6F5E}"/>
              </a:ext>
            </a:extLst>
          </p:cNvPr>
          <p:cNvSpPr txBox="1"/>
          <p:nvPr/>
        </p:nvSpPr>
        <p:spPr>
          <a:xfrm>
            <a:off x="9234939" y="4179922"/>
            <a:ext cx="990600" cy="307777"/>
          </a:xfrm>
          <a:prstGeom prst="rect">
            <a:avLst/>
          </a:prstGeom>
          <a:noFill/>
        </p:spPr>
        <p:txBody>
          <a:bodyPr wrap="square" rtlCol="0">
            <a:spAutoFit/>
          </a:bodyPr>
          <a:lstStyle/>
          <a:p>
            <a:r>
              <a:rPr lang="en-US" sz="1400" dirty="0"/>
              <a:t>%</a:t>
            </a:r>
            <a:r>
              <a:rPr lang="en-US" sz="1400" dirty="0" err="1"/>
              <a:t>esp</a:t>
            </a:r>
            <a:endParaRPr lang="en-US" sz="1400" dirty="0"/>
          </a:p>
        </p:txBody>
      </p:sp>
      <p:pic>
        <p:nvPicPr>
          <p:cNvPr id="22" name="Picture 21">
            <a:extLst>
              <a:ext uri="{FF2B5EF4-FFF2-40B4-BE49-F238E27FC236}">
                <a16:creationId xmlns:a16="http://schemas.microsoft.com/office/drawing/2014/main" id="{8619431D-93FB-4DF8-1730-F4AF3A07A4B1}"/>
              </a:ext>
            </a:extLst>
          </p:cNvPr>
          <p:cNvPicPr>
            <a:picLocks noChangeAspect="1"/>
          </p:cNvPicPr>
          <p:nvPr/>
        </p:nvPicPr>
        <p:blipFill>
          <a:blip r:embed="rId4"/>
          <a:stretch>
            <a:fillRect/>
          </a:stretch>
        </p:blipFill>
        <p:spPr>
          <a:xfrm>
            <a:off x="9157661" y="2015016"/>
            <a:ext cx="1012024" cy="377985"/>
          </a:xfrm>
          <a:prstGeom prst="rect">
            <a:avLst/>
          </a:prstGeom>
        </p:spPr>
      </p:pic>
      <p:sp>
        <p:nvSpPr>
          <p:cNvPr id="24" name="TextBox 23">
            <a:extLst>
              <a:ext uri="{FF2B5EF4-FFF2-40B4-BE49-F238E27FC236}">
                <a16:creationId xmlns:a16="http://schemas.microsoft.com/office/drawing/2014/main" id="{D83A7155-1850-CE0D-CEC4-B2CC4972379F}"/>
              </a:ext>
            </a:extLst>
          </p:cNvPr>
          <p:cNvSpPr txBox="1"/>
          <p:nvPr/>
        </p:nvSpPr>
        <p:spPr>
          <a:xfrm>
            <a:off x="10242885" y="1157953"/>
            <a:ext cx="1143000" cy="584775"/>
          </a:xfrm>
          <a:prstGeom prst="rect">
            <a:avLst/>
          </a:prstGeom>
          <a:noFill/>
        </p:spPr>
        <p:txBody>
          <a:bodyPr wrap="square" rtlCol="0">
            <a:spAutoFit/>
          </a:bodyPr>
          <a:lstStyle/>
          <a:p>
            <a:r>
              <a:rPr lang="en-US" sz="1600" dirty="0"/>
              <a:t>High addresses</a:t>
            </a:r>
          </a:p>
        </p:txBody>
      </p:sp>
      <p:pic>
        <p:nvPicPr>
          <p:cNvPr id="25" name="Picture 24">
            <a:extLst>
              <a:ext uri="{FF2B5EF4-FFF2-40B4-BE49-F238E27FC236}">
                <a16:creationId xmlns:a16="http://schemas.microsoft.com/office/drawing/2014/main" id="{1E9F0C77-F6ED-AA61-F6A8-7FE2BA1E7600}"/>
              </a:ext>
            </a:extLst>
          </p:cNvPr>
          <p:cNvPicPr>
            <a:picLocks noChangeAspect="1"/>
          </p:cNvPicPr>
          <p:nvPr/>
        </p:nvPicPr>
        <p:blipFill>
          <a:blip r:embed="rId5"/>
          <a:stretch>
            <a:fillRect/>
          </a:stretch>
        </p:blipFill>
        <p:spPr>
          <a:xfrm>
            <a:off x="10361612" y="5452842"/>
            <a:ext cx="1176630" cy="676715"/>
          </a:xfrm>
          <a:prstGeom prst="rect">
            <a:avLst/>
          </a:prstGeom>
        </p:spPr>
      </p:pic>
      <p:pic>
        <p:nvPicPr>
          <p:cNvPr id="3" name="Picture 2">
            <a:extLst>
              <a:ext uri="{FF2B5EF4-FFF2-40B4-BE49-F238E27FC236}">
                <a16:creationId xmlns:a16="http://schemas.microsoft.com/office/drawing/2014/main" id="{72CF6A3C-9AFF-6932-1D7A-B85F252E50CE}"/>
              </a:ext>
            </a:extLst>
          </p:cNvPr>
          <p:cNvPicPr>
            <a:picLocks noChangeAspect="1"/>
          </p:cNvPicPr>
          <p:nvPr/>
        </p:nvPicPr>
        <p:blipFill>
          <a:blip r:embed="rId6"/>
          <a:stretch>
            <a:fillRect/>
          </a:stretch>
        </p:blipFill>
        <p:spPr>
          <a:xfrm>
            <a:off x="9904412" y="2726482"/>
            <a:ext cx="1761897" cy="12193"/>
          </a:xfrm>
          <a:prstGeom prst="rect">
            <a:avLst/>
          </a:prstGeom>
        </p:spPr>
      </p:pic>
      <p:sp>
        <p:nvSpPr>
          <p:cNvPr id="6" name="TextBox 5">
            <a:extLst>
              <a:ext uri="{FF2B5EF4-FFF2-40B4-BE49-F238E27FC236}">
                <a16:creationId xmlns:a16="http://schemas.microsoft.com/office/drawing/2014/main" id="{FB602B32-2833-70B0-0A9A-85B1256548AE}"/>
              </a:ext>
            </a:extLst>
          </p:cNvPr>
          <p:cNvSpPr txBox="1"/>
          <p:nvPr/>
        </p:nvSpPr>
        <p:spPr>
          <a:xfrm>
            <a:off x="10307367" y="2253578"/>
            <a:ext cx="841897" cy="523220"/>
          </a:xfrm>
          <a:prstGeom prst="rect">
            <a:avLst/>
          </a:prstGeom>
          <a:noFill/>
        </p:spPr>
        <p:txBody>
          <a:bodyPr wrap="none" rtlCol="0">
            <a:spAutoFit/>
          </a:bodyPr>
          <a:lstStyle/>
          <a:p>
            <a:r>
              <a:rPr lang="en-US" sz="2800" dirty="0">
                <a:solidFill>
                  <a:schemeClr val="bg1"/>
                </a:solidFill>
              </a:rPr>
              <a:t>%</a:t>
            </a:r>
            <a:r>
              <a:rPr lang="en-US" sz="2800" dirty="0" err="1">
                <a:solidFill>
                  <a:schemeClr val="bg1"/>
                </a:solidFill>
              </a:rPr>
              <a:t>esi</a:t>
            </a:r>
            <a:endParaRPr lang="en-US" sz="2800" dirty="0">
              <a:solidFill>
                <a:schemeClr val="bg1"/>
              </a:solidFill>
            </a:endParaRPr>
          </a:p>
        </p:txBody>
      </p:sp>
      <p:pic>
        <p:nvPicPr>
          <p:cNvPr id="9" name="Picture 8">
            <a:extLst>
              <a:ext uri="{FF2B5EF4-FFF2-40B4-BE49-F238E27FC236}">
                <a16:creationId xmlns:a16="http://schemas.microsoft.com/office/drawing/2014/main" id="{84B757A2-F524-59E3-5183-DAAB82671841}"/>
              </a:ext>
            </a:extLst>
          </p:cNvPr>
          <p:cNvPicPr>
            <a:picLocks noChangeAspect="1"/>
          </p:cNvPicPr>
          <p:nvPr/>
        </p:nvPicPr>
        <p:blipFill>
          <a:blip r:embed="rId6"/>
          <a:stretch>
            <a:fillRect/>
          </a:stretch>
        </p:blipFill>
        <p:spPr>
          <a:xfrm>
            <a:off x="9904412" y="3195479"/>
            <a:ext cx="1761897" cy="12193"/>
          </a:xfrm>
          <a:prstGeom prst="rect">
            <a:avLst/>
          </a:prstGeom>
        </p:spPr>
      </p:pic>
      <p:pic>
        <p:nvPicPr>
          <p:cNvPr id="10" name="Picture 9">
            <a:extLst>
              <a:ext uri="{FF2B5EF4-FFF2-40B4-BE49-F238E27FC236}">
                <a16:creationId xmlns:a16="http://schemas.microsoft.com/office/drawing/2014/main" id="{9A213642-56FF-EC79-8356-55AFFA7E7BAD}"/>
              </a:ext>
            </a:extLst>
          </p:cNvPr>
          <p:cNvPicPr>
            <a:picLocks noChangeAspect="1"/>
          </p:cNvPicPr>
          <p:nvPr/>
        </p:nvPicPr>
        <p:blipFill>
          <a:blip r:embed="rId7"/>
          <a:stretch>
            <a:fillRect/>
          </a:stretch>
        </p:blipFill>
        <p:spPr>
          <a:xfrm>
            <a:off x="10143337" y="2607022"/>
            <a:ext cx="1188823" cy="755970"/>
          </a:xfrm>
          <a:prstGeom prst="rect">
            <a:avLst/>
          </a:prstGeom>
        </p:spPr>
      </p:pic>
      <p:pic>
        <p:nvPicPr>
          <p:cNvPr id="5" name="Picture 4">
            <a:extLst>
              <a:ext uri="{FF2B5EF4-FFF2-40B4-BE49-F238E27FC236}">
                <a16:creationId xmlns:a16="http://schemas.microsoft.com/office/drawing/2014/main" id="{4185957D-9542-B593-D415-B4E5BC5CBA36}"/>
              </a:ext>
            </a:extLst>
          </p:cNvPr>
          <p:cNvPicPr>
            <a:picLocks noChangeAspect="1"/>
          </p:cNvPicPr>
          <p:nvPr/>
        </p:nvPicPr>
        <p:blipFill>
          <a:blip r:embed="rId6"/>
          <a:stretch>
            <a:fillRect/>
          </a:stretch>
        </p:blipFill>
        <p:spPr>
          <a:xfrm>
            <a:off x="9889516" y="4196125"/>
            <a:ext cx="1761897" cy="12193"/>
          </a:xfrm>
          <a:prstGeom prst="rect">
            <a:avLst/>
          </a:prstGeom>
        </p:spPr>
      </p:pic>
      <p:sp>
        <p:nvSpPr>
          <p:cNvPr id="7" name="Left Brace 6">
            <a:extLst>
              <a:ext uri="{FF2B5EF4-FFF2-40B4-BE49-F238E27FC236}">
                <a16:creationId xmlns:a16="http://schemas.microsoft.com/office/drawing/2014/main" id="{E75DBFB7-BDF8-70AA-8527-89B1E2790461}"/>
              </a:ext>
            </a:extLst>
          </p:cNvPr>
          <p:cNvSpPr/>
          <p:nvPr/>
        </p:nvSpPr>
        <p:spPr>
          <a:xfrm>
            <a:off x="9652515" y="3209931"/>
            <a:ext cx="155448" cy="91440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28C0EC6-73E5-F35D-AB33-8E27B1FA1A69}"/>
              </a:ext>
            </a:extLst>
          </p:cNvPr>
          <p:cNvSpPr txBox="1"/>
          <p:nvPr/>
        </p:nvSpPr>
        <p:spPr>
          <a:xfrm>
            <a:off x="8887914" y="3498163"/>
            <a:ext cx="1219199" cy="307777"/>
          </a:xfrm>
          <a:prstGeom prst="rect">
            <a:avLst/>
          </a:prstGeom>
          <a:noFill/>
        </p:spPr>
        <p:txBody>
          <a:bodyPr wrap="square" rtlCol="0">
            <a:spAutoFit/>
          </a:bodyPr>
          <a:lstStyle/>
          <a:p>
            <a:r>
              <a:rPr lang="en-US" sz="1400" dirty="0"/>
              <a:t>16 bytes</a:t>
            </a:r>
          </a:p>
        </p:txBody>
      </p:sp>
      <p:pic>
        <p:nvPicPr>
          <p:cNvPr id="13" name="Picture 12">
            <a:extLst>
              <a:ext uri="{FF2B5EF4-FFF2-40B4-BE49-F238E27FC236}">
                <a16:creationId xmlns:a16="http://schemas.microsoft.com/office/drawing/2014/main" id="{AB408692-B094-9222-43C1-F6E1AD5C38E3}"/>
              </a:ext>
            </a:extLst>
          </p:cNvPr>
          <p:cNvPicPr>
            <a:picLocks noChangeAspect="1"/>
          </p:cNvPicPr>
          <p:nvPr/>
        </p:nvPicPr>
        <p:blipFill>
          <a:blip r:embed="rId6"/>
          <a:stretch>
            <a:fillRect/>
          </a:stretch>
        </p:blipFill>
        <p:spPr>
          <a:xfrm>
            <a:off x="9904412" y="3592838"/>
            <a:ext cx="1761897" cy="12193"/>
          </a:xfrm>
          <a:prstGeom prst="rect">
            <a:avLst/>
          </a:prstGeom>
        </p:spPr>
      </p:pic>
      <p:pic>
        <p:nvPicPr>
          <p:cNvPr id="14" name="Picture 13">
            <a:extLst>
              <a:ext uri="{FF2B5EF4-FFF2-40B4-BE49-F238E27FC236}">
                <a16:creationId xmlns:a16="http://schemas.microsoft.com/office/drawing/2014/main" id="{43098D6D-4A3F-FB12-3F63-F6251E4BFAC1}"/>
              </a:ext>
            </a:extLst>
          </p:cNvPr>
          <p:cNvPicPr>
            <a:picLocks noChangeAspect="1"/>
          </p:cNvPicPr>
          <p:nvPr/>
        </p:nvPicPr>
        <p:blipFill>
          <a:blip r:embed="rId6"/>
          <a:stretch>
            <a:fillRect/>
          </a:stretch>
        </p:blipFill>
        <p:spPr>
          <a:xfrm>
            <a:off x="9904412" y="3912589"/>
            <a:ext cx="1761897" cy="12193"/>
          </a:xfrm>
          <a:prstGeom prst="rect">
            <a:avLst/>
          </a:prstGeom>
        </p:spPr>
      </p:pic>
      <p:sp>
        <p:nvSpPr>
          <p:cNvPr id="15" name="TextBox 14">
            <a:extLst>
              <a:ext uri="{FF2B5EF4-FFF2-40B4-BE49-F238E27FC236}">
                <a16:creationId xmlns:a16="http://schemas.microsoft.com/office/drawing/2014/main" id="{FD6AE652-4ACD-F53C-8ADA-2E5221F28A88}"/>
              </a:ext>
            </a:extLst>
          </p:cNvPr>
          <p:cNvSpPr txBox="1"/>
          <p:nvPr/>
        </p:nvSpPr>
        <p:spPr>
          <a:xfrm>
            <a:off x="9991353" y="3179581"/>
            <a:ext cx="2071125" cy="461665"/>
          </a:xfrm>
          <a:prstGeom prst="rect">
            <a:avLst/>
          </a:prstGeom>
          <a:noFill/>
        </p:spPr>
        <p:txBody>
          <a:bodyPr wrap="square" rtlCol="0">
            <a:spAutoFit/>
          </a:bodyPr>
          <a:lstStyle/>
          <a:p>
            <a:r>
              <a:rPr lang="en-US" sz="1200" dirty="0">
                <a:solidFill>
                  <a:schemeClr val="bg1"/>
                </a:solidFill>
              </a:rPr>
              <a:t>8 bytes for other local variables</a:t>
            </a:r>
          </a:p>
        </p:txBody>
      </p:sp>
      <p:pic>
        <p:nvPicPr>
          <p:cNvPr id="20" name="Picture 19">
            <a:extLst>
              <a:ext uri="{FF2B5EF4-FFF2-40B4-BE49-F238E27FC236}">
                <a16:creationId xmlns:a16="http://schemas.microsoft.com/office/drawing/2014/main" id="{A710AC45-0D4D-BA89-8212-BDBF8C61C473}"/>
              </a:ext>
            </a:extLst>
          </p:cNvPr>
          <p:cNvPicPr>
            <a:picLocks noChangeAspect="1"/>
          </p:cNvPicPr>
          <p:nvPr/>
        </p:nvPicPr>
        <p:blipFill>
          <a:blip r:embed="rId8"/>
          <a:stretch>
            <a:fillRect/>
          </a:stretch>
        </p:blipFill>
        <p:spPr>
          <a:xfrm>
            <a:off x="9957680" y="3579809"/>
            <a:ext cx="1646063" cy="432854"/>
          </a:xfrm>
          <a:prstGeom prst="rect">
            <a:avLst/>
          </a:prstGeom>
        </p:spPr>
      </p:pic>
      <p:sp>
        <p:nvSpPr>
          <p:cNvPr id="23" name="TextBox 22">
            <a:extLst>
              <a:ext uri="{FF2B5EF4-FFF2-40B4-BE49-F238E27FC236}">
                <a16:creationId xmlns:a16="http://schemas.microsoft.com/office/drawing/2014/main" id="{909AD68E-C63D-6E52-5F92-2BC2957A6A03}"/>
              </a:ext>
            </a:extLst>
          </p:cNvPr>
          <p:cNvSpPr txBox="1"/>
          <p:nvPr/>
        </p:nvSpPr>
        <p:spPr>
          <a:xfrm>
            <a:off x="10011882" y="3892012"/>
            <a:ext cx="2606228" cy="338554"/>
          </a:xfrm>
          <a:prstGeom prst="rect">
            <a:avLst/>
          </a:prstGeom>
          <a:noFill/>
        </p:spPr>
        <p:txBody>
          <a:bodyPr wrap="square" rtlCol="0">
            <a:spAutoFit/>
          </a:bodyPr>
          <a:lstStyle/>
          <a:p>
            <a:r>
              <a:rPr lang="en-US" sz="1600" dirty="0">
                <a:solidFill>
                  <a:schemeClr val="bg1"/>
                </a:solidFill>
              </a:rPr>
              <a:t>4 bytes for “%d”</a:t>
            </a:r>
          </a:p>
        </p:txBody>
      </p:sp>
      <p:cxnSp>
        <p:nvCxnSpPr>
          <p:cNvPr id="28" name="Straight Connector 27">
            <a:extLst>
              <a:ext uri="{FF2B5EF4-FFF2-40B4-BE49-F238E27FC236}">
                <a16:creationId xmlns:a16="http://schemas.microsoft.com/office/drawing/2014/main" id="{0D7913DB-7274-332A-5E2B-22BFD55BF690}"/>
              </a:ext>
            </a:extLst>
          </p:cNvPr>
          <p:cNvCxnSpPr>
            <a:cxnSpLocks/>
          </p:cNvCxnSpPr>
          <p:nvPr/>
        </p:nvCxnSpPr>
        <p:spPr>
          <a:xfrm>
            <a:off x="7767982" y="772447"/>
            <a:ext cx="0" cy="91440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16" name="Table 15">
            <a:extLst>
              <a:ext uri="{FF2B5EF4-FFF2-40B4-BE49-F238E27FC236}">
                <a16:creationId xmlns:a16="http://schemas.microsoft.com/office/drawing/2014/main" id="{3AA79064-9CD9-4044-B0BD-3068DD3A783E}"/>
              </a:ext>
            </a:extLst>
          </p:cNvPr>
          <p:cNvGraphicFramePr>
            <a:graphicFrameLocks noGrp="1"/>
          </p:cNvGraphicFramePr>
          <p:nvPr>
            <p:extLst>
              <p:ext uri="{D42A27DB-BD31-4B8C-83A1-F6EECF244321}">
                <p14:modId xmlns:p14="http://schemas.microsoft.com/office/powerpoint/2010/main" val="3268533673"/>
              </p:ext>
            </p:extLst>
          </p:nvPr>
        </p:nvGraphicFramePr>
        <p:xfrm>
          <a:off x="6475635" y="214446"/>
          <a:ext cx="3180148" cy="1371600"/>
        </p:xfrm>
        <a:graphic>
          <a:graphicData uri="http://schemas.openxmlformats.org/drawingml/2006/table">
            <a:tbl>
              <a:tblPr firstRow="1" bandRow="1">
                <a:tableStyleId>{5C22544A-7EE6-4342-B048-85BDC9FD1C3A}</a:tableStyleId>
              </a:tblPr>
              <a:tblGrid>
                <a:gridCol w="1590074">
                  <a:extLst>
                    <a:ext uri="{9D8B030D-6E8A-4147-A177-3AD203B41FA5}">
                      <a16:colId xmlns:a16="http://schemas.microsoft.com/office/drawing/2014/main" val="4158034689"/>
                    </a:ext>
                  </a:extLst>
                </a:gridCol>
                <a:gridCol w="1590074">
                  <a:extLst>
                    <a:ext uri="{9D8B030D-6E8A-4147-A177-3AD203B41FA5}">
                      <a16:colId xmlns:a16="http://schemas.microsoft.com/office/drawing/2014/main" val="3597388695"/>
                    </a:ext>
                  </a:extLst>
                </a:gridCol>
              </a:tblGrid>
              <a:tr h="410385">
                <a:tc>
                  <a:txBody>
                    <a:bodyPr/>
                    <a:lstStyle/>
                    <a:p>
                      <a:pPr algn="ctr"/>
                      <a:r>
                        <a:rPr lang="en-US" dirty="0"/>
                        <a:t>Variable</a:t>
                      </a:r>
                    </a:p>
                  </a:txBody>
                  <a:tcPr/>
                </a:tc>
                <a:tc>
                  <a:txBody>
                    <a:bodyPr/>
                    <a:lstStyle/>
                    <a:p>
                      <a:pPr algn="ctr"/>
                      <a:r>
                        <a:rPr lang="en-US" dirty="0"/>
                        <a:t>Register</a:t>
                      </a:r>
                    </a:p>
                  </a:txBody>
                  <a:tcPr/>
                </a:tc>
                <a:extLst>
                  <a:ext uri="{0D108BD9-81ED-4DB2-BD59-A6C34878D82A}">
                    <a16:rowId xmlns:a16="http://schemas.microsoft.com/office/drawing/2014/main" val="1443990659"/>
                  </a:ext>
                </a:extLst>
              </a:tr>
              <a:tr h="410385">
                <a:tc>
                  <a:txBody>
                    <a:bodyPr/>
                    <a:lstStyle/>
                    <a:p>
                      <a:r>
                        <a:rPr lang="en-US" dirty="0"/>
                        <a:t>result</a:t>
                      </a:r>
                    </a:p>
                  </a:txBody>
                  <a:tcPr/>
                </a:tc>
                <a:tc>
                  <a:txBody>
                    <a:bodyPr/>
                    <a:lstStyle/>
                    <a:p>
                      <a:r>
                        <a:rPr lang="en-US" dirty="0"/>
                        <a:t>%</a:t>
                      </a:r>
                      <a:r>
                        <a:rPr lang="en-US" dirty="0" err="1"/>
                        <a:t>esi</a:t>
                      </a:r>
                      <a:endParaRPr lang="en-US" dirty="0"/>
                    </a:p>
                  </a:txBody>
                  <a:tcPr/>
                </a:tc>
                <a:extLst>
                  <a:ext uri="{0D108BD9-81ED-4DB2-BD59-A6C34878D82A}">
                    <a16:rowId xmlns:a16="http://schemas.microsoft.com/office/drawing/2014/main" val="753481536"/>
                  </a:ext>
                </a:extLst>
              </a:tr>
              <a:tr h="410385">
                <a:tc>
                  <a:txBody>
                    <a:bodyPr/>
                    <a:lstStyle/>
                    <a:p>
                      <a:r>
                        <a:rPr lang="en-US" dirty="0" err="1"/>
                        <a:t>i</a:t>
                      </a:r>
                      <a:endParaRPr lang="en-US" dirty="0"/>
                    </a:p>
                  </a:txBody>
                  <a:tcPr/>
                </a:tc>
                <a:tc>
                  <a:txBody>
                    <a:bodyPr/>
                    <a:lstStyle/>
                    <a:p>
                      <a:r>
                        <a:rPr lang="en-US" dirty="0"/>
                        <a:t>%</a:t>
                      </a:r>
                      <a:r>
                        <a:rPr lang="en-US" dirty="0" err="1"/>
                        <a:t>ebx</a:t>
                      </a:r>
                      <a:endParaRPr lang="en-US" dirty="0"/>
                    </a:p>
                  </a:txBody>
                  <a:tcPr/>
                </a:tc>
                <a:extLst>
                  <a:ext uri="{0D108BD9-81ED-4DB2-BD59-A6C34878D82A}">
                    <a16:rowId xmlns:a16="http://schemas.microsoft.com/office/drawing/2014/main" val="3243984605"/>
                  </a:ext>
                </a:extLst>
              </a:tr>
            </a:tbl>
          </a:graphicData>
        </a:graphic>
      </p:graphicFrame>
    </p:spTree>
    <p:extLst>
      <p:ext uri="{BB962C8B-B14F-4D97-AF65-F5344CB8AC3E}">
        <p14:creationId xmlns:p14="http://schemas.microsoft.com/office/powerpoint/2010/main" val="119838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E72A3-7041-7A6D-664A-34EEE77CDA00}"/>
              </a:ext>
            </a:extLst>
          </p:cNvPr>
          <p:cNvSpPr/>
          <p:nvPr/>
        </p:nvSpPr>
        <p:spPr>
          <a:xfrm>
            <a:off x="9861448" y="833265"/>
            <a:ext cx="1752600" cy="16813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tx1"/>
              </a:solidFill>
            </a:endParaRPr>
          </a:p>
        </p:txBody>
      </p:sp>
      <p:cxnSp>
        <p:nvCxnSpPr>
          <p:cNvPr id="4" name="Straight Connector 3">
            <a:extLst>
              <a:ext uri="{FF2B5EF4-FFF2-40B4-BE49-F238E27FC236}">
                <a16:creationId xmlns:a16="http://schemas.microsoft.com/office/drawing/2014/main" id="{95709CF4-BC2D-3846-D774-69E65D67D47E}"/>
              </a:ext>
            </a:extLst>
          </p:cNvPr>
          <p:cNvCxnSpPr/>
          <p:nvPr/>
        </p:nvCxnSpPr>
        <p:spPr>
          <a:xfrm>
            <a:off x="9861448" y="1258163"/>
            <a:ext cx="1752600" cy="0"/>
          </a:xfrm>
          <a:prstGeom prst="line">
            <a:avLst/>
          </a:prstGeom>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8B7BEB5-BD94-6F64-F18C-FC533ABCABA7}"/>
              </a:ext>
            </a:extLst>
          </p:cNvPr>
          <p:cNvSpPr txBox="1"/>
          <p:nvPr/>
        </p:nvSpPr>
        <p:spPr>
          <a:xfrm>
            <a:off x="1446212" y="381000"/>
            <a:ext cx="5791200" cy="707886"/>
          </a:xfrm>
          <a:prstGeom prst="rect">
            <a:avLst/>
          </a:prstGeom>
          <a:noFill/>
        </p:spPr>
        <p:txBody>
          <a:bodyPr wrap="square" rtlCol="0">
            <a:spAutoFit/>
          </a:bodyPr>
          <a:lstStyle/>
          <a:p>
            <a:r>
              <a:rPr lang="en-US" sz="2000" dirty="0"/>
              <a:t>_main:</a:t>
            </a:r>
          </a:p>
          <a:p>
            <a:r>
              <a:rPr lang="en-US" sz="2000" dirty="0"/>
              <a:t>L7:</a:t>
            </a:r>
          </a:p>
        </p:txBody>
      </p:sp>
      <p:sp>
        <p:nvSpPr>
          <p:cNvPr id="12" name="TextBox 11">
            <a:extLst>
              <a:ext uri="{FF2B5EF4-FFF2-40B4-BE49-F238E27FC236}">
                <a16:creationId xmlns:a16="http://schemas.microsoft.com/office/drawing/2014/main" id="{000656CD-8CAE-3B70-C6C2-C3AC7EA6D8A2}"/>
              </a:ext>
            </a:extLst>
          </p:cNvPr>
          <p:cNvSpPr txBox="1"/>
          <p:nvPr/>
        </p:nvSpPr>
        <p:spPr>
          <a:xfrm>
            <a:off x="1751012" y="1239928"/>
            <a:ext cx="6795662" cy="5632311"/>
          </a:xfrm>
          <a:prstGeom prst="rect">
            <a:avLst/>
          </a:prstGeom>
          <a:noFill/>
        </p:spPr>
        <p:txBody>
          <a:bodyPr wrap="square" rtlCol="0">
            <a:spAutoFit/>
          </a:bodyPr>
          <a:lstStyle/>
          <a:p>
            <a:r>
              <a:rPr lang="en-US" sz="2000" dirty="0" err="1"/>
              <a:t>movl</a:t>
            </a:r>
            <a:r>
              <a:rPr lang="en-US" sz="2000" dirty="0"/>
              <a:t> $0, %</a:t>
            </a:r>
            <a:r>
              <a:rPr lang="en-US" sz="2000" dirty="0" err="1"/>
              <a:t>eax</a:t>
            </a:r>
            <a:endParaRPr lang="en-US" sz="2000" dirty="0"/>
          </a:p>
          <a:p>
            <a:r>
              <a:rPr lang="en-US" sz="2000" dirty="0">
                <a:highlight>
                  <a:srgbClr val="008080"/>
                </a:highlight>
              </a:rPr>
              <a:t>%</a:t>
            </a:r>
            <a:r>
              <a:rPr lang="en-US" sz="2000" dirty="0" err="1">
                <a:highlight>
                  <a:srgbClr val="008080"/>
                </a:highlight>
              </a:rPr>
              <a:t>eax</a:t>
            </a:r>
            <a:r>
              <a:rPr lang="en-US" sz="2000" dirty="0">
                <a:highlight>
                  <a:srgbClr val="008080"/>
                </a:highlight>
              </a:rPr>
              <a:t> = 0, moving the immediate value 0 to %</a:t>
            </a:r>
            <a:r>
              <a:rPr lang="en-US" sz="2000" dirty="0" err="1">
                <a:highlight>
                  <a:srgbClr val="008080"/>
                </a:highlight>
              </a:rPr>
              <a:t>eax</a:t>
            </a:r>
            <a:r>
              <a:rPr lang="en-US" sz="2000" dirty="0">
                <a:highlight>
                  <a:srgbClr val="008080"/>
                </a:highlight>
              </a:rPr>
              <a:t> for returning 0 at the end of the main function</a:t>
            </a:r>
          </a:p>
          <a:p>
            <a:r>
              <a:rPr lang="en-US" sz="2000" dirty="0" err="1"/>
              <a:t>leal</a:t>
            </a:r>
            <a:r>
              <a:rPr lang="en-US" sz="2000" dirty="0"/>
              <a:t> -8(%</a:t>
            </a:r>
            <a:r>
              <a:rPr lang="en-US" sz="2000" dirty="0" err="1"/>
              <a:t>ebp</a:t>
            </a:r>
            <a:r>
              <a:rPr lang="en-US" sz="2000" dirty="0"/>
              <a:t>), %</a:t>
            </a:r>
            <a:r>
              <a:rPr lang="en-US" sz="2000" dirty="0" err="1"/>
              <a:t>esp</a:t>
            </a:r>
            <a:endParaRPr lang="en-US" sz="2000" dirty="0"/>
          </a:p>
          <a:p>
            <a:r>
              <a:rPr lang="en-US" sz="2000" dirty="0">
                <a:highlight>
                  <a:srgbClr val="008080"/>
                </a:highlight>
              </a:rPr>
              <a:t>%</a:t>
            </a:r>
            <a:r>
              <a:rPr lang="en-US" sz="2000" dirty="0" err="1">
                <a:highlight>
                  <a:srgbClr val="008080"/>
                </a:highlight>
              </a:rPr>
              <a:t>esp</a:t>
            </a:r>
            <a:r>
              <a:rPr lang="en-US" sz="2000" dirty="0">
                <a:highlight>
                  <a:srgbClr val="008080"/>
                </a:highlight>
              </a:rPr>
              <a:t> = %</a:t>
            </a:r>
            <a:r>
              <a:rPr lang="en-US" sz="2000" dirty="0" err="1">
                <a:highlight>
                  <a:srgbClr val="008080"/>
                </a:highlight>
              </a:rPr>
              <a:t>ebp</a:t>
            </a:r>
            <a:r>
              <a:rPr lang="en-US" sz="2000" dirty="0">
                <a:highlight>
                  <a:srgbClr val="008080"/>
                </a:highlight>
              </a:rPr>
              <a:t> – 8 (cleaning up the stack)</a:t>
            </a:r>
          </a:p>
          <a:p>
            <a:r>
              <a:rPr lang="en-US" sz="2000" dirty="0" err="1"/>
              <a:t>popl</a:t>
            </a:r>
            <a:r>
              <a:rPr lang="en-US" sz="2000" dirty="0"/>
              <a:t> %</a:t>
            </a:r>
            <a:r>
              <a:rPr lang="en-US" sz="2000" dirty="0" err="1"/>
              <a:t>ebx</a:t>
            </a:r>
            <a:endParaRPr lang="en-US" sz="2000" dirty="0"/>
          </a:p>
          <a:p>
            <a:r>
              <a:rPr lang="en-US" sz="2000" dirty="0">
                <a:highlight>
                  <a:srgbClr val="008080"/>
                </a:highlight>
              </a:rPr>
              <a:t>Increment %</a:t>
            </a:r>
            <a:r>
              <a:rPr lang="en-US" sz="2000" dirty="0" err="1">
                <a:highlight>
                  <a:srgbClr val="008080"/>
                </a:highlight>
              </a:rPr>
              <a:t>esp</a:t>
            </a:r>
            <a:r>
              <a:rPr lang="en-US" sz="2000" dirty="0">
                <a:highlight>
                  <a:srgbClr val="008080"/>
                </a:highlight>
              </a:rPr>
              <a:t> by 4 and store the value popped at %</a:t>
            </a:r>
            <a:r>
              <a:rPr lang="en-US" sz="2000" dirty="0" err="1">
                <a:highlight>
                  <a:srgbClr val="008080"/>
                </a:highlight>
              </a:rPr>
              <a:t>ebx</a:t>
            </a:r>
            <a:endParaRPr lang="en-US" sz="2000" dirty="0">
              <a:highlight>
                <a:srgbClr val="008080"/>
              </a:highlight>
            </a:endParaRPr>
          </a:p>
          <a:p>
            <a:r>
              <a:rPr lang="en-US" sz="2000" dirty="0" err="1"/>
              <a:t>popl</a:t>
            </a:r>
            <a:r>
              <a:rPr lang="en-US" sz="2000" dirty="0"/>
              <a:t> %</a:t>
            </a:r>
            <a:r>
              <a:rPr lang="en-US" sz="2000" dirty="0" err="1"/>
              <a:t>esi</a:t>
            </a:r>
            <a:endParaRPr lang="en-US" sz="2000" dirty="0"/>
          </a:p>
          <a:p>
            <a:r>
              <a:rPr lang="en-US" sz="2000" dirty="0" err="1"/>
              <a:t>popl</a:t>
            </a:r>
            <a:r>
              <a:rPr lang="en-US" sz="2000" dirty="0"/>
              <a:t> %</a:t>
            </a:r>
            <a:r>
              <a:rPr lang="en-US" sz="2000" dirty="0" err="1"/>
              <a:t>ebp</a:t>
            </a:r>
            <a:endParaRPr lang="en-US" sz="2000" dirty="0"/>
          </a:p>
          <a:p>
            <a:r>
              <a:rPr lang="en-US" sz="2000" dirty="0">
                <a:highlight>
                  <a:srgbClr val="008080"/>
                </a:highlight>
              </a:rPr>
              <a:t>Same thing incrementing %</a:t>
            </a:r>
            <a:r>
              <a:rPr lang="en-US" sz="2000" dirty="0" err="1">
                <a:highlight>
                  <a:srgbClr val="008080"/>
                </a:highlight>
              </a:rPr>
              <a:t>esp</a:t>
            </a:r>
            <a:r>
              <a:rPr lang="en-US" sz="2000" dirty="0">
                <a:highlight>
                  <a:srgbClr val="008080"/>
                </a:highlight>
              </a:rPr>
              <a:t> by 4 each step to free the stack</a:t>
            </a:r>
          </a:p>
          <a:p>
            <a:r>
              <a:rPr lang="en-US" sz="2000" dirty="0"/>
              <a:t>ret</a:t>
            </a:r>
          </a:p>
          <a:p>
            <a:r>
              <a:rPr lang="en-US" sz="2000" dirty="0">
                <a:highlight>
                  <a:srgbClr val="008080"/>
                </a:highlight>
              </a:rPr>
              <a:t>Returning the value in the register %</a:t>
            </a:r>
            <a:r>
              <a:rPr lang="en-US" sz="2000" dirty="0" err="1">
                <a:highlight>
                  <a:srgbClr val="008080"/>
                </a:highlight>
              </a:rPr>
              <a:t>eax</a:t>
            </a:r>
            <a:r>
              <a:rPr lang="en-US" sz="2000" dirty="0">
                <a:highlight>
                  <a:srgbClr val="008080"/>
                </a:highlight>
              </a:rPr>
              <a:t> which is 0 -&gt; return 0</a:t>
            </a:r>
          </a:p>
          <a:p>
            <a:endParaRPr lang="en-US" sz="2000" dirty="0">
              <a:highlight>
                <a:srgbClr val="008080"/>
              </a:highlight>
            </a:endParaRPr>
          </a:p>
          <a:p>
            <a:endParaRPr lang="en-US" sz="2000" dirty="0"/>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p:txBody>
      </p:sp>
      <p:cxnSp>
        <p:nvCxnSpPr>
          <p:cNvPr id="17" name="Straight Arrow Connector 16">
            <a:extLst>
              <a:ext uri="{FF2B5EF4-FFF2-40B4-BE49-F238E27FC236}">
                <a16:creationId xmlns:a16="http://schemas.microsoft.com/office/drawing/2014/main" id="{258AC04A-49BB-E4DC-19D3-BC16FEA7573F}"/>
              </a:ext>
            </a:extLst>
          </p:cNvPr>
          <p:cNvCxnSpPr/>
          <p:nvPr/>
        </p:nvCxnSpPr>
        <p:spPr>
          <a:xfrm>
            <a:off x="9149359" y="1258163"/>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BADCBBA-C29B-ABC8-6F9A-25A9AE07BD07}"/>
              </a:ext>
            </a:extLst>
          </p:cNvPr>
          <p:cNvPicPr>
            <a:picLocks noChangeAspect="1"/>
          </p:cNvPicPr>
          <p:nvPr/>
        </p:nvPicPr>
        <p:blipFill>
          <a:blip r:embed="rId2"/>
          <a:stretch>
            <a:fillRect/>
          </a:stretch>
        </p:blipFill>
        <p:spPr>
          <a:xfrm>
            <a:off x="9140423" y="1982259"/>
            <a:ext cx="768163" cy="158510"/>
          </a:xfrm>
          <a:prstGeom prst="rect">
            <a:avLst/>
          </a:prstGeom>
        </p:spPr>
      </p:pic>
      <p:sp>
        <p:nvSpPr>
          <p:cNvPr id="19" name="TextBox 18">
            <a:extLst>
              <a:ext uri="{FF2B5EF4-FFF2-40B4-BE49-F238E27FC236}">
                <a16:creationId xmlns:a16="http://schemas.microsoft.com/office/drawing/2014/main" id="{D6320DF8-37CC-364C-4863-DCAF94B6A6B8}"/>
              </a:ext>
            </a:extLst>
          </p:cNvPr>
          <p:cNvSpPr txBox="1"/>
          <p:nvPr/>
        </p:nvSpPr>
        <p:spPr>
          <a:xfrm>
            <a:off x="10204347" y="781245"/>
            <a:ext cx="1066800" cy="523220"/>
          </a:xfrm>
          <a:prstGeom prst="rect">
            <a:avLst/>
          </a:prstGeom>
          <a:noFill/>
        </p:spPr>
        <p:txBody>
          <a:bodyPr wrap="square" rtlCol="0">
            <a:spAutoFit/>
          </a:bodyPr>
          <a:lstStyle/>
          <a:p>
            <a:r>
              <a:rPr lang="en-US" sz="2800" dirty="0">
                <a:solidFill>
                  <a:schemeClr val="bg1"/>
                </a:solidFill>
              </a:rPr>
              <a:t>%</a:t>
            </a:r>
            <a:r>
              <a:rPr lang="en-US" sz="2800" dirty="0" err="1">
                <a:solidFill>
                  <a:schemeClr val="bg1"/>
                </a:solidFill>
              </a:rPr>
              <a:t>ebp</a:t>
            </a:r>
            <a:endParaRPr lang="en-US" sz="2800" dirty="0">
              <a:solidFill>
                <a:schemeClr val="bg1"/>
              </a:solidFill>
            </a:endParaRPr>
          </a:p>
        </p:txBody>
      </p:sp>
      <p:sp>
        <p:nvSpPr>
          <p:cNvPr id="21" name="TextBox 20">
            <a:extLst>
              <a:ext uri="{FF2B5EF4-FFF2-40B4-BE49-F238E27FC236}">
                <a16:creationId xmlns:a16="http://schemas.microsoft.com/office/drawing/2014/main" id="{B5B596DD-3B7F-1C9C-8079-57C86C1A6F5E}"/>
              </a:ext>
            </a:extLst>
          </p:cNvPr>
          <p:cNvSpPr txBox="1"/>
          <p:nvPr/>
        </p:nvSpPr>
        <p:spPr>
          <a:xfrm>
            <a:off x="9192210" y="2012135"/>
            <a:ext cx="990600" cy="307777"/>
          </a:xfrm>
          <a:prstGeom prst="rect">
            <a:avLst/>
          </a:prstGeom>
          <a:noFill/>
        </p:spPr>
        <p:txBody>
          <a:bodyPr wrap="square" rtlCol="0">
            <a:spAutoFit/>
          </a:bodyPr>
          <a:lstStyle/>
          <a:p>
            <a:r>
              <a:rPr lang="en-US" sz="1400" dirty="0"/>
              <a:t>%</a:t>
            </a:r>
            <a:r>
              <a:rPr lang="en-US" sz="1400" dirty="0" err="1"/>
              <a:t>esp</a:t>
            </a:r>
            <a:endParaRPr lang="en-US" sz="1400" dirty="0"/>
          </a:p>
        </p:txBody>
      </p:sp>
      <p:pic>
        <p:nvPicPr>
          <p:cNvPr id="22" name="Picture 21">
            <a:extLst>
              <a:ext uri="{FF2B5EF4-FFF2-40B4-BE49-F238E27FC236}">
                <a16:creationId xmlns:a16="http://schemas.microsoft.com/office/drawing/2014/main" id="{8619431D-93FB-4DF8-1730-F4AF3A07A4B1}"/>
              </a:ext>
            </a:extLst>
          </p:cNvPr>
          <p:cNvPicPr>
            <a:picLocks noChangeAspect="1"/>
          </p:cNvPicPr>
          <p:nvPr/>
        </p:nvPicPr>
        <p:blipFill>
          <a:blip r:embed="rId3"/>
          <a:stretch>
            <a:fillRect/>
          </a:stretch>
        </p:blipFill>
        <p:spPr>
          <a:xfrm>
            <a:off x="9137418" y="972281"/>
            <a:ext cx="1012024" cy="377985"/>
          </a:xfrm>
          <a:prstGeom prst="rect">
            <a:avLst/>
          </a:prstGeom>
        </p:spPr>
      </p:pic>
      <p:pic>
        <p:nvPicPr>
          <p:cNvPr id="3" name="Picture 2">
            <a:extLst>
              <a:ext uri="{FF2B5EF4-FFF2-40B4-BE49-F238E27FC236}">
                <a16:creationId xmlns:a16="http://schemas.microsoft.com/office/drawing/2014/main" id="{72CF6A3C-9AFF-6932-1D7A-B85F252E50CE}"/>
              </a:ext>
            </a:extLst>
          </p:cNvPr>
          <p:cNvPicPr>
            <a:picLocks noChangeAspect="1"/>
          </p:cNvPicPr>
          <p:nvPr/>
        </p:nvPicPr>
        <p:blipFill>
          <a:blip r:embed="rId4"/>
          <a:stretch>
            <a:fillRect/>
          </a:stretch>
        </p:blipFill>
        <p:spPr>
          <a:xfrm>
            <a:off x="9856799" y="2044628"/>
            <a:ext cx="1761897" cy="12193"/>
          </a:xfrm>
          <a:prstGeom prst="rect">
            <a:avLst/>
          </a:prstGeom>
        </p:spPr>
      </p:pic>
      <p:sp>
        <p:nvSpPr>
          <p:cNvPr id="6" name="TextBox 5">
            <a:extLst>
              <a:ext uri="{FF2B5EF4-FFF2-40B4-BE49-F238E27FC236}">
                <a16:creationId xmlns:a16="http://schemas.microsoft.com/office/drawing/2014/main" id="{FB602B32-2833-70B0-0A9A-85B1256548AE}"/>
              </a:ext>
            </a:extLst>
          </p:cNvPr>
          <p:cNvSpPr txBox="1"/>
          <p:nvPr/>
        </p:nvSpPr>
        <p:spPr>
          <a:xfrm>
            <a:off x="10261364" y="1206914"/>
            <a:ext cx="841897" cy="523220"/>
          </a:xfrm>
          <a:prstGeom prst="rect">
            <a:avLst/>
          </a:prstGeom>
          <a:noFill/>
        </p:spPr>
        <p:txBody>
          <a:bodyPr wrap="none" rtlCol="0">
            <a:spAutoFit/>
          </a:bodyPr>
          <a:lstStyle/>
          <a:p>
            <a:r>
              <a:rPr lang="en-US" sz="2800" dirty="0">
                <a:solidFill>
                  <a:schemeClr val="bg1"/>
                </a:solidFill>
              </a:rPr>
              <a:t>%</a:t>
            </a:r>
            <a:r>
              <a:rPr lang="en-US" sz="2800" dirty="0" err="1">
                <a:solidFill>
                  <a:schemeClr val="bg1"/>
                </a:solidFill>
              </a:rPr>
              <a:t>esi</a:t>
            </a:r>
            <a:endParaRPr lang="en-US" sz="2800" dirty="0">
              <a:solidFill>
                <a:schemeClr val="bg1"/>
              </a:solidFill>
            </a:endParaRPr>
          </a:p>
        </p:txBody>
      </p:sp>
      <p:pic>
        <p:nvPicPr>
          <p:cNvPr id="9" name="Picture 8">
            <a:extLst>
              <a:ext uri="{FF2B5EF4-FFF2-40B4-BE49-F238E27FC236}">
                <a16:creationId xmlns:a16="http://schemas.microsoft.com/office/drawing/2014/main" id="{84B757A2-F524-59E3-5183-DAAB82671841}"/>
              </a:ext>
            </a:extLst>
          </p:cNvPr>
          <p:cNvPicPr>
            <a:picLocks noChangeAspect="1"/>
          </p:cNvPicPr>
          <p:nvPr/>
        </p:nvPicPr>
        <p:blipFill>
          <a:blip r:embed="rId4"/>
          <a:stretch>
            <a:fillRect/>
          </a:stretch>
        </p:blipFill>
        <p:spPr>
          <a:xfrm>
            <a:off x="9856799" y="1668450"/>
            <a:ext cx="1761897" cy="12193"/>
          </a:xfrm>
          <a:prstGeom prst="rect">
            <a:avLst/>
          </a:prstGeom>
        </p:spPr>
      </p:pic>
      <p:pic>
        <p:nvPicPr>
          <p:cNvPr id="10" name="Picture 9">
            <a:extLst>
              <a:ext uri="{FF2B5EF4-FFF2-40B4-BE49-F238E27FC236}">
                <a16:creationId xmlns:a16="http://schemas.microsoft.com/office/drawing/2014/main" id="{9A213642-56FF-EC79-8356-55AFFA7E7BAD}"/>
              </a:ext>
            </a:extLst>
          </p:cNvPr>
          <p:cNvPicPr>
            <a:picLocks noChangeAspect="1"/>
          </p:cNvPicPr>
          <p:nvPr/>
        </p:nvPicPr>
        <p:blipFill>
          <a:blip r:embed="rId5"/>
          <a:stretch>
            <a:fillRect/>
          </a:stretch>
        </p:blipFill>
        <p:spPr>
          <a:xfrm>
            <a:off x="10149442" y="1563773"/>
            <a:ext cx="1107285" cy="704120"/>
          </a:xfrm>
          <a:prstGeom prst="rect">
            <a:avLst/>
          </a:prstGeom>
        </p:spPr>
      </p:pic>
      <p:cxnSp>
        <p:nvCxnSpPr>
          <p:cNvPr id="28" name="Straight Connector 27">
            <a:extLst>
              <a:ext uri="{FF2B5EF4-FFF2-40B4-BE49-F238E27FC236}">
                <a16:creationId xmlns:a16="http://schemas.microsoft.com/office/drawing/2014/main" id="{0D7913DB-7274-332A-5E2B-22BFD55BF690}"/>
              </a:ext>
            </a:extLst>
          </p:cNvPr>
          <p:cNvCxnSpPr>
            <a:cxnSpLocks/>
          </p:cNvCxnSpPr>
          <p:nvPr/>
        </p:nvCxnSpPr>
        <p:spPr>
          <a:xfrm>
            <a:off x="7767982" y="772447"/>
            <a:ext cx="0" cy="914400"/>
          </a:xfrm>
          <a:prstGeom prst="line">
            <a:avLst/>
          </a:prstGeom>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2F780CC-CA65-944F-6205-BA55B126D030}"/>
              </a:ext>
            </a:extLst>
          </p:cNvPr>
          <p:cNvCxnSpPr/>
          <p:nvPr/>
        </p:nvCxnSpPr>
        <p:spPr>
          <a:xfrm>
            <a:off x="10742612" y="2667000"/>
            <a:ext cx="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4A3990A-E5AF-DF99-803F-F3899F2E2D07}"/>
              </a:ext>
            </a:extLst>
          </p:cNvPr>
          <p:cNvSpPr txBox="1"/>
          <p:nvPr/>
        </p:nvSpPr>
        <p:spPr>
          <a:xfrm>
            <a:off x="10737747" y="2711540"/>
            <a:ext cx="1085792" cy="307777"/>
          </a:xfrm>
          <a:prstGeom prst="rect">
            <a:avLst/>
          </a:prstGeom>
          <a:noFill/>
        </p:spPr>
        <p:txBody>
          <a:bodyPr wrap="square" rtlCol="0">
            <a:spAutoFit/>
          </a:bodyPr>
          <a:lstStyle/>
          <a:p>
            <a:r>
              <a:rPr lang="en-US" sz="1400" dirty="0" err="1"/>
              <a:t>popl</a:t>
            </a:r>
            <a:r>
              <a:rPr lang="en-US" sz="1400" dirty="0"/>
              <a:t> %</a:t>
            </a:r>
            <a:r>
              <a:rPr lang="en-US" sz="1400" dirty="0" err="1"/>
              <a:t>ebx</a:t>
            </a:r>
            <a:endParaRPr lang="en-US" sz="1400" dirty="0"/>
          </a:p>
        </p:txBody>
      </p:sp>
      <p:pic>
        <p:nvPicPr>
          <p:cNvPr id="30" name="Picture 29">
            <a:extLst>
              <a:ext uri="{FF2B5EF4-FFF2-40B4-BE49-F238E27FC236}">
                <a16:creationId xmlns:a16="http://schemas.microsoft.com/office/drawing/2014/main" id="{65177CF1-A3B4-84D1-BB55-D0588F93D8B6}"/>
              </a:ext>
            </a:extLst>
          </p:cNvPr>
          <p:cNvPicPr>
            <a:picLocks noChangeAspect="1"/>
          </p:cNvPicPr>
          <p:nvPr/>
        </p:nvPicPr>
        <p:blipFill>
          <a:blip r:embed="rId6"/>
          <a:stretch>
            <a:fillRect/>
          </a:stretch>
        </p:blipFill>
        <p:spPr>
          <a:xfrm>
            <a:off x="9860654" y="3216256"/>
            <a:ext cx="1774090" cy="1066428"/>
          </a:xfrm>
          <a:prstGeom prst="rect">
            <a:avLst/>
          </a:prstGeom>
        </p:spPr>
      </p:pic>
      <p:pic>
        <p:nvPicPr>
          <p:cNvPr id="32" name="Picture 31">
            <a:extLst>
              <a:ext uri="{FF2B5EF4-FFF2-40B4-BE49-F238E27FC236}">
                <a16:creationId xmlns:a16="http://schemas.microsoft.com/office/drawing/2014/main" id="{34E553A4-EF79-A180-DCB5-3A624D32044B}"/>
              </a:ext>
            </a:extLst>
          </p:cNvPr>
          <p:cNvPicPr>
            <a:picLocks noChangeAspect="1"/>
          </p:cNvPicPr>
          <p:nvPr/>
        </p:nvPicPr>
        <p:blipFill>
          <a:blip r:embed="rId4"/>
          <a:stretch>
            <a:fillRect/>
          </a:stretch>
        </p:blipFill>
        <p:spPr>
          <a:xfrm>
            <a:off x="9866750" y="3594145"/>
            <a:ext cx="1761897" cy="12193"/>
          </a:xfrm>
          <a:prstGeom prst="rect">
            <a:avLst/>
          </a:prstGeom>
        </p:spPr>
      </p:pic>
      <p:pic>
        <p:nvPicPr>
          <p:cNvPr id="33" name="Picture 32">
            <a:extLst>
              <a:ext uri="{FF2B5EF4-FFF2-40B4-BE49-F238E27FC236}">
                <a16:creationId xmlns:a16="http://schemas.microsoft.com/office/drawing/2014/main" id="{2FFA06CD-3692-4524-5679-06BA1DA43F10}"/>
              </a:ext>
            </a:extLst>
          </p:cNvPr>
          <p:cNvPicPr>
            <a:picLocks noChangeAspect="1"/>
          </p:cNvPicPr>
          <p:nvPr/>
        </p:nvPicPr>
        <p:blipFill>
          <a:blip r:embed="rId4"/>
          <a:stretch>
            <a:fillRect/>
          </a:stretch>
        </p:blipFill>
        <p:spPr>
          <a:xfrm>
            <a:off x="9866750" y="3967977"/>
            <a:ext cx="1761897" cy="12193"/>
          </a:xfrm>
          <a:prstGeom prst="rect">
            <a:avLst/>
          </a:prstGeom>
        </p:spPr>
      </p:pic>
      <p:pic>
        <p:nvPicPr>
          <p:cNvPr id="34" name="Picture 33">
            <a:extLst>
              <a:ext uri="{FF2B5EF4-FFF2-40B4-BE49-F238E27FC236}">
                <a16:creationId xmlns:a16="http://schemas.microsoft.com/office/drawing/2014/main" id="{9AF8F3E6-AC1C-AE0F-F7C0-BCA7802F05E0}"/>
              </a:ext>
            </a:extLst>
          </p:cNvPr>
          <p:cNvPicPr>
            <a:picLocks noChangeAspect="1"/>
          </p:cNvPicPr>
          <p:nvPr/>
        </p:nvPicPr>
        <p:blipFill>
          <a:blip r:embed="rId3"/>
          <a:stretch>
            <a:fillRect/>
          </a:stretch>
        </p:blipFill>
        <p:spPr>
          <a:xfrm>
            <a:off x="9221058" y="3296202"/>
            <a:ext cx="1012024" cy="377985"/>
          </a:xfrm>
          <a:prstGeom prst="rect">
            <a:avLst/>
          </a:prstGeom>
        </p:spPr>
      </p:pic>
      <p:pic>
        <p:nvPicPr>
          <p:cNvPr id="36" name="Picture 35">
            <a:extLst>
              <a:ext uri="{FF2B5EF4-FFF2-40B4-BE49-F238E27FC236}">
                <a16:creationId xmlns:a16="http://schemas.microsoft.com/office/drawing/2014/main" id="{77BA8CA5-DD49-3A12-04B5-DE19FE8C5712}"/>
              </a:ext>
            </a:extLst>
          </p:cNvPr>
          <p:cNvPicPr>
            <a:picLocks noChangeAspect="1"/>
          </p:cNvPicPr>
          <p:nvPr/>
        </p:nvPicPr>
        <p:blipFill>
          <a:blip r:embed="rId2"/>
          <a:stretch>
            <a:fillRect/>
          </a:stretch>
        </p:blipFill>
        <p:spPr>
          <a:xfrm>
            <a:off x="9192210" y="3514890"/>
            <a:ext cx="768163" cy="158510"/>
          </a:xfrm>
          <a:prstGeom prst="rect">
            <a:avLst/>
          </a:prstGeom>
        </p:spPr>
      </p:pic>
      <p:pic>
        <p:nvPicPr>
          <p:cNvPr id="37" name="Picture 36">
            <a:extLst>
              <a:ext uri="{FF2B5EF4-FFF2-40B4-BE49-F238E27FC236}">
                <a16:creationId xmlns:a16="http://schemas.microsoft.com/office/drawing/2014/main" id="{4EF7C73E-BA26-B4DE-8C0F-EC557AA85543}"/>
              </a:ext>
            </a:extLst>
          </p:cNvPr>
          <p:cNvPicPr>
            <a:picLocks noChangeAspect="1"/>
          </p:cNvPicPr>
          <p:nvPr/>
        </p:nvPicPr>
        <p:blipFill>
          <a:blip r:embed="rId2"/>
          <a:stretch>
            <a:fillRect/>
          </a:stretch>
        </p:blipFill>
        <p:spPr>
          <a:xfrm>
            <a:off x="9174073" y="3882852"/>
            <a:ext cx="768163" cy="158510"/>
          </a:xfrm>
          <a:prstGeom prst="rect">
            <a:avLst/>
          </a:prstGeom>
        </p:spPr>
      </p:pic>
      <p:pic>
        <p:nvPicPr>
          <p:cNvPr id="39" name="Picture 38">
            <a:extLst>
              <a:ext uri="{FF2B5EF4-FFF2-40B4-BE49-F238E27FC236}">
                <a16:creationId xmlns:a16="http://schemas.microsoft.com/office/drawing/2014/main" id="{5D963678-E46C-480B-3405-6803B011EA07}"/>
              </a:ext>
            </a:extLst>
          </p:cNvPr>
          <p:cNvPicPr>
            <a:picLocks noChangeAspect="1"/>
          </p:cNvPicPr>
          <p:nvPr/>
        </p:nvPicPr>
        <p:blipFill>
          <a:blip r:embed="rId7"/>
          <a:stretch>
            <a:fillRect/>
          </a:stretch>
        </p:blipFill>
        <p:spPr>
          <a:xfrm>
            <a:off x="9239174" y="3898603"/>
            <a:ext cx="1005927" cy="384081"/>
          </a:xfrm>
          <a:prstGeom prst="rect">
            <a:avLst/>
          </a:prstGeom>
        </p:spPr>
      </p:pic>
      <p:pic>
        <p:nvPicPr>
          <p:cNvPr id="40" name="Picture 39">
            <a:extLst>
              <a:ext uri="{FF2B5EF4-FFF2-40B4-BE49-F238E27FC236}">
                <a16:creationId xmlns:a16="http://schemas.microsoft.com/office/drawing/2014/main" id="{983E0E8C-7219-8663-2479-A9D805C12ADF}"/>
              </a:ext>
            </a:extLst>
          </p:cNvPr>
          <p:cNvPicPr>
            <a:picLocks noChangeAspect="1"/>
          </p:cNvPicPr>
          <p:nvPr/>
        </p:nvPicPr>
        <p:blipFill>
          <a:blip r:embed="rId8"/>
          <a:stretch>
            <a:fillRect/>
          </a:stretch>
        </p:blipFill>
        <p:spPr>
          <a:xfrm>
            <a:off x="10090383" y="3069300"/>
            <a:ext cx="1225402" cy="749873"/>
          </a:xfrm>
          <a:prstGeom prst="rect">
            <a:avLst/>
          </a:prstGeom>
        </p:spPr>
      </p:pic>
      <p:pic>
        <p:nvPicPr>
          <p:cNvPr id="41" name="Picture 40">
            <a:extLst>
              <a:ext uri="{FF2B5EF4-FFF2-40B4-BE49-F238E27FC236}">
                <a16:creationId xmlns:a16="http://schemas.microsoft.com/office/drawing/2014/main" id="{366F3487-467E-1A33-7E37-0687A2D1CDA4}"/>
              </a:ext>
            </a:extLst>
          </p:cNvPr>
          <p:cNvPicPr>
            <a:picLocks noChangeAspect="1"/>
          </p:cNvPicPr>
          <p:nvPr/>
        </p:nvPicPr>
        <p:blipFill>
          <a:blip r:embed="rId9"/>
          <a:stretch>
            <a:fillRect/>
          </a:stretch>
        </p:blipFill>
        <p:spPr>
          <a:xfrm>
            <a:off x="10192061" y="3450771"/>
            <a:ext cx="1079086" cy="755970"/>
          </a:xfrm>
          <a:prstGeom prst="rect">
            <a:avLst/>
          </a:prstGeom>
        </p:spPr>
      </p:pic>
      <p:pic>
        <p:nvPicPr>
          <p:cNvPr id="44" name="Picture 43">
            <a:extLst>
              <a:ext uri="{FF2B5EF4-FFF2-40B4-BE49-F238E27FC236}">
                <a16:creationId xmlns:a16="http://schemas.microsoft.com/office/drawing/2014/main" id="{D7F52697-A457-1EB5-BA16-7DAF8ADA089E}"/>
              </a:ext>
            </a:extLst>
          </p:cNvPr>
          <p:cNvPicPr>
            <a:picLocks noChangeAspect="1"/>
          </p:cNvPicPr>
          <p:nvPr/>
        </p:nvPicPr>
        <p:blipFill>
          <a:blip r:embed="rId10"/>
          <a:stretch>
            <a:fillRect/>
          </a:stretch>
        </p:blipFill>
        <p:spPr>
          <a:xfrm>
            <a:off x="10703084" y="4376076"/>
            <a:ext cx="158510" cy="536494"/>
          </a:xfrm>
          <a:prstGeom prst="rect">
            <a:avLst/>
          </a:prstGeom>
        </p:spPr>
      </p:pic>
      <p:sp>
        <p:nvSpPr>
          <p:cNvPr id="45" name="TextBox 44">
            <a:extLst>
              <a:ext uri="{FF2B5EF4-FFF2-40B4-BE49-F238E27FC236}">
                <a16:creationId xmlns:a16="http://schemas.microsoft.com/office/drawing/2014/main" id="{07ACF8F9-FC49-9D5A-DDCC-8B444CA080F0}"/>
              </a:ext>
            </a:extLst>
          </p:cNvPr>
          <p:cNvSpPr txBox="1"/>
          <p:nvPr/>
        </p:nvSpPr>
        <p:spPr>
          <a:xfrm>
            <a:off x="10816542" y="4412252"/>
            <a:ext cx="880369" cy="307777"/>
          </a:xfrm>
          <a:prstGeom prst="rect">
            <a:avLst/>
          </a:prstGeom>
          <a:noFill/>
        </p:spPr>
        <p:txBody>
          <a:bodyPr wrap="none" rtlCol="0">
            <a:spAutoFit/>
          </a:bodyPr>
          <a:lstStyle/>
          <a:p>
            <a:r>
              <a:rPr lang="en-US" sz="1400" dirty="0" err="1"/>
              <a:t>popl</a:t>
            </a:r>
            <a:r>
              <a:rPr lang="en-US" sz="1400" dirty="0"/>
              <a:t> %</a:t>
            </a:r>
            <a:r>
              <a:rPr lang="en-US" sz="1400" dirty="0" err="1"/>
              <a:t>esi</a:t>
            </a:r>
            <a:endParaRPr lang="en-US" sz="1400" dirty="0"/>
          </a:p>
        </p:txBody>
      </p:sp>
      <p:pic>
        <p:nvPicPr>
          <p:cNvPr id="46" name="Picture 45">
            <a:extLst>
              <a:ext uri="{FF2B5EF4-FFF2-40B4-BE49-F238E27FC236}">
                <a16:creationId xmlns:a16="http://schemas.microsoft.com/office/drawing/2014/main" id="{AFE5001B-CC81-A9C2-C19A-3756CC35AD53}"/>
              </a:ext>
            </a:extLst>
          </p:cNvPr>
          <p:cNvPicPr>
            <a:picLocks noChangeAspect="1"/>
          </p:cNvPicPr>
          <p:nvPr/>
        </p:nvPicPr>
        <p:blipFill>
          <a:blip r:embed="rId6"/>
          <a:stretch>
            <a:fillRect/>
          </a:stretch>
        </p:blipFill>
        <p:spPr>
          <a:xfrm>
            <a:off x="9854557" y="4929274"/>
            <a:ext cx="1774090" cy="443831"/>
          </a:xfrm>
          <a:prstGeom prst="rect">
            <a:avLst/>
          </a:prstGeom>
        </p:spPr>
      </p:pic>
      <p:pic>
        <p:nvPicPr>
          <p:cNvPr id="47" name="Picture 46">
            <a:extLst>
              <a:ext uri="{FF2B5EF4-FFF2-40B4-BE49-F238E27FC236}">
                <a16:creationId xmlns:a16="http://schemas.microsoft.com/office/drawing/2014/main" id="{3DCAA984-1701-5765-3EED-2A4C8FE471F4}"/>
              </a:ext>
            </a:extLst>
          </p:cNvPr>
          <p:cNvPicPr>
            <a:picLocks noChangeAspect="1"/>
          </p:cNvPicPr>
          <p:nvPr/>
        </p:nvPicPr>
        <p:blipFill>
          <a:blip r:embed="rId11"/>
          <a:stretch>
            <a:fillRect/>
          </a:stretch>
        </p:blipFill>
        <p:spPr>
          <a:xfrm>
            <a:off x="10118903" y="4811565"/>
            <a:ext cx="1225402" cy="755970"/>
          </a:xfrm>
          <a:prstGeom prst="rect">
            <a:avLst/>
          </a:prstGeom>
        </p:spPr>
      </p:pic>
      <p:pic>
        <p:nvPicPr>
          <p:cNvPr id="48" name="Picture 47">
            <a:extLst>
              <a:ext uri="{FF2B5EF4-FFF2-40B4-BE49-F238E27FC236}">
                <a16:creationId xmlns:a16="http://schemas.microsoft.com/office/drawing/2014/main" id="{5FCE0C6F-B848-4B3F-6602-D43E5AE07AE9}"/>
              </a:ext>
            </a:extLst>
          </p:cNvPr>
          <p:cNvPicPr>
            <a:picLocks noChangeAspect="1"/>
          </p:cNvPicPr>
          <p:nvPr/>
        </p:nvPicPr>
        <p:blipFill>
          <a:blip r:embed="rId2"/>
          <a:stretch>
            <a:fillRect/>
          </a:stretch>
        </p:blipFill>
        <p:spPr>
          <a:xfrm>
            <a:off x="9066398" y="4992679"/>
            <a:ext cx="768163" cy="158510"/>
          </a:xfrm>
          <a:prstGeom prst="rect">
            <a:avLst/>
          </a:prstGeom>
        </p:spPr>
      </p:pic>
      <p:pic>
        <p:nvPicPr>
          <p:cNvPr id="49" name="Picture 48">
            <a:extLst>
              <a:ext uri="{FF2B5EF4-FFF2-40B4-BE49-F238E27FC236}">
                <a16:creationId xmlns:a16="http://schemas.microsoft.com/office/drawing/2014/main" id="{06CDB80B-9BE4-2E3D-F9D2-4472697ECC09}"/>
              </a:ext>
            </a:extLst>
          </p:cNvPr>
          <p:cNvPicPr>
            <a:picLocks noChangeAspect="1"/>
          </p:cNvPicPr>
          <p:nvPr/>
        </p:nvPicPr>
        <p:blipFill>
          <a:blip r:embed="rId2"/>
          <a:stretch>
            <a:fillRect/>
          </a:stretch>
        </p:blipFill>
        <p:spPr>
          <a:xfrm>
            <a:off x="9066397" y="5110295"/>
            <a:ext cx="768163" cy="158510"/>
          </a:xfrm>
          <a:prstGeom prst="rect">
            <a:avLst/>
          </a:prstGeom>
        </p:spPr>
      </p:pic>
      <p:pic>
        <p:nvPicPr>
          <p:cNvPr id="50" name="Picture 49">
            <a:extLst>
              <a:ext uri="{FF2B5EF4-FFF2-40B4-BE49-F238E27FC236}">
                <a16:creationId xmlns:a16="http://schemas.microsoft.com/office/drawing/2014/main" id="{8208EFE8-D73F-388E-5884-806DF2F5D2C0}"/>
              </a:ext>
            </a:extLst>
          </p:cNvPr>
          <p:cNvPicPr>
            <a:picLocks noChangeAspect="1"/>
          </p:cNvPicPr>
          <p:nvPr/>
        </p:nvPicPr>
        <p:blipFill>
          <a:blip r:embed="rId3"/>
          <a:stretch>
            <a:fillRect/>
          </a:stretch>
        </p:blipFill>
        <p:spPr>
          <a:xfrm>
            <a:off x="9106879" y="4769325"/>
            <a:ext cx="1012024" cy="377985"/>
          </a:xfrm>
          <a:prstGeom prst="rect">
            <a:avLst/>
          </a:prstGeom>
        </p:spPr>
      </p:pic>
      <p:pic>
        <p:nvPicPr>
          <p:cNvPr id="51" name="Picture 50">
            <a:extLst>
              <a:ext uri="{FF2B5EF4-FFF2-40B4-BE49-F238E27FC236}">
                <a16:creationId xmlns:a16="http://schemas.microsoft.com/office/drawing/2014/main" id="{A072CFA1-0CAE-A20D-5C7C-0823A5FBEFD0}"/>
              </a:ext>
            </a:extLst>
          </p:cNvPr>
          <p:cNvPicPr>
            <a:picLocks noChangeAspect="1"/>
          </p:cNvPicPr>
          <p:nvPr/>
        </p:nvPicPr>
        <p:blipFill>
          <a:blip r:embed="rId7"/>
          <a:stretch>
            <a:fillRect/>
          </a:stretch>
        </p:blipFill>
        <p:spPr>
          <a:xfrm>
            <a:off x="9143515" y="5140436"/>
            <a:ext cx="1005927" cy="384081"/>
          </a:xfrm>
          <a:prstGeom prst="rect">
            <a:avLst/>
          </a:prstGeom>
        </p:spPr>
      </p:pic>
      <p:pic>
        <p:nvPicPr>
          <p:cNvPr id="52" name="Picture 51">
            <a:extLst>
              <a:ext uri="{FF2B5EF4-FFF2-40B4-BE49-F238E27FC236}">
                <a16:creationId xmlns:a16="http://schemas.microsoft.com/office/drawing/2014/main" id="{00EE35FD-1796-9351-1046-90A613ED0D89}"/>
              </a:ext>
            </a:extLst>
          </p:cNvPr>
          <p:cNvPicPr>
            <a:picLocks noChangeAspect="1"/>
          </p:cNvPicPr>
          <p:nvPr/>
        </p:nvPicPr>
        <p:blipFill>
          <a:blip r:embed="rId10"/>
          <a:stretch>
            <a:fillRect/>
          </a:stretch>
        </p:blipFill>
        <p:spPr>
          <a:xfrm>
            <a:off x="10741602" y="5439282"/>
            <a:ext cx="158510" cy="536494"/>
          </a:xfrm>
          <a:prstGeom prst="rect">
            <a:avLst/>
          </a:prstGeom>
        </p:spPr>
      </p:pic>
      <p:sp>
        <p:nvSpPr>
          <p:cNvPr id="53" name="TextBox 52">
            <a:extLst>
              <a:ext uri="{FF2B5EF4-FFF2-40B4-BE49-F238E27FC236}">
                <a16:creationId xmlns:a16="http://schemas.microsoft.com/office/drawing/2014/main" id="{275C2393-1A43-5B70-07D4-A33A72E94277}"/>
              </a:ext>
            </a:extLst>
          </p:cNvPr>
          <p:cNvSpPr txBox="1"/>
          <p:nvPr/>
        </p:nvSpPr>
        <p:spPr>
          <a:xfrm>
            <a:off x="10795811" y="5489353"/>
            <a:ext cx="957313" cy="307777"/>
          </a:xfrm>
          <a:prstGeom prst="rect">
            <a:avLst/>
          </a:prstGeom>
          <a:noFill/>
        </p:spPr>
        <p:txBody>
          <a:bodyPr wrap="none" rtlCol="0">
            <a:spAutoFit/>
          </a:bodyPr>
          <a:lstStyle/>
          <a:p>
            <a:r>
              <a:rPr lang="en-US" sz="1400" dirty="0" err="1"/>
              <a:t>popl</a:t>
            </a:r>
            <a:r>
              <a:rPr lang="en-US" sz="1400" dirty="0"/>
              <a:t> %</a:t>
            </a:r>
            <a:r>
              <a:rPr lang="en-US" sz="1400" dirty="0" err="1"/>
              <a:t>ebp</a:t>
            </a:r>
            <a:endParaRPr lang="en-US" sz="1400" dirty="0"/>
          </a:p>
        </p:txBody>
      </p:sp>
      <p:sp>
        <p:nvSpPr>
          <p:cNvPr id="54" name="Cloud 53">
            <a:extLst>
              <a:ext uri="{FF2B5EF4-FFF2-40B4-BE49-F238E27FC236}">
                <a16:creationId xmlns:a16="http://schemas.microsoft.com/office/drawing/2014/main" id="{ACDC6FC9-7AC0-E953-EDD7-3080644F006D}"/>
              </a:ext>
            </a:extLst>
          </p:cNvPr>
          <p:cNvSpPr/>
          <p:nvPr/>
        </p:nvSpPr>
        <p:spPr>
          <a:xfrm>
            <a:off x="10273499" y="5944097"/>
            <a:ext cx="1086086" cy="78552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Freed!</a:t>
            </a:r>
          </a:p>
        </p:txBody>
      </p:sp>
    </p:spTree>
    <p:extLst>
      <p:ext uri="{BB962C8B-B14F-4D97-AF65-F5344CB8AC3E}">
        <p14:creationId xmlns:p14="http://schemas.microsoft.com/office/powerpoint/2010/main" val="190071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E72A3-7041-7A6D-664A-34EEE77CDA00}"/>
              </a:ext>
            </a:extLst>
          </p:cNvPr>
          <p:cNvSpPr/>
          <p:nvPr/>
        </p:nvSpPr>
        <p:spPr>
          <a:xfrm>
            <a:off x="9904412" y="1828800"/>
            <a:ext cx="1752600" cy="3505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ln w="0"/>
              <a:solidFill>
                <a:schemeClr val="tx1"/>
              </a:solidFill>
            </a:endParaRPr>
          </a:p>
        </p:txBody>
      </p:sp>
      <p:cxnSp>
        <p:nvCxnSpPr>
          <p:cNvPr id="4" name="Straight Connector 3">
            <a:extLst>
              <a:ext uri="{FF2B5EF4-FFF2-40B4-BE49-F238E27FC236}">
                <a16:creationId xmlns:a16="http://schemas.microsoft.com/office/drawing/2014/main" id="{95709CF4-BC2D-3846-D774-69E65D67D47E}"/>
              </a:ext>
            </a:extLst>
          </p:cNvPr>
          <p:cNvCxnSpPr/>
          <p:nvPr/>
        </p:nvCxnSpPr>
        <p:spPr>
          <a:xfrm>
            <a:off x="9904412" y="2286000"/>
            <a:ext cx="1752600" cy="0"/>
          </a:xfrm>
          <a:prstGeom prst="line">
            <a:avLst/>
          </a:prstGeom>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8B7BEB5-BD94-6F64-F18C-FC533ABCABA7}"/>
              </a:ext>
            </a:extLst>
          </p:cNvPr>
          <p:cNvSpPr txBox="1"/>
          <p:nvPr/>
        </p:nvSpPr>
        <p:spPr>
          <a:xfrm>
            <a:off x="1446212" y="381000"/>
            <a:ext cx="5791200" cy="707886"/>
          </a:xfrm>
          <a:prstGeom prst="rect">
            <a:avLst/>
          </a:prstGeom>
          <a:noFill/>
        </p:spPr>
        <p:txBody>
          <a:bodyPr wrap="square" rtlCol="0">
            <a:spAutoFit/>
          </a:bodyPr>
          <a:lstStyle/>
          <a:p>
            <a:r>
              <a:rPr lang="en-US" sz="2000" dirty="0"/>
              <a:t>_main:</a:t>
            </a:r>
          </a:p>
          <a:p>
            <a:r>
              <a:rPr lang="en-US" sz="2000" dirty="0"/>
              <a:t>L8:</a:t>
            </a:r>
          </a:p>
        </p:txBody>
      </p:sp>
      <p:sp>
        <p:nvSpPr>
          <p:cNvPr id="12" name="TextBox 11">
            <a:extLst>
              <a:ext uri="{FF2B5EF4-FFF2-40B4-BE49-F238E27FC236}">
                <a16:creationId xmlns:a16="http://schemas.microsoft.com/office/drawing/2014/main" id="{000656CD-8CAE-3B70-C6C2-C3AC7EA6D8A2}"/>
              </a:ext>
            </a:extLst>
          </p:cNvPr>
          <p:cNvSpPr txBox="1"/>
          <p:nvPr/>
        </p:nvSpPr>
        <p:spPr>
          <a:xfrm>
            <a:off x="1737146" y="978961"/>
            <a:ext cx="6967872" cy="7171194"/>
          </a:xfrm>
          <a:prstGeom prst="rect">
            <a:avLst/>
          </a:prstGeom>
          <a:noFill/>
        </p:spPr>
        <p:txBody>
          <a:bodyPr wrap="square" rtlCol="0">
            <a:spAutoFit/>
          </a:bodyPr>
          <a:lstStyle/>
          <a:p>
            <a:r>
              <a:rPr lang="en-US" sz="2000" dirty="0" err="1"/>
              <a:t>movl</a:t>
            </a:r>
            <a:r>
              <a:rPr lang="en-US" sz="2000" dirty="0"/>
              <a:t> %</a:t>
            </a:r>
            <a:r>
              <a:rPr lang="en-US" sz="2000" dirty="0" err="1"/>
              <a:t>ebx</a:t>
            </a:r>
            <a:r>
              <a:rPr lang="en-US" sz="2000" dirty="0"/>
              <a:t>, (%</a:t>
            </a:r>
            <a:r>
              <a:rPr lang="en-US" sz="2000" dirty="0" err="1"/>
              <a:t>esp</a:t>
            </a:r>
            <a:r>
              <a:rPr lang="en-US" sz="2000" dirty="0"/>
              <a:t>)</a:t>
            </a:r>
          </a:p>
          <a:p>
            <a:r>
              <a:rPr lang="en-US" sz="2000" dirty="0">
                <a:highlight>
                  <a:srgbClr val="008080"/>
                </a:highlight>
              </a:rPr>
              <a:t>Move the value of %</a:t>
            </a:r>
            <a:r>
              <a:rPr lang="en-US" sz="2000" dirty="0" err="1">
                <a:highlight>
                  <a:srgbClr val="008080"/>
                </a:highlight>
              </a:rPr>
              <a:t>ebx</a:t>
            </a:r>
            <a:r>
              <a:rPr lang="en-US" sz="2000" dirty="0">
                <a:highlight>
                  <a:srgbClr val="008080"/>
                </a:highlight>
              </a:rPr>
              <a:t> (</a:t>
            </a:r>
            <a:r>
              <a:rPr lang="en-US" sz="2000" dirty="0" err="1">
                <a:highlight>
                  <a:srgbClr val="008080"/>
                </a:highlight>
              </a:rPr>
              <a:t>i</a:t>
            </a:r>
            <a:r>
              <a:rPr lang="en-US" sz="2000" dirty="0">
                <a:highlight>
                  <a:srgbClr val="008080"/>
                </a:highlight>
              </a:rPr>
              <a:t>) to the memory location of the stack pointer to use it by factorial function </a:t>
            </a:r>
          </a:p>
          <a:p>
            <a:r>
              <a:rPr lang="en-US" sz="2000" dirty="0"/>
              <a:t>call _factorial</a:t>
            </a:r>
          </a:p>
          <a:p>
            <a:r>
              <a:rPr lang="en-US" sz="2000" dirty="0">
                <a:highlight>
                  <a:srgbClr val="008080"/>
                </a:highlight>
              </a:rPr>
              <a:t>Calling the function (explained later)</a:t>
            </a:r>
          </a:p>
          <a:p>
            <a:r>
              <a:rPr lang="en-US" sz="2000" dirty="0" err="1"/>
              <a:t>addl</a:t>
            </a:r>
            <a:r>
              <a:rPr lang="en-US" sz="2000" dirty="0"/>
              <a:t> %</a:t>
            </a:r>
            <a:r>
              <a:rPr lang="en-US" sz="2000" dirty="0" err="1"/>
              <a:t>eax</a:t>
            </a:r>
            <a:r>
              <a:rPr lang="en-US" sz="2000" dirty="0"/>
              <a:t>, %</a:t>
            </a:r>
            <a:r>
              <a:rPr lang="en-US" sz="2000" dirty="0" err="1"/>
              <a:t>esi</a:t>
            </a:r>
            <a:endParaRPr lang="en-US" sz="2000" dirty="0"/>
          </a:p>
          <a:p>
            <a:r>
              <a:rPr lang="en-US" sz="2000" dirty="0">
                <a:highlight>
                  <a:srgbClr val="008080"/>
                </a:highlight>
              </a:rPr>
              <a:t>%</a:t>
            </a:r>
            <a:r>
              <a:rPr lang="en-US" sz="2000" dirty="0" err="1">
                <a:highlight>
                  <a:srgbClr val="008080"/>
                </a:highlight>
              </a:rPr>
              <a:t>esi</a:t>
            </a:r>
            <a:r>
              <a:rPr lang="en-US" sz="2000" dirty="0">
                <a:highlight>
                  <a:srgbClr val="008080"/>
                </a:highlight>
              </a:rPr>
              <a:t> = %</a:t>
            </a:r>
            <a:r>
              <a:rPr lang="en-US" sz="2000" dirty="0" err="1">
                <a:highlight>
                  <a:srgbClr val="008080"/>
                </a:highlight>
              </a:rPr>
              <a:t>esi</a:t>
            </a:r>
            <a:r>
              <a:rPr lang="en-US" sz="2000" dirty="0">
                <a:highlight>
                  <a:srgbClr val="008080"/>
                </a:highlight>
              </a:rPr>
              <a:t> + %</a:t>
            </a:r>
            <a:r>
              <a:rPr lang="en-US" sz="2000" dirty="0" err="1">
                <a:highlight>
                  <a:srgbClr val="008080"/>
                </a:highlight>
              </a:rPr>
              <a:t>eax</a:t>
            </a:r>
            <a:r>
              <a:rPr lang="en-US" sz="2000" dirty="0">
                <a:highlight>
                  <a:srgbClr val="008080"/>
                </a:highlight>
              </a:rPr>
              <a:t> -&gt; result += factorial(</a:t>
            </a:r>
            <a:r>
              <a:rPr lang="en-US" sz="2000" dirty="0" err="1">
                <a:highlight>
                  <a:srgbClr val="008080"/>
                </a:highlight>
              </a:rPr>
              <a:t>i</a:t>
            </a:r>
            <a:r>
              <a:rPr lang="en-US" sz="2000" dirty="0">
                <a:highlight>
                  <a:srgbClr val="008080"/>
                </a:highlight>
              </a:rPr>
              <a:t>)</a:t>
            </a:r>
          </a:p>
          <a:p>
            <a:r>
              <a:rPr lang="en-US" sz="2000" dirty="0">
                <a:highlight>
                  <a:srgbClr val="008080"/>
                </a:highlight>
              </a:rPr>
              <a:t>%</a:t>
            </a:r>
            <a:r>
              <a:rPr lang="en-US" sz="2000" dirty="0" err="1">
                <a:highlight>
                  <a:srgbClr val="008080"/>
                </a:highlight>
              </a:rPr>
              <a:t>esi</a:t>
            </a:r>
            <a:r>
              <a:rPr lang="en-US" sz="2000" dirty="0">
                <a:highlight>
                  <a:srgbClr val="008080"/>
                </a:highlight>
              </a:rPr>
              <a:t> stores the variable result and %</a:t>
            </a:r>
            <a:r>
              <a:rPr lang="en-US" sz="2000" dirty="0" err="1">
                <a:highlight>
                  <a:srgbClr val="008080"/>
                </a:highlight>
              </a:rPr>
              <a:t>eax</a:t>
            </a:r>
            <a:r>
              <a:rPr lang="en-US" sz="2000" dirty="0">
                <a:highlight>
                  <a:srgbClr val="008080"/>
                </a:highlight>
              </a:rPr>
              <a:t> is the return value of the function call factorial(</a:t>
            </a:r>
            <a:r>
              <a:rPr lang="en-US" sz="2000" dirty="0" err="1">
                <a:highlight>
                  <a:srgbClr val="008080"/>
                </a:highlight>
              </a:rPr>
              <a:t>i</a:t>
            </a:r>
            <a:r>
              <a:rPr lang="en-US" sz="2000" dirty="0">
                <a:highlight>
                  <a:srgbClr val="008080"/>
                </a:highlight>
              </a:rPr>
              <a:t>)</a:t>
            </a:r>
          </a:p>
          <a:p>
            <a:r>
              <a:rPr lang="en-US" sz="2000" dirty="0" err="1"/>
              <a:t>addl</a:t>
            </a:r>
            <a:r>
              <a:rPr lang="en-US" sz="2000" dirty="0"/>
              <a:t> $1, %</a:t>
            </a:r>
            <a:r>
              <a:rPr lang="en-US" sz="2000" dirty="0" err="1"/>
              <a:t>ebx</a:t>
            </a:r>
            <a:endParaRPr lang="en-US" sz="2000" dirty="0"/>
          </a:p>
          <a:p>
            <a:r>
              <a:rPr lang="en-US" sz="2000" dirty="0">
                <a:highlight>
                  <a:srgbClr val="008080"/>
                </a:highlight>
              </a:rPr>
              <a:t>%</a:t>
            </a:r>
            <a:r>
              <a:rPr lang="en-US" sz="2000" dirty="0" err="1">
                <a:highlight>
                  <a:srgbClr val="008080"/>
                </a:highlight>
              </a:rPr>
              <a:t>ebx</a:t>
            </a:r>
            <a:r>
              <a:rPr lang="en-US" sz="2000" dirty="0">
                <a:highlight>
                  <a:srgbClr val="008080"/>
                </a:highlight>
              </a:rPr>
              <a:t> = %</a:t>
            </a:r>
            <a:r>
              <a:rPr lang="en-US" sz="2000" dirty="0" err="1">
                <a:highlight>
                  <a:srgbClr val="008080"/>
                </a:highlight>
              </a:rPr>
              <a:t>ebx</a:t>
            </a:r>
            <a:r>
              <a:rPr lang="en-US" sz="2000" dirty="0">
                <a:highlight>
                  <a:srgbClr val="008080"/>
                </a:highlight>
              </a:rPr>
              <a:t> + 1 -&gt; </a:t>
            </a:r>
            <a:r>
              <a:rPr lang="en-US" sz="2000" dirty="0" err="1">
                <a:highlight>
                  <a:srgbClr val="008080"/>
                </a:highlight>
              </a:rPr>
              <a:t>i</a:t>
            </a:r>
            <a:r>
              <a:rPr lang="en-US" sz="2000" dirty="0">
                <a:highlight>
                  <a:srgbClr val="008080"/>
                </a:highlight>
              </a:rPr>
              <a:t>++</a:t>
            </a:r>
          </a:p>
          <a:p>
            <a:r>
              <a:rPr lang="en-US" sz="2000" dirty="0">
                <a:highlight>
                  <a:srgbClr val="008080"/>
                </a:highlight>
              </a:rPr>
              <a:t>Then L8 body is completed it will go again to L7 and does comparison again </a:t>
            </a:r>
            <a:r>
              <a:rPr lang="en-US" sz="2000" dirty="0" err="1">
                <a:highlight>
                  <a:srgbClr val="008080"/>
                </a:highlight>
              </a:rPr>
              <a:t>i</a:t>
            </a:r>
            <a:r>
              <a:rPr lang="en-US" sz="2000" dirty="0">
                <a:highlight>
                  <a:srgbClr val="008080"/>
                </a:highlight>
              </a:rPr>
              <a:t>&lt;=5 ? </a:t>
            </a:r>
          </a:p>
          <a:p>
            <a:endParaRPr lang="en-US" sz="2000" dirty="0"/>
          </a:p>
          <a:p>
            <a:endParaRPr lang="en-US" sz="2000" dirty="0"/>
          </a:p>
          <a:p>
            <a:r>
              <a:rPr lang="en-US" sz="1600" dirty="0"/>
              <a:t>                                                                       if </a:t>
            </a:r>
            <a:r>
              <a:rPr lang="en-US" sz="1600" dirty="0" err="1"/>
              <a:t>i</a:t>
            </a:r>
            <a:r>
              <a:rPr lang="en-US" sz="1600" dirty="0"/>
              <a:t>&lt;=5</a:t>
            </a:r>
          </a:p>
          <a:p>
            <a:r>
              <a:rPr lang="en-US" sz="1600" dirty="0"/>
              <a:t>		                  </a:t>
            </a:r>
            <a:r>
              <a:rPr lang="en-US" sz="1600" dirty="0" err="1"/>
              <a:t>goto</a:t>
            </a:r>
            <a:r>
              <a:rPr lang="en-US" sz="1600" dirty="0"/>
              <a:t> L8</a:t>
            </a:r>
          </a:p>
          <a:p>
            <a:r>
              <a:rPr lang="en-US" sz="2000" dirty="0">
                <a:highlight>
                  <a:srgbClr val="008080"/>
                </a:highlight>
              </a:rPr>
              <a:t>                                          </a:t>
            </a:r>
          </a:p>
          <a:p>
            <a:endParaRPr lang="en-US" sz="2000" dirty="0"/>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a:p>
            <a:endParaRPr lang="en-US" sz="2000" dirty="0">
              <a:highlight>
                <a:srgbClr val="008080"/>
              </a:highlight>
            </a:endParaRPr>
          </a:p>
        </p:txBody>
      </p:sp>
      <p:cxnSp>
        <p:nvCxnSpPr>
          <p:cNvPr id="17" name="Straight Arrow Connector 16">
            <a:extLst>
              <a:ext uri="{FF2B5EF4-FFF2-40B4-BE49-F238E27FC236}">
                <a16:creationId xmlns:a16="http://schemas.microsoft.com/office/drawing/2014/main" id="{258AC04A-49BB-E4DC-19D3-BC16FEA7573F}"/>
              </a:ext>
            </a:extLst>
          </p:cNvPr>
          <p:cNvCxnSpPr/>
          <p:nvPr/>
        </p:nvCxnSpPr>
        <p:spPr>
          <a:xfrm>
            <a:off x="9143440" y="2286000"/>
            <a:ext cx="685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BADCBBA-C29B-ABC8-6F9A-25A9AE07BD07}"/>
              </a:ext>
            </a:extLst>
          </p:cNvPr>
          <p:cNvPicPr>
            <a:picLocks noChangeAspect="1"/>
          </p:cNvPicPr>
          <p:nvPr/>
        </p:nvPicPr>
        <p:blipFill>
          <a:blip r:embed="rId2"/>
          <a:stretch>
            <a:fillRect/>
          </a:stretch>
        </p:blipFill>
        <p:spPr>
          <a:xfrm>
            <a:off x="9178689" y="4151614"/>
            <a:ext cx="768163" cy="158510"/>
          </a:xfrm>
          <a:prstGeom prst="rect">
            <a:avLst/>
          </a:prstGeom>
        </p:spPr>
      </p:pic>
      <p:sp>
        <p:nvSpPr>
          <p:cNvPr id="19" name="TextBox 18">
            <a:extLst>
              <a:ext uri="{FF2B5EF4-FFF2-40B4-BE49-F238E27FC236}">
                <a16:creationId xmlns:a16="http://schemas.microsoft.com/office/drawing/2014/main" id="{D6320DF8-37CC-364C-4863-DCAF94B6A6B8}"/>
              </a:ext>
            </a:extLst>
          </p:cNvPr>
          <p:cNvSpPr txBox="1"/>
          <p:nvPr/>
        </p:nvSpPr>
        <p:spPr>
          <a:xfrm>
            <a:off x="10242885" y="1828800"/>
            <a:ext cx="1066800" cy="523220"/>
          </a:xfrm>
          <a:prstGeom prst="rect">
            <a:avLst/>
          </a:prstGeom>
          <a:noFill/>
        </p:spPr>
        <p:txBody>
          <a:bodyPr wrap="square" rtlCol="0">
            <a:spAutoFit/>
          </a:bodyPr>
          <a:lstStyle/>
          <a:p>
            <a:r>
              <a:rPr lang="en-US" sz="2800" dirty="0">
                <a:solidFill>
                  <a:schemeClr val="bg1"/>
                </a:solidFill>
              </a:rPr>
              <a:t>%</a:t>
            </a:r>
            <a:r>
              <a:rPr lang="en-US" sz="2800" dirty="0" err="1">
                <a:solidFill>
                  <a:schemeClr val="bg1"/>
                </a:solidFill>
              </a:rPr>
              <a:t>ebp</a:t>
            </a:r>
            <a:endParaRPr lang="en-US" sz="2800" dirty="0">
              <a:solidFill>
                <a:schemeClr val="bg1"/>
              </a:solidFill>
            </a:endParaRPr>
          </a:p>
        </p:txBody>
      </p:sp>
      <p:sp>
        <p:nvSpPr>
          <p:cNvPr id="21" name="TextBox 20">
            <a:extLst>
              <a:ext uri="{FF2B5EF4-FFF2-40B4-BE49-F238E27FC236}">
                <a16:creationId xmlns:a16="http://schemas.microsoft.com/office/drawing/2014/main" id="{B5B596DD-3B7F-1C9C-8079-57C86C1A6F5E}"/>
              </a:ext>
            </a:extLst>
          </p:cNvPr>
          <p:cNvSpPr txBox="1"/>
          <p:nvPr/>
        </p:nvSpPr>
        <p:spPr>
          <a:xfrm>
            <a:off x="9234939" y="4179922"/>
            <a:ext cx="990600" cy="307777"/>
          </a:xfrm>
          <a:prstGeom prst="rect">
            <a:avLst/>
          </a:prstGeom>
          <a:noFill/>
        </p:spPr>
        <p:txBody>
          <a:bodyPr wrap="square" rtlCol="0">
            <a:spAutoFit/>
          </a:bodyPr>
          <a:lstStyle/>
          <a:p>
            <a:r>
              <a:rPr lang="en-US" sz="1400" dirty="0"/>
              <a:t>%</a:t>
            </a:r>
            <a:r>
              <a:rPr lang="en-US" sz="1400" dirty="0" err="1"/>
              <a:t>esp</a:t>
            </a:r>
            <a:endParaRPr lang="en-US" sz="1400" dirty="0"/>
          </a:p>
        </p:txBody>
      </p:sp>
      <p:pic>
        <p:nvPicPr>
          <p:cNvPr id="22" name="Picture 21">
            <a:extLst>
              <a:ext uri="{FF2B5EF4-FFF2-40B4-BE49-F238E27FC236}">
                <a16:creationId xmlns:a16="http://schemas.microsoft.com/office/drawing/2014/main" id="{8619431D-93FB-4DF8-1730-F4AF3A07A4B1}"/>
              </a:ext>
            </a:extLst>
          </p:cNvPr>
          <p:cNvPicPr>
            <a:picLocks noChangeAspect="1"/>
          </p:cNvPicPr>
          <p:nvPr/>
        </p:nvPicPr>
        <p:blipFill>
          <a:blip r:embed="rId3"/>
          <a:stretch>
            <a:fillRect/>
          </a:stretch>
        </p:blipFill>
        <p:spPr>
          <a:xfrm>
            <a:off x="9157661" y="2015016"/>
            <a:ext cx="1012024" cy="377985"/>
          </a:xfrm>
          <a:prstGeom prst="rect">
            <a:avLst/>
          </a:prstGeom>
        </p:spPr>
      </p:pic>
      <p:sp>
        <p:nvSpPr>
          <p:cNvPr id="24" name="TextBox 23">
            <a:extLst>
              <a:ext uri="{FF2B5EF4-FFF2-40B4-BE49-F238E27FC236}">
                <a16:creationId xmlns:a16="http://schemas.microsoft.com/office/drawing/2014/main" id="{D83A7155-1850-CE0D-CEC4-B2CC4972379F}"/>
              </a:ext>
            </a:extLst>
          </p:cNvPr>
          <p:cNvSpPr txBox="1"/>
          <p:nvPr/>
        </p:nvSpPr>
        <p:spPr>
          <a:xfrm>
            <a:off x="10242885" y="1157953"/>
            <a:ext cx="1143000" cy="584775"/>
          </a:xfrm>
          <a:prstGeom prst="rect">
            <a:avLst/>
          </a:prstGeom>
          <a:noFill/>
        </p:spPr>
        <p:txBody>
          <a:bodyPr wrap="square" rtlCol="0">
            <a:spAutoFit/>
          </a:bodyPr>
          <a:lstStyle/>
          <a:p>
            <a:r>
              <a:rPr lang="en-US" sz="1600" dirty="0"/>
              <a:t>High addresses</a:t>
            </a:r>
          </a:p>
        </p:txBody>
      </p:sp>
      <p:pic>
        <p:nvPicPr>
          <p:cNvPr id="25" name="Picture 24">
            <a:extLst>
              <a:ext uri="{FF2B5EF4-FFF2-40B4-BE49-F238E27FC236}">
                <a16:creationId xmlns:a16="http://schemas.microsoft.com/office/drawing/2014/main" id="{1E9F0C77-F6ED-AA61-F6A8-7FE2BA1E7600}"/>
              </a:ext>
            </a:extLst>
          </p:cNvPr>
          <p:cNvPicPr>
            <a:picLocks noChangeAspect="1"/>
          </p:cNvPicPr>
          <p:nvPr/>
        </p:nvPicPr>
        <p:blipFill>
          <a:blip r:embed="rId4"/>
          <a:stretch>
            <a:fillRect/>
          </a:stretch>
        </p:blipFill>
        <p:spPr>
          <a:xfrm>
            <a:off x="10361612" y="5452842"/>
            <a:ext cx="1176630" cy="676715"/>
          </a:xfrm>
          <a:prstGeom prst="rect">
            <a:avLst/>
          </a:prstGeom>
        </p:spPr>
      </p:pic>
      <p:pic>
        <p:nvPicPr>
          <p:cNvPr id="3" name="Picture 2">
            <a:extLst>
              <a:ext uri="{FF2B5EF4-FFF2-40B4-BE49-F238E27FC236}">
                <a16:creationId xmlns:a16="http://schemas.microsoft.com/office/drawing/2014/main" id="{72CF6A3C-9AFF-6932-1D7A-B85F252E50CE}"/>
              </a:ext>
            </a:extLst>
          </p:cNvPr>
          <p:cNvPicPr>
            <a:picLocks noChangeAspect="1"/>
          </p:cNvPicPr>
          <p:nvPr/>
        </p:nvPicPr>
        <p:blipFill>
          <a:blip r:embed="rId5"/>
          <a:stretch>
            <a:fillRect/>
          </a:stretch>
        </p:blipFill>
        <p:spPr>
          <a:xfrm>
            <a:off x="9904412" y="2726482"/>
            <a:ext cx="1761897" cy="12193"/>
          </a:xfrm>
          <a:prstGeom prst="rect">
            <a:avLst/>
          </a:prstGeom>
        </p:spPr>
      </p:pic>
      <p:sp>
        <p:nvSpPr>
          <p:cNvPr id="6" name="TextBox 5">
            <a:extLst>
              <a:ext uri="{FF2B5EF4-FFF2-40B4-BE49-F238E27FC236}">
                <a16:creationId xmlns:a16="http://schemas.microsoft.com/office/drawing/2014/main" id="{FB602B32-2833-70B0-0A9A-85B1256548AE}"/>
              </a:ext>
            </a:extLst>
          </p:cNvPr>
          <p:cNvSpPr txBox="1"/>
          <p:nvPr/>
        </p:nvSpPr>
        <p:spPr>
          <a:xfrm>
            <a:off x="10307367" y="2253578"/>
            <a:ext cx="841897" cy="523220"/>
          </a:xfrm>
          <a:prstGeom prst="rect">
            <a:avLst/>
          </a:prstGeom>
          <a:noFill/>
        </p:spPr>
        <p:txBody>
          <a:bodyPr wrap="none" rtlCol="0">
            <a:spAutoFit/>
          </a:bodyPr>
          <a:lstStyle/>
          <a:p>
            <a:r>
              <a:rPr lang="en-US" sz="2800" dirty="0">
                <a:solidFill>
                  <a:schemeClr val="bg1"/>
                </a:solidFill>
              </a:rPr>
              <a:t>%</a:t>
            </a:r>
            <a:r>
              <a:rPr lang="en-US" sz="2800" dirty="0" err="1">
                <a:solidFill>
                  <a:schemeClr val="bg1"/>
                </a:solidFill>
              </a:rPr>
              <a:t>esi</a:t>
            </a:r>
            <a:endParaRPr lang="en-US" sz="2800" dirty="0">
              <a:solidFill>
                <a:schemeClr val="bg1"/>
              </a:solidFill>
            </a:endParaRPr>
          </a:p>
        </p:txBody>
      </p:sp>
      <p:pic>
        <p:nvPicPr>
          <p:cNvPr id="9" name="Picture 8">
            <a:extLst>
              <a:ext uri="{FF2B5EF4-FFF2-40B4-BE49-F238E27FC236}">
                <a16:creationId xmlns:a16="http://schemas.microsoft.com/office/drawing/2014/main" id="{84B757A2-F524-59E3-5183-DAAB82671841}"/>
              </a:ext>
            </a:extLst>
          </p:cNvPr>
          <p:cNvPicPr>
            <a:picLocks noChangeAspect="1"/>
          </p:cNvPicPr>
          <p:nvPr/>
        </p:nvPicPr>
        <p:blipFill>
          <a:blip r:embed="rId5"/>
          <a:stretch>
            <a:fillRect/>
          </a:stretch>
        </p:blipFill>
        <p:spPr>
          <a:xfrm>
            <a:off x="9904412" y="3195479"/>
            <a:ext cx="1761897" cy="12193"/>
          </a:xfrm>
          <a:prstGeom prst="rect">
            <a:avLst/>
          </a:prstGeom>
        </p:spPr>
      </p:pic>
      <p:pic>
        <p:nvPicPr>
          <p:cNvPr id="10" name="Picture 9">
            <a:extLst>
              <a:ext uri="{FF2B5EF4-FFF2-40B4-BE49-F238E27FC236}">
                <a16:creationId xmlns:a16="http://schemas.microsoft.com/office/drawing/2014/main" id="{9A213642-56FF-EC79-8356-55AFFA7E7BAD}"/>
              </a:ext>
            </a:extLst>
          </p:cNvPr>
          <p:cNvPicPr>
            <a:picLocks noChangeAspect="1"/>
          </p:cNvPicPr>
          <p:nvPr/>
        </p:nvPicPr>
        <p:blipFill>
          <a:blip r:embed="rId6"/>
          <a:stretch>
            <a:fillRect/>
          </a:stretch>
        </p:blipFill>
        <p:spPr>
          <a:xfrm>
            <a:off x="10143337" y="2607022"/>
            <a:ext cx="1188823" cy="755970"/>
          </a:xfrm>
          <a:prstGeom prst="rect">
            <a:avLst/>
          </a:prstGeom>
        </p:spPr>
      </p:pic>
      <p:pic>
        <p:nvPicPr>
          <p:cNvPr id="5" name="Picture 4">
            <a:extLst>
              <a:ext uri="{FF2B5EF4-FFF2-40B4-BE49-F238E27FC236}">
                <a16:creationId xmlns:a16="http://schemas.microsoft.com/office/drawing/2014/main" id="{4185957D-9542-B593-D415-B4E5BC5CBA36}"/>
              </a:ext>
            </a:extLst>
          </p:cNvPr>
          <p:cNvPicPr>
            <a:picLocks noChangeAspect="1"/>
          </p:cNvPicPr>
          <p:nvPr/>
        </p:nvPicPr>
        <p:blipFill>
          <a:blip r:embed="rId5"/>
          <a:stretch>
            <a:fillRect/>
          </a:stretch>
        </p:blipFill>
        <p:spPr>
          <a:xfrm>
            <a:off x="9889516" y="4196125"/>
            <a:ext cx="1761897" cy="12193"/>
          </a:xfrm>
          <a:prstGeom prst="rect">
            <a:avLst/>
          </a:prstGeom>
        </p:spPr>
      </p:pic>
      <p:sp>
        <p:nvSpPr>
          <p:cNvPr id="7" name="Left Brace 6">
            <a:extLst>
              <a:ext uri="{FF2B5EF4-FFF2-40B4-BE49-F238E27FC236}">
                <a16:creationId xmlns:a16="http://schemas.microsoft.com/office/drawing/2014/main" id="{E75DBFB7-BDF8-70AA-8527-89B1E2790461}"/>
              </a:ext>
            </a:extLst>
          </p:cNvPr>
          <p:cNvSpPr/>
          <p:nvPr/>
        </p:nvSpPr>
        <p:spPr>
          <a:xfrm>
            <a:off x="9652515" y="3209931"/>
            <a:ext cx="198628" cy="690610"/>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628C0EC6-73E5-F35D-AB33-8E27B1FA1A69}"/>
              </a:ext>
            </a:extLst>
          </p:cNvPr>
          <p:cNvSpPr txBox="1"/>
          <p:nvPr/>
        </p:nvSpPr>
        <p:spPr>
          <a:xfrm>
            <a:off x="8864352" y="3394373"/>
            <a:ext cx="1219199" cy="307777"/>
          </a:xfrm>
          <a:prstGeom prst="rect">
            <a:avLst/>
          </a:prstGeom>
          <a:noFill/>
        </p:spPr>
        <p:txBody>
          <a:bodyPr wrap="square" rtlCol="0">
            <a:spAutoFit/>
          </a:bodyPr>
          <a:lstStyle/>
          <a:p>
            <a:r>
              <a:rPr lang="en-US" sz="1400" dirty="0"/>
              <a:t>12 bytes</a:t>
            </a:r>
          </a:p>
        </p:txBody>
      </p:sp>
      <p:pic>
        <p:nvPicPr>
          <p:cNvPr id="14" name="Picture 13">
            <a:extLst>
              <a:ext uri="{FF2B5EF4-FFF2-40B4-BE49-F238E27FC236}">
                <a16:creationId xmlns:a16="http://schemas.microsoft.com/office/drawing/2014/main" id="{43098D6D-4A3F-FB12-3F63-F6251E4BFAC1}"/>
              </a:ext>
            </a:extLst>
          </p:cNvPr>
          <p:cNvPicPr>
            <a:picLocks noChangeAspect="1"/>
          </p:cNvPicPr>
          <p:nvPr/>
        </p:nvPicPr>
        <p:blipFill>
          <a:blip r:embed="rId5"/>
          <a:stretch>
            <a:fillRect/>
          </a:stretch>
        </p:blipFill>
        <p:spPr>
          <a:xfrm>
            <a:off x="9904412" y="3912589"/>
            <a:ext cx="1761897" cy="12193"/>
          </a:xfrm>
          <a:prstGeom prst="rect">
            <a:avLst/>
          </a:prstGeom>
        </p:spPr>
      </p:pic>
      <p:sp>
        <p:nvSpPr>
          <p:cNvPr id="23" name="TextBox 22">
            <a:extLst>
              <a:ext uri="{FF2B5EF4-FFF2-40B4-BE49-F238E27FC236}">
                <a16:creationId xmlns:a16="http://schemas.microsoft.com/office/drawing/2014/main" id="{909AD68E-C63D-6E52-5F92-2BC2957A6A03}"/>
              </a:ext>
            </a:extLst>
          </p:cNvPr>
          <p:cNvSpPr txBox="1"/>
          <p:nvPr/>
        </p:nvSpPr>
        <p:spPr>
          <a:xfrm>
            <a:off x="10307367" y="3892315"/>
            <a:ext cx="2606228" cy="338554"/>
          </a:xfrm>
          <a:prstGeom prst="rect">
            <a:avLst/>
          </a:prstGeom>
          <a:noFill/>
        </p:spPr>
        <p:txBody>
          <a:bodyPr wrap="square" rtlCol="0">
            <a:spAutoFit/>
          </a:bodyPr>
          <a:lstStyle/>
          <a:p>
            <a:r>
              <a:rPr lang="en-US" sz="1600" dirty="0">
                <a:solidFill>
                  <a:schemeClr val="bg1"/>
                </a:solidFill>
              </a:rPr>
              <a:t>Value of </a:t>
            </a:r>
            <a:r>
              <a:rPr lang="en-US" sz="1600" dirty="0" err="1">
                <a:solidFill>
                  <a:schemeClr val="bg1"/>
                </a:solidFill>
              </a:rPr>
              <a:t>i</a:t>
            </a:r>
            <a:endParaRPr lang="en-US" sz="1600" dirty="0">
              <a:solidFill>
                <a:schemeClr val="bg1"/>
              </a:solidFill>
            </a:endParaRPr>
          </a:p>
        </p:txBody>
      </p:sp>
      <p:cxnSp>
        <p:nvCxnSpPr>
          <p:cNvPr id="28" name="Straight Connector 27">
            <a:extLst>
              <a:ext uri="{FF2B5EF4-FFF2-40B4-BE49-F238E27FC236}">
                <a16:creationId xmlns:a16="http://schemas.microsoft.com/office/drawing/2014/main" id="{0D7913DB-7274-332A-5E2B-22BFD55BF690}"/>
              </a:ext>
            </a:extLst>
          </p:cNvPr>
          <p:cNvCxnSpPr>
            <a:cxnSpLocks/>
          </p:cNvCxnSpPr>
          <p:nvPr/>
        </p:nvCxnSpPr>
        <p:spPr>
          <a:xfrm>
            <a:off x="7767982" y="772447"/>
            <a:ext cx="0" cy="91440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29" name="Table 28">
            <a:extLst>
              <a:ext uri="{FF2B5EF4-FFF2-40B4-BE49-F238E27FC236}">
                <a16:creationId xmlns:a16="http://schemas.microsoft.com/office/drawing/2014/main" id="{37B3F787-A1A5-294E-BDBB-1F3573D73B2C}"/>
              </a:ext>
            </a:extLst>
          </p:cNvPr>
          <p:cNvGraphicFramePr>
            <a:graphicFrameLocks noGrp="1"/>
          </p:cNvGraphicFramePr>
          <p:nvPr>
            <p:extLst>
              <p:ext uri="{D42A27DB-BD31-4B8C-83A1-F6EECF244321}">
                <p14:modId xmlns:p14="http://schemas.microsoft.com/office/powerpoint/2010/main" val="402623118"/>
              </p:ext>
            </p:extLst>
          </p:nvPr>
        </p:nvGraphicFramePr>
        <p:xfrm>
          <a:off x="6955685" y="216339"/>
          <a:ext cx="2277666" cy="914400"/>
        </p:xfrm>
        <a:graphic>
          <a:graphicData uri="http://schemas.openxmlformats.org/drawingml/2006/table">
            <a:tbl>
              <a:tblPr firstRow="1" bandRow="1">
                <a:tableStyleId>{5C22544A-7EE6-4342-B048-85BDC9FD1C3A}</a:tableStyleId>
              </a:tblPr>
              <a:tblGrid>
                <a:gridCol w="1138833">
                  <a:extLst>
                    <a:ext uri="{9D8B030D-6E8A-4147-A177-3AD203B41FA5}">
                      <a16:colId xmlns:a16="http://schemas.microsoft.com/office/drawing/2014/main" val="584737847"/>
                    </a:ext>
                  </a:extLst>
                </a:gridCol>
                <a:gridCol w="1138833">
                  <a:extLst>
                    <a:ext uri="{9D8B030D-6E8A-4147-A177-3AD203B41FA5}">
                      <a16:colId xmlns:a16="http://schemas.microsoft.com/office/drawing/2014/main" val="911769643"/>
                    </a:ext>
                  </a:extLst>
                </a:gridCol>
              </a:tblGrid>
              <a:tr h="353943">
                <a:tc>
                  <a:txBody>
                    <a:bodyPr/>
                    <a:lstStyle/>
                    <a:p>
                      <a:r>
                        <a:rPr lang="en-US" dirty="0"/>
                        <a:t>result</a:t>
                      </a:r>
                    </a:p>
                  </a:txBody>
                  <a:tcPr/>
                </a:tc>
                <a:tc>
                  <a:txBody>
                    <a:bodyPr/>
                    <a:lstStyle/>
                    <a:p>
                      <a:r>
                        <a:rPr lang="en-US" dirty="0"/>
                        <a:t>%</a:t>
                      </a:r>
                      <a:r>
                        <a:rPr lang="en-US" dirty="0" err="1"/>
                        <a:t>esi</a:t>
                      </a:r>
                      <a:endParaRPr lang="en-US" dirty="0"/>
                    </a:p>
                  </a:txBody>
                  <a:tcPr/>
                </a:tc>
                <a:extLst>
                  <a:ext uri="{0D108BD9-81ED-4DB2-BD59-A6C34878D82A}">
                    <a16:rowId xmlns:a16="http://schemas.microsoft.com/office/drawing/2014/main" val="2184397685"/>
                  </a:ext>
                </a:extLst>
              </a:tr>
              <a:tr h="353943">
                <a:tc>
                  <a:txBody>
                    <a:bodyPr/>
                    <a:lstStyle/>
                    <a:p>
                      <a:r>
                        <a:rPr lang="en-US" dirty="0" err="1"/>
                        <a:t>i</a:t>
                      </a:r>
                      <a:endParaRPr lang="en-US" dirty="0"/>
                    </a:p>
                  </a:txBody>
                  <a:tcPr/>
                </a:tc>
                <a:tc>
                  <a:txBody>
                    <a:bodyPr/>
                    <a:lstStyle/>
                    <a:p>
                      <a:r>
                        <a:rPr lang="en-US" dirty="0"/>
                        <a:t>%</a:t>
                      </a:r>
                      <a:r>
                        <a:rPr lang="en-US" dirty="0" err="1"/>
                        <a:t>ebx</a:t>
                      </a:r>
                      <a:endParaRPr lang="en-US" dirty="0"/>
                    </a:p>
                  </a:txBody>
                  <a:tcPr/>
                </a:tc>
                <a:extLst>
                  <a:ext uri="{0D108BD9-81ED-4DB2-BD59-A6C34878D82A}">
                    <a16:rowId xmlns:a16="http://schemas.microsoft.com/office/drawing/2014/main" val="2918402011"/>
                  </a:ext>
                </a:extLst>
              </a:tr>
            </a:tbl>
          </a:graphicData>
        </a:graphic>
      </p:graphicFrame>
      <p:sp>
        <p:nvSpPr>
          <p:cNvPr id="16" name="TextBox 15">
            <a:extLst>
              <a:ext uri="{FF2B5EF4-FFF2-40B4-BE49-F238E27FC236}">
                <a16:creationId xmlns:a16="http://schemas.microsoft.com/office/drawing/2014/main" id="{C964F5DD-CE52-A24E-5F33-290CAFB2286A}"/>
              </a:ext>
            </a:extLst>
          </p:cNvPr>
          <p:cNvSpPr txBox="1"/>
          <p:nvPr/>
        </p:nvSpPr>
        <p:spPr>
          <a:xfrm>
            <a:off x="9233351" y="3907880"/>
            <a:ext cx="711733" cy="307777"/>
          </a:xfrm>
          <a:prstGeom prst="rect">
            <a:avLst/>
          </a:prstGeom>
          <a:noFill/>
        </p:spPr>
        <p:txBody>
          <a:bodyPr wrap="none" rtlCol="0">
            <a:spAutoFit/>
          </a:bodyPr>
          <a:lstStyle/>
          <a:p>
            <a:r>
              <a:rPr lang="en-US" sz="1400" dirty="0"/>
              <a:t>4 bytes</a:t>
            </a:r>
          </a:p>
        </p:txBody>
      </p:sp>
      <p:pic>
        <p:nvPicPr>
          <p:cNvPr id="31" name="Picture 30" descr="A close-up of a computer screen&#10;&#10;Description automatically generated">
            <a:extLst>
              <a:ext uri="{FF2B5EF4-FFF2-40B4-BE49-F238E27FC236}">
                <a16:creationId xmlns:a16="http://schemas.microsoft.com/office/drawing/2014/main" id="{0DCB1002-0135-9A77-1475-C90B603ED4B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54297" y="5030858"/>
            <a:ext cx="2750418" cy="1610803"/>
          </a:xfrm>
          <a:prstGeom prst="rect">
            <a:avLst/>
          </a:prstGeom>
        </p:spPr>
      </p:pic>
      <p:sp>
        <p:nvSpPr>
          <p:cNvPr id="32" name="Arrow: Curved Down 31">
            <a:extLst>
              <a:ext uri="{FF2B5EF4-FFF2-40B4-BE49-F238E27FC236}">
                <a16:creationId xmlns:a16="http://schemas.microsoft.com/office/drawing/2014/main" id="{83864BAA-D054-E451-A965-FD7148056DFC}"/>
              </a:ext>
            </a:extLst>
          </p:cNvPr>
          <p:cNvSpPr/>
          <p:nvPr/>
        </p:nvSpPr>
        <p:spPr>
          <a:xfrm rot="16200000">
            <a:off x="5413109" y="5543976"/>
            <a:ext cx="1610804" cy="51380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cxnSp>
        <p:nvCxnSpPr>
          <p:cNvPr id="34" name="Straight Arrow Connector 33">
            <a:extLst>
              <a:ext uri="{FF2B5EF4-FFF2-40B4-BE49-F238E27FC236}">
                <a16:creationId xmlns:a16="http://schemas.microsoft.com/office/drawing/2014/main" id="{7E48A227-6001-B52B-E2EC-62B31A21A9D6}"/>
              </a:ext>
            </a:extLst>
          </p:cNvPr>
          <p:cNvCxnSpPr/>
          <p:nvPr/>
        </p:nvCxnSpPr>
        <p:spPr>
          <a:xfrm flipH="1">
            <a:off x="6630833" y="6553200"/>
            <a:ext cx="61587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64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573</TotalTime>
  <Words>2336</Words>
  <Application>Microsoft Office PowerPoint</Application>
  <PresentationFormat>Custom</PresentationFormat>
  <Paragraphs>296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Tech 16x9</vt:lpstr>
      <vt:lpstr>Architecture Project</vt:lpstr>
      <vt:lpstr>What is our project?</vt:lpstr>
      <vt:lpstr>So how does this program work and how does the assembly handle 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REFRENCES</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Project</dc:title>
  <dc:creator>Ahmed Sameh Saber Eid</dc:creator>
  <cp:lastModifiedBy>Ahmed Sameh Saber Eid</cp:lastModifiedBy>
  <cp:revision>28</cp:revision>
  <dcterms:created xsi:type="dcterms:W3CDTF">2023-12-26T16:04:06Z</dcterms:created>
  <dcterms:modified xsi:type="dcterms:W3CDTF">2024-01-06T12:58:02Z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