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43891200" cy="32918400"/>
  <p:notesSz cx="31954788" cy="50149125"/>
  <p:embeddedFontLst>
    <p:embeddedFont>
      <p:font typeface="Libre Baskerville" panose="020B0604020202020204" charset="0"/>
      <p:bold r:id="rId5"/>
    </p:embeddedFont>
    <p:embeddedFont>
      <p:font typeface="Montserrat Light" panose="020B0604020202020204" charset="0"/>
      <p:regular r:id="rId6"/>
    </p:embeddedFont>
    <p:embeddedFont>
      <p:font typeface="Open Sans" panose="020B0604020202020204" charset="0"/>
      <p:regular r:id="rId7"/>
      <p:bold r:id="rId8"/>
      <p:italic r:id="rId9"/>
      <p:boldItalic r:id="rId10"/>
    </p:embeddedFont>
  </p:embeddedFontLst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68">
          <p15:clr>
            <a:srgbClr val="A4A3A4"/>
          </p15:clr>
        </p15:guide>
        <p15:guide id="2" orient="horz" pos="5632">
          <p15:clr>
            <a:srgbClr val="A4A3A4"/>
          </p15:clr>
        </p15:guide>
        <p15:guide id="3" orient="horz" pos="3533">
          <p15:clr>
            <a:srgbClr val="A4A3A4"/>
          </p15:clr>
        </p15:guide>
        <p15:guide id="4" orient="horz" pos="6246">
          <p15:clr>
            <a:srgbClr val="A4A3A4"/>
          </p15:clr>
        </p15:guide>
        <p15:guide id="5" pos="720">
          <p15:clr>
            <a:srgbClr val="A4A3A4"/>
          </p15:clr>
        </p15:guide>
        <p15:guide id="6" pos="6912">
          <p15:clr>
            <a:srgbClr val="A4A3A4"/>
          </p15:clr>
        </p15:guide>
        <p15:guide id="7" pos="7392">
          <p15:clr>
            <a:srgbClr val="A4A3A4"/>
          </p15:clr>
        </p15:guide>
        <p15:guide id="8" pos="13584">
          <p15:clr>
            <a:srgbClr val="A4A3A4"/>
          </p15:clr>
        </p15:guide>
        <p15:guide id="9" pos="14064">
          <p15:clr>
            <a:srgbClr val="A4A3A4"/>
          </p15:clr>
        </p15:guide>
        <p15:guide id="10" pos="20256">
          <p15:clr>
            <a:srgbClr val="A4A3A4"/>
          </p15:clr>
        </p15:guide>
        <p15:guide id="11" pos="20736">
          <p15:clr>
            <a:srgbClr val="A4A3A4"/>
          </p15:clr>
        </p15:guide>
        <p15:guide id="12" pos="26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795">
          <p15:clr>
            <a:srgbClr val="A4A3A4"/>
          </p15:clr>
        </p15:guide>
        <p15:guide id="2" pos="10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 autoAdjust="0"/>
  </p:normalViewPr>
  <p:slideViewPr>
    <p:cSldViewPr>
      <p:cViewPr>
        <p:scale>
          <a:sx n="25" d="100"/>
          <a:sy n="25" d="100"/>
        </p:scale>
        <p:origin x="-984" y="-2168"/>
      </p:cViewPr>
      <p:guideLst>
        <p:guide orient="horz" pos="19968"/>
        <p:guide orient="horz" pos="5632"/>
        <p:guide orient="horz" pos="3533"/>
        <p:guide orient="horz" pos="6246"/>
        <p:guide pos="720"/>
        <p:guide pos="6912"/>
        <p:guide pos="7392"/>
        <p:guide pos="13584"/>
        <p:guide pos="14064"/>
        <p:guide pos="20256"/>
        <p:guide pos="20736"/>
        <p:guide pos="26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17" d="100"/>
          <a:sy n="17" d="100"/>
        </p:scale>
        <p:origin x="4416" y="178"/>
      </p:cViewPr>
      <p:guideLst>
        <p:guide orient="horz" pos="15795"/>
        <p:guide pos="1006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gs" Target="tags/tag1.xml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fld id="{440C443C-8022-4F5D-8F2E-5133654FC91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92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78200" y="3757613"/>
            <a:ext cx="24996775" cy="1874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37025" y="24004588"/>
            <a:ext cx="23456900" cy="2251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fld id="{42207482-9F38-4AF6-9B91-768DCEDA59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799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/>
            </a:defPPr>
            <a:lvl1pPr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2B0325-ACC9-488E-8876-C4E9E3B68AD8}" type="slidenum">
              <a:rPr lang="en-AU" sz="6000" smtClean="0"/>
              <a:t>1</a:t>
            </a:fld>
            <a:endParaRPr lang="en-AU" sz="60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7" cy="7054850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DA66E67-F948-4693-96A5-27BC239C0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2258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2DA27A25-0059-41B6-A6E5-54D93C108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746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1635" y="2925763"/>
            <a:ext cx="9326033" cy="26335038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3534" y="2925763"/>
            <a:ext cx="27842635" cy="26335038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43B26BC-A2E6-4CDA-9F76-12293F266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85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EC1B4D6-BEE2-4AF6-A92E-38CD68913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26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7" cy="6537325"/>
          </a:xfrm>
        </p:spPr>
        <p:txBody>
          <a:bodyPr anchor="t"/>
          <a:lstStyle>
            <a:defPPr>
              <a:defRPr kern="1200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7" cy="7200900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D8650354-6837-43DB-843B-C6021BD2E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82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3534" y="9509126"/>
            <a:ext cx="18584332" cy="19751675"/>
          </a:xfr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9509126"/>
            <a:ext cx="18584332" cy="19751675"/>
          </a:xfr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4296FF25-ADB1-4315-9622-9852994CD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91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0"/>
            <a:ext cx="19392900" cy="18965862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5" y="7369176"/>
            <a:ext cx="19401368" cy="3070225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5" y="10439400"/>
            <a:ext cx="19401368" cy="18965862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72EF82B1-171C-4CAC-B9C4-22062286C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39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78F620B-8934-45A0-BE2C-EF6C76032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863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A3ECE3F5-A3DD-46D3-8112-19EE7FD1D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527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</p:spPr>
        <p:txBody>
          <a:bodyPr/>
          <a:lstStyle>
            <a:defPPr>
              <a:defRPr kern="1200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6691E56-DA67-4BF5-BA67-706F30B37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56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7" cy="2720975"/>
          </a:xfr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8"/>
            <a:ext cx="26334157" cy="19750088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7" cy="3862387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87F51DAE-E528-43E1-8BE0-91521416E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948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0094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4063" y="2925763"/>
            <a:ext cx="373030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4063" y="9509125"/>
            <a:ext cx="37303075" cy="1975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267200">
              <a:defRPr sz="6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 defTabSz="4267200">
              <a:defRPr sz="6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267200">
              <a:defRPr sz="6500"/>
            </a:lvl1pPr>
          </a:lstStyle>
          <a:p>
            <a:pPr>
              <a:defRPr/>
            </a:pPr>
            <a:fld id="{469A0CB4-D18D-4AEF-B324-9EDF067D1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0690800" y="16459200"/>
            <a:ext cx="14274800" cy="39370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3250" y="33426400"/>
            <a:ext cx="29984700" cy="14605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695325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600">
                <a:solidFill>
                  <a:srgbClr val="808080"/>
                </a:solidFill>
              </a:rPr>
              <a:t>Template ID: persuadingsapphire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2pPr>
      <a:lvl3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3pPr>
      <a:lvl4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4pPr>
      <a:lvl5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5pPr>
      <a:lvl6pPr marL="4572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6pPr>
      <a:lvl7pPr marL="9144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7pPr>
      <a:lvl8pPr marL="13716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8pPr>
      <a:lvl9pPr marL="18288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/>
      </a:defPPr>
      <a:lvl1pPr marL="1600200" indent="-16002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4900">
          <a:solidFill>
            <a:schemeClr val="tx1"/>
          </a:solidFill>
          <a:latin typeface="+mn-lt"/>
          <a:ea typeface="+mn-ea"/>
          <a:cs typeface="+mn-cs"/>
        </a:defRPr>
      </a:lvl1pPr>
      <a:lvl2pPr marL="3467100" indent="-13335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</a:defRPr>
      </a:lvl2pPr>
      <a:lvl3pPr marL="5334000" indent="-10668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</a:defRPr>
      </a:lvl3pPr>
      <a:lvl4pPr marL="7467600" indent="-10668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9300">
          <a:solidFill>
            <a:schemeClr val="tx1"/>
          </a:solidFill>
          <a:latin typeface="+mn-lt"/>
        </a:defRPr>
      </a:lvl4pPr>
      <a:lvl5pPr marL="96012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5pPr>
      <a:lvl6pPr marL="100584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6pPr>
      <a:lvl7pPr marL="105156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7pPr>
      <a:lvl8pPr marL="109728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8pPr>
      <a:lvl9pPr marL="114300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handwiki.org/wiki/Software:Pentium_FDIV_bug" TargetMode="External"/><Relationship Id="rId13" Type="http://schemas.openxmlformats.org/officeDocument/2006/relationships/image" Target="../media/image7.jpg"/><Relationship Id="rId3" Type="http://schemas.openxmlformats.org/officeDocument/2006/relationships/hyperlink" Target="https://stackoverflow.com/questions/23309863/why-does-gcc-produce-andl-16" TargetMode="External"/><Relationship Id="rId7" Type="http://schemas.openxmlformats.org/officeDocument/2006/relationships/hyperlink" Target="https://superfri.susu.ru/index.php/superfri/article/view/165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ciencedirect.com/topics/computer-science/von-neumann-architecture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stackoverflow.com/questions/17794533/what-does-this-assembly-language-code-mean" TargetMode="External"/><Relationship Id="rId10" Type="http://schemas.openxmlformats.org/officeDocument/2006/relationships/image" Target="../media/image4.jpeg"/><Relationship Id="rId4" Type="http://schemas.openxmlformats.org/officeDocument/2006/relationships/hyperlink" Target="https://community.st.com/t5/stm32-mcus-products/main-in-startup-assembly/td-p/391658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1482A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1">
            <a:extLst>
              <a:ext uri="{FF2B5EF4-FFF2-40B4-BE49-F238E27FC236}">
                <a16:creationId xmlns:a16="http://schemas.microsoft.com/office/drawing/2014/main" id="{8785E597-B0C8-4CA8-9A56-A0F3996D088D}"/>
              </a:ext>
            </a:extLst>
          </p:cNvPr>
          <p:cNvSpPr txBox="1"/>
          <p:nvPr/>
        </p:nvSpPr>
        <p:spPr>
          <a:xfrm>
            <a:off x="3657600" y="2214734"/>
            <a:ext cx="36576000" cy="274693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kern="1200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500" dirty="0">
                <a:solidFill>
                  <a:srgbClr val="235078"/>
                </a:solidFill>
                <a:latin typeface="Libre Baskerville" panose="02000000000000000000" pitchFamily="2" charset="0"/>
              </a:rPr>
              <a:t>C to Assembly Translation</a:t>
            </a:r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EBC3B70E-A392-4069-A147-C1FCF37051AF}"/>
              </a:ext>
            </a:extLst>
          </p:cNvPr>
          <p:cNvSpPr txBox="1"/>
          <p:nvPr/>
        </p:nvSpPr>
        <p:spPr>
          <a:xfrm>
            <a:off x="3657600" y="4528006"/>
            <a:ext cx="36576000" cy="2025170"/>
          </a:xfrm>
          <a:prstGeom prst="rect">
            <a:avLst/>
          </a:prstGeom>
        </p:spPr>
        <p:txBody>
          <a:bodyPr lIns="128016" tIns="64008" rIns="128016" bIns="64008">
            <a:spAutoFit/>
          </a:bodyPr>
          <a:lstStyle>
            <a:defPPr>
              <a:defRPr kern="1200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600" dirty="0">
                <a:solidFill>
                  <a:srgbClr val="1482A5"/>
                </a:solidFill>
                <a:latin typeface="Montserrat Light" panose="00000400000000000000" pitchFamily="50" charset="0"/>
              </a:rPr>
              <a:t>Laila Khaled – Nour Hany – Yasmine Elqorashy – Shady Ali- Ahmed Sameh</a:t>
            </a:r>
          </a:p>
          <a:p>
            <a:r>
              <a:rPr lang="en-US" sz="5600" dirty="0">
                <a:solidFill>
                  <a:srgbClr val="1482A5"/>
                </a:solidFill>
                <a:latin typeface="Montserrat Light" panose="00000400000000000000" pitchFamily="50" charset="0"/>
              </a:rPr>
              <a:t>	        22-101078      22-101068             22-101174            22-101195       22-101198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718E78-BDD8-4BAD-851F-D423AE935B0D}"/>
              </a:ext>
            </a:extLst>
          </p:cNvPr>
          <p:cNvSpPr/>
          <p:nvPr/>
        </p:nvSpPr>
        <p:spPr>
          <a:xfrm>
            <a:off x="685800" y="7745166"/>
            <a:ext cx="10058400" cy="11515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39BF6-8B9A-45D3-A730-4CDDF5EAA7F1}"/>
              </a:ext>
            </a:extLst>
          </p:cNvPr>
          <p:cNvSpPr/>
          <p:nvPr/>
        </p:nvSpPr>
        <p:spPr>
          <a:xfrm>
            <a:off x="22326600" y="7745168"/>
            <a:ext cx="10058400" cy="11515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6D1C9C-2516-4738-BC80-673A19ECE5BD}"/>
              </a:ext>
            </a:extLst>
          </p:cNvPr>
          <p:cNvSpPr/>
          <p:nvPr/>
        </p:nvSpPr>
        <p:spPr>
          <a:xfrm>
            <a:off x="33079987" y="25755600"/>
            <a:ext cx="10058400" cy="64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r>
              <a:rPr lang="en-US"/>
              <a:t>Mariner 1</a:t>
            </a:r>
            <a:endParaRPr lang="en-US" sz="96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25EFAD-7AAF-4CAF-BA69-869B3D423F7F}"/>
              </a:ext>
            </a:extLst>
          </p:cNvPr>
          <p:cNvSpPr/>
          <p:nvPr/>
        </p:nvSpPr>
        <p:spPr>
          <a:xfrm>
            <a:off x="662044" y="19790687"/>
            <a:ext cx="10058400" cy="12441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defTabSz="1159763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C9A64B-144F-4668-B416-097C0312FF96}"/>
              </a:ext>
            </a:extLst>
          </p:cNvPr>
          <p:cNvSpPr/>
          <p:nvPr/>
        </p:nvSpPr>
        <p:spPr>
          <a:xfrm>
            <a:off x="11506200" y="19790687"/>
            <a:ext cx="10058400" cy="12441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801B80-E24E-4773-AC4E-37DC17B0424E}"/>
              </a:ext>
            </a:extLst>
          </p:cNvPr>
          <p:cNvSpPr/>
          <p:nvPr/>
        </p:nvSpPr>
        <p:spPr>
          <a:xfrm>
            <a:off x="11506200" y="7766748"/>
            <a:ext cx="10058400" cy="1149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D8A1CF-B987-4F36-8586-4BEDACCCAB04}"/>
              </a:ext>
            </a:extLst>
          </p:cNvPr>
          <p:cNvSpPr/>
          <p:nvPr/>
        </p:nvSpPr>
        <p:spPr>
          <a:xfrm>
            <a:off x="33107162" y="7745166"/>
            <a:ext cx="10058400" cy="17466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BDD4D7-12C6-4DBA-AD93-2C88BC17BC8B}"/>
              </a:ext>
            </a:extLst>
          </p:cNvPr>
          <p:cNvSpPr txBox="1"/>
          <p:nvPr/>
        </p:nvSpPr>
        <p:spPr>
          <a:xfrm>
            <a:off x="914400" y="9176486"/>
            <a:ext cx="960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40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Simple C program that calculates the sum of factories from 1 to 5 to using recursion.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864E4E-50A2-403F-84B8-E4F7E820612B}"/>
              </a:ext>
            </a:extLst>
          </p:cNvPr>
          <p:cNvSpPr txBox="1"/>
          <p:nvPr/>
        </p:nvSpPr>
        <p:spPr>
          <a:xfrm>
            <a:off x="914400" y="8077206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Our Program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418A42-DDE0-497E-98DF-5F9BFF98DA6B}"/>
              </a:ext>
            </a:extLst>
          </p:cNvPr>
          <p:cNvSpPr/>
          <p:nvPr/>
        </p:nvSpPr>
        <p:spPr>
          <a:xfrm>
            <a:off x="22301200" y="19790687"/>
            <a:ext cx="10058400" cy="12441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r>
              <a:rPr lang="en-US" sz="9600"/>
              <a:t>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2CC346-56CD-4384-BB14-A915BC781C78}"/>
              </a:ext>
            </a:extLst>
          </p:cNvPr>
          <p:cNvSpPr txBox="1"/>
          <p:nvPr/>
        </p:nvSpPr>
        <p:spPr>
          <a:xfrm>
            <a:off x="22624104" y="20218812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Flowchart of The Program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DA8D0E-1298-4193-913A-0FE766B77D13}"/>
              </a:ext>
            </a:extLst>
          </p:cNvPr>
          <p:cNvSpPr txBox="1"/>
          <p:nvPr/>
        </p:nvSpPr>
        <p:spPr>
          <a:xfrm>
            <a:off x="33333987" y="26962601"/>
            <a:ext cx="9601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https://stackoverflow.com/questions/23309863/why-does-gcc-produce-andl-16</a:t>
            </a:r>
            <a:endParaRPr lang="en-US" sz="2100" dirty="0">
              <a:solidFill>
                <a:srgbClr val="1482A5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https://community.st.com/t5/stm32-mcus-products/main-in-startup-assembly/td-p/391658</a:t>
            </a:r>
            <a:endParaRPr lang="en-US" sz="2100" dirty="0">
              <a:solidFill>
                <a:srgbClr val="1482A5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https://stackoverflow.com/questions/17794533/what-does-this-assembly-language-code-mean</a:t>
            </a:r>
            <a:endParaRPr lang="en-US" sz="2100" dirty="0">
              <a:solidFill>
                <a:srgbClr val="1482A5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https://science.nasa.gov/mission/mariner-1/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https://nssdc.gsfc.nasa.gov/nmc/spacecraft/display.action?id=MARIN1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https://www.sciencedirect.com/topics/computer-science/von-neumann-architecture</a:t>
            </a:r>
            <a:endParaRPr lang="en-US" sz="2100" dirty="0">
              <a:solidFill>
                <a:srgbClr val="1482A5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https://www.sciencedirect.com/topics/engineering/harvard-architecture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https://doi.org/10.1109/MM.2018.112130030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https://superfri.susu.ru/index.php/superfri/article/view/165</a:t>
            </a:r>
            <a:endParaRPr lang="en-US" sz="2100" dirty="0">
              <a:solidFill>
                <a:srgbClr val="1482A5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https://handwiki.org/wiki/Software:Pentium_FDIV_bug</a:t>
            </a:r>
            <a:endParaRPr lang="en-US" sz="2100" dirty="0">
              <a:solidFill>
                <a:srgbClr val="1482A5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1482A5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7EEF88-ACF9-4467-B180-074FC642245A}"/>
              </a:ext>
            </a:extLst>
          </p:cNvPr>
          <p:cNvSpPr txBox="1"/>
          <p:nvPr/>
        </p:nvSpPr>
        <p:spPr>
          <a:xfrm>
            <a:off x="33308587" y="26035935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References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2B0201C-B275-4172-AE5F-42B6EA405F41}"/>
              </a:ext>
            </a:extLst>
          </p:cNvPr>
          <p:cNvSpPr txBox="1"/>
          <p:nvPr/>
        </p:nvSpPr>
        <p:spPr>
          <a:xfrm>
            <a:off x="33335762" y="9524608"/>
            <a:ext cx="9601200" cy="1560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800" u="sng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1- Mariner 1</a:t>
            </a:r>
            <a:endParaRPr lang="en-US" sz="2800" dirty="0">
              <a:solidFill>
                <a:srgbClr val="1482A5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America's first attempt to explore Venus up close was lost to a software glitch due to the omission of an overbar for the symbol R for radius (R instead of R̅) in an equation.</a:t>
            </a:r>
          </a:p>
          <a:p>
            <a:endParaRPr lang="en-US" sz="2800" dirty="0">
              <a:solidFill>
                <a:srgbClr val="1482A5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u="sng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2-Von Neumann Architecture:</a:t>
            </a:r>
            <a:endParaRPr lang="en-US" sz="2800" dirty="0">
              <a:solidFill>
                <a:srgbClr val="1482A5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Also known as the Princeton architecture, is a computer architecture based on a 1945 description by John von Neumann, and by others, in the First Draft of a Report on the EDVAC.</a:t>
            </a:r>
          </a:p>
          <a:p>
            <a:endParaRPr lang="en-US" sz="2800" dirty="0">
              <a:solidFill>
                <a:srgbClr val="1482A5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u="sng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3-Harvard Architecture:</a:t>
            </a:r>
            <a:endParaRPr lang="en-US" sz="2800" dirty="0">
              <a:solidFill>
                <a:srgbClr val="1482A5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It is a computer architecture with separate storage and signal pathways for instructions and data. It is mostly used in ARM based processors.</a:t>
            </a:r>
          </a:p>
          <a:p>
            <a:endParaRPr lang="en-US" sz="2800" dirty="0">
              <a:solidFill>
                <a:srgbClr val="1482A5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u="sng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4-Computer Architecture and Machine Learning</a:t>
            </a:r>
            <a:endParaRPr lang="en-US" sz="2800" dirty="0">
              <a:solidFill>
                <a:srgbClr val="1482A5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800" dirty="0">
              <a:solidFill>
                <a:srgbClr val="1482A5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The end of Moore's Law and Dennard scaling hinders general-purpose program improvement. Machine learning, rooted in low-precision linear algebra, provides an alternative, transforming fields like vision and language understanding. </a:t>
            </a:r>
          </a:p>
          <a:p>
            <a:r>
              <a:rPr lang="en-US" sz="28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Collaborative efforts between ML experts and computer architects are essential to meet the growing demand for ML computing.</a:t>
            </a:r>
          </a:p>
          <a:p>
            <a:endParaRPr lang="en-US" sz="2800" dirty="0">
              <a:solidFill>
                <a:srgbClr val="1482A5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u="sng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5-The Pentium FDIV bug</a:t>
            </a:r>
          </a:p>
          <a:p>
            <a:endParaRPr lang="en-US" sz="2800" u="sng" dirty="0">
              <a:solidFill>
                <a:srgbClr val="1482A5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The Pentium FDIV bug in early Intel Pentium processors caused rare but significant inaccuracies in binary floating-point division results. Intel faced heavy criticism for the flaw and recalled the processors in December 1994, incurring a $475 million pre-tax charge in January 1995 for replacements.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E6C31F-098B-45F7-BEE5-8A51FA70D59F}"/>
              </a:ext>
            </a:extLst>
          </p:cNvPr>
          <p:cNvSpPr txBox="1"/>
          <p:nvPr/>
        </p:nvSpPr>
        <p:spPr>
          <a:xfrm>
            <a:off x="33335762" y="8078804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Applications on Computer Architecture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67F8A1-EE95-4354-8E2F-952A6BBDBFFC}"/>
              </a:ext>
            </a:extLst>
          </p:cNvPr>
          <p:cNvSpPr txBox="1"/>
          <p:nvPr/>
        </p:nvSpPr>
        <p:spPr>
          <a:xfrm>
            <a:off x="890644" y="21509104"/>
            <a:ext cx="96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Before the program starts, this sets up a new stack frame, saves the values of %</a:t>
            </a:r>
            <a:r>
              <a:rPr lang="en-US" sz="3600" dirty="0" err="1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esi</a:t>
            </a:r>
            <a:r>
              <a:rPr lang="en-US" sz="36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and %</a:t>
            </a:r>
            <a:r>
              <a:rPr lang="en-US" sz="3600" dirty="0" err="1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ebx</a:t>
            </a:r>
            <a:r>
              <a:rPr lang="en-US" sz="36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registers, aligns the stack, allocates space for local variables and then calls the main function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D5F59B-F8CA-463C-871F-D1042309DE00}"/>
              </a:ext>
            </a:extLst>
          </p:cNvPr>
          <p:cNvSpPr txBox="1"/>
          <p:nvPr/>
        </p:nvSpPr>
        <p:spPr>
          <a:xfrm>
            <a:off x="927933" y="20098649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What does the program do before starting?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9918C8-D8D3-4947-B7FD-9341EAE5F7F2}"/>
              </a:ext>
            </a:extLst>
          </p:cNvPr>
          <p:cNvSpPr txBox="1"/>
          <p:nvPr/>
        </p:nvSpPr>
        <p:spPr>
          <a:xfrm>
            <a:off x="11703050" y="9069221"/>
            <a:ext cx="52578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Initializes %</a:t>
            </a:r>
            <a:r>
              <a:rPr lang="en-US" sz="3200" dirty="0" err="1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ebx</a:t>
            </a:r>
            <a:r>
              <a:rPr lang="en-US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and %</a:t>
            </a:r>
            <a:r>
              <a:rPr lang="en-US" sz="3200" dirty="0" err="1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esi</a:t>
            </a:r>
            <a:r>
              <a:rPr lang="en-US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to 1 and 0, which are the registers for variables </a:t>
            </a:r>
            <a:r>
              <a:rPr lang="en-US" sz="3200" dirty="0" err="1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and result, then it compares the variable </a:t>
            </a:r>
            <a:r>
              <a:rPr lang="en-US" sz="3200" dirty="0" err="1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with 5.</a:t>
            </a:r>
          </a:p>
          <a:p>
            <a:r>
              <a:rPr lang="en-US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If it’s less than 5 then it goes to L8 which is the for loop.</a:t>
            </a:r>
          </a:p>
          <a:p>
            <a:endParaRPr lang="en-US" sz="3200" dirty="0">
              <a:solidFill>
                <a:srgbClr val="1482A5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200" dirty="0">
              <a:solidFill>
                <a:srgbClr val="1482A5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After finishing the loop, it moves what’s in $LC0 in %</a:t>
            </a:r>
            <a:r>
              <a:rPr lang="en-US" sz="3200" dirty="0" err="1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esp</a:t>
            </a:r>
            <a:r>
              <a:rPr lang="en-US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(which has the format string “%d”) and  calls the print function to print the result and pops all values and returns.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744D3E-CEF9-4748-9719-25AAABF27BDD}"/>
              </a:ext>
            </a:extLst>
          </p:cNvPr>
          <p:cNvSpPr txBox="1"/>
          <p:nvPr/>
        </p:nvSpPr>
        <p:spPr>
          <a:xfrm>
            <a:off x="11734800" y="807720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In Main Function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3EAA92-7B93-4F15-A4CA-18552CBA76AE}"/>
              </a:ext>
            </a:extLst>
          </p:cNvPr>
          <p:cNvSpPr txBox="1"/>
          <p:nvPr/>
        </p:nvSpPr>
        <p:spPr>
          <a:xfrm>
            <a:off x="11841804" y="20989400"/>
            <a:ext cx="9601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First it moves the value of %</a:t>
            </a:r>
            <a:r>
              <a:rPr lang="en-US" sz="3200" dirty="0" err="1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ebx</a:t>
            </a:r>
            <a:r>
              <a:rPr lang="en-US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to the memory location of the stack pointer then it calls the factorial function.</a:t>
            </a:r>
          </a:p>
          <a:p>
            <a:r>
              <a:rPr lang="en-US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After returning from the function is adds the return value (%</a:t>
            </a:r>
            <a:r>
              <a:rPr lang="en-US" sz="3200" dirty="0" err="1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eax</a:t>
            </a:r>
            <a:r>
              <a:rPr lang="en-US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) to %</a:t>
            </a:r>
            <a:r>
              <a:rPr lang="en-US" sz="3200" dirty="0" err="1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esi</a:t>
            </a:r>
            <a:r>
              <a:rPr lang="en-US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(result) then increments %</a:t>
            </a:r>
            <a:r>
              <a:rPr lang="en-US" sz="3200" dirty="0" err="1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ebx</a:t>
            </a:r>
            <a:r>
              <a:rPr lang="en-US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by 1 then go back to L7 to check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6F17B6-B5C7-4922-B9E2-CD14BD16A568}"/>
              </a:ext>
            </a:extLst>
          </p:cNvPr>
          <p:cNvSpPr txBox="1"/>
          <p:nvPr/>
        </p:nvSpPr>
        <p:spPr>
          <a:xfrm>
            <a:off x="11841804" y="20218812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For Loop (L8)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F717BC-0897-4243-A282-98EF911708EA}"/>
              </a:ext>
            </a:extLst>
          </p:cNvPr>
          <p:cNvSpPr txBox="1"/>
          <p:nvPr/>
        </p:nvSpPr>
        <p:spPr>
          <a:xfrm>
            <a:off x="22624104" y="9018195"/>
            <a:ext cx="9601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L5 handles the recursive case by computing the factorial for a decremented value and multiplying it back with the original value.</a:t>
            </a:r>
          </a:p>
          <a:p>
            <a:endParaRPr lang="en-US" sz="3600" dirty="0">
              <a:solidFill>
                <a:srgbClr val="1482A5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6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L1 represents the base case, ensuring termination of the recursion when %</a:t>
            </a:r>
            <a:r>
              <a:rPr lang="en-US" sz="3600" dirty="0" err="1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ebx</a:t>
            </a:r>
            <a:r>
              <a:rPr lang="en-US" sz="36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becomes zero.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A0BB3C-427E-42CA-963C-DA612C8F2B9C}"/>
              </a:ext>
            </a:extLst>
          </p:cNvPr>
          <p:cNvSpPr txBox="1"/>
          <p:nvPr/>
        </p:nvSpPr>
        <p:spPr>
          <a:xfrm>
            <a:off x="22555200" y="8077201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Factorial Function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F6721C2-D448-40CF-8417-33D1728B33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000" y="11643685"/>
            <a:ext cx="9109562" cy="718028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726E2DF-22B2-4DCC-99F6-5D7B0C5B000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200" y="-145550"/>
            <a:ext cx="5651427" cy="56514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B84C766-FB4F-4527-98A9-85639A13A5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3898"/>
            <a:ext cx="6400800" cy="52613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2061FC-C324-4DC9-8B79-AC51197798EE}"/>
              </a:ext>
            </a:extLst>
          </p:cNvPr>
          <p:cNvSpPr txBox="1"/>
          <p:nvPr/>
        </p:nvSpPr>
        <p:spPr>
          <a:xfrm>
            <a:off x="1347844" y="25048002"/>
            <a:ext cx="4800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59763"/>
            <a:r>
              <a:rPr lang="en-US" sz="4800" dirty="0" err="1"/>
              <a:t>pushl</a:t>
            </a:r>
            <a:r>
              <a:rPr lang="en-US" sz="4800" dirty="0"/>
              <a:t> %</a:t>
            </a:r>
            <a:r>
              <a:rPr lang="en-US" sz="4800" dirty="0" err="1"/>
              <a:t>ebp</a:t>
            </a:r>
            <a:endParaRPr lang="en-US" sz="4800" dirty="0"/>
          </a:p>
          <a:p>
            <a:pPr defTabSz="1159763"/>
            <a:r>
              <a:rPr lang="en-US" sz="4800" dirty="0" err="1"/>
              <a:t>movl</a:t>
            </a:r>
            <a:r>
              <a:rPr lang="en-US" sz="4800" dirty="0"/>
              <a:t> %</a:t>
            </a:r>
            <a:r>
              <a:rPr lang="en-US" sz="4800" dirty="0" err="1"/>
              <a:t>esp</a:t>
            </a:r>
            <a:r>
              <a:rPr lang="en-US" sz="4800" dirty="0"/>
              <a:t>,%</a:t>
            </a:r>
            <a:r>
              <a:rPr lang="en-US" sz="4800" dirty="0" err="1"/>
              <a:t>ebp</a:t>
            </a:r>
            <a:endParaRPr lang="en-US" sz="4800" dirty="0"/>
          </a:p>
          <a:p>
            <a:pPr defTabSz="1159763"/>
            <a:r>
              <a:rPr lang="en-US" sz="4800" dirty="0" err="1"/>
              <a:t>pushl</a:t>
            </a:r>
            <a:r>
              <a:rPr lang="en-US" sz="4800" dirty="0"/>
              <a:t> %</a:t>
            </a:r>
            <a:r>
              <a:rPr lang="en-US" sz="4800" dirty="0" err="1"/>
              <a:t>esi</a:t>
            </a:r>
            <a:endParaRPr lang="en-US" sz="4800" dirty="0"/>
          </a:p>
          <a:p>
            <a:pPr defTabSz="1159763"/>
            <a:r>
              <a:rPr lang="en-US" sz="4800" dirty="0" err="1"/>
              <a:t>pushl</a:t>
            </a:r>
            <a:r>
              <a:rPr lang="en-US" sz="4800" dirty="0"/>
              <a:t> %</a:t>
            </a:r>
            <a:r>
              <a:rPr lang="en-US" sz="4800" dirty="0" err="1"/>
              <a:t>ebx</a:t>
            </a:r>
            <a:endParaRPr lang="en-US" sz="4800" dirty="0"/>
          </a:p>
          <a:p>
            <a:pPr defTabSz="1159763"/>
            <a:r>
              <a:rPr lang="en-US" sz="4800" dirty="0" err="1"/>
              <a:t>andl</a:t>
            </a:r>
            <a:r>
              <a:rPr lang="en-US" sz="4800" dirty="0"/>
              <a:t> $-16, %</a:t>
            </a:r>
            <a:r>
              <a:rPr lang="en-US" sz="4800" dirty="0" err="1"/>
              <a:t>esp</a:t>
            </a:r>
            <a:endParaRPr lang="en-US" sz="4800" dirty="0"/>
          </a:p>
          <a:p>
            <a:pPr defTabSz="1159763"/>
            <a:r>
              <a:rPr lang="en-US" sz="4800" dirty="0" err="1"/>
              <a:t>subl</a:t>
            </a:r>
            <a:r>
              <a:rPr lang="en-US" sz="4800" dirty="0"/>
              <a:t> &amp;16, %</a:t>
            </a:r>
            <a:r>
              <a:rPr lang="en-US" sz="4800" dirty="0" err="1"/>
              <a:t>esp</a:t>
            </a:r>
            <a:endParaRPr lang="en-US" sz="4800" dirty="0"/>
          </a:p>
          <a:p>
            <a:pPr defTabSz="1159763"/>
            <a:r>
              <a:rPr lang="en-US" sz="4800" dirty="0"/>
              <a:t>call ___main</a:t>
            </a:r>
          </a:p>
          <a:p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E8407D-2EB1-473C-88A6-F958C0951D22}"/>
              </a:ext>
            </a:extLst>
          </p:cNvPr>
          <p:cNvSpPr txBox="1"/>
          <p:nvPr/>
        </p:nvSpPr>
        <p:spPr>
          <a:xfrm>
            <a:off x="17030700" y="9323272"/>
            <a:ext cx="632460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movl</a:t>
            </a:r>
            <a:r>
              <a:rPr lang="en-US" sz="3200" dirty="0"/>
              <a:t> $1, %</a:t>
            </a:r>
            <a:r>
              <a:rPr lang="en-US" sz="3200" dirty="0" err="1"/>
              <a:t>ebx</a:t>
            </a:r>
            <a:endParaRPr lang="en-US" sz="3200" dirty="0"/>
          </a:p>
          <a:p>
            <a:r>
              <a:rPr lang="en-US" sz="3200" dirty="0" err="1"/>
              <a:t>movl</a:t>
            </a:r>
            <a:r>
              <a:rPr lang="en-US" sz="3200" dirty="0"/>
              <a:t> $0, %</a:t>
            </a:r>
            <a:r>
              <a:rPr lang="en-US" sz="3200" dirty="0" err="1"/>
              <a:t>esi</a:t>
            </a:r>
            <a:endParaRPr lang="en-US" sz="3200" dirty="0"/>
          </a:p>
          <a:p>
            <a:r>
              <a:rPr lang="en-US" sz="3200" dirty="0" err="1"/>
              <a:t>jmp</a:t>
            </a:r>
            <a:r>
              <a:rPr lang="en-US" sz="3200" dirty="0"/>
              <a:t> L7</a:t>
            </a:r>
          </a:p>
          <a:p>
            <a:endParaRPr lang="en-US" sz="3200" dirty="0"/>
          </a:p>
          <a:p>
            <a:r>
              <a:rPr lang="en-US" sz="3200" dirty="0"/>
              <a:t>L7: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cmpl</a:t>
            </a:r>
            <a:r>
              <a:rPr lang="en-US" sz="3200" dirty="0"/>
              <a:t>	$5, %</a:t>
            </a:r>
            <a:r>
              <a:rPr lang="en-US" sz="3200" dirty="0" err="1"/>
              <a:t>ebx</a:t>
            </a:r>
            <a:endParaRPr lang="en-US" sz="3200" dirty="0"/>
          </a:p>
          <a:p>
            <a:r>
              <a:rPr lang="en-US" sz="3200" dirty="0"/>
              <a:t>	</a:t>
            </a:r>
            <a:r>
              <a:rPr lang="en-US" sz="3200" dirty="0" err="1"/>
              <a:t>jle</a:t>
            </a:r>
            <a:r>
              <a:rPr lang="en-US" sz="3200" dirty="0"/>
              <a:t>	L8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movl</a:t>
            </a:r>
            <a:r>
              <a:rPr lang="en-US" sz="3200" dirty="0"/>
              <a:t>	%</a:t>
            </a:r>
            <a:r>
              <a:rPr lang="en-US" sz="3200" dirty="0" err="1"/>
              <a:t>esi</a:t>
            </a:r>
            <a:r>
              <a:rPr lang="en-US" sz="3200" dirty="0"/>
              <a:t>, 4(%</a:t>
            </a:r>
            <a:r>
              <a:rPr lang="en-US" sz="3200" dirty="0" err="1"/>
              <a:t>esp</a:t>
            </a:r>
            <a:r>
              <a:rPr lang="en-US" sz="3200" dirty="0"/>
              <a:t>)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movl</a:t>
            </a:r>
            <a:r>
              <a:rPr lang="en-US" sz="3200" dirty="0"/>
              <a:t>	$LC0, (%</a:t>
            </a:r>
            <a:r>
              <a:rPr lang="en-US" sz="3200" dirty="0" err="1"/>
              <a:t>esp</a:t>
            </a:r>
            <a:r>
              <a:rPr lang="en-US" sz="3200" dirty="0"/>
              <a:t>)</a:t>
            </a:r>
          </a:p>
          <a:p>
            <a:r>
              <a:rPr lang="en-US" sz="3200" dirty="0"/>
              <a:t>	call	_</a:t>
            </a:r>
            <a:r>
              <a:rPr lang="en-US" sz="3200" dirty="0" err="1"/>
              <a:t>printf</a:t>
            </a:r>
            <a:endParaRPr lang="en-US" sz="3200" dirty="0"/>
          </a:p>
          <a:p>
            <a:r>
              <a:rPr lang="en-US" sz="3200" dirty="0"/>
              <a:t>	</a:t>
            </a:r>
            <a:r>
              <a:rPr lang="en-US" sz="3200" dirty="0" err="1"/>
              <a:t>movl</a:t>
            </a:r>
            <a:r>
              <a:rPr lang="en-US" sz="3200" dirty="0"/>
              <a:t>	$0, %</a:t>
            </a:r>
            <a:r>
              <a:rPr lang="en-US" sz="3200" dirty="0" err="1"/>
              <a:t>eax</a:t>
            </a:r>
            <a:endParaRPr lang="en-US" sz="3200" dirty="0"/>
          </a:p>
          <a:p>
            <a:r>
              <a:rPr lang="en-US" sz="3200" dirty="0"/>
              <a:t>	</a:t>
            </a:r>
            <a:r>
              <a:rPr lang="en-US" sz="3200" dirty="0" err="1"/>
              <a:t>leal</a:t>
            </a:r>
            <a:r>
              <a:rPr lang="en-US" sz="3200" dirty="0"/>
              <a:t>	-8(%</a:t>
            </a:r>
            <a:r>
              <a:rPr lang="en-US" sz="3200" dirty="0" err="1"/>
              <a:t>ebp</a:t>
            </a:r>
            <a:r>
              <a:rPr lang="en-US" sz="3200" dirty="0"/>
              <a:t>), %</a:t>
            </a:r>
            <a:r>
              <a:rPr lang="en-US" sz="3200" dirty="0" err="1"/>
              <a:t>esp</a:t>
            </a:r>
            <a:endParaRPr lang="en-US" sz="3200" dirty="0"/>
          </a:p>
          <a:p>
            <a:r>
              <a:rPr lang="en-US" sz="3200" dirty="0"/>
              <a:t>	</a:t>
            </a:r>
            <a:r>
              <a:rPr lang="en-US" sz="3200" dirty="0" err="1"/>
              <a:t>popl</a:t>
            </a:r>
            <a:r>
              <a:rPr lang="en-US" sz="3200" dirty="0"/>
              <a:t>	%</a:t>
            </a:r>
            <a:r>
              <a:rPr lang="en-US" sz="3200" dirty="0" err="1"/>
              <a:t>ebx</a:t>
            </a:r>
            <a:endParaRPr lang="en-US" sz="3200" dirty="0"/>
          </a:p>
          <a:p>
            <a:r>
              <a:rPr lang="en-US" sz="3200" dirty="0"/>
              <a:t>	</a:t>
            </a:r>
            <a:r>
              <a:rPr lang="en-US" sz="3200" dirty="0" err="1"/>
              <a:t>popl</a:t>
            </a:r>
            <a:r>
              <a:rPr lang="en-US" sz="3200" dirty="0"/>
              <a:t>	%</a:t>
            </a:r>
            <a:r>
              <a:rPr lang="en-US" sz="3200" dirty="0" err="1"/>
              <a:t>esi</a:t>
            </a:r>
            <a:endParaRPr lang="en-US" sz="3200" dirty="0"/>
          </a:p>
          <a:p>
            <a:r>
              <a:rPr lang="en-US" sz="3200" dirty="0"/>
              <a:t>	</a:t>
            </a:r>
            <a:r>
              <a:rPr lang="en-US" sz="3200" dirty="0" err="1"/>
              <a:t>popl</a:t>
            </a:r>
            <a:r>
              <a:rPr lang="en-US" sz="3200" dirty="0"/>
              <a:t>	%</a:t>
            </a:r>
            <a:r>
              <a:rPr lang="en-US" sz="3200" dirty="0" err="1"/>
              <a:t>ebp</a:t>
            </a:r>
            <a:endParaRPr lang="en-US" sz="3200" dirty="0"/>
          </a:p>
          <a:p>
            <a:r>
              <a:rPr lang="en-US" sz="3200" dirty="0"/>
              <a:t>	ret</a:t>
            </a:r>
          </a:p>
        </p:txBody>
      </p:sp>
      <p:pic>
        <p:nvPicPr>
          <p:cNvPr id="34" name="Picture 33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88B14C6F-0189-480A-B3B4-C7A9280ED56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7713" y="25059120"/>
            <a:ext cx="7087107" cy="4150618"/>
          </a:xfrm>
          <a:prstGeom prst="rect">
            <a:avLst/>
          </a:prstGeom>
        </p:spPr>
      </p:pic>
      <p:sp>
        <p:nvSpPr>
          <p:cNvPr id="35" name="Arrow: Curved Down 34">
            <a:extLst>
              <a:ext uri="{FF2B5EF4-FFF2-40B4-BE49-F238E27FC236}">
                <a16:creationId xmlns:a16="http://schemas.microsoft.com/office/drawing/2014/main" id="{70668F2C-88AD-44D4-8419-B2E116C3CB36}"/>
              </a:ext>
            </a:extLst>
          </p:cNvPr>
          <p:cNvSpPr/>
          <p:nvPr/>
        </p:nvSpPr>
        <p:spPr>
          <a:xfrm rot="16200000">
            <a:off x="10682963" y="26507495"/>
            <a:ext cx="3714803" cy="930493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4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EBC1F-DCBA-43F7-8257-6FC3695F58AF}"/>
              </a:ext>
            </a:extLst>
          </p:cNvPr>
          <p:cNvSpPr txBox="1"/>
          <p:nvPr/>
        </p:nvSpPr>
        <p:spPr>
          <a:xfrm>
            <a:off x="22479000" y="13822845"/>
            <a:ext cx="4953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_factorial:</a:t>
            </a:r>
          </a:p>
          <a:p>
            <a:r>
              <a:rPr lang="en-US" sz="3200" dirty="0"/>
              <a:t>LFB12: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pushl</a:t>
            </a:r>
            <a:r>
              <a:rPr lang="en-US" sz="3200" dirty="0"/>
              <a:t>	%</a:t>
            </a:r>
            <a:r>
              <a:rPr lang="en-US" sz="3200" dirty="0" err="1"/>
              <a:t>ebx</a:t>
            </a:r>
            <a:endParaRPr lang="en-US" sz="3200" dirty="0"/>
          </a:p>
          <a:p>
            <a:r>
              <a:rPr lang="en-US" sz="3200" dirty="0"/>
              <a:t>	</a:t>
            </a:r>
            <a:r>
              <a:rPr lang="en-US" sz="3200" dirty="0" err="1"/>
              <a:t>subl</a:t>
            </a:r>
            <a:r>
              <a:rPr lang="en-US" sz="3200" dirty="0"/>
              <a:t>	$24, %</a:t>
            </a:r>
            <a:r>
              <a:rPr lang="en-US" sz="3200" dirty="0" err="1"/>
              <a:t>esp</a:t>
            </a:r>
            <a:endParaRPr lang="en-US" sz="3200" dirty="0"/>
          </a:p>
          <a:p>
            <a:r>
              <a:rPr lang="en-US" sz="3200" dirty="0"/>
              <a:t>	</a:t>
            </a:r>
            <a:r>
              <a:rPr lang="en-US" sz="3200" dirty="0" err="1"/>
              <a:t>movl</a:t>
            </a:r>
            <a:r>
              <a:rPr lang="en-US" sz="3200" dirty="0"/>
              <a:t>	32(%</a:t>
            </a:r>
            <a:r>
              <a:rPr lang="en-US" sz="3200" dirty="0" err="1"/>
              <a:t>esp</a:t>
            </a:r>
            <a:r>
              <a:rPr lang="en-US" sz="3200" dirty="0"/>
              <a:t>), %</a:t>
            </a:r>
            <a:r>
              <a:rPr lang="en-US" sz="3200" dirty="0" err="1"/>
              <a:t>ebx</a:t>
            </a:r>
            <a:endParaRPr lang="en-US" sz="3200" dirty="0"/>
          </a:p>
          <a:p>
            <a:r>
              <a:rPr lang="en-US" sz="3200" dirty="0"/>
              <a:t>	</a:t>
            </a:r>
            <a:r>
              <a:rPr lang="en-US" sz="3200" dirty="0" err="1"/>
              <a:t>testl</a:t>
            </a:r>
            <a:r>
              <a:rPr lang="en-US" sz="3200" dirty="0"/>
              <a:t>	%</a:t>
            </a:r>
            <a:r>
              <a:rPr lang="en-US" sz="3200" dirty="0" err="1"/>
              <a:t>ebx</a:t>
            </a:r>
            <a:r>
              <a:rPr lang="en-US" sz="3200" dirty="0"/>
              <a:t>, %</a:t>
            </a:r>
            <a:r>
              <a:rPr lang="en-US" sz="3200" dirty="0" err="1"/>
              <a:t>ebx</a:t>
            </a:r>
            <a:endParaRPr lang="en-US" sz="3200" dirty="0"/>
          </a:p>
          <a:p>
            <a:r>
              <a:rPr lang="en-US" sz="3200" dirty="0"/>
              <a:t>	</a:t>
            </a:r>
            <a:r>
              <a:rPr lang="en-US" sz="3200" dirty="0" err="1"/>
              <a:t>jne</a:t>
            </a:r>
            <a:r>
              <a:rPr lang="en-US" sz="3200" dirty="0"/>
              <a:t>	L5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movl</a:t>
            </a:r>
            <a:r>
              <a:rPr lang="en-US" sz="3200" dirty="0"/>
              <a:t>	$1, %</a:t>
            </a:r>
            <a:r>
              <a:rPr lang="en-US" sz="3200" dirty="0" err="1"/>
              <a:t>eax</a:t>
            </a:r>
            <a:endParaRPr lang="en-US" sz="3200" dirty="0"/>
          </a:p>
        </p:txBody>
      </p: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80B9DE40-9694-411D-948B-B8D677FE9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77279"/>
              </p:ext>
            </p:extLst>
          </p:nvPr>
        </p:nvGraphicFramePr>
        <p:xfrm>
          <a:off x="12801600" y="29791967"/>
          <a:ext cx="8001000" cy="1716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4158034689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3597388695"/>
                    </a:ext>
                  </a:extLst>
                </a:gridCol>
              </a:tblGrid>
              <a:tr h="68803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Variable</a:t>
                      </a:r>
                    </a:p>
                  </a:txBody>
                  <a:tcPr marL="86995" marR="86995" marT="43498" marB="434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Register</a:t>
                      </a:r>
                    </a:p>
                  </a:txBody>
                  <a:tcPr marL="86995" marR="86995" marT="43498" marB="43498"/>
                </a:tc>
                <a:extLst>
                  <a:ext uri="{0D108BD9-81ED-4DB2-BD59-A6C34878D82A}">
                    <a16:rowId xmlns:a16="http://schemas.microsoft.com/office/drawing/2014/main" val="1443990659"/>
                  </a:ext>
                </a:extLst>
              </a:tr>
              <a:tr h="514073">
                <a:tc>
                  <a:txBody>
                    <a:bodyPr/>
                    <a:lstStyle/>
                    <a:p>
                      <a:r>
                        <a:rPr lang="en-US" sz="2800" dirty="0"/>
                        <a:t>result</a:t>
                      </a:r>
                    </a:p>
                  </a:txBody>
                  <a:tcPr marL="86995" marR="86995" marT="43498" marB="43498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%</a:t>
                      </a:r>
                      <a:r>
                        <a:rPr lang="en-US" sz="2800" dirty="0" err="1"/>
                        <a:t>esi</a:t>
                      </a:r>
                      <a:endParaRPr lang="en-US" sz="2800" dirty="0"/>
                    </a:p>
                  </a:txBody>
                  <a:tcPr marL="86995" marR="86995" marT="43498" marB="43498"/>
                </a:tc>
                <a:extLst>
                  <a:ext uri="{0D108BD9-81ED-4DB2-BD59-A6C34878D82A}">
                    <a16:rowId xmlns:a16="http://schemas.microsoft.com/office/drawing/2014/main" val="753481536"/>
                  </a:ext>
                </a:extLst>
              </a:tr>
              <a:tr h="514073">
                <a:tc>
                  <a:txBody>
                    <a:bodyPr/>
                    <a:lstStyle/>
                    <a:p>
                      <a:r>
                        <a:rPr lang="en-US" sz="2800" dirty="0" err="1"/>
                        <a:t>i</a:t>
                      </a:r>
                      <a:endParaRPr lang="en-US" sz="2800" dirty="0"/>
                    </a:p>
                  </a:txBody>
                  <a:tcPr marL="86995" marR="86995" marT="43498" marB="43498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%</a:t>
                      </a:r>
                      <a:r>
                        <a:rPr lang="en-US" sz="2800" dirty="0" err="1"/>
                        <a:t>ebx</a:t>
                      </a:r>
                      <a:endParaRPr lang="en-US" sz="2800" dirty="0"/>
                    </a:p>
                  </a:txBody>
                  <a:tcPr marL="86995" marR="86995" marT="43498" marB="43498"/>
                </a:tc>
                <a:extLst>
                  <a:ext uri="{0D108BD9-81ED-4DB2-BD59-A6C34878D82A}">
                    <a16:rowId xmlns:a16="http://schemas.microsoft.com/office/drawing/2014/main" val="3243984605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9E3C1AC5-FAF9-413B-A465-862EE7012C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104" y="23268206"/>
            <a:ext cx="9076286" cy="85571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1EA4FC-8716-4335-82F8-C4CB8C3C3B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8600" y="21129192"/>
            <a:ext cx="5390599" cy="3529584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9F660398-EB58-4E42-AA07-9BA72D245BC8}"/>
              </a:ext>
            </a:extLst>
          </p:cNvPr>
          <p:cNvSpPr txBox="1"/>
          <p:nvPr/>
        </p:nvSpPr>
        <p:spPr>
          <a:xfrm>
            <a:off x="27437674" y="13766685"/>
            <a:ext cx="495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L1: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addl</a:t>
            </a:r>
            <a:r>
              <a:rPr lang="en-US" sz="3200" dirty="0"/>
              <a:t>	$24, %</a:t>
            </a:r>
            <a:r>
              <a:rPr lang="en-US" sz="3200" dirty="0" err="1"/>
              <a:t>esp</a:t>
            </a:r>
            <a:endParaRPr lang="en-US" sz="3200" dirty="0"/>
          </a:p>
          <a:p>
            <a:r>
              <a:rPr lang="en-US" sz="3200" dirty="0"/>
              <a:t>	</a:t>
            </a:r>
            <a:r>
              <a:rPr lang="en-US" sz="3200" dirty="0" err="1"/>
              <a:t>popl</a:t>
            </a:r>
            <a:r>
              <a:rPr lang="en-US" sz="3200" dirty="0"/>
              <a:t>	%</a:t>
            </a:r>
            <a:r>
              <a:rPr lang="en-US" sz="3200" dirty="0" err="1"/>
              <a:t>ebx</a:t>
            </a:r>
            <a:endParaRPr lang="en-US" sz="3200" dirty="0"/>
          </a:p>
          <a:p>
            <a:r>
              <a:rPr lang="en-US" sz="3200" dirty="0"/>
              <a:t>	ret</a:t>
            </a:r>
          </a:p>
          <a:p>
            <a:r>
              <a:rPr lang="en-US" sz="3200" dirty="0"/>
              <a:t>L5: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leal</a:t>
            </a:r>
            <a:r>
              <a:rPr lang="en-US" sz="3200" dirty="0"/>
              <a:t>	-1(%</a:t>
            </a:r>
            <a:r>
              <a:rPr lang="en-US" sz="3200" dirty="0" err="1"/>
              <a:t>ebx</a:t>
            </a:r>
            <a:r>
              <a:rPr lang="en-US" sz="3200" dirty="0"/>
              <a:t>), %</a:t>
            </a:r>
            <a:r>
              <a:rPr lang="en-US" sz="3200" dirty="0" err="1"/>
              <a:t>eax</a:t>
            </a:r>
            <a:endParaRPr lang="en-US" sz="3200" dirty="0"/>
          </a:p>
          <a:p>
            <a:r>
              <a:rPr lang="en-US" sz="3200" dirty="0"/>
              <a:t>	</a:t>
            </a:r>
            <a:r>
              <a:rPr lang="en-US" sz="3200" dirty="0" err="1"/>
              <a:t>movl</a:t>
            </a:r>
            <a:r>
              <a:rPr lang="en-US" sz="3200" dirty="0"/>
              <a:t>	%</a:t>
            </a:r>
            <a:r>
              <a:rPr lang="en-US" sz="3200" dirty="0" err="1"/>
              <a:t>eax</a:t>
            </a:r>
            <a:r>
              <a:rPr lang="en-US" sz="3200" dirty="0"/>
              <a:t>, (%</a:t>
            </a:r>
            <a:r>
              <a:rPr lang="en-US" sz="3200" dirty="0" err="1"/>
              <a:t>esp</a:t>
            </a:r>
            <a:r>
              <a:rPr lang="en-US" sz="3200" dirty="0"/>
              <a:t>)</a:t>
            </a:r>
          </a:p>
          <a:p>
            <a:r>
              <a:rPr lang="en-US" sz="3200" dirty="0"/>
              <a:t>	call	_factorial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imull</a:t>
            </a:r>
            <a:r>
              <a:rPr lang="en-US" sz="3200" dirty="0"/>
              <a:t>	%</a:t>
            </a:r>
            <a:r>
              <a:rPr lang="en-US" sz="3200" dirty="0" err="1"/>
              <a:t>ebx</a:t>
            </a:r>
            <a:r>
              <a:rPr lang="en-US" sz="3200" dirty="0"/>
              <a:t>, %</a:t>
            </a:r>
            <a:r>
              <a:rPr lang="en-US" sz="3200" dirty="0" err="1"/>
              <a:t>eax</a:t>
            </a:r>
            <a:endParaRPr lang="en-US" sz="3200" dirty="0"/>
          </a:p>
          <a:p>
            <a:r>
              <a:rPr lang="en-US" sz="3200" dirty="0"/>
              <a:t>	</a:t>
            </a:r>
            <a:r>
              <a:rPr lang="en-US" sz="3200" dirty="0" err="1"/>
              <a:t>jmp</a:t>
            </a:r>
            <a:r>
              <a:rPr lang="en-US" sz="3200" dirty="0"/>
              <a:t>	L1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persuadingsapphire|08-2022"/>
</p:tagLst>
</file>

<file path=ppt/theme/theme1.xml><?xml version="1.0" encoding="utf-8"?>
<a:theme xmlns:a="http://schemas.openxmlformats.org/drawingml/2006/main" name="Blank Presentatio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Blank Presentatio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3781</TotalTime>
  <Words>880</Words>
  <Application>Microsoft Office PowerPoint</Application>
  <PresentationFormat>Custom</PresentationFormat>
  <Paragraphs>100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Libre Baskerville</vt:lpstr>
      <vt:lpstr>Montserrat Light</vt:lpstr>
      <vt:lpstr>Arial</vt:lpstr>
      <vt:lpstr>Open Sans</vt:lpstr>
      <vt:lpstr>Times New Roman</vt:lpstr>
      <vt:lpstr>Blank Presentation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Laila</cp:lastModifiedBy>
  <cp:revision>313</cp:revision>
  <cp:lastPrinted>2006-11-15T16:04:57Z</cp:lastPrinted>
  <dcterms:modified xsi:type="dcterms:W3CDTF">2023-12-29T21:43:20Z</dcterms:modified>
  <cp:category>templates for scientific poster</cp:category>
</cp:coreProperties>
</file>