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9.xml" ContentType="application/vnd.openxmlformats-officedocument.presentationml.tags+xml"/>
  <Override PartName="/ppt/notesSlides/notesSlide52.xml" ContentType="application/vnd.openxmlformats-officedocument.presentationml.notesSlide+xml"/>
  <Override PartName="/ppt/tags/tag10.xml" ContentType="application/vnd.openxmlformats-officedocument.presentationml.tags+xml"/>
  <Override PartName="/ppt/notesSlides/notesSlide53.xml" ContentType="application/vnd.openxmlformats-officedocument.presentationml.notesSlide+xml"/>
  <Override PartName="/ppt/tags/tag11.xml" ContentType="application/vnd.openxmlformats-officedocument.presentationml.tags+xml"/>
  <Override PartName="/ppt/notesSlides/notesSlide54.xml" ContentType="application/vnd.openxmlformats-officedocument.presentationml.notesSlide+xml"/>
  <Override PartName="/ppt/tags/tag12.xml" ContentType="application/vnd.openxmlformats-officedocument.presentationml.tags+xml"/>
  <Override PartName="/ppt/notesSlides/notesSlide55.xml" ContentType="application/vnd.openxmlformats-officedocument.presentationml.notesSlide+xml"/>
  <Override PartName="/ppt/tags/tag13.xml" ContentType="application/vnd.openxmlformats-officedocument.presentationml.tags+xml"/>
  <Override PartName="/ppt/notesSlides/notesSlide56.xml" ContentType="application/vnd.openxmlformats-officedocument.presentationml.notesSlide+xml"/>
  <Override PartName="/ppt/tags/tag14.xml" ContentType="application/vnd.openxmlformats-officedocument.presentationml.tags+xml"/>
  <Override PartName="/ppt/notesSlides/notesSlide57.xml" ContentType="application/vnd.openxmlformats-officedocument.presentationml.notesSlide+xml"/>
  <Override PartName="/ppt/tags/tag15.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0"/>
  </p:notesMasterIdLst>
  <p:sldIdLst>
    <p:sldId id="876" r:id="rId2"/>
    <p:sldId id="860" r:id="rId3"/>
    <p:sldId id="759" r:id="rId4"/>
    <p:sldId id="1054" r:id="rId5"/>
    <p:sldId id="1120" r:id="rId6"/>
    <p:sldId id="1121" r:id="rId7"/>
    <p:sldId id="1122" r:id="rId8"/>
    <p:sldId id="1123" r:id="rId9"/>
    <p:sldId id="1124" r:id="rId10"/>
    <p:sldId id="1056" r:id="rId11"/>
    <p:sldId id="1125" r:id="rId12"/>
    <p:sldId id="1126" r:id="rId13"/>
    <p:sldId id="1127" r:id="rId14"/>
    <p:sldId id="1128" r:id="rId15"/>
    <p:sldId id="1129" r:id="rId16"/>
    <p:sldId id="1130" r:id="rId17"/>
    <p:sldId id="1131" r:id="rId18"/>
    <p:sldId id="1132" r:id="rId19"/>
    <p:sldId id="1133" r:id="rId20"/>
    <p:sldId id="1134" r:id="rId21"/>
    <p:sldId id="1135" r:id="rId22"/>
    <p:sldId id="1136" r:id="rId23"/>
    <p:sldId id="1137" r:id="rId24"/>
    <p:sldId id="1138" r:id="rId25"/>
    <p:sldId id="1139" r:id="rId26"/>
    <p:sldId id="1140" r:id="rId27"/>
    <p:sldId id="1141" r:id="rId28"/>
    <p:sldId id="1143" r:id="rId29"/>
    <p:sldId id="1144" r:id="rId30"/>
    <p:sldId id="1145" r:id="rId31"/>
    <p:sldId id="1147" r:id="rId32"/>
    <p:sldId id="1148" r:id="rId33"/>
    <p:sldId id="1142" r:id="rId34"/>
    <p:sldId id="1149" r:id="rId35"/>
    <p:sldId id="1150" r:id="rId36"/>
    <p:sldId id="1151" r:id="rId37"/>
    <p:sldId id="1152" r:id="rId38"/>
    <p:sldId id="1153" r:id="rId39"/>
    <p:sldId id="1154" r:id="rId40"/>
    <p:sldId id="1155" r:id="rId41"/>
    <p:sldId id="1156" r:id="rId42"/>
    <p:sldId id="1157" r:id="rId43"/>
    <p:sldId id="1158" r:id="rId44"/>
    <p:sldId id="1159" r:id="rId45"/>
    <p:sldId id="1160" r:id="rId46"/>
    <p:sldId id="1161" r:id="rId47"/>
    <p:sldId id="1162" r:id="rId48"/>
    <p:sldId id="1163" r:id="rId49"/>
    <p:sldId id="1164" r:id="rId50"/>
    <p:sldId id="1165" r:id="rId51"/>
    <p:sldId id="1166" r:id="rId52"/>
    <p:sldId id="957" r:id="rId53"/>
    <p:sldId id="1089" r:id="rId54"/>
    <p:sldId id="1167" r:id="rId55"/>
    <p:sldId id="1168" r:id="rId56"/>
    <p:sldId id="1169" r:id="rId57"/>
    <p:sldId id="874" r:id="rId58"/>
    <p:sldId id="291" r:id="rId59"/>
  </p:sldIdLst>
  <p:sldSz cx="9144000" cy="5143500" type="screen16x9"/>
  <p:notesSz cx="6858000" cy="9144000"/>
  <p:custDataLst>
    <p:tags r:id="rId6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6" autoAdjust="0"/>
    <p:restoredTop sz="77288" autoAdjust="0"/>
  </p:normalViewPr>
  <p:slideViewPr>
    <p:cSldViewPr snapToGrid="0" showGuides="1">
      <p:cViewPr varScale="1">
        <p:scale>
          <a:sx n="117" d="100"/>
          <a:sy n="117" d="100"/>
        </p:scale>
        <p:origin x="1656"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9: QoS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9.2.1 – Video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37109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9.2.2 – Network Traffic Trends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58040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9.2.3 – Voice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5393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9.2.4 – Video</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3347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64838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9.2 – Traffic Characteristics</a:t>
            </a:r>
          </a:p>
          <a:p>
            <a:r>
              <a:rPr lang="en-US" dirty="0"/>
              <a:t>9.2.5 – Data (Cont.)</a:t>
            </a:r>
          </a:p>
          <a:p>
            <a:r>
              <a:rPr lang="en-US" dirty="0"/>
              <a:t>9.2.6 – Check Your Understanding – Traffic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8205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16029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9.3.1 – Video – QoS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1615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9.3.2 – Queuing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9043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 QoS Concepts</a:t>
            </a:r>
          </a:p>
          <a:p>
            <a:pPr>
              <a:buFontTx/>
              <a:buNone/>
            </a:pPr>
            <a:r>
              <a:rPr lang="en-GB" dirty="0"/>
              <a:t>9.0.2-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9.3.3 – First in First Out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186243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9.3.4 – Weighted Fair Queuing (WFQ)</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3072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83907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9.3.5 – Class-Based Weighted Fair Queuing (CBWFQ)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105698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9.3 – Queuing Algorithms</a:t>
            </a:r>
          </a:p>
          <a:p>
            <a:r>
              <a:rPr lang="en-US" dirty="0"/>
              <a:t>9.3.6 – Low Latency Queuing (LLQ)</a:t>
            </a:r>
          </a:p>
          <a:p>
            <a:r>
              <a:rPr lang="en-US" dirty="0"/>
              <a:t>9.3.7 – Check Your Understanding – Queuing Algorithms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804301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7364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9.4.1 – Video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94586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9.4.2 – Selecting an Appropriate QoS Policy Model</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883914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9.4.3 – Best Effort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08915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0068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9.4.4 – Integrated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132689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80441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9.4 – QoS Models</a:t>
            </a:r>
          </a:p>
          <a:p>
            <a:r>
              <a:rPr lang="en-US" dirty="0"/>
              <a:t>9.4.5 – Differentiated Services (Cont.)</a:t>
            </a:r>
          </a:p>
          <a:p>
            <a:r>
              <a:rPr lang="en-US" dirty="0"/>
              <a:t>9.4.6 – Check Your Understanding – QoS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783660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9299068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 – Video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0734711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9.5.2 – Avoiding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356625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613756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9.5.3 – QoS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1877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242260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9.5.4 – Classification and Marking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823551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9.1.1 – Video – The Purpose of QoS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19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9.5.5 – Marking at Layer 2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93850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9.5.6 – Marking at Layer 3</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914910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9.5.7 – Type of Service and Traffic Class Field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70062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9969421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9.5.8 – DSCP Values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866211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9.5.9 – Class Selector Bits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164385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9.5.10 – Trust Boundaries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830460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9.5.11 – Congestion Avoidance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560570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45821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9.1.2 – Prioritizing Traffic</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1865698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9.5.12 – Shaping and Policing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9285111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9.5 – QoS Implementation Techniques</a:t>
            </a:r>
          </a:p>
          <a:p>
            <a:r>
              <a:rPr lang="en-US" dirty="0"/>
              <a:t>9.5.13 – QoS Policy Guidelines</a:t>
            </a:r>
          </a:p>
          <a:p>
            <a:r>
              <a:rPr lang="en-US" dirty="0"/>
              <a:t>9.5.14 – Check Your Understanding – QoS Implementation Techniques</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244070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27280363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602621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9 – QoS Concepts</a:t>
            </a:r>
          </a:p>
          <a:p>
            <a:r>
              <a:rPr lang="en-US" dirty="0"/>
              <a:t>9.6 -  Module Practice and Quiz</a:t>
            </a:r>
          </a:p>
          <a:p>
            <a:r>
              <a:rPr lang="en-US" dirty="0"/>
              <a:t>9.6.1 – What did I learn in this module? (Cont.)</a:t>
            </a:r>
          </a:p>
        </p:txBody>
      </p:sp>
    </p:spTree>
    <p:extLst>
      <p:ext uri="{BB962C8B-B14F-4D97-AF65-F5344CB8AC3E}">
        <p14:creationId xmlns:p14="http://schemas.microsoft.com/office/powerpoint/2010/main" val="19463515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995187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9.1.3 – Bandwidth, Congestion, Delay, and Jitter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20647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79240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QoS Concepts</a:t>
            </a:r>
          </a:p>
          <a:p>
            <a:r>
              <a:rPr lang="en-US" dirty="0"/>
              <a:t>9.1 - Network Transmission Quality</a:t>
            </a:r>
          </a:p>
          <a:p>
            <a:r>
              <a:rPr lang="en-US" dirty="0"/>
              <a:t>9.1.4 – Packet Loss (Cont.)</a:t>
            </a:r>
          </a:p>
          <a:p>
            <a:r>
              <a:rPr lang="en-US" dirty="0"/>
              <a:t>9.1.5 – Check Your Understanding - Network Transmission Quality</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234057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QoS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Traffic Characteristics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Video – Traffic Characteristics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explain the characteristics of voice, video, and data traffic.</a:t>
            </a:r>
          </a:p>
        </p:txBody>
      </p:sp>
    </p:spTree>
    <p:extLst>
      <p:ext uri="{BB962C8B-B14F-4D97-AF65-F5344CB8AC3E}">
        <p14:creationId xmlns:p14="http://schemas.microsoft.com/office/powerpoint/2010/main" val="361518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Network Traffic Trends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In the early 2000s, the predominant types of IP traffic were voice and data. </a:t>
            </a:r>
          </a:p>
          <a:p>
            <a:pPr marL="285750" indent="-285750" algn="l">
              <a:buFont typeface="Arial" panose="020B0604020202020204" pitchFamily="34" charset="0"/>
              <a:buChar char="•"/>
            </a:pPr>
            <a:r>
              <a:rPr lang="en-US" sz="1600" dirty="0">
                <a:solidFill>
                  <a:srgbClr val="000000"/>
                </a:solidFill>
              </a:rPr>
              <a:t>Voice traffic has a predictable bandwidth need and known packet arrival times. </a:t>
            </a:r>
          </a:p>
          <a:p>
            <a:pPr marL="285750" indent="-285750" algn="l">
              <a:buFont typeface="Arial" panose="020B0604020202020204" pitchFamily="34" charset="0"/>
              <a:buChar char="•"/>
            </a:pPr>
            <a:r>
              <a:rPr lang="en-US" sz="1600" dirty="0">
                <a:solidFill>
                  <a:srgbClr val="000000"/>
                </a:solidFill>
              </a:rPr>
              <a:t>Data traffic is not real-time and has unpredictable bandwidth need. </a:t>
            </a:r>
          </a:p>
          <a:p>
            <a:pPr marL="285750" indent="-285750" algn="l">
              <a:buFont typeface="Arial" panose="020B0604020202020204" pitchFamily="34" charset="0"/>
              <a:buChar char="•"/>
            </a:pPr>
            <a:r>
              <a:rPr lang="en-US" sz="1600" dirty="0">
                <a:solidFill>
                  <a:srgbClr val="000000"/>
                </a:solidFill>
              </a:rPr>
              <a:t>Data traffic can temporarily burst, as when a large file is being downloaded. This bursting can consume the entire bandwidth of a link.</a:t>
            </a:r>
          </a:p>
          <a:p>
            <a:pPr marL="0" indent="0" algn="l"/>
            <a:r>
              <a:rPr lang="en-US" sz="1600" dirty="0">
                <a:solidFill>
                  <a:srgbClr val="000000"/>
                </a:solidFill>
              </a:rPr>
              <a:t>More recently, video traffic has become the increasingly important to business communications and operations. </a:t>
            </a:r>
          </a:p>
          <a:p>
            <a:pPr marL="285750" indent="-285750" algn="l">
              <a:buFont typeface="Arial" panose="020B0604020202020204" pitchFamily="34" charset="0"/>
              <a:buChar char="•"/>
            </a:pPr>
            <a:r>
              <a:rPr lang="en-US" sz="1600" dirty="0">
                <a:solidFill>
                  <a:srgbClr val="000000"/>
                </a:solidFill>
              </a:rPr>
              <a:t>According to the Cisco Visual Networking Index (VNI), video traffic represented 70% of all traffic in 2017. </a:t>
            </a:r>
          </a:p>
          <a:p>
            <a:pPr marL="285750" indent="-285750" algn="l">
              <a:buFont typeface="Arial" panose="020B0604020202020204" pitchFamily="34" charset="0"/>
              <a:buChar char="•"/>
            </a:pPr>
            <a:r>
              <a:rPr lang="en-US" sz="1600" dirty="0">
                <a:solidFill>
                  <a:srgbClr val="000000"/>
                </a:solidFill>
              </a:rPr>
              <a:t>By 2022, video will represent 82% of all traffic. </a:t>
            </a:r>
          </a:p>
          <a:p>
            <a:pPr marL="285750" indent="-285750" algn="l">
              <a:buFont typeface="Arial" panose="020B0604020202020204" pitchFamily="34" charset="0"/>
              <a:buChar char="•"/>
            </a:pPr>
            <a:r>
              <a:rPr lang="en-US" sz="1600" dirty="0">
                <a:solidFill>
                  <a:srgbClr val="000000"/>
                </a:solidFill>
              </a:rPr>
              <a:t>Mobile video traffic will reach 60.9 exabytes per month by 2022. </a:t>
            </a:r>
          </a:p>
          <a:p>
            <a:pPr marL="0" indent="0" algn="l"/>
            <a:r>
              <a:rPr lang="en-US" sz="1600" dirty="0">
                <a:solidFill>
                  <a:srgbClr val="000000"/>
                </a:solidFill>
              </a:rPr>
              <a:t>The type of demands that voice, video, and data traffic place on the network are very different.</a:t>
            </a:r>
          </a:p>
          <a:p>
            <a:pPr marL="0" indent="0" algn="l"/>
            <a:endParaRPr lang="en-US" sz="1600" dirty="0">
              <a:solidFill>
                <a:srgbClr val="000000"/>
              </a:solidFill>
            </a:endParaRPr>
          </a:p>
        </p:txBody>
      </p:sp>
    </p:spTree>
    <p:extLst>
      <p:ext uri="{BB962C8B-B14F-4D97-AF65-F5344CB8AC3E}">
        <p14:creationId xmlns:p14="http://schemas.microsoft.com/office/powerpoint/2010/main" val="132408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Voice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Voice traffic is predictable and smooth and very sensitive to delays and dropped packets. </a:t>
            </a:r>
          </a:p>
          <a:p>
            <a:pPr marL="285750" indent="-285750" algn="l">
              <a:buFont typeface="Arial" panose="020B0604020202020204" pitchFamily="34" charset="0"/>
              <a:buChar char="•"/>
            </a:pPr>
            <a:r>
              <a:rPr lang="en-US" sz="1400" dirty="0">
                <a:solidFill>
                  <a:srgbClr val="000000"/>
                </a:solidFill>
              </a:rPr>
              <a:t>Voice packets must receive a higher priority than other types of traffic. </a:t>
            </a:r>
          </a:p>
          <a:p>
            <a:pPr marL="285750" indent="-285750" algn="l">
              <a:buFont typeface="Arial" panose="020B0604020202020204" pitchFamily="34" charset="0"/>
              <a:buChar char="•"/>
            </a:pPr>
            <a:r>
              <a:rPr lang="en-US" sz="1400" dirty="0">
                <a:solidFill>
                  <a:srgbClr val="000000"/>
                </a:solidFill>
              </a:rPr>
              <a:t>Cisco products use the RTP port range 16384 to 32767 to prioritize voice traffic. </a:t>
            </a:r>
          </a:p>
          <a:p>
            <a:pPr marL="0" indent="0" algn="l"/>
            <a:r>
              <a:rPr lang="en-US" sz="1600" dirty="0">
                <a:solidFill>
                  <a:srgbClr val="000000"/>
                </a:solidFill>
              </a:rPr>
              <a:t>Voice can tolerate a certain amount of latency, jitter, and loss without any noticeable effects</a:t>
            </a:r>
          </a:p>
          <a:p>
            <a:pPr marL="0" indent="0" algn="l"/>
            <a:r>
              <a:rPr lang="en-US" sz="1600" dirty="0">
                <a:solidFill>
                  <a:srgbClr val="000000"/>
                </a:solidFill>
              </a:rPr>
              <a:t>Latency should be no more than 150 milliseconds (</a:t>
            </a:r>
            <a:r>
              <a:rPr lang="en-US" sz="1600" dirty="0" err="1">
                <a:solidFill>
                  <a:srgbClr val="000000"/>
                </a:solidFill>
              </a:rPr>
              <a:t>ms</a:t>
            </a:r>
            <a:r>
              <a:rPr lang="en-US" sz="1600" dirty="0">
                <a:solidFill>
                  <a:srgbClr val="000000"/>
                </a:solidFill>
              </a:rPr>
              <a:t>). </a:t>
            </a:r>
          </a:p>
          <a:p>
            <a:pPr marL="285750" indent="-285750" algn="l">
              <a:buFont typeface="Arial" panose="020B0604020202020204" pitchFamily="34" charset="0"/>
              <a:buChar char="•"/>
            </a:pPr>
            <a:r>
              <a:rPr lang="en-US" sz="1400" dirty="0">
                <a:solidFill>
                  <a:srgbClr val="000000"/>
                </a:solidFill>
              </a:rPr>
              <a:t>Jitter should be no more than 30 </a:t>
            </a:r>
            <a:r>
              <a:rPr lang="en-US" sz="1400" dirty="0" err="1">
                <a:solidFill>
                  <a:srgbClr val="000000"/>
                </a:solidFill>
              </a:rPr>
              <a:t>ms</a:t>
            </a:r>
            <a:r>
              <a:rPr lang="en-US" sz="1400" dirty="0">
                <a:solidFill>
                  <a:srgbClr val="000000"/>
                </a:solidFill>
              </a:rPr>
              <a:t>, and packet loss no more than 1%. </a:t>
            </a:r>
          </a:p>
          <a:p>
            <a:pPr marL="285750" indent="-285750" algn="l">
              <a:buFont typeface="Arial" panose="020B0604020202020204" pitchFamily="34" charset="0"/>
              <a:buChar char="•"/>
            </a:pPr>
            <a:r>
              <a:rPr lang="en-US" sz="1400" dirty="0">
                <a:solidFill>
                  <a:srgbClr val="000000"/>
                </a:solidFill>
              </a:rPr>
              <a:t>Voice traffic requires at least 30 Kbps of bandwidth. </a:t>
            </a:r>
          </a:p>
        </p:txBody>
      </p:sp>
      <p:graphicFrame>
        <p:nvGraphicFramePr>
          <p:cNvPr id="5" name="Content Placeholder 6">
            <a:extLst>
              <a:ext uri="{FF2B5EF4-FFF2-40B4-BE49-F238E27FC236}">
                <a16:creationId xmlns:a16="http://schemas.microsoft.com/office/drawing/2014/main" id="{9210C184-EA9F-4C0B-84BC-5526514B6F62}"/>
              </a:ext>
            </a:extLst>
          </p:cNvPr>
          <p:cNvGraphicFramePr>
            <a:graphicFrameLocks/>
          </p:cNvGraphicFramePr>
          <p:nvPr>
            <p:extLst>
              <p:ext uri="{D42A27DB-BD31-4B8C-83A1-F6EECF244321}">
                <p14:modId xmlns:p14="http://schemas.microsoft.com/office/powerpoint/2010/main" val="3520933773"/>
              </p:ext>
            </p:extLst>
          </p:nvPr>
        </p:nvGraphicFramePr>
        <p:xfrm>
          <a:off x="1710791" y="3326731"/>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Voice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p>
                    <a:p>
                      <a:pPr marL="171450" indent="-171450">
                        <a:buFont typeface="Arial" panose="020B0604020202020204" pitchFamily="34" charset="0"/>
                        <a:buChar char="•"/>
                      </a:pPr>
                      <a:r>
                        <a:rPr lang="en-US" sz="1200" dirty="0">
                          <a:solidFill>
                            <a:srgbClr val="000000"/>
                          </a:solidFill>
                        </a:rPr>
                        <a:t>Benign</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150ms</a:t>
                      </a: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30ms</a:t>
                      </a: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1% Bandwidth (30-128 Kbps)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90158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Video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Video traffic tends to be unpredictable, inconsistent, and </a:t>
            </a:r>
            <a:r>
              <a:rPr lang="en-US" sz="1600" dirty="0" err="1">
                <a:solidFill>
                  <a:srgbClr val="000000"/>
                </a:solidFill>
              </a:rPr>
              <a:t>bursty</a:t>
            </a:r>
            <a:r>
              <a:rPr lang="en-US" sz="1600" dirty="0">
                <a:solidFill>
                  <a:srgbClr val="000000"/>
                </a:solidFill>
              </a:rPr>
              <a:t>. Compared to voice, video is less resilient to loss and has a higher volume of data per packet. </a:t>
            </a:r>
          </a:p>
          <a:p>
            <a:pPr marL="285750" indent="-285750" algn="l">
              <a:buFont typeface="Arial" panose="020B0604020202020204" pitchFamily="34" charset="0"/>
              <a:buChar char="•"/>
            </a:pPr>
            <a:r>
              <a:rPr lang="en-US" sz="1600" dirty="0">
                <a:solidFill>
                  <a:srgbClr val="000000"/>
                </a:solidFill>
              </a:rPr>
              <a:t>The number and size of video packets varies every 33 </a:t>
            </a:r>
            <a:r>
              <a:rPr lang="en-US" sz="1600" dirty="0" err="1">
                <a:solidFill>
                  <a:srgbClr val="000000"/>
                </a:solidFill>
              </a:rPr>
              <a:t>ms</a:t>
            </a:r>
            <a:r>
              <a:rPr lang="en-US" sz="1600" dirty="0">
                <a:solidFill>
                  <a:srgbClr val="000000"/>
                </a:solidFill>
              </a:rPr>
              <a:t> based on the content of the video.</a:t>
            </a:r>
          </a:p>
          <a:p>
            <a:pPr marL="285750" indent="-285750" algn="l">
              <a:buFont typeface="Arial" panose="020B0604020202020204" pitchFamily="34" charset="0"/>
              <a:buChar char="•"/>
            </a:pPr>
            <a:r>
              <a:rPr lang="en-US" sz="1600" dirty="0">
                <a:solidFill>
                  <a:srgbClr val="000000"/>
                </a:solidFill>
              </a:rPr>
              <a:t>UDP ports such as 554, are used for the Real-Time Streaming Protocol (RSTP) and should be given priority over other, less delay-sensitive, network traffic.</a:t>
            </a:r>
          </a:p>
          <a:p>
            <a:pPr marL="285750" indent="-285750" algn="l">
              <a:buFont typeface="Arial" panose="020B0604020202020204" pitchFamily="34" charset="0"/>
              <a:buChar char="•"/>
            </a:pPr>
            <a:r>
              <a:rPr lang="en-US" sz="1600" dirty="0">
                <a:solidFill>
                  <a:srgbClr val="000000"/>
                </a:solidFill>
              </a:rPr>
              <a:t>Latency should be no more than 400 milliseconds (</a:t>
            </a:r>
            <a:r>
              <a:rPr lang="en-US" sz="1600" dirty="0" err="1">
                <a:solidFill>
                  <a:srgbClr val="000000"/>
                </a:solidFill>
              </a:rPr>
              <a:t>ms</a:t>
            </a:r>
            <a:r>
              <a:rPr lang="en-US" sz="1600" dirty="0">
                <a:solidFill>
                  <a:srgbClr val="000000"/>
                </a:solidFill>
              </a:rPr>
              <a:t>). Jitter should be no more than 50 </a:t>
            </a:r>
            <a:r>
              <a:rPr lang="en-US" sz="1600" dirty="0" err="1">
                <a:solidFill>
                  <a:srgbClr val="000000"/>
                </a:solidFill>
              </a:rPr>
              <a:t>ms</a:t>
            </a:r>
            <a:r>
              <a:rPr lang="en-US" sz="1600" dirty="0">
                <a:solidFill>
                  <a:srgbClr val="000000"/>
                </a:solidFill>
              </a:rPr>
              <a:t>, and video packet loss should be no more than 1%. Video traffic requires at least 384 Kbps of bandwidth.</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861354179"/>
              </p:ext>
            </p:extLst>
          </p:nvPr>
        </p:nvGraphicFramePr>
        <p:xfrm>
          <a:off x="1894061" y="3386890"/>
          <a:ext cx="5355878" cy="1514794"/>
        </p:xfrm>
        <a:graphic>
          <a:graphicData uri="http://schemas.openxmlformats.org/drawingml/2006/table">
            <a:tbl>
              <a:tblPr firstRow="1" bandRow="1">
                <a:tableStyleId>{5C22544A-7EE6-4342-B048-85BDC9FD1C3A}</a:tableStyleId>
              </a:tblPr>
              <a:tblGrid>
                <a:gridCol w="1553429">
                  <a:extLst>
                    <a:ext uri="{9D8B030D-6E8A-4147-A177-3AD203B41FA5}">
                      <a16:colId xmlns:a16="http://schemas.microsoft.com/office/drawing/2014/main" val="3729139006"/>
                    </a:ext>
                  </a:extLst>
                </a:gridCol>
                <a:gridCol w="3802449">
                  <a:extLst>
                    <a:ext uri="{9D8B030D-6E8A-4147-A177-3AD203B41FA5}">
                      <a16:colId xmlns:a16="http://schemas.microsoft.com/office/drawing/2014/main" val="2623022619"/>
                    </a:ext>
                  </a:extLst>
                </a:gridCol>
              </a:tblGrid>
              <a:tr h="170896">
                <a:tc>
                  <a:txBody>
                    <a:bodyPr/>
                    <a:lstStyle/>
                    <a:p>
                      <a:r>
                        <a:rPr lang="en-US" sz="1200" dirty="0"/>
                        <a:t>Video Traffic Characteristics</a:t>
                      </a:r>
                    </a:p>
                  </a:txBody>
                  <a:tcPr/>
                </a:tc>
                <a:tc>
                  <a:txBody>
                    <a:bodyPr/>
                    <a:lstStyle/>
                    <a:p>
                      <a:r>
                        <a:rPr lang="en-US" sz="1200" dirty="0"/>
                        <a:t>One-Way Requirements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Greedy</a:t>
                      </a:r>
                    </a:p>
                    <a:p>
                      <a:pPr marL="171450" indent="-171450">
                        <a:buFont typeface="Arial" panose="020B0604020202020204" pitchFamily="34" charset="0"/>
                        <a:buChar char="•"/>
                      </a:pPr>
                      <a:r>
                        <a:rPr lang="en-US" sz="1200" dirty="0">
                          <a:solidFill>
                            <a:srgbClr val="000000"/>
                          </a:solidFill>
                        </a:rPr>
                        <a:t>Drop sensitive</a:t>
                      </a:r>
                    </a:p>
                    <a:p>
                      <a:pPr marL="171450" indent="-171450">
                        <a:buFont typeface="Arial" panose="020B0604020202020204" pitchFamily="34" charset="0"/>
                        <a:buChar char="•"/>
                      </a:pPr>
                      <a:r>
                        <a:rPr lang="en-US" sz="1200" dirty="0">
                          <a:solidFill>
                            <a:srgbClr val="000000"/>
                          </a:solidFill>
                        </a:rPr>
                        <a:t>Delay sensitive</a:t>
                      </a:r>
                    </a:p>
                    <a:p>
                      <a:pPr marL="171450" indent="-171450">
                        <a:buFont typeface="Arial" panose="020B0604020202020204" pitchFamily="34" charset="0"/>
                        <a:buChar char="•"/>
                      </a:pPr>
                      <a:r>
                        <a:rPr lang="en-US" sz="1200" dirty="0">
                          <a:solidFill>
                            <a:srgbClr val="000000"/>
                          </a:solidFill>
                        </a:rPr>
                        <a:t>UPD priority</a:t>
                      </a:r>
                    </a:p>
                  </a:txBody>
                  <a:tcPr/>
                </a:tc>
                <a:tc>
                  <a:txBody>
                    <a:bodyPr/>
                    <a:lstStyle/>
                    <a:p>
                      <a:pPr marL="171450" indent="-171450">
                        <a:buFont typeface="Arial" panose="020B0604020202020204" pitchFamily="34" charset="0"/>
                        <a:buChar char="•"/>
                      </a:pPr>
                      <a:r>
                        <a:rPr lang="en-US" sz="1200" dirty="0">
                          <a:solidFill>
                            <a:srgbClr val="000000"/>
                          </a:solidFill>
                        </a:rPr>
                        <a:t>Latency </a:t>
                      </a:r>
                      <a:r>
                        <a:rPr lang="en-US" sz="1200" u="sng" dirty="0">
                          <a:solidFill>
                            <a:srgbClr val="000000"/>
                          </a:solidFill>
                        </a:rPr>
                        <a:t>&lt;</a:t>
                      </a:r>
                      <a:r>
                        <a:rPr lang="en-US" sz="1200" dirty="0">
                          <a:solidFill>
                            <a:srgbClr val="000000"/>
                          </a:solidFill>
                        </a:rPr>
                        <a:t> 200-400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Jitter </a:t>
                      </a:r>
                      <a:r>
                        <a:rPr lang="en-US" sz="1200" u="sng" dirty="0">
                          <a:solidFill>
                            <a:srgbClr val="000000"/>
                          </a:solidFill>
                        </a:rPr>
                        <a:t>&lt;</a:t>
                      </a:r>
                      <a:r>
                        <a:rPr lang="en-US" sz="1200" dirty="0">
                          <a:solidFill>
                            <a:srgbClr val="000000"/>
                          </a:solidFill>
                        </a:rPr>
                        <a:t> 30-50 </a:t>
                      </a:r>
                      <a:r>
                        <a:rPr lang="en-US" sz="1200" dirty="0" err="1">
                          <a:solidFill>
                            <a:srgbClr val="000000"/>
                          </a:solidFill>
                        </a:rPr>
                        <a:t>ms</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Loss </a:t>
                      </a:r>
                      <a:r>
                        <a:rPr lang="en-US" sz="1200" u="sng" dirty="0">
                          <a:solidFill>
                            <a:srgbClr val="000000"/>
                          </a:solidFill>
                        </a:rPr>
                        <a:t>&lt;</a:t>
                      </a:r>
                      <a:r>
                        <a:rPr lang="en-US" sz="1200" dirty="0">
                          <a:solidFill>
                            <a:srgbClr val="000000"/>
                          </a:solidFill>
                        </a:rPr>
                        <a:t> 0.1 – 1%</a:t>
                      </a:r>
                    </a:p>
                    <a:p>
                      <a:pPr marL="171450" indent="-171450">
                        <a:buFont typeface="Arial" panose="020B0604020202020204" pitchFamily="34" charset="0"/>
                        <a:buChar char="•"/>
                      </a:pPr>
                      <a:r>
                        <a:rPr lang="en-US" sz="1200" dirty="0">
                          <a:solidFill>
                            <a:srgbClr val="000000"/>
                          </a:solidFill>
                        </a:rPr>
                        <a:t>Bandwidth (384 Kbps - 20 Mbps)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352749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Data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887782"/>
          </a:xfrm>
        </p:spPr>
        <p:txBody>
          <a:bodyPr/>
          <a:lstStyle/>
          <a:p>
            <a:pPr marL="0" indent="0" algn="l"/>
            <a:r>
              <a:rPr lang="en-US" sz="1600" dirty="0">
                <a:solidFill>
                  <a:srgbClr val="000000"/>
                </a:solidFill>
              </a:rPr>
              <a:t>Data applications that have no tolerance for data loss, such as email and web pages, use TCP to ensure that if packets are lost in transit, they will be resent. </a:t>
            </a:r>
          </a:p>
          <a:p>
            <a:pPr marL="285750" indent="-285750" algn="l">
              <a:buFont typeface="Arial" panose="020B0604020202020204" pitchFamily="34" charset="0"/>
              <a:buChar char="•"/>
            </a:pPr>
            <a:r>
              <a:rPr lang="en-US" sz="1600" dirty="0">
                <a:solidFill>
                  <a:srgbClr val="000000"/>
                </a:solidFill>
              </a:rPr>
              <a:t>Data traffic can be smooth or </a:t>
            </a:r>
            <a:r>
              <a:rPr lang="en-US" sz="1600" dirty="0" err="1">
                <a:solidFill>
                  <a:srgbClr val="000000"/>
                </a:solidFill>
              </a:rPr>
              <a:t>bursty</a:t>
            </a:r>
            <a:r>
              <a:rPr lang="en-US" sz="1600" dirty="0">
                <a:solidFill>
                  <a:srgbClr val="000000"/>
                </a:solidFill>
              </a:rPr>
              <a:t>. </a:t>
            </a:r>
          </a:p>
          <a:p>
            <a:pPr marL="285750" indent="-285750" algn="l">
              <a:buFont typeface="Arial" panose="020B0604020202020204" pitchFamily="34" charset="0"/>
              <a:buChar char="•"/>
            </a:pPr>
            <a:r>
              <a:rPr lang="en-US" sz="1600" dirty="0">
                <a:solidFill>
                  <a:srgbClr val="000000"/>
                </a:solidFill>
              </a:rPr>
              <a:t>Network control traffic is usually smooth and predictable.</a:t>
            </a:r>
          </a:p>
          <a:p>
            <a:pPr marL="0" indent="0" algn="l"/>
            <a:r>
              <a:rPr lang="en-US" sz="1600" dirty="0">
                <a:solidFill>
                  <a:srgbClr val="000000"/>
                </a:solidFill>
              </a:rPr>
              <a:t>Some TCP applications can consume a large portion of network capacity. FTP will consume as much bandwidth as it can get when you download a large file, such as a movie or game.</a:t>
            </a:r>
          </a:p>
        </p:txBody>
      </p:sp>
      <p:graphicFrame>
        <p:nvGraphicFramePr>
          <p:cNvPr id="6" name="Content Placeholder 6">
            <a:extLst>
              <a:ext uri="{FF2B5EF4-FFF2-40B4-BE49-F238E27FC236}">
                <a16:creationId xmlns:a16="http://schemas.microsoft.com/office/drawing/2014/main" id="{6271B857-75B2-401C-A2CE-5F060B5F156B}"/>
              </a:ext>
            </a:extLst>
          </p:cNvPr>
          <p:cNvGraphicFramePr>
            <a:graphicFrameLocks/>
          </p:cNvGraphicFramePr>
          <p:nvPr>
            <p:extLst>
              <p:ext uri="{D42A27DB-BD31-4B8C-83A1-F6EECF244321}">
                <p14:modId xmlns:p14="http://schemas.microsoft.com/office/powerpoint/2010/main" val="113355254"/>
              </p:ext>
            </p:extLst>
          </p:nvPr>
        </p:nvGraphicFramePr>
        <p:xfrm>
          <a:off x="2921617" y="3266573"/>
          <a:ext cx="2934225" cy="1331914"/>
        </p:xfrm>
        <a:graphic>
          <a:graphicData uri="http://schemas.openxmlformats.org/drawingml/2006/table">
            <a:tbl>
              <a:tblPr firstRow="1" bandRow="1">
                <a:tableStyleId>{5C22544A-7EE6-4342-B048-85BDC9FD1C3A}</a:tableStyleId>
              </a:tblPr>
              <a:tblGrid>
                <a:gridCol w="2934225">
                  <a:extLst>
                    <a:ext uri="{9D8B030D-6E8A-4147-A177-3AD203B41FA5}">
                      <a16:colId xmlns:a16="http://schemas.microsoft.com/office/drawing/2014/main" val="3729139006"/>
                    </a:ext>
                  </a:extLst>
                </a:gridCol>
              </a:tblGrid>
              <a:tr h="170896">
                <a:tc>
                  <a:txBody>
                    <a:bodyPr/>
                    <a:lstStyle/>
                    <a:p>
                      <a:r>
                        <a:rPr lang="en-US" sz="1200" dirty="0"/>
                        <a:t>Data Traffic Characteristics</a:t>
                      </a:r>
                    </a:p>
                  </a:txBody>
                  <a:tcPr/>
                </a:tc>
                <a:extLst>
                  <a:ext uri="{0D108BD9-81ED-4DB2-BD59-A6C34878D82A}">
                    <a16:rowId xmlns:a16="http://schemas.microsoft.com/office/drawing/2014/main" val="2583676789"/>
                  </a:ext>
                </a:extLst>
              </a:tr>
              <a:tr h="1057594">
                <a:tc>
                  <a:txBody>
                    <a:bodyPr/>
                    <a:lstStyle/>
                    <a:p>
                      <a:pPr marL="171450" indent="-171450">
                        <a:buFont typeface="Arial" panose="020B0604020202020204" pitchFamily="34" charset="0"/>
                        <a:buChar char="•"/>
                      </a:pPr>
                      <a:r>
                        <a:rPr lang="en-US" sz="1200" dirty="0">
                          <a:solidFill>
                            <a:srgbClr val="000000"/>
                          </a:solidFill>
                        </a:rPr>
                        <a:t>Smooth/</a:t>
                      </a:r>
                      <a:r>
                        <a:rPr lang="en-US" sz="1200" dirty="0" err="1">
                          <a:solidFill>
                            <a:srgbClr val="000000"/>
                          </a:solidFill>
                        </a:rPr>
                        <a:t>bursty</a:t>
                      </a:r>
                      <a:endParaRPr lang="en-US" sz="1200" dirty="0">
                        <a:solidFill>
                          <a:srgbClr val="000000"/>
                        </a:solidFill>
                      </a:endParaRPr>
                    </a:p>
                    <a:p>
                      <a:pPr marL="171450" indent="-171450">
                        <a:buFont typeface="Arial" panose="020B0604020202020204" pitchFamily="34" charset="0"/>
                        <a:buChar char="•"/>
                      </a:pPr>
                      <a:r>
                        <a:rPr lang="en-US" sz="1200" dirty="0">
                          <a:solidFill>
                            <a:srgbClr val="000000"/>
                          </a:solidFill>
                        </a:rPr>
                        <a:t>Benign/greedy</a:t>
                      </a:r>
                    </a:p>
                    <a:p>
                      <a:pPr marL="171450" indent="-171450">
                        <a:buFont typeface="Arial" panose="020B0604020202020204" pitchFamily="34" charset="0"/>
                        <a:buChar char="•"/>
                      </a:pPr>
                      <a:r>
                        <a:rPr lang="en-US" sz="1200" dirty="0">
                          <a:solidFill>
                            <a:srgbClr val="000000"/>
                          </a:solidFill>
                        </a:rPr>
                        <a:t>Drop insensitive</a:t>
                      </a:r>
                    </a:p>
                    <a:p>
                      <a:pPr marL="171450" indent="-171450">
                        <a:buFont typeface="Arial" panose="020B0604020202020204" pitchFamily="34" charset="0"/>
                        <a:buChar char="•"/>
                      </a:pPr>
                      <a:r>
                        <a:rPr lang="en-US" sz="1200" dirty="0">
                          <a:solidFill>
                            <a:srgbClr val="000000"/>
                          </a:solidFill>
                        </a:rPr>
                        <a:t>Delay insensitive</a:t>
                      </a:r>
                    </a:p>
                    <a:p>
                      <a:pPr marL="171450" indent="-171450">
                        <a:buFont typeface="Arial" panose="020B0604020202020204" pitchFamily="34" charset="0"/>
                        <a:buChar char="•"/>
                      </a:pPr>
                      <a:r>
                        <a:rPr lang="en-US" sz="1200" dirty="0">
                          <a:solidFill>
                            <a:srgbClr val="000000"/>
                          </a:solidFill>
                        </a:rPr>
                        <a:t>TCP Retransmits</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5177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Traffic Characteristics</a:t>
            </a:r>
            <a:r>
              <a:rPr lang="en-US" dirty="0"/>
              <a:t/>
            </a:r>
            <a:br>
              <a:rPr lang="en-US" dirty="0"/>
            </a:br>
            <a:r>
              <a:rPr lang="en-US" sz="2400" dirty="0"/>
              <a:t>Data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293892"/>
          </a:xfrm>
        </p:spPr>
        <p:txBody>
          <a:bodyPr/>
          <a:lstStyle/>
          <a:p>
            <a:pPr marL="0" indent="0" algn="l"/>
            <a:r>
              <a:rPr lang="en-US" sz="1600" dirty="0">
                <a:solidFill>
                  <a:srgbClr val="000000"/>
                </a:solidFill>
              </a:rPr>
              <a:t>Data traffic is relatively insensitive to drops and delays compared to voice and video. Quality of Experience or </a:t>
            </a:r>
            <a:r>
              <a:rPr lang="en-US" sz="1600" dirty="0" err="1">
                <a:solidFill>
                  <a:srgbClr val="000000"/>
                </a:solidFill>
              </a:rPr>
              <a:t>QoE</a:t>
            </a:r>
            <a:r>
              <a:rPr lang="en-US" sz="1600" dirty="0">
                <a:solidFill>
                  <a:srgbClr val="000000"/>
                </a:solidFill>
              </a:rPr>
              <a:t> is important to consider with data traffic.</a:t>
            </a:r>
          </a:p>
          <a:p>
            <a:pPr marL="285750" indent="-285750" algn="l">
              <a:buFont typeface="Arial" panose="020B0604020202020204" pitchFamily="34" charset="0"/>
              <a:buChar char="•"/>
            </a:pPr>
            <a:r>
              <a:rPr lang="en-US" sz="1600" dirty="0">
                <a:solidFill>
                  <a:srgbClr val="000000"/>
                </a:solidFill>
              </a:rPr>
              <a:t>Does the data come from an interactive application?</a:t>
            </a:r>
          </a:p>
          <a:p>
            <a:pPr marL="285750" indent="-285750" algn="l">
              <a:buFont typeface="Arial" panose="020B0604020202020204" pitchFamily="34" charset="0"/>
              <a:buChar char="•"/>
            </a:pPr>
            <a:r>
              <a:rPr lang="en-US" sz="1600" dirty="0">
                <a:solidFill>
                  <a:srgbClr val="000000"/>
                </a:solidFill>
              </a:rPr>
              <a:t>Is the data mission critical?</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2C02D9A9-C94F-4801-811B-94DF0B733E93}"/>
              </a:ext>
            </a:extLst>
          </p:cNvPr>
          <p:cNvGraphicFramePr>
            <a:graphicFrameLocks/>
          </p:cNvGraphicFramePr>
          <p:nvPr>
            <p:extLst>
              <p:ext uri="{D42A27DB-BD31-4B8C-83A1-F6EECF244321}">
                <p14:modId xmlns:p14="http://schemas.microsoft.com/office/powerpoint/2010/main" val="4264553147"/>
              </p:ext>
            </p:extLst>
          </p:nvPr>
        </p:nvGraphicFramePr>
        <p:xfrm>
          <a:off x="508438" y="2743201"/>
          <a:ext cx="8280399" cy="1468120"/>
        </p:xfrm>
        <a:graphic>
          <a:graphicData uri="http://schemas.openxmlformats.org/drawingml/2006/table">
            <a:tbl>
              <a:tblPr firstRow="1" bandRow="1">
                <a:tableStyleId>{5C22544A-7EE6-4342-B048-85BDC9FD1C3A}</a:tableStyleId>
              </a:tblPr>
              <a:tblGrid>
                <a:gridCol w="1573025">
                  <a:extLst>
                    <a:ext uri="{9D8B030D-6E8A-4147-A177-3AD203B41FA5}">
                      <a16:colId xmlns:a16="http://schemas.microsoft.com/office/drawing/2014/main" val="3729139006"/>
                    </a:ext>
                  </a:extLst>
                </a:gridCol>
                <a:gridCol w="3373623">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Factor</a:t>
                      </a:r>
                    </a:p>
                  </a:txBody>
                  <a:tcPr/>
                </a:tc>
                <a:tc>
                  <a:txBody>
                    <a:bodyPr/>
                    <a:lstStyle/>
                    <a:p>
                      <a:r>
                        <a:rPr lang="en-US" dirty="0"/>
                        <a:t>Mission Critical</a:t>
                      </a:r>
                    </a:p>
                  </a:txBody>
                  <a:tcPr/>
                </a:tc>
                <a:tc>
                  <a:txBody>
                    <a:bodyPr/>
                    <a:lstStyle/>
                    <a:p>
                      <a:r>
                        <a:rPr lang="en-US" dirty="0"/>
                        <a:t>Not Mission  Critical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Interactive</a:t>
                      </a:r>
                    </a:p>
                  </a:txBody>
                  <a:tcPr/>
                </a:tc>
                <a:tc>
                  <a:txBody>
                    <a:bodyPr/>
                    <a:lstStyle/>
                    <a:p>
                      <a:r>
                        <a:rPr lang="en-US" sz="1200" dirty="0">
                          <a:solidFill>
                            <a:srgbClr val="000000"/>
                          </a:solidFill>
                        </a:rPr>
                        <a:t>Prioritize for the lowest delay of all data traffic and strive for a 1 to 2 second response time.</a:t>
                      </a:r>
                    </a:p>
                  </a:txBody>
                  <a:tcPr/>
                </a:tc>
                <a:tc>
                  <a:txBody>
                    <a:bodyPr/>
                    <a:lstStyle/>
                    <a:p>
                      <a:r>
                        <a:rPr lang="en-US" sz="1200" dirty="0">
                          <a:solidFill>
                            <a:srgbClr val="000000"/>
                          </a:solidFill>
                        </a:rPr>
                        <a:t>Applications could benefit from lower delay.</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Not interactive</a:t>
                      </a:r>
                    </a:p>
                  </a:txBody>
                  <a:tcPr/>
                </a:tc>
                <a:tc>
                  <a:txBody>
                    <a:bodyPr/>
                    <a:lstStyle/>
                    <a:p>
                      <a:r>
                        <a:rPr lang="en-US" sz="1200" dirty="0">
                          <a:solidFill>
                            <a:srgbClr val="000000"/>
                          </a:solidFill>
                        </a:rPr>
                        <a:t>Delay can vary greatly as long as the necessary minimum bandwidth is supplied.</a:t>
                      </a:r>
                    </a:p>
                  </a:txBody>
                  <a:tcPr/>
                </a:tc>
                <a:tc>
                  <a:txBody>
                    <a:bodyPr/>
                    <a:lstStyle/>
                    <a:p>
                      <a:r>
                        <a:rPr lang="en-US" sz="1200" dirty="0">
                          <a:solidFill>
                            <a:srgbClr val="000000"/>
                          </a:solidFill>
                        </a:rPr>
                        <a:t>Gets any leftover bandwidth after all voice, video, and other data application needs are met.</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098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9.3 Queuing Algorithms</a:t>
            </a:r>
          </a:p>
        </p:txBody>
      </p:sp>
    </p:spTree>
    <p:custDataLst>
      <p:tags r:id="rId1"/>
    </p:custDataLst>
    <p:extLst>
      <p:ext uri="{BB962C8B-B14F-4D97-AF65-F5344CB8AC3E}">
        <p14:creationId xmlns:p14="http://schemas.microsoft.com/office/powerpoint/2010/main" val="57548650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Video – QoS Algorithms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FIFO Queuing (absence of QoS)</a:t>
            </a:r>
          </a:p>
          <a:p>
            <a:pPr marL="285750" indent="-285750" algn="l">
              <a:buFont typeface="Arial" panose="020B0604020202020204" pitchFamily="34" charset="0"/>
              <a:buChar char="•"/>
            </a:pPr>
            <a:r>
              <a:rPr lang="en-US" sz="1800" dirty="0">
                <a:solidFill>
                  <a:srgbClr val="000000"/>
                </a:solidFill>
              </a:rPr>
              <a:t>Weighted Fair Queuing (WFQ)</a:t>
            </a:r>
          </a:p>
          <a:p>
            <a:pPr marL="285750" indent="-285750" algn="l">
              <a:buFont typeface="Arial" panose="020B0604020202020204" pitchFamily="34" charset="0"/>
              <a:buChar char="•"/>
            </a:pPr>
            <a:r>
              <a:rPr lang="en-US" sz="1800" dirty="0">
                <a:solidFill>
                  <a:srgbClr val="000000"/>
                </a:solidFill>
              </a:rPr>
              <a:t>Class Based Weighted Fair Queuing (CBWFQ)</a:t>
            </a:r>
          </a:p>
          <a:p>
            <a:pPr marL="285750" indent="-285750" algn="l">
              <a:buFont typeface="Arial" panose="020B0604020202020204" pitchFamily="34" charset="0"/>
              <a:buChar char="•"/>
            </a:pPr>
            <a:r>
              <a:rPr lang="en-US" sz="1800" dirty="0">
                <a:solidFill>
                  <a:srgbClr val="000000"/>
                </a:solidFill>
              </a:rPr>
              <a:t>Low Latency Queuing (LLQ)</a:t>
            </a:r>
          </a:p>
          <a:p>
            <a:pPr marL="0" indent="0" algn="l"/>
            <a:endParaRPr lang="en-US" sz="1600" dirty="0">
              <a:solidFill>
                <a:srgbClr val="000000"/>
              </a:solidFill>
            </a:endParaRPr>
          </a:p>
        </p:txBody>
      </p:sp>
    </p:spTree>
    <p:extLst>
      <p:ext uri="{BB962C8B-B14F-4D97-AF65-F5344CB8AC3E}">
        <p14:creationId xmlns:p14="http://schemas.microsoft.com/office/powerpoint/2010/main" val="340645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Queuing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The QoS policy implemented by the network administrator becomes active when congestion occurs on the link. Queuing is a congestion management tool that can buffer, prioritize, and, if required, reorder packets before being transmitted to the destination.</a:t>
            </a:r>
          </a:p>
          <a:p>
            <a:pPr marL="0" indent="0" algn="l"/>
            <a:endParaRPr lang="en-US" sz="1600" dirty="0">
              <a:solidFill>
                <a:srgbClr val="000000"/>
              </a:solidFill>
            </a:endParaRPr>
          </a:p>
          <a:p>
            <a:pPr marL="0" indent="0" algn="l"/>
            <a:r>
              <a:rPr lang="en-US" sz="1600" dirty="0">
                <a:solidFill>
                  <a:srgbClr val="000000"/>
                </a:solidFill>
              </a:rPr>
              <a:t>A number of queuing algorithms are available:</a:t>
            </a:r>
          </a:p>
          <a:p>
            <a:pPr marL="358835" lvl="1" indent="-285750">
              <a:buFont typeface="Arial" panose="020B0604020202020204" pitchFamily="34" charset="0"/>
              <a:buChar char="•"/>
            </a:pPr>
            <a:r>
              <a:rPr lang="en-US" sz="1600" dirty="0">
                <a:solidFill>
                  <a:srgbClr val="000000"/>
                </a:solidFill>
              </a:rPr>
              <a:t>First-In, First-Out (FIFO)</a:t>
            </a:r>
          </a:p>
          <a:p>
            <a:pPr marL="358835" lvl="1" indent="-285750">
              <a:buFont typeface="Arial" panose="020B0604020202020204" pitchFamily="34" charset="0"/>
              <a:buChar char="•"/>
            </a:pPr>
            <a:r>
              <a:rPr lang="en-US" sz="1600" dirty="0">
                <a:solidFill>
                  <a:srgbClr val="000000"/>
                </a:solidFill>
              </a:rPr>
              <a:t>Weighted Fair Queuing (WFQ)</a:t>
            </a:r>
          </a:p>
          <a:p>
            <a:pPr marL="358835" lvl="1" indent="-285750">
              <a:buFont typeface="Arial" panose="020B0604020202020204" pitchFamily="34" charset="0"/>
              <a:buChar char="•"/>
            </a:pPr>
            <a:r>
              <a:rPr lang="en-US" sz="1600" dirty="0">
                <a:solidFill>
                  <a:srgbClr val="000000"/>
                </a:solidFill>
              </a:rPr>
              <a:t>Class-Based Weighted Fair Queuing (CBWFQ)</a:t>
            </a:r>
          </a:p>
          <a:p>
            <a:pPr marL="358835" lvl="1" indent="-285750">
              <a:buFont typeface="Arial" panose="020B0604020202020204" pitchFamily="34" charset="0"/>
              <a:buChar char="•"/>
            </a:pPr>
            <a:r>
              <a:rPr lang="en-US" sz="1600" dirty="0">
                <a:solidFill>
                  <a:srgbClr val="000000"/>
                </a:solidFill>
              </a:rPr>
              <a:t>Low Latency Queuing (LLQ)</a:t>
            </a:r>
          </a:p>
        </p:txBody>
      </p:sp>
    </p:spTree>
    <p:extLst>
      <p:ext uri="{BB962C8B-B14F-4D97-AF65-F5344CB8AC3E}">
        <p14:creationId xmlns:p14="http://schemas.microsoft.com/office/powerpoint/2010/main" val="62423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QoS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networking devices implement QoS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79818484"/>
              </p:ext>
            </p:extLst>
          </p:nvPr>
        </p:nvGraphicFramePr>
        <p:xfrm>
          <a:off x="766914" y="1892353"/>
          <a:ext cx="7604088" cy="2432943"/>
        </p:xfrm>
        <a:graphic>
          <a:graphicData uri="http://schemas.openxmlformats.org/drawingml/2006/table">
            <a:tbl>
              <a:tblPr firstRow="1" firstCol="1" bandRow="1">
                <a:tableStyleId>{5C22544A-7EE6-4342-B048-85BDC9FD1C3A}</a:tableStyleId>
              </a:tblPr>
              <a:tblGrid>
                <a:gridCol w="2806465">
                  <a:extLst>
                    <a:ext uri="{9D8B030D-6E8A-4147-A177-3AD203B41FA5}">
                      <a16:colId xmlns:a16="http://schemas.microsoft.com/office/drawing/2014/main" val="1523797708"/>
                    </a:ext>
                  </a:extLst>
                </a:gridCol>
                <a:gridCol w="4797623">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latin typeface="+mn-lt"/>
                        </a:rPr>
                        <a:t>Topic Title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mn-lt"/>
                        </a:rPr>
                        <a:t>Topic Objective</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rPr>
                        <a:t>Network Transmission Quality</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Explain how network transmission characteristics impact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400" dirty="0">
                          <a:effectLst/>
                          <a:latin typeface="+mn-lt"/>
                        </a:rPr>
                        <a:t>Traffic Characteristics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latin typeface="+mn-lt"/>
                        </a:rPr>
                        <a:t>Describe minimum network requirements for voice, video, and data traffic.</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Queuing Algorithms</a:t>
                      </a:r>
                    </a:p>
                  </a:txBody>
                  <a:tcPr marL="68580" marR="68580" marT="0" marB="0"/>
                </a:tc>
                <a:tc>
                  <a:txBody>
                    <a:bodyPr/>
                    <a:lstStyle/>
                    <a:p>
                      <a:pPr marL="0" marR="0">
                        <a:lnSpc>
                          <a:spcPct val="107000"/>
                        </a:lnSpc>
                        <a:spcBef>
                          <a:spcPts val="0"/>
                        </a:spcBef>
                        <a:spcAft>
                          <a:spcPts val="0"/>
                        </a:spcAft>
                      </a:pPr>
                      <a:r>
                        <a:rPr lang="en-US" sz="1400" dirty="0">
                          <a:latin typeface="+mn-lt"/>
                        </a:rPr>
                        <a:t>Describe the queuing algorithms used by networking devices.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Models</a:t>
                      </a:r>
                    </a:p>
                  </a:txBody>
                  <a:tcPr marL="68580" marR="68580" marT="0" marB="0"/>
                </a:tc>
                <a:tc>
                  <a:txBody>
                    <a:bodyPr/>
                    <a:lstStyle/>
                    <a:p>
                      <a:pPr marL="0" marR="0">
                        <a:lnSpc>
                          <a:spcPct val="107000"/>
                        </a:lnSpc>
                        <a:spcBef>
                          <a:spcPts val="0"/>
                        </a:spcBef>
                        <a:spcAft>
                          <a:spcPts val="0"/>
                        </a:spcAft>
                      </a:pPr>
                      <a:r>
                        <a:rPr lang="en-US" sz="1400" dirty="0">
                          <a:latin typeface="+mn-lt"/>
                        </a:rPr>
                        <a:t>Describe the different QoS models.</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873287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QoS Implementation Techniques</a:t>
                      </a:r>
                    </a:p>
                  </a:txBody>
                  <a:tcPr marL="68580" marR="68580" marT="0" marB="0"/>
                </a:tc>
                <a:tc>
                  <a:txBody>
                    <a:bodyPr/>
                    <a:lstStyle/>
                    <a:p>
                      <a:pPr marL="0" marR="0">
                        <a:lnSpc>
                          <a:spcPct val="107000"/>
                        </a:lnSpc>
                        <a:spcBef>
                          <a:spcPts val="0"/>
                        </a:spcBef>
                        <a:spcAft>
                          <a:spcPts val="0"/>
                        </a:spcAft>
                      </a:pPr>
                      <a:r>
                        <a:rPr lang="en-US" sz="1400" dirty="0">
                          <a:latin typeface="+mn-lt"/>
                        </a:rPr>
                        <a:t>Explain how QoS uses mechanisms to ensure transmission quality.</a:t>
                      </a:r>
                      <a:endParaRPr lang="en-US" sz="1400" dirty="0">
                        <a:solidFill>
                          <a:srgbClr val="000000"/>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38775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First in First Out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285750" indent="-285750" algn="l">
              <a:buFont typeface="Arial" panose="020B0604020202020204" pitchFamily="34" charset="0"/>
              <a:buChar char="•"/>
            </a:pPr>
            <a:r>
              <a:rPr lang="en-US" sz="1600" dirty="0">
                <a:solidFill>
                  <a:srgbClr val="000000"/>
                </a:solidFill>
              </a:rPr>
              <a:t>First In First Out (FIFO) queuing buffers and forwards packets in the order of their arrival.</a:t>
            </a:r>
          </a:p>
          <a:p>
            <a:pPr marL="285750" indent="-285750" algn="l">
              <a:buFont typeface="Arial" panose="020B0604020202020204" pitchFamily="34" charset="0"/>
              <a:buChar char="•"/>
            </a:pPr>
            <a:r>
              <a:rPr lang="en-US" sz="1600" dirty="0">
                <a:solidFill>
                  <a:srgbClr val="000000"/>
                </a:solidFill>
              </a:rPr>
              <a:t>FIFO has no concept of priority or classes of traffic and consequently, makes no decision about packet priority.</a:t>
            </a:r>
          </a:p>
          <a:p>
            <a:pPr marL="358835" lvl="1" indent="-285750">
              <a:buFont typeface="Arial" panose="020B0604020202020204" pitchFamily="34" charset="0"/>
              <a:buChar char="•"/>
            </a:pPr>
            <a:r>
              <a:rPr lang="en-US" sz="1600" dirty="0">
                <a:solidFill>
                  <a:srgbClr val="000000"/>
                </a:solidFill>
              </a:rPr>
              <a:t>There is only one queue, and all packets are treated equally. </a:t>
            </a:r>
          </a:p>
          <a:p>
            <a:pPr marL="358835" lvl="1" indent="-285750">
              <a:buFont typeface="Arial" panose="020B0604020202020204" pitchFamily="34" charset="0"/>
              <a:buChar char="•"/>
            </a:pPr>
            <a:r>
              <a:rPr lang="en-US" sz="1600" dirty="0">
                <a:solidFill>
                  <a:srgbClr val="000000"/>
                </a:solidFill>
              </a:rPr>
              <a:t>Packets are sent out an interface in the order in which they arrive.</a:t>
            </a:r>
          </a:p>
        </p:txBody>
      </p:sp>
      <p:pic>
        <p:nvPicPr>
          <p:cNvPr id="2" name="Picture 1">
            <a:extLst>
              <a:ext uri="{FF2B5EF4-FFF2-40B4-BE49-F238E27FC236}">
                <a16:creationId xmlns:a16="http://schemas.microsoft.com/office/drawing/2014/main" id="{CB081BAF-76FA-4992-A3FF-D3567E53A9ED}"/>
              </a:ext>
            </a:extLst>
          </p:cNvPr>
          <p:cNvPicPr>
            <a:picLocks noChangeAspect="1"/>
          </p:cNvPicPr>
          <p:nvPr/>
        </p:nvPicPr>
        <p:blipFill>
          <a:blip r:embed="rId3"/>
          <a:stretch>
            <a:fillRect/>
          </a:stretch>
        </p:blipFill>
        <p:spPr>
          <a:xfrm>
            <a:off x="1593115" y="2662813"/>
            <a:ext cx="5475193" cy="2145410"/>
          </a:xfrm>
          <a:prstGeom prst="rect">
            <a:avLst/>
          </a:prstGeom>
        </p:spPr>
      </p:pic>
    </p:spTree>
    <p:extLst>
      <p:ext uri="{BB962C8B-B14F-4D97-AF65-F5344CB8AC3E}">
        <p14:creationId xmlns:p14="http://schemas.microsoft.com/office/powerpoint/2010/main" val="425889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Weighted Fair Queuing (WFQ)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743343" cy="3820277"/>
          </a:xfrm>
        </p:spPr>
        <p:txBody>
          <a:bodyPr/>
          <a:lstStyle/>
          <a:p>
            <a:pPr marL="0" indent="0" algn="l"/>
            <a:r>
              <a:rPr lang="en-US" sz="1600" dirty="0">
                <a:solidFill>
                  <a:srgbClr val="000000"/>
                </a:solidFill>
              </a:rPr>
              <a:t>Weighted Fair Queuing (WFQ) is an automated scheduling method that provides fair bandwidth allocation to all network traffic. </a:t>
            </a:r>
          </a:p>
          <a:p>
            <a:pPr marL="285750" indent="-285750" algn="l">
              <a:buFont typeface="Arial" panose="020B0604020202020204" pitchFamily="34" charset="0"/>
              <a:buChar char="•"/>
            </a:pPr>
            <a:r>
              <a:rPr lang="en-US" sz="1600" dirty="0">
                <a:solidFill>
                  <a:srgbClr val="000000"/>
                </a:solidFill>
              </a:rPr>
              <a:t>WFQ applies priority, or weights, to identified traffic, classifies it into conversations or flows, and then determines how much bandwidth each flow is allowed relative to other flows.</a:t>
            </a:r>
          </a:p>
          <a:p>
            <a:pPr marL="285750" indent="-285750" algn="l">
              <a:buFont typeface="Arial" panose="020B0604020202020204" pitchFamily="34" charset="0"/>
              <a:buChar char="•"/>
            </a:pPr>
            <a:r>
              <a:rPr lang="en-US" sz="1600" dirty="0">
                <a:solidFill>
                  <a:srgbClr val="000000"/>
                </a:solidFill>
              </a:rPr>
              <a:t>WFQ classifies traffic into different flows based on source and destination IP addresses, MAC addresses, port numbers, protocol, and Type of Service (</a:t>
            </a:r>
            <a:r>
              <a:rPr lang="en-US" sz="1600" dirty="0" err="1">
                <a:solidFill>
                  <a:srgbClr val="000000"/>
                </a:solidFill>
              </a:rPr>
              <a:t>ToS</a:t>
            </a:r>
            <a:r>
              <a:rPr lang="en-US" sz="1600" dirty="0">
                <a:solidFill>
                  <a:srgbClr val="000000"/>
                </a:solidFill>
              </a:rPr>
              <a:t>) value.</a:t>
            </a:r>
          </a:p>
          <a:p>
            <a:pPr marL="285750" indent="-285750" algn="l">
              <a:buFont typeface="Arial" panose="020B0604020202020204" pitchFamily="34" charset="0"/>
              <a:buChar char="•"/>
            </a:pPr>
            <a:r>
              <a:rPr lang="en-US" sz="1600" dirty="0">
                <a:solidFill>
                  <a:srgbClr val="000000"/>
                </a:solidFill>
              </a:rPr>
              <a:t>WFQ is not supported with tunneling and encryption because these features modify the packet content information required by WFQ for classification.</a:t>
            </a:r>
          </a:p>
        </p:txBody>
      </p:sp>
      <p:pic>
        <p:nvPicPr>
          <p:cNvPr id="5" name="Picture 4">
            <a:extLst>
              <a:ext uri="{FF2B5EF4-FFF2-40B4-BE49-F238E27FC236}">
                <a16:creationId xmlns:a16="http://schemas.microsoft.com/office/drawing/2014/main" id="{A73777F7-7346-4E18-806F-0CAE40BBA42F}"/>
              </a:ext>
            </a:extLst>
          </p:cNvPr>
          <p:cNvPicPr>
            <a:picLocks noChangeAspect="1"/>
          </p:cNvPicPr>
          <p:nvPr/>
        </p:nvPicPr>
        <p:blipFill>
          <a:blip r:embed="rId3"/>
          <a:stretch>
            <a:fillRect/>
          </a:stretch>
        </p:blipFill>
        <p:spPr>
          <a:xfrm>
            <a:off x="5288317" y="1641642"/>
            <a:ext cx="3423711" cy="1955800"/>
          </a:xfrm>
          <a:prstGeom prst="rect">
            <a:avLst/>
          </a:prstGeom>
        </p:spPr>
      </p:pic>
    </p:spTree>
    <p:extLst>
      <p:ext uri="{BB962C8B-B14F-4D97-AF65-F5344CB8AC3E}">
        <p14:creationId xmlns:p14="http://schemas.microsoft.com/office/powerpoint/2010/main" val="348424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Class-Based Weighted Fair Queuing (CBWFQ)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395035"/>
          </a:xfrm>
        </p:spPr>
        <p:txBody>
          <a:bodyPr/>
          <a:lstStyle/>
          <a:p>
            <a:pPr marL="0" indent="0" algn="l"/>
            <a:r>
              <a:rPr lang="en-US" sz="1600" dirty="0">
                <a:solidFill>
                  <a:srgbClr val="000000"/>
                </a:solidFill>
              </a:rPr>
              <a:t>Class-Based Weighted Fair Queuing (CBWFQ) extends the standard WFQ functionality to provide support for user-defined traffic classes. </a:t>
            </a:r>
          </a:p>
          <a:p>
            <a:pPr marL="358835" lvl="1" indent="-285750">
              <a:buFont typeface="Arial" panose="020B0604020202020204" pitchFamily="34" charset="0"/>
              <a:buChar char="•"/>
            </a:pPr>
            <a:r>
              <a:rPr lang="en-US" sz="1600" dirty="0">
                <a:solidFill>
                  <a:srgbClr val="000000"/>
                </a:solidFill>
              </a:rPr>
              <a:t>Traffic classes are defined based on match criteria including protocols, access control lists (ACLs), and input interfaces. </a:t>
            </a:r>
          </a:p>
          <a:p>
            <a:pPr marL="358835" lvl="1" indent="-285750">
              <a:buFont typeface="Arial" panose="020B0604020202020204" pitchFamily="34" charset="0"/>
              <a:buChar char="•"/>
            </a:pPr>
            <a:r>
              <a:rPr lang="en-US" sz="1600" dirty="0">
                <a:solidFill>
                  <a:srgbClr val="000000"/>
                </a:solidFill>
              </a:rPr>
              <a:t>Packets satisfying the match criteria for a class constitute the traffic for that class.</a:t>
            </a:r>
          </a:p>
          <a:p>
            <a:pPr marL="358835" lvl="1" indent="-285750">
              <a:buFont typeface="Arial" panose="020B0604020202020204" pitchFamily="34" charset="0"/>
              <a:buChar char="•"/>
            </a:pPr>
            <a:r>
              <a:rPr lang="en-US" sz="1600" dirty="0">
                <a:solidFill>
                  <a:srgbClr val="000000"/>
                </a:solidFill>
              </a:rPr>
              <a:t>A FIFO queue is reserved for each class, and traffic belonging to a class is directed to the queue for that class.</a:t>
            </a:r>
          </a:p>
          <a:p>
            <a:pPr marL="285750" indent="-285750" algn="l">
              <a:buFont typeface="Arial" panose="020B0604020202020204" pitchFamily="34" charset="0"/>
              <a:buChar char="•"/>
            </a:pPr>
            <a:r>
              <a:rPr lang="en-US" sz="1600" dirty="0">
                <a:solidFill>
                  <a:srgbClr val="000000"/>
                </a:solidFill>
              </a:rPr>
              <a:t>A class can be assigned characteristics, such as bandwidth, weight, and maximum packet limit. The bandwidth assigned to a class is the guaranteed bandwidth delivered during congestion.</a:t>
            </a:r>
          </a:p>
          <a:p>
            <a:pPr marL="285750" indent="-285750" algn="l">
              <a:buFont typeface="Arial" panose="020B0604020202020204" pitchFamily="34" charset="0"/>
              <a:buChar char="•"/>
            </a:pPr>
            <a:r>
              <a:rPr lang="en-US" sz="1600" dirty="0">
                <a:solidFill>
                  <a:srgbClr val="000000"/>
                </a:solidFill>
              </a:rPr>
              <a:t>Packets belonging to a class are subject to the bandwidth and queue limits, which is the maximum number of packets allowed to accumulate in the queue, that characterize the class.</a:t>
            </a:r>
          </a:p>
        </p:txBody>
      </p:sp>
    </p:spTree>
    <p:extLst>
      <p:ext uri="{BB962C8B-B14F-4D97-AF65-F5344CB8AC3E}">
        <p14:creationId xmlns:p14="http://schemas.microsoft.com/office/powerpoint/2010/main" val="43308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Class-Based Weighted Fair Queuing (CBWFQ)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807395"/>
          </a:xfrm>
        </p:spPr>
        <p:txBody>
          <a:bodyPr/>
          <a:lstStyle/>
          <a:p>
            <a:pPr marL="0" indent="0" algn="l"/>
            <a:r>
              <a:rPr lang="en-US" sz="1600" dirty="0">
                <a:solidFill>
                  <a:srgbClr val="000000"/>
                </a:solidFill>
              </a:rPr>
              <a:t>After a queue has reached its configured queue limit, adding more packets to the class causes tail drop or packet drop to take effect, depending on how class policy is configured. </a:t>
            </a:r>
          </a:p>
          <a:p>
            <a:pPr marL="285750" indent="-285750" algn="l">
              <a:buFont typeface="Arial" panose="020B0604020202020204" pitchFamily="34" charset="0"/>
              <a:buChar char="•"/>
            </a:pPr>
            <a:r>
              <a:rPr lang="en-US" sz="1600" dirty="0">
                <a:solidFill>
                  <a:srgbClr val="000000"/>
                </a:solidFill>
              </a:rPr>
              <a:t>Tail drop discards any packet that arrives at the tail end of a queue that has completely used up its packet-holding resources. </a:t>
            </a:r>
          </a:p>
          <a:p>
            <a:pPr marL="285750" indent="-285750" algn="l">
              <a:buFont typeface="Arial" panose="020B0604020202020204" pitchFamily="34" charset="0"/>
              <a:buChar char="•"/>
            </a:pPr>
            <a:r>
              <a:rPr lang="en-US" sz="1600" dirty="0">
                <a:solidFill>
                  <a:srgbClr val="000000"/>
                </a:solidFill>
              </a:rPr>
              <a:t>This is the default queuing response to congestion. Tail drop treats all traffic equally and does not differentiate between classes of service.</a:t>
            </a:r>
          </a:p>
        </p:txBody>
      </p:sp>
      <p:pic>
        <p:nvPicPr>
          <p:cNvPr id="2" name="Picture 1">
            <a:extLst>
              <a:ext uri="{FF2B5EF4-FFF2-40B4-BE49-F238E27FC236}">
                <a16:creationId xmlns:a16="http://schemas.microsoft.com/office/drawing/2014/main" id="{3D94E8F5-828C-4DBB-9BE3-B10C2DB9A77D}"/>
              </a:ext>
            </a:extLst>
          </p:cNvPr>
          <p:cNvPicPr>
            <a:picLocks noChangeAspect="1"/>
          </p:cNvPicPr>
          <p:nvPr/>
        </p:nvPicPr>
        <p:blipFill>
          <a:blip r:embed="rId3"/>
          <a:stretch>
            <a:fillRect/>
          </a:stretch>
        </p:blipFill>
        <p:spPr>
          <a:xfrm>
            <a:off x="2040563" y="2882647"/>
            <a:ext cx="4888837" cy="1953047"/>
          </a:xfrm>
          <a:prstGeom prst="rect">
            <a:avLst/>
          </a:prstGeom>
        </p:spPr>
      </p:pic>
    </p:spTree>
    <p:extLst>
      <p:ext uri="{BB962C8B-B14F-4D97-AF65-F5344CB8AC3E}">
        <p14:creationId xmlns:p14="http://schemas.microsoft.com/office/powerpoint/2010/main" val="385960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Queuing Algorithms</a:t>
            </a:r>
            <a:r>
              <a:rPr lang="en-US" dirty="0"/>
              <a:t/>
            </a:r>
            <a:br>
              <a:rPr lang="en-US" dirty="0"/>
            </a:br>
            <a:r>
              <a:rPr lang="en-US" sz="2400" dirty="0"/>
              <a:t>Low Latency Queuing (LLQ)</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875333" cy="3728614"/>
          </a:xfrm>
        </p:spPr>
        <p:txBody>
          <a:bodyPr/>
          <a:lstStyle/>
          <a:p>
            <a:pPr marL="0" indent="0" algn="l"/>
            <a:r>
              <a:rPr lang="en-US" sz="1600" dirty="0">
                <a:solidFill>
                  <a:srgbClr val="000000"/>
                </a:solidFill>
              </a:rPr>
              <a:t>The Low Latency Queuing (LLQ) feature brings strict priority queuing (PQ) to CBWFQ. </a:t>
            </a:r>
          </a:p>
          <a:p>
            <a:pPr marL="285750" indent="-285750" algn="l">
              <a:buFont typeface="Arial" panose="020B0604020202020204" pitchFamily="34" charset="0"/>
              <a:buChar char="•"/>
            </a:pPr>
            <a:r>
              <a:rPr lang="en-US" sz="1600" dirty="0">
                <a:solidFill>
                  <a:srgbClr val="000000"/>
                </a:solidFill>
              </a:rPr>
              <a:t>Strict PQ allows delay-sensitive packets such as voice to be sent before packets in other queues. </a:t>
            </a:r>
          </a:p>
          <a:p>
            <a:pPr marL="285750" indent="-285750" algn="l">
              <a:buFont typeface="Arial" panose="020B0604020202020204" pitchFamily="34" charset="0"/>
              <a:buChar char="•"/>
            </a:pPr>
            <a:r>
              <a:rPr lang="en-US" sz="1600" dirty="0">
                <a:solidFill>
                  <a:srgbClr val="000000"/>
                </a:solidFill>
              </a:rPr>
              <a:t>LLQ allows delay-sensitive packets such as voice to be sent first (before packets in other queues), giving delay-sensitive packets preferential treatment over other traffic.</a:t>
            </a:r>
          </a:p>
          <a:p>
            <a:pPr marL="285750" indent="-285750" algn="l">
              <a:buFont typeface="Arial" panose="020B0604020202020204" pitchFamily="34" charset="0"/>
              <a:buChar char="•"/>
            </a:pPr>
            <a:r>
              <a:rPr lang="en-US" sz="1600" dirty="0">
                <a:solidFill>
                  <a:srgbClr val="000000"/>
                </a:solidFill>
              </a:rPr>
              <a:t>Cisco recommends that only voice traffic be directed to the priority queue.</a:t>
            </a:r>
          </a:p>
        </p:txBody>
      </p:sp>
      <p:pic>
        <p:nvPicPr>
          <p:cNvPr id="5" name="Picture 4">
            <a:extLst>
              <a:ext uri="{FF2B5EF4-FFF2-40B4-BE49-F238E27FC236}">
                <a16:creationId xmlns:a16="http://schemas.microsoft.com/office/drawing/2014/main" id="{67EA435C-EA05-4A91-877D-72D56A48645D}"/>
              </a:ext>
            </a:extLst>
          </p:cNvPr>
          <p:cNvPicPr>
            <a:picLocks noChangeAspect="1"/>
          </p:cNvPicPr>
          <p:nvPr/>
        </p:nvPicPr>
        <p:blipFill>
          <a:blip r:embed="rId3"/>
          <a:stretch>
            <a:fillRect/>
          </a:stretch>
        </p:blipFill>
        <p:spPr>
          <a:xfrm>
            <a:off x="4307305" y="1480241"/>
            <a:ext cx="4404723" cy="2183018"/>
          </a:xfrm>
          <a:prstGeom prst="rect">
            <a:avLst/>
          </a:prstGeom>
        </p:spPr>
      </p:pic>
    </p:spTree>
    <p:extLst>
      <p:ext uri="{BB962C8B-B14F-4D97-AF65-F5344CB8AC3E}">
        <p14:creationId xmlns:p14="http://schemas.microsoft.com/office/powerpoint/2010/main" val="23893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9.4 QoS Models</a:t>
            </a:r>
          </a:p>
        </p:txBody>
      </p:sp>
    </p:spTree>
    <p:custDataLst>
      <p:tags r:id="rId1"/>
    </p:custDataLst>
    <p:extLst>
      <p:ext uri="{BB962C8B-B14F-4D97-AF65-F5344CB8AC3E}">
        <p14:creationId xmlns:p14="http://schemas.microsoft.com/office/powerpoint/2010/main" val="266810936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Video – QoS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Best-effort model</a:t>
            </a:r>
          </a:p>
          <a:p>
            <a:pPr marL="285750" indent="-285750" algn="l">
              <a:buFont typeface="Arial" panose="020B0604020202020204" pitchFamily="34" charset="0"/>
              <a:buChar char="•"/>
            </a:pPr>
            <a:r>
              <a:rPr lang="en-US" sz="1800" dirty="0">
                <a:solidFill>
                  <a:srgbClr val="000000"/>
                </a:solidFill>
              </a:rPr>
              <a:t>Integrated services (</a:t>
            </a:r>
            <a:r>
              <a:rPr lang="en-US" sz="1800" dirty="0" err="1">
                <a:solidFill>
                  <a:srgbClr val="000000"/>
                </a:solidFill>
              </a:rPr>
              <a:t>IntServ</a:t>
            </a:r>
            <a:r>
              <a:rPr lang="en-US" sz="1800" dirty="0">
                <a:solidFill>
                  <a:srgbClr val="000000"/>
                </a:solidFill>
              </a:rPr>
              <a:t>)</a:t>
            </a:r>
          </a:p>
          <a:p>
            <a:pPr marL="285750" indent="-285750" algn="l">
              <a:buFont typeface="Arial" panose="020B0604020202020204" pitchFamily="34" charset="0"/>
              <a:buChar char="•"/>
            </a:pPr>
            <a:r>
              <a:rPr lang="en-US" sz="1800" dirty="0">
                <a:solidFill>
                  <a:srgbClr val="000000"/>
                </a:solidFill>
              </a:rPr>
              <a:t>Differentiated services (</a:t>
            </a:r>
            <a:r>
              <a:rPr lang="en-US" sz="1800" dirty="0" err="1">
                <a:solidFill>
                  <a:srgbClr val="000000"/>
                </a:solidFill>
              </a:rPr>
              <a:t>DiffServ</a:t>
            </a:r>
            <a:r>
              <a:rPr lang="en-US" sz="1800" dirty="0">
                <a:solidFill>
                  <a:srgbClr val="000000"/>
                </a:solidFill>
              </a:rPr>
              <a: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7797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Selecting an Appropriate QoS Policy Model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623831"/>
          </a:xfrm>
        </p:spPr>
        <p:txBody>
          <a:bodyPr/>
          <a:lstStyle/>
          <a:p>
            <a:pPr marL="0" indent="0" algn="l"/>
            <a:r>
              <a:rPr lang="en-US" sz="1600" dirty="0">
                <a:solidFill>
                  <a:srgbClr val="000000"/>
                </a:solidFill>
              </a:rPr>
              <a:t>There are three models for implementing QoS. QoS is implemented in a network using either </a:t>
            </a:r>
            <a:r>
              <a:rPr lang="en-US" sz="1600" dirty="0" err="1">
                <a:solidFill>
                  <a:srgbClr val="000000"/>
                </a:solidFill>
              </a:rPr>
              <a:t>IntServ</a:t>
            </a:r>
            <a:r>
              <a:rPr lang="en-US" sz="1600" dirty="0">
                <a:solidFill>
                  <a:srgbClr val="000000"/>
                </a:solidFill>
              </a:rPr>
              <a:t> or </a:t>
            </a:r>
            <a:r>
              <a:rPr lang="en-US" sz="1600" dirty="0" err="1">
                <a:solidFill>
                  <a:srgbClr val="000000"/>
                </a:solidFill>
              </a:rPr>
              <a:t>DiffServ</a:t>
            </a:r>
            <a:r>
              <a:rPr lang="en-US" sz="1600" dirty="0">
                <a:solidFill>
                  <a:srgbClr val="000000"/>
                </a:solidFill>
              </a:rPr>
              <a:t>.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provides the highest guarantee of QoS, it is very resource-intensive, and therefore, not easily scalable. </a:t>
            </a:r>
          </a:p>
          <a:p>
            <a:pPr marL="358835" lvl="1" indent="-285750">
              <a:buFont typeface="Arial" panose="020B0604020202020204" pitchFamily="34" charset="0"/>
              <a:buChar char="•"/>
            </a:pPr>
            <a:r>
              <a:rPr lang="en-US" dirty="0" err="1">
                <a:solidFill>
                  <a:srgbClr val="000000"/>
                </a:solidFill>
              </a:rPr>
              <a:t>DiffServ</a:t>
            </a:r>
            <a:r>
              <a:rPr lang="en-US" dirty="0">
                <a:solidFill>
                  <a:srgbClr val="000000"/>
                </a:solidFill>
              </a:rPr>
              <a:t> is less resource-intensive and more scalable. </a:t>
            </a:r>
          </a:p>
          <a:p>
            <a:pPr marL="358835" lvl="1" indent="-285750">
              <a:buFont typeface="Arial" panose="020B0604020202020204" pitchFamily="34" charset="0"/>
              <a:buChar char="•"/>
            </a:pPr>
            <a:r>
              <a:rPr lang="en-US" dirty="0" err="1">
                <a:solidFill>
                  <a:srgbClr val="000000"/>
                </a:solidFill>
              </a:rPr>
              <a:t>IntServ</a:t>
            </a:r>
            <a:r>
              <a:rPr lang="en-US" dirty="0">
                <a:solidFill>
                  <a:srgbClr val="000000"/>
                </a:solidFill>
              </a:rPr>
              <a:t> and </a:t>
            </a:r>
            <a:r>
              <a:rPr lang="en-US" dirty="0" err="1">
                <a:solidFill>
                  <a:srgbClr val="000000"/>
                </a:solidFill>
              </a:rPr>
              <a:t>DiffServ</a:t>
            </a:r>
            <a:r>
              <a:rPr lang="en-US" dirty="0">
                <a:solidFill>
                  <a:srgbClr val="000000"/>
                </a:solidFill>
              </a:rPr>
              <a:t> are sometimes co-deployed in network QoS implementations.</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983653368"/>
              </p:ext>
            </p:extLst>
          </p:nvPr>
        </p:nvGraphicFramePr>
        <p:xfrm>
          <a:off x="532337" y="2734973"/>
          <a:ext cx="8079325" cy="2194560"/>
        </p:xfrm>
        <a:graphic>
          <a:graphicData uri="http://schemas.openxmlformats.org/drawingml/2006/table">
            <a:tbl>
              <a:tblPr firstRow="1" bandRow="1">
                <a:tableStyleId>{5C22544A-7EE6-4342-B048-85BDC9FD1C3A}</a:tableStyleId>
              </a:tblPr>
              <a:tblGrid>
                <a:gridCol w="1497430">
                  <a:extLst>
                    <a:ext uri="{9D8B030D-6E8A-4147-A177-3AD203B41FA5}">
                      <a16:colId xmlns:a16="http://schemas.microsoft.com/office/drawing/2014/main" val="3729139006"/>
                    </a:ext>
                  </a:extLst>
                </a:gridCol>
                <a:gridCol w="6581895">
                  <a:extLst>
                    <a:ext uri="{9D8B030D-6E8A-4147-A177-3AD203B41FA5}">
                      <a16:colId xmlns:a16="http://schemas.microsoft.com/office/drawing/2014/main" val="2623022619"/>
                    </a:ext>
                  </a:extLst>
                </a:gridCol>
              </a:tblGrid>
              <a:tr h="273369">
                <a:tc>
                  <a:txBody>
                    <a:bodyPr/>
                    <a:lstStyle/>
                    <a:p>
                      <a:r>
                        <a:rPr lang="en-US" sz="1200" dirty="0"/>
                        <a:t>Model</a:t>
                      </a:r>
                    </a:p>
                  </a:txBody>
                  <a:tcPr/>
                </a:tc>
                <a:tc>
                  <a:txBody>
                    <a:bodyPr/>
                    <a:lstStyle/>
                    <a:p>
                      <a:r>
                        <a:rPr lang="en-US" sz="1200" dirty="0"/>
                        <a:t>Description</a:t>
                      </a:r>
                    </a:p>
                  </a:txBody>
                  <a:tcPr/>
                </a:tc>
                <a:extLst>
                  <a:ext uri="{0D108BD9-81ED-4DB2-BD59-A6C34878D82A}">
                    <a16:rowId xmlns:a16="http://schemas.microsoft.com/office/drawing/2014/main" val="2583676789"/>
                  </a:ext>
                </a:extLst>
              </a:tr>
              <a:tr h="412705">
                <a:tc>
                  <a:txBody>
                    <a:bodyPr/>
                    <a:lstStyle/>
                    <a:p>
                      <a:r>
                        <a:rPr lang="en-US" sz="1200" dirty="0">
                          <a:solidFill>
                            <a:srgbClr val="000000"/>
                          </a:solidFill>
                        </a:rPr>
                        <a:t>Best-effort model</a:t>
                      </a:r>
                    </a:p>
                  </a:txBody>
                  <a:tcPr/>
                </a:tc>
                <a:tc>
                  <a:txBody>
                    <a:bodyPr/>
                    <a:lstStyle/>
                    <a:p>
                      <a:pPr marL="171450" indent="-171450">
                        <a:buFont typeface="Arial" panose="020B0604020202020204" pitchFamily="34" charset="0"/>
                        <a:buChar char="•"/>
                      </a:pPr>
                      <a:r>
                        <a:rPr lang="en-US" sz="1200" dirty="0"/>
                        <a:t>Not an implementation as QoS is not explicitly configured.</a:t>
                      </a:r>
                    </a:p>
                    <a:p>
                      <a:pPr marL="171450" indent="-171450">
                        <a:buFont typeface="Arial" panose="020B0604020202020204" pitchFamily="34" charset="0"/>
                        <a:buChar char="•"/>
                      </a:pPr>
                      <a:r>
                        <a:rPr lang="en-US" sz="1200" dirty="0"/>
                        <a:t>Use when QoS is not required.</a:t>
                      </a:r>
                    </a:p>
                  </a:txBody>
                  <a:tcPr/>
                </a:tc>
                <a:extLst>
                  <a:ext uri="{0D108BD9-81ED-4DB2-BD59-A6C34878D82A}">
                    <a16:rowId xmlns:a16="http://schemas.microsoft.com/office/drawing/2014/main" val="3849654457"/>
                  </a:ext>
                </a:extLst>
              </a:tr>
              <a:tr h="742869">
                <a:tc>
                  <a:txBody>
                    <a:bodyPr/>
                    <a:lstStyle/>
                    <a:p>
                      <a:r>
                        <a:rPr lang="en-US" sz="1200" dirty="0">
                          <a:solidFill>
                            <a:srgbClr val="000000"/>
                          </a:solidFill>
                        </a:rPr>
                        <a:t>Integrated services (</a:t>
                      </a:r>
                      <a:r>
                        <a:rPr lang="en-US" sz="1200" dirty="0" err="1">
                          <a:solidFill>
                            <a:srgbClr val="000000"/>
                          </a:solidFill>
                        </a:rPr>
                        <a:t>IntServ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very high QoS to IP packets with guaranteed delivery.</a:t>
                      </a:r>
                    </a:p>
                    <a:p>
                      <a:pPr marL="171450" indent="-171450">
                        <a:buFont typeface="Arial" panose="020B0604020202020204" pitchFamily="34" charset="0"/>
                        <a:buChar char="•"/>
                      </a:pPr>
                      <a:r>
                        <a:rPr lang="en-US" sz="1200" dirty="0"/>
                        <a:t>Defines a signaling process for applications to signal to the network that they require special QoS for a period and that bandwidth should be reserved.</a:t>
                      </a:r>
                    </a:p>
                    <a:p>
                      <a:pPr marL="171450" indent="-171450">
                        <a:buFont typeface="Arial" panose="020B0604020202020204" pitchFamily="34" charset="0"/>
                        <a:buChar char="•"/>
                      </a:pPr>
                      <a:r>
                        <a:rPr lang="en-US" sz="1200" dirty="0" err="1"/>
                        <a:t>IntServ</a:t>
                      </a:r>
                      <a:r>
                        <a:rPr lang="en-US" sz="1200" dirty="0"/>
                        <a:t> can severely limit the scalability of a network.</a:t>
                      </a:r>
                    </a:p>
                  </a:txBody>
                  <a:tcPr/>
                </a:tc>
                <a:extLst>
                  <a:ext uri="{0D108BD9-81ED-4DB2-BD59-A6C34878D82A}">
                    <a16:rowId xmlns:a16="http://schemas.microsoft.com/office/drawing/2014/main" val="235735172"/>
                  </a:ext>
                </a:extLst>
              </a:tr>
              <a:tr h="577787">
                <a:tc>
                  <a:txBody>
                    <a:bodyPr/>
                    <a:lstStyle/>
                    <a:p>
                      <a:r>
                        <a:rPr lang="en-US" sz="1200" dirty="0">
                          <a:solidFill>
                            <a:srgbClr val="000000"/>
                          </a:solidFill>
                        </a:rPr>
                        <a:t>Differentiated services (</a:t>
                      </a:r>
                      <a:r>
                        <a:rPr lang="en-US" sz="1200" dirty="0" err="1">
                          <a:solidFill>
                            <a:srgbClr val="000000"/>
                          </a:solidFill>
                        </a:rPr>
                        <a:t>DiffServ</a:t>
                      </a:r>
                      <a:r>
                        <a:rPr lang="en-US" sz="1200" dirty="0">
                          <a:solidFill>
                            <a:srgbClr val="000000"/>
                          </a:solidFill>
                        </a:rPr>
                        <a:t>)</a:t>
                      </a:r>
                    </a:p>
                  </a:txBody>
                  <a:tcPr/>
                </a:tc>
                <a:tc>
                  <a:txBody>
                    <a:bodyPr/>
                    <a:lstStyle/>
                    <a:p>
                      <a:pPr marL="171450" indent="-171450">
                        <a:buFont typeface="Arial" panose="020B0604020202020204" pitchFamily="34" charset="0"/>
                        <a:buChar char="•"/>
                      </a:pPr>
                      <a:r>
                        <a:rPr lang="en-US" sz="1200" dirty="0"/>
                        <a:t>Provides high scalability and flexibility in implementing QoS.</a:t>
                      </a:r>
                    </a:p>
                    <a:p>
                      <a:pPr marL="171450" indent="-171450">
                        <a:buFont typeface="Arial" panose="020B0604020202020204" pitchFamily="34" charset="0"/>
                        <a:buChar char="•"/>
                      </a:pPr>
                      <a:r>
                        <a:rPr lang="en-US" sz="1200" dirty="0"/>
                        <a:t>Network devices recognize traffic classes and provide different levels of QoS to different traffic classes.</a:t>
                      </a:r>
                    </a:p>
                  </a:txBody>
                  <a:tcPr/>
                </a:tc>
                <a:extLst>
                  <a:ext uri="{0D108BD9-81ED-4DB2-BD59-A6C34878D82A}">
                    <a16:rowId xmlns:a16="http://schemas.microsoft.com/office/drawing/2014/main" val="354468046"/>
                  </a:ext>
                </a:extLst>
              </a:tr>
            </a:tbl>
          </a:graphicData>
        </a:graphic>
      </p:graphicFrame>
    </p:spTree>
    <p:extLst>
      <p:ext uri="{BB962C8B-B14F-4D97-AF65-F5344CB8AC3E}">
        <p14:creationId xmlns:p14="http://schemas.microsoft.com/office/powerpoint/2010/main" val="208548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Best Effort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633446"/>
          </a:xfrm>
        </p:spPr>
        <p:txBody>
          <a:bodyPr/>
          <a:lstStyle/>
          <a:p>
            <a:pPr marL="0" indent="0" algn="l"/>
            <a:r>
              <a:rPr lang="en-US" sz="1600" dirty="0">
                <a:solidFill>
                  <a:srgbClr val="000000"/>
                </a:solidFill>
              </a:rPr>
              <a:t>The basic design of the internet is best-effort packet delivery and provides no guarantees.</a:t>
            </a:r>
          </a:p>
          <a:p>
            <a:pPr marL="285750" indent="-285750" algn="l">
              <a:buFont typeface="Arial" panose="020B0604020202020204" pitchFamily="34" charset="0"/>
              <a:buChar char="•"/>
            </a:pPr>
            <a:r>
              <a:rPr lang="en-US" sz="1600" dirty="0">
                <a:solidFill>
                  <a:srgbClr val="000000"/>
                </a:solidFill>
              </a:rPr>
              <a:t>The best-effort model treats all network packets in the same way, so an emergency voice message is treated the same way that a digital photograph attached to an email is treated.</a:t>
            </a:r>
          </a:p>
          <a:p>
            <a:pPr marL="285750" indent="-285750" algn="l">
              <a:buFont typeface="Arial" panose="020B0604020202020204" pitchFamily="34" charset="0"/>
              <a:buChar char="•"/>
            </a:pPr>
            <a:r>
              <a:rPr lang="en-US" sz="1600" dirty="0">
                <a:solidFill>
                  <a:srgbClr val="000000"/>
                </a:solidFill>
              </a:rPr>
              <a:t>Benefits and drawbacks of the best effort model:</a:t>
            </a:r>
          </a:p>
          <a:p>
            <a:pPr marL="0" indent="0" algn="l"/>
            <a:endParaRPr lang="en-US" sz="1600" dirty="0">
              <a:solidFill>
                <a:srgbClr val="000000"/>
              </a:solidFill>
            </a:endParaRPr>
          </a:p>
          <a:p>
            <a:pPr marL="0" indent="0" algn="l"/>
            <a:r>
              <a:rPr lang="en-US" sz="16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2478919124"/>
              </p:ext>
            </p:extLst>
          </p:nvPr>
        </p:nvGraphicFramePr>
        <p:xfrm>
          <a:off x="431972" y="2654635"/>
          <a:ext cx="8079325" cy="1678192"/>
        </p:xfrm>
        <a:graphic>
          <a:graphicData uri="http://schemas.openxmlformats.org/drawingml/2006/table">
            <a:tbl>
              <a:tblPr firstRow="1" bandRow="1">
                <a:tableStyleId>{5C22544A-7EE6-4342-B048-85BDC9FD1C3A}</a:tableStyleId>
              </a:tblPr>
              <a:tblGrid>
                <a:gridCol w="3839239">
                  <a:extLst>
                    <a:ext uri="{9D8B030D-6E8A-4147-A177-3AD203B41FA5}">
                      <a16:colId xmlns:a16="http://schemas.microsoft.com/office/drawing/2014/main" val="3729139006"/>
                    </a:ext>
                  </a:extLst>
                </a:gridCol>
                <a:gridCol w="4240086">
                  <a:extLst>
                    <a:ext uri="{9D8B030D-6E8A-4147-A177-3AD203B41FA5}">
                      <a16:colId xmlns:a16="http://schemas.microsoft.com/office/drawing/2014/main" val="2623022619"/>
                    </a:ext>
                  </a:extLst>
                </a:gridCol>
              </a:tblGrid>
              <a:tr h="159609">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240126">
                <a:tc>
                  <a:txBody>
                    <a:bodyPr/>
                    <a:lstStyle/>
                    <a:p>
                      <a:r>
                        <a:rPr lang="en-US" sz="1200" dirty="0"/>
                        <a:t>The model is the most scalable.</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There are no guarantees of delivery.</a:t>
                      </a:r>
                    </a:p>
                  </a:txBody>
                  <a:tcPr/>
                </a:tc>
                <a:extLst>
                  <a:ext uri="{0D108BD9-81ED-4DB2-BD59-A6C34878D82A}">
                    <a16:rowId xmlns:a16="http://schemas.microsoft.com/office/drawing/2014/main" val="3849654457"/>
                  </a:ext>
                </a:extLst>
              </a:tr>
              <a:tr h="432226">
                <a:tc>
                  <a:txBody>
                    <a:bodyPr/>
                    <a:lstStyle/>
                    <a:p>
                      <a:r>
                        <a:rPr lang="en-US" sz="1200" dirty="0"/>
                        <a:t>Scalability is only limited by available bandwidth, in which case all traffic is equally affected.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Packets will arrive whenever they can and in any order possible, if they arrive at all.</a:t>
                      </a:r>
                    </a:p>
                  </a:txBody>
                  <a:tcPr/>
                </a:tc>
                <a:extLst>
                  <a:ext uri="{0D108BD9-81ED-4DB2-BD59-A6C34878D82A}">
                    <a16:rowId xmlns:a16="http://schemas.microsoft.com/office/drawing/2014/main" val="235735172"/>
                  </a:ext>
                </a:extLst>
              </a:tr>
              <a:tr h="336176">
                <a:tc>
                  <a:txBody>
                    <a:bodyPr/>
                    <a:lstStyle/>
                    <a:p>
                      <a:r>
                        <a:rPr lang="en-US" sz="1200" dirty="0"/>
                        <a:t>No special QoS mechanisms are required.</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No packets have preferential treatment.</a:t>
                      </a:r>
                    </a:p>
                  </a:txBody>
                  <a:tcPr/>
                </a:tc>
                <a:extLst>
                  <a:ext uri="{0D108BD9-81ED-4DB2-BD59-A6C34878D82A}">
                    <a16:rowId xmlns:a16="http://schemas.microsoft.com/office/drawing/2014/main" val="354468046"/>
                  </a:ext>
                </a:extLst>
              </a:tr>
              <a:tr h="336176">
                <a:tc>
                  <a:txBody>
                    <a:bodyPr/>
                    <a:lstStyle/>
                    <a:p>
                      <a:r>
                        <a:rPr lang="en-US" sz="1200" dirty="0"/>
                        <a:t>It is the easiest and quickest model to deploy.</a:t>
                      </a:r>
                      <a:endParaRPr lang="en-US" sz="1200" dirty="0">
                        <a:solidFill>
                          <a:srgbClr val="000000"/>
                        </a:solidFill>
                      </a:endParaRPr>
                    </a:p>
                  </a:txBody>
                  <a:tcPr/>
                </a:tc>
                <a:tc>
                  <a:txBody>
                    <a:bodyPr/>
                    <a:lstStyle/>
                    <a:p>
                      <a:pPr marL="0" indent="0">
                        <a:buFont typeface="Arial" panose="020B0604020202020204" pitchFamily="34" charset="0"/>
                        <a:buNone/>
                      </a:pPr>
                      <a:r>
                        <a:rPr lang="en-US" sz="1200" dirty="0"/>
                        <a:t>Critical data is treated the same as casual email is treated.</a:t>
                      </a:r>
                    </a:p>
                  </a:txBody>
                  <a:tcPr/>
                </a:tc>
                <a:extLst>
                  <a:ext uri="{0D108BD9-81ED-4DB2-BD59-A6C34878D82A}">
                    <a16:rowId xmlns:a16="http://schemas.microsoft.com/office/drawing/2014/main" val="1584404615"/>
                  </a:ext>
                </a:extLst>
              </a:tr>
            </a:tbl>
          </a:graphicData>
        </a:graphic>
      </p:graphicFrame>
    </p:spTree>
    <p:extLst>
      <p:ext uri="{BB962C8B-B14F-4D97-AF65-F5344CB8AC3E}">
        <p14:creationId xmlns:p14="http://schemas.microsoft.com/office/powerpoint/2010/main" val="7974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Integrated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464881" cy="3692518"/>
          </a:xfrm>
        </p:spPr>
        <p:txBody>
          <a:bodyPr/>
          <a:lstStyle/>
          <a:p>
            <a:pPr marL="0" indent="0" algn="l"/>
            <a:r>
              <a:rPr lang="en-US" sz="1600" dirty="0" err="1">
                <a:solidFill>
                  <a:srgbClr val="000000"/>
                </a:solidFill>
              </a:rPr>
              <a:t>IntServ</a:t>
            </a:r>
            <a:r>
              <a:rPr lang="en-US" sz="1600" dirty="0">
                <a:solidFill>
                  <a:srgbClr val="000000"/>
                </a:solidFill>
              </a:rPr>
              <a:t> delivers the end-to-end QoS that real-time applications require. </a:t>
            </a:r>
          </a:p>
          <a:p>
            <a:pPr marL="285750" indent="-285750" algn="l">
              <a:buFont typeface="Arial" panose="020B0604020202020204" pitchFamily="34" charset="0"/>
              <a:buChar char="•"/>
            </a:pPr>
            <a:r>
              <a:rPr lang="en-US" sz="1600" dirty="0">
                <a:solidFill>
                  <a:srgbClr val="000000"/>
                </a:solidFill>
              </a:rPr>
              <a:t>Explicitly manages network resources to provide QoS to individual flows or streams, sometimes called microflows. </a:t>
            </a:r>
          </a:p>
          <a:p>
            <a:pPr marL="285750" indent="-285750" algn="l">
              <a:buFont typeface="Arial" panose="020B0604020202020204" pitchFamily="34" charset="0"/>
              <a:buChar char="•"/>
            </a:pPr>
            <a:r>
              <a:rPr lang="en-US" sz="1600" dirty="0">
                <a:solidFill>
                  <a:srgbClr val="000000"/>
                </a:solidFill>
              </a:rPr>
              <a:t>Uses resource reservation and admission-control mechanisms as building blocks to establish and maintain QoS.</a:t>
            </a:r>
          </a:p>
          <a:p>
            <a:pPr marL="285750" indent="-285750" algn="l">
              <a:buFont typeface="Arial" panose="020B0604020202020204" pitchFamily="34" charset="0"/>
              <a:buChar char="•"/>
            </a:pPr>
            <a:r>
              <a:rPr lang="en-US" sz="1600" dirty="0">
                <a:solidFill>
                  <a:srgbClr val="000000"/>
                </a:solidFill>
              </a:rPr>
              <a:t>Uses a connection-oriented approach. Each individual communication must explicitly specify its traffic descriptor and requested resources to the network. </a:t>
            </a:r>
          </a:p>
          <a:p>
            <a:pPr marL="285750" indent="-285750" algn="l">
              <a:buFont typeface="Arial" panose="020B0604020202020204" pitchFamily="34" charset="0"/>
              <a:buChar char="•"/>
            </a:pPr>
            <a:r>
              <a:rPr lang="en-US" sz="1600" dirty="0">
                <a:solidFill>
                  <a:srgbClr val="000000"/>
                </a:solidFill>
              </a:rPr>
              <a:t>The edge router performs admission control to ensure that available resources are sufficient in the network. </a:t>
            </a:r>
          </a:p>
        </p:txBody>
      </p:sp>
      <p:pic>
        <p:nvPicPr>
          <p:cNvPr id="2" name="Picture 1">
            <a:extLst>
              <a:ext uri="{FF2B5EF4-FFF2-40B4-BE49-F238E27FC236}">
                <a16:creationId xmlns:a16="http://schemas.microsoft.com/office/drawing/2014/main" id="{21B63E61-AB23-4788-8994-38BFAC02BF77}"/>
              </a:ext>
            </a:extLst>
          </p:cNvPr>
          <p:cNvPicPr>
            <a:picLocks noChangeAspect="1"/>
          </p:cNvPicPr>
          <p:nvPr/>
        </p:nvPicPr>
        <p:blipFill>
          <a:blip r:embed="rId3"/>
          <a:stretch>
            <a:fillRect/>
          </a:stretch>
        </p:blipFill>
        <p:spPr>
          <a:xfrm>
            <a:off x="4990318" y="1475137"/>
            <a:ext cx="3721710" cy="2453082"/>
          </a:xfrm>
          <a:prstGeom prst="rect">
            <a:avLst/>
          </a:prstGeom>
        </p:spPr>
      </p:pic>
    </p:spTree>
    <p:extLst>
      <p:ext uri="{BB962C8B-B14F-4D97-AF65-F5344CB8AC3E}">
        <p14:creationId xmlns:p14="http://schemas.microsoft.com/office/powerpoint/2010/main" val="402568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Network Transmission Quality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Integrated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3695" y="731838"/>
            <a:ext cx="8597245" cy="2397862"/>
          </a:xfrm>
        </p:spPr>
        <p:txBody>
          <a:bodyPr/>
          <a:lstStyle/>
          <a:p>
            <a:pPr marL="0" indent="0" algn="l"/>
            <a:r>
              <a:rPr lang="en-US" sz="1500" dirty="0">
                <a:solidFill>
                  <a:srgbClr val="000000"/>
                </a:solidFill>
              </a:rPr>
              <a:t>In the </a:t>
            </a:r>
            <a:r>
              <a:rPr lang="en-US" sz="1500" dirty="0" err="1">
                <a:solidFill>
                  <a:srgbClr val="000000"/>
                </a:solidFill>
              </a:rPr>
              <a:t>IntServ</a:t>
            </a:r>
            <a:r>
              <a:rPr lang="en-US" sz="1500" dirty="0">
                <a:solidFill>
                  <a:srgbClr val="000000"/>
                </a:solidFill>
              </a:rPr>
              <a:t> model, the application requests a specific kind of service from the network before sending data. </a:t>
            </a:r>
          </a:p>
          <a:p>
            <a:pPr marL="285750" indent="-285750" algn="l">
              <a:buFont typeface="Arial" panose="020B0604020202020204" pitchFamily="34" charset="0"/>
              <a:buChar char="•"/>
            </a:pPr>
            <a:r>
              <a:rPr lang="en-US" sz="1500" dirty="0">
                <a:solidFill>
                  <a:srgbClr val="000000"/>
                </a:solidFill>
              </a:rPr>
              <a:t>The application informs the network of its traffic profile and requests a particular kind of service that can encompass its bandwidth and delay requirements. </a:t>
            </a:r>
          </a:p>
          <a:p>
            <a:pPr marL="285750" indent="-285750" algn="l">
              <a:buFont typeface="Arial" panose="020B0604020202020204" pitchFamily="34" charset="0"/>
              <a:buChar char="•"/>
            </a:pPr>
            <a:r>
              <a:rPr lang="en-US" sz="1500" dirty="0" err="1">
                <a:solidFill>
                  <a:srgbClr val="000000"/>
                </a:solidFill>
              </a:rPr>
              <a:t>IntServ</a:t>
            </a:r>
            <a:r>
              <a:rPr lang="en-US" sz="1500" dirty="0">
                <a:solidFill>
                  <a:srgbClr val="000000"/>
                </a:solidFill>
              </a:rPr>
              <a:t> uses the Resource Reservation Protocol (RSVP) to signal the QoS needs of an application’s traffic along devices in the end-to-end path through the network. </a:t>
            </a:r>
          </a:p>
          <a:p>
            <a:pPr marL="285750" indent="-285750" algn="l">
              <a:buFont typeface="Arial" panose="020B0604020202020204" pitchFamily="34" charset="0"/>
              <a:buChar char="•"/>
            </a:pPr>
            <a:r>
              <a:rPr lang="en-US" sz="1500" dirty="0">
                <a:solidFill>
                  <a:srgbClr val="000000"/>
                </a:solidFill>
              </a:rPr>
              <a:t>If network devices along the path can reserve the necessary bandwidth, the originating application can begin transmitting. If the requested reservation fails along the path, the originating application does not send any data.</a:t>
            </a:r>
          </a:p>
          <a:p>
            <a:pPr marL="0" indent="0" algn="l"/>
            <a:r>
              <a:rPr lang="en-US" sz="1500" dirty="0">
                <a:solidFill>
                  <a:srgbClr val="000000"/>
                </a:solidFill>
              </a:rPr>
              <a:t> </a:t>
            </a:r>
          </a:p>
        </p:txBody>
      </p:sp>
      <p:graphicFrame>
        <p:nvGraphicFramePr>
          <p:cNvPr id="6" name="Content Placeholder 6">
            <a:extLst>
              <a:ext uri="{FF2B5EF4-FFF2-40B4-BE49-F238E27FC236}">
                <a16:creationId xmlns:a16="http://schemas.microsoft.com/office/drawing/2014/main" id="{D6B0B70E-0306-4898-876F-D3BB4858E43A}"/>
              </a:ext>
            </a:extLst>
          </p:cNvPr>
          <p:cNvGraphicFramePr>
            <a:graphicFrameLocks/>
          </p:cNvGraphicFramePr>
          <p:nvPr>
            <p:extLst>
              <p:ext uri="{D42A27DB-BD31-4B8C-83A1-F6EECF244321}">
                <p14:modId xmlns:p14="http://schemas.microsoft.com/office/powerpoint/2010/main" val="1658377923"/>
              </p:ext>
            </p:extLst>
          </p:nvPr>
        </p:nvGraphicFramePr>
        <p:xfrm>
          <a:off x="431972" y="3266818"/>
          <a:ext cx="8079325" cy="1194955"/>
        </p:xfrm>
        <a:graphic>
          <a:graphicData uri="http://schemas.openxmlformats.org/drawingml/2006/table">
            <a:tbl>
              <a:tblPr firstRow="1" bandRow="1">
                <a:tableStyleId>{5C22544A-7EE6-4342-B048-85BDC9FD1C3A}</a:tableStyleId>
              </a:tblPr>
              <a:tblGrid>
                <a:gridCol w="3682828">
                  <a:extLst>
                    <a:ext uri="{9D8B030D-6E8A-4147-A177-3AD203B41FA5}">
                      <a16:colId xmlns:a16="http://schemas.microsoft.com/office/drawing/2014/main" val="3729139006"/>
                    </a:ext>
                  </a:extLst>
                </a:gridCol>
                <a:gridCol w="4396497">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Explicit end-to-end resource admission control</a:t>
                      </a:r>
                    </a:p>
                    <a:p>
                      <a:pPr marL="171450" indent="-171450">
                        <a:buFont typeface="Arial" panose="020B0604020202020204" pitchFamily="34" charset="0"/>
                        <a:buChar char="•"/>
                      </a:pPr>
                      <a:r>
                        <a:rPr lang="en-US" sz="1200" dirty="0"/>
                        <a:t>Per-request policy admission control</a:t>
                      </a:r>
                    </a:p>
                    <a:p>
                      <a:pPr marL="171450" indent="-171450">
                        <a:buFont typeface="Arial" panose="020B0604020202020204" pitchFamily="34" charset="0"/>
                        <a:buChar char="•"/>
                      </a:pPr>
                      <a:r>
                        <a:rPr lang="en-US" sz="1200" dirty="0"/>
                        <a:t>Signaling of dynamic port numbers</a:t>
                      </a:r>
                    </a:p>
                  </a:txBody>
                  <a:tcPr/>
                </a:tc>
                <a:tc>
                  <a:txBody>
                    <a:bodyPr/>
                    <a:lstStyle/>
                    <a:p>
                      <a:pPr marL="171450" indent="-171450">
                        <a:buFont typeface="Arial" panose="020B0604020202020204" pitchFamily="34" charset="0"/>
                        <a:buChar char="•"/>
                      </a:pPr>
                      <a:r>
                        <a:rPr lang="en-US" sz="1200" dirty="0"/>
                        <a:t>Resource intensive due to the stateful architecture requirement for continuous signaling.</a:t>
                      </a:r>
                    </a:p>
                    <a:p>
                      <a:pPr marL="171450" indent="-171450">
                        <a:buFont typeface="Arial" panose="020B0604020202020204" pitchFamily="34" charset="0"/>
                        <a:buChar char="•"/>
                      </a:pPr>
                      <a:r>
                        <a:rPr lang="en-US" sz="1200" dirty="0"/>
                        <a:t>Flow-based approach not scalable to large implementations such as the internet.</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259851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Differentiated Services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94268" y="855419"/>
            <a:ext cx="4477732" cy="3163128"/>
          </a:xfrm>
        </p:spPr>
        <p:txBody>
          <a:bodyPr/>
          <a:lstStyle/>
          <a:p>
            <a:pPr marL="0" indent="0" algn="l"/>
            <a:r>
              <a:rPr lang="en-US" sz="1600" dirty="0">
                <a:solidFill>
                  <a:srgbClr val="000000"/>
                </a:solidFill>
              </a:rPr>
              <a:t>The differentiated services (</a:t>
            </a:r>
            <a:r>
              <a:rPr lang="en-US" sz="1600" dirty="0" err="1">
                <a:solidFill>
                  <a:srgbClr val="000000"/>
                </a:solidFill>
              </a:rPr>
              <a:t>DiffServ</a:t>
            </a:r>
            <a:r>
              <a:rPr lang="en-US" sz="1600" dirty="0">
                <a:solidFill>
                  <a:srgbClr val="000000"/>
                </a:solidFill>
              </a:rPr>
              <a:t>) QoS model specifies a simple and scalable mechanism for classifying and managing network traffic.</a:t>
            </a:r>
          </a:p>
          <a:p>
            <a:pPr marL="285750" indent="-285750" algn="l">
              <a:buFont typeface="Arial" panose="020B0604020202020204" pitchFamily="34" charset="0"/>
              <a:buChar char="•"/>
            </a:pPr>
            <a:r>
              <a:rPr lang="en-US" sz="1600" dirty="0">
                <a:solidFill>
                  <a:srgbClr val="000000"/>
                </a:solidFill>
              </a:rPr>
              <a:t>Is not an end-to-end QoS strategy because it cannot enforce end-to-end guarantees.</a:t>
            </a:r>
          </a:p>
          <a:p>
            <a:pPr marL="285750" indent="-285750" algn="l">
              <a:buFont typeface="Arial" panose="020B0604020202020204" pitchFamily="34" charset="0"/>
              <a:buChar char="•"/>
            </a:pPr>
            <a:r>
              <a:rPr lang="en-US" sz="1600" dirty="0">
                <a:solidFill>
                  <a:srgbClr val="000000"/>
                </a:solidFill>
              </a:rPr>
              <a:t>Hosts forward traffic to a router which classifies the flows into aggregates (classes) and provides the appropriate QoS policy for the classes. </a:t>
            </a:r>
          </a:p>
          <a:p>
            <a:pPr marL="285750" indent="-285750" algn="l">
              <a:buFont typeface="Arial" panose="020B0604020202020204" pitchFamily="34" charset="0"/>
              <a:buChar char="•"/>
            </a:pPr>
            <a:r>
              <a:rPr lang="en-US" sz="1600" dirty="0">
                <a:solidFill>
                  <a:srgbClr val="000000"/>
                </a:solidFill>
              </a:rPr>
              <a:t>Enforces and applies QoS mechanisms on a hop-by-hop basis, uniformly applying global meaning to each traffic class to provide both flexibility and scalability.</a:t>
            </a:r>
          </a:p>
        </p:txBody>
      </p:sp>
      <p:pic>
        <p:nvPicPr>
          <p:cNvPr id="2" name="Picture 1">
            <a:extLst>
              <a:ext uri="{FF2B5EF4-FFF2-40B4-BE49-F238E27FC236}">
                <a16:creationId xmlns:a16="http://schemas.microsoft.com/office/drawing/2014/main" id="{16249DE6-28AD-4568-AA12-A6208561B7E6}"/>
              </a:ext>
            </a:extLst>
          </p:cNvPr>
          <p:cNvPicPr>
            <a:picLocks noChangeAspect="1"/>
          </p:cNvPicPr>
          <p:nvPr/>
        </p:nvPicPr>
        <p:blipFill>
          <a:blip r:embed="rId3"/>
          <a:stretch>
            <a:fillRect/>
          </a:stretch>
        </p:blipFill>
        <p:spPr>
          <a:xfrm>
            <a:off x="4740443" y="1432642"/>
            <a:ext cx="4140028" cy="2585905"/>
          </a:xfrm>
          <a:prstGeom prst="rect">
            <a:avLst/>
          </a:prstGeom>
        </p:spPr>
      </p:pic>
    </p:spTree>
    <p:extLst>
      <p:ext uri="{BB962C8B-B14F-4D97-AF65-F5344CB8AC3E}">
        <p14:creationId xmlns:p14="http://schemas.microsoft.com/office/powerpoint/2010/main" val="223590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Models</a:t>
            </a:r>
            <a:r>
              <a:rPr lang="en-US" dirty="0"/>
              <a:t/>
            </a:r>
            <a:br>
              <a:rPr lang="en-US" dirty="0"/>
            </a:br>
            <a:r>
              <a:rPr lang="en-US" sz="2400" dirty="0"/>
              <a:t>Differentiated Services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799216"/>
          </a:xfrm>
        </p:spPr>
        <p:txBody>
          <a:bodyPr/>
          <a:lstStyle/>
          <a:p>
            <a:pPr marL="285750" indent="-285750" algn="l">
              <a:buFont typeface="Arial" panose="020B0604020202020204" pitchFamily="34" charset="0"/>
              <a:buChar char="•"/>
            </a:pPr>
            <a:r>
              <a:rPr lang="en-US" sz="1600" dirty="0" err="1">
                <a:solidFill>
                  <a:srgbClr val="000000"/>
                </a:solidFill>
              </a:rPr>
              <a:t>DiffServ</a:t>
            </a:r>
            <a:r>
              <a:rPr lang="en-US" sz="1600" dirty="0">
                <a:solidFill>
                  <a:srgbClr val="000000"/>
                </a:solidFill>
              </a:rPr>
              <a:t> divides network traffic into classes based on business requirements. Each of the classes can then be assigned a different level of service. </a:t>
            </a:r>
          </a:p>
          <a:p>
            <a:pPr marL="285750" indent="-285750" algn="l">
              <a:buFont typeface="Arial" panose="020B0604020202020204" pitchFamily="34" charset="0"/>
              <a:buChar char="•"/>
            </a:pPr>
            <a:r>
              <a:rPr lang="en-US" sz="1600" dirty="0">
                <a:solidFill>
                  <a:srgbClr val="000000"/>
                </a:solidFill>
              </a:rPr>
              <a:t>As the packets traverse a network, each of the network devices identifies the packet class and services the packet according to that class. </a:t>
            </a:r>
          </a:p>
          <a:p>
            <a:pPr marL="285750" indent="-285750" algn="l">
              <a:buFont typeface="Arial" panose="020B0604020202020204" pitchFamily="34" charset="0"/>
              <a:buChar char="•"/>
            </a:pPr>
            <a:r>
              <a:rPr lang="en-US" sz="1600" dirty="0">
                <a:solidFill>
                  <a:srgbClr val="000000"/>
                </a:solidFill>
              </a:rPr>
              <a:t>It is possible to choose many levels of service with </a:t>
            </a:r>
            <a:r>
              <a:rPr lang="en-US" sz="1600" dirty="0" err="1">
                <a:solidFill>
                  <a:srgbClr val="000000"/>
                </a:solidFill>
              </a:rPr>
              <a:t>DiffServ</a:t>
            </a:r>
            <a:r>
              <a:rPr lang="en-US" sz="1600" dirty="0">
                <a:solidFill>
                  <a:srgbClr val="000000"/>
                </a:solidFill>
              </a:rPr>
              <a:t>. </a:t>
            </a:r>
          </a:p>
        </p:txBody>
      </p:sp>
      <p:graphicFrame>
        <p:nvGraphicFramePr>
          <p:cNvPr id="7" name="Content Placeholder 6">
            <a:extLst>
              <a:ext uri="{FF2B5EF4-FFF2-40B4-BE49-F238E27FC236}">
                <a16:creationId xmlns:a16="http://schemas.microsoft.com/office/drawing/2014/main" id="{E5D5D165-4B1A-47E2-808B-C427AC3757AF}"/>
              </a:ext>
            </a:extLst>
          </p:cNvPr>
          <p:cNvGraphicFramePr>
            <a:graphicFrameLocks/>
          </p:cNvGraphicFramePr>
          <p:nvPr>
            <p:extLst>
              <p:ext uri="{D42A27DB-BD31-4B8C-83A1-F6EECF244321}">
                <p14:modId xmlns:p14="http://schemas.microsoft.com/office/powerpoint/2010/main" val="2836277972"/>
              </p:ext>
            </p:extLst>
          </p:nvPr>
        </p:nvGraphicFramePr>
        <p:xfrm>
          <a:off x="431972" y="3093126"/>
          <a:ext cx="8079325" cy="1194955"/>
        </p:xfrm>
        <a:graphic>
          <a:graphicData uri="http://schemas.openxmlformats.org/drawingml/2006/table">
            <a:tbl>
              <a:tblPr firstRow="1" bandRow="1">
                <a:tableStyleId>{5C22544A-7EE6-4342-B048-85BDC9FD1C3A}</a:tableStyleId>
              </a:tblPr>
              <a:tblGrid>
                <a:gridCol w="4039663">
                  <a:extLst>
                    <a:ext uri="{9D8B030D-6E8A-4147-A177-3AD203B41FA5}">
                      <a16:colId xmlns:a16="http://schemas.microsoft.com/office/drawing/2014/main" val="3729139006"/>
                    </a:ext>
                  </a:extLst>
                </a:gridCol>
                <a:gridCol w="4039662">
                  <a:extLst>
                    <a:ext uri="{9D8B030D-6E8A-4147-A177-3AD203B41FA5}">
                      <a16:colId xmlns:a16="http://schemas.microsoft.com/office/drawing/2014/main" val="2623022619"/>
                    </a:ext>
                  </a:extLst>
                </a:gridCol>
              </a:tblGrid>
              <a:tr h="187810">
                <a:tc>
                  <a:txBody>
                    <a:bodyPr/>
                    <a:lstStyle/>
                    <a:p>
                      <a:r>
                        <a:rPr lang="en-US" sz="1200" dirty="0"/>
                        <a:t>Benefits</a:t>
                      </a:r>
                    </a:p>
                  </a:txBody>
                  <a:tcPr/>
                </a:tc>
                <a:tc>
                  <a:txBody>
                    <a:bodyPr/>
                    <a:lstStyle/>
                    <a:p>
                      <a:r>
                        <a:rPr lang="en-US" sz="1200" dirty="0"/>
                        <a:t>Drawbacks</a:t>
                      </a:r>
                    </a:p>
                  </a:txBody>
                  <a:tcPr/>
                </a:tc>
                <a:extLst>
                  <a:ext uri="{0D108BD9-81ED-4DB2-BD59-A6C34878D82A}">
                    <a16:rowId xmlns:a16="http://schemas.microsoft.com/office/drawing/2014/main" val="2583676789"/>
                  </a:ext>
                </a:extLst>
              </a:tr>
              <a:tr h="920635">
                <a:tc>
                  <a:txBody>
                    <a:bodyPr/>
                    <a:lstStyle/>
                    <a:p>
                      <a:pPr marL="171450" indent="-171450">
                        <a:buFont typeface="Arial" panose="020B0604020202020204" pitchFamily="34" charset="0"/>
                        <a:buChar char="•"/>
                      </a:pPr>
                      <a:r>
                        <a:rPr lang="en-US" sz="1200" dirty="0"/>
                        <a:t>Highly scalable</a:t>
                      </a:r>
                    </a:p>
                    <a:p>
                      <a:pPr marL="171450" indent="-171450">
                        <a:buFont typeface="Arial" panose="020B0604020202020204" pitchFamily="34" charset="0"/>
                        <a:buChar char="•"/>
                      </a:pPr>
                      <a:r>
                        <a:rPr lang="en-US" sz="1200" dirty="0"/>
                        <a:t>Provides many different levels of quality</a:t>
                      </a:r>
                    </a:p>
                  </a:txBody>
                  <a:tcPr/>
                </a:tc>
                <a:tc>
                  <a:txBody>
                    <a:bodyPr/>
                    <a:lstStyle/>
                    <a:p>
                      <a:pPr marL="171450" indent="-171450">
                        <a:buFont typeface="Arial" panose="020B0604020202020204" pitchFamily="34" charset="0"/>
                        <a:buChar char="•"/>
                      </a:pPr>
                      <a:r>
                        <a:rPr lang="en-US" sz="1200" dirty="0"/>
                        <a:t>No absolute guarantee of service quality</a:t>
                      </a:r>
                    </a:p>
                    <a:p>
                      <a:pPr marL="171450" indent="-171450">
                        <a:buFont typeface="Arial" panose="020B0604020202020204" pitchFamily="34" charset="0"/>
                        <a:buChar char="•"/>
                      </a:pPr>
                      <a:r>
                        <a:rPr lang="en-US" sz="1200" dirty="0"/>
                        <a:t>Requires a set of complex mechanisms to work in concert throughout the network</a:t>
                      </a:r>
                    </a:p>
                  </a:txBody>
                  <a:tcPr/>
                </a:tc>
                <a:extLst>
                  <a:ext uri="{0D108BD9-81ED-4DB2-BD59-A6C34878D82A}">
                    <a16:rowId xmlns:a16="http://schemas.microsoft.com/office/drawing/2014/main" val="3849654457"/>
                  </a:ext>
                </a:extLst>
              </a:tr>
            </a:tbl>
          </a:graphicData>
        </a:graphic>
      </p:graphicFrame>
    </p:spTree>
    <p:extLst>
      <p:ext uri="{BB962C8B-B14F-4D97-AF65-F5344CB8AC3E}">
        <p14:creationId xmlns:p14="http://schemas.microsoft.com/office/powerpoint/2010/main" val="1145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9.5 QoS Implementation Techniques</a:t>
            </a:r>
          </a:p>
        </p:txBody>
      </p:sp>
    </p:spTree>
    <p:custDataLst>
      <p:tags r:id="rId1"/>
    </p:custDataLst>
    <p:extLst>
      <p:ext uri="{BB962C8B-B14F-4D97-AF65-F5344CB8AC3E}">
        <p14:creationId xmlns:p14="http://schemas.microsoft.com/office/powerpoint/2010/main" val="396902163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Video – QoS Implementation Techniques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Implementation tools (classification and marking, congestion avoidance, and congestion management)</a:t>
            </a:r>
          </a:p>
          <a:p>
            <a:pPr marL="285750" indent="-285750" algn="l">
              <a:buFont typeface="Arial" panose="020B0604020202020204" pitchFamily="34" charset="0"/>
              <a:buChar char="•"/>
            </a:pPr>
            <a:r>
              <a:rPr lang="en-US" sz="1800" dirty="0">
                <a:solidFill>
                  <a:srgbClr val="000000"/>
                </a:solidFill>
              </a:rPr>
              <a:t>Traffic marking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785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Avoiding 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759111"/>
          </a:xfrm>
        </p:spPr>
        <p:txBody>
          <a:bodyPr/>
          <a:lstStyle/>
          <a:p>
            <a:pPr marL="0" indent="0" algn="l"/>
            <a:r>
              <a:rPr lang="en-US" sz="1600" dirty="0">
                <a:solidFill>
                  <a:srgbClr val="000000"/>
                </a:solidFill>
              </a:rPr>
              <a:t>Packet loss is usually the result of congestion on an interface. Most applications that use TCP experience slowdown because TCP automatically adjusts to network congestion. Dropped TCP segments cause TCP sessions to reduce their window sizes. Some applications do not use TCP and cannot handle drops (fragile flows).</a:t>
            </a:r>
          </a:p>
          <a:p>
            <a:pPr marL="0" indent="0" algn="l"/>
            <a:endParaRPr lang="en-US" sz="1600" dirty="0">
              <a:solidFill>
                <a:srgbClr val="000000"/>
              </a:solidFill>
            </a:endParaRPr>
          </a:p>
          <a:p>
            <a:pPr marL="0" indent="0" algn="l"/>
            <a:r>
              <a:rPr lang="en-US" sz="1600" dirty="0">
                <a:solidFill>
                  <a:srgbClr val="000000"/>
                </a:solidFill>
              </a:rPr>
              <a:t>The following approaches can prevent drops in sensitive applications:</a:t>
            </a:r>
          </a:p>
          <a:p>
            <a:pPr marL="358835" lvl="1" indent="-285750">
              <a:buFont typeface="Arial" panose="020B0604020202020204" pitchFamily="34" charset="0"/>
              <a:buChar char="•"/>
            </a:pPr>
            <a:r>
              <a:rPr lang="en-US" sz="1600" dirty="0">
                <a:solidFill>
                  <a:srgbClr val="000000"/>
                </a:solidFill>
              </a:rPr>
              <a:t>Increase link capacity to ease or prevent congestion.</a:t>
            </a:r>
          </a:p>
          <a:p>
            <a:pPr marL="358835" lvl="1" indent="-285750">
              <a:buFont typeface="Arial" panose="020B0604020202020204" pitchFamily="34" charset="0"/>
              <a:buChar char="•"/>
            </a:pPr>
            <a:r>
              <a:rPr lang="en-US" sz="1600" dirty="0">
                <a:solidFill>
                  <a:srgbClr val="000000"/>
                </a:solidFill>
              </a:rPr>
              <a:t>Guarantee enough bandwidth and increase buffer space to accommodate bursts of traffic from fragile flows. WFQ, CBWFQ, and LLQ can guarantee bandwidth and provide prioritized forwarding to drop-sensitive applications.</a:t>
            </a:r>
          </a:p>
          <a:p>
            <a:pPr marL="358835" lvl="1" indent="-285750">
              <a:buFont typeface="Arial" panose="020B0604020202020204" pitchFamily="34" charset="0"/>
              <a:buChar char="•"/>
            </a:pPr>
            <a:r>
              <a:rPr lang="en-US" sz="1600" dirty="0">
                <a:solidFill>
                  <a:srgbClr val="000000"/>
                </a:solidFill>
              </a:rPr>
              <a:t>Drop lower-priority packets before congestion occurs. Cisco IOS QoS provides queuing mechanisms, such as weighted random early detection (WRED), that start dropping lower-priority packets before congestion occurs.</a:t>
            </a:r>
          </a:p>
        </p:txBody>
      </p:sp>
    </p:spTree>
    <p:extLst>
      <p:ext uri="{BB962C8B-B14F-4D97-AF65-F5344CB8AC3E}">
        <p14:creationId xmlns:p14="http://schemas.microsoft.com/office/powerpoint/2010/main" val="224169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QoS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66372"/>
          </a:xfrm>
        </p:spPr>
        <p:txBody>
          <a:bodyPr/>
          <a:lstStyle/>
          <a:p>
            <a:pPr marL="0" indent="0" algn="l"/>
            <a:r>
              <a:rPr lang="en-US" sz="1600" dirty="0">
                <a:solidFill>
                  <a:srgbClr val="000000"/>
                </a:solidFill>
              </a:rPr>
              <a:t>There are three categories of QoS tool, as described in the table.</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47271318"/>
              </p:ext>
            </p:extLst>
          </p:nvPr>
        </p:nvGraphicFramePr>
        <p:xfrm>
          <a:off x="532337" y="1204208"/>
          <a:ext cx="8079325" cy="3566160"/>
        </p:xfrm>
        <a:graphic>
          <a:graphicData uri="http://schemas.openxmlformats.org/drawingml/2006/table">
            <a:tbl>
              <a:tblPr firstRow="1" bandRow="1">
                <a:tableStyleId>{5C22544A-7EE6-4342-B048-85BDC9FD1C3A}</a:tableStyleId>
              </a:tblPr>
              <a:tblGrid>
                <a:gridCol w="2391733">
                  <a:extLst>
                    <a:ext uri="{9D8B030D-6E8A-4147-A177-3AD203B41FA5}">
                      <a16:colId xmlns:a16="http://schemas.microsoft.com/office/drawing/2014/main" val="3729139006"/>
                    </a:ext>
                  </a:extLst>
                </a:gridCol>
                <a:gridCol w="5687592">
                  <a:extLst>
                    <a:ext uri="{9D8B030D-6E8A-4147-A177-3AD203B41FA5}">
                      <a16:colId xmlns:a16="http://schemas.microsoft.com/office/drawing/2014/main" val="2623022619"/>
                    </a:ext>
                  </a:extLst>
                </a:gridCol>
              </a:tblGrid>
              <a:tr h="238700">
                <a:tc>
                  <a:txBody>
                    <a:bodyPr/>
                    <a:lstStyle/>
                    <a:p>
                      <a:r>
                        <a:rPr lang="en-US" sz="1400" dirty="0"/>
                        <a:t>QoS Tools</a:t>
                      </a:r>
                    </a:p>
                  </a:txBody>
                  <a:tcPr/>
                </a:tc>
                <a:tc>
                  <a:txBody>
                    <a:bodyPr/>
                    <a:lstStyle/>
                    <a:p>
                      <a:r>
                        <a:rPr lang="en-US" sz="1400" dirty="0"/>
                        <a:t>Description</a:t>
                      </a:r>
                    </a:p>
                  </a:txBody>
                  <a:tcPr/>
                </a:tc>
                <a:extLst>
                  <a:ext uri="{0D108BD9-81ED-4DB2-BD59-A6C34878D82A}">
                    <a16:rowId xmlns:a16="http://schemas.microsoft.com/office/drawing/2014/main" val="2583676789"/>
                  </a:ext>
                </a:extLst>
              </a:tr>
              <a:tr h="496045">
                <a:tc>
                  <a:txBody>
                    <a:bodyPr/>
                    <a:lstStyle/>
                    <a:p>
                      <a:pPr marL="0" indent="0">
                        <a:buFont typeface="Arial" panose="020B0604020202020204" pitchFamily="34" charset="0"/>
                        <a:buNone/>
                      </a:pPr>
                      <a:r>
                        <a:rPr lang="en-US" sz="1400" dirty="0"/>
                        <a:t>Classification and marking tools</a:t>
                      </a:r>
                    </a:p>
                  </a:txBody>
                  <a:tcPr/>
                </a:tc>
                <a:tc>
                  <a:txBody>
                    <a:bodyPr/>
                    <a:lstStyle/>
                    <a:p>
                      <a:pPr marL="171450" indent="-171450">
                        <a:buFont typeface="Arial" panose="020B0604020202020204" pitchFamily="34" charset="0"/>
                        <a:buChar char="•"/>
                      </a:pPr>
                      <a:r>
                        <a:rPr lang="en-US" sz="1400" dirty="0"/>
                        <a:t>Sessions, or flows, are analyzed to determine what traffic class they belong to.</a:t>
                      </a:r>
                    </a:p>
                    <a:p>
                      <a:pPr marL="171450" indent="-171450">
                        <a:buFont typeface="Arial" panose="020B0604020202020204" pitchFamily="34" charset="0"/>
                        <a:buChar char="•"/>
                      </a:pPr>
                      <a:r>
                        <a:rPr lang="en-US" sz="1400" dirty="0"/>
                        <a:t>When the traffic class is determined, the packets are marked.</a:t>
                      </a:r>
                    </a:p>
                  </a:txBody>
                  <a:tcPr/>
                </a:tc>
                <a:extLst>
                  <a:ext uri="{0D108BD9-81ED-4DB2-BD59-A6C34878D82A}">
                    <a16:rowId xmlns:a16="http://schemas.microsoft.com/office/drawing/2014/main" val="3849654457"/>
                  </a:ext>
                </a:extLst>
              </a:tr>
              <a:tr h="1193498">
                <a:tc>
                  <a:txBody>
                    <a:bodyPr/>
                    <a:lstStyle/>
                    <a:p>
                      <a:pPr marL="0" indent="0">
                        <a:buFont typeface="Arial" panose="020B0604020202020204" pitchFamily="34" charset="0"/>
                        <a:buNone/>
                      </a:pPr>
                      <a:r>
                        <a:rPr lang="en-US" sz="1400" dirty="0"/>
                        <a:t>Congestion avoidance tools</a:t>
                      </a:r>
                    </a:p>
                  </a:txBody>
                  <a:tcPr/>
                </a:tc>
                <a:tc>
                  <a:txBody>
                    <a:bodyPr/>
                    <a:lstStyle/>
                    <a:p>
                      <a:pPr marL="171450" indent="-171450">
                        <a:buFont typeface="Arial" panose="020B0604020202020204" pitchFamily="34" charset="0"/>
                        <a:buChar char="•"/>
                      </a:pPr>
                      <a:r>
                        <a:rPr lang="en-US" sz="1400" dirty="0"/>
                        <a:t>Traffic classes are allotted portions of network resources, as defined by the QoS policy.</a:t>
                      </a:r>
                    </a:p>
                    <a:p>
                      <a:pPr marL="171450" indent="-171450">
                        <a:buFont typeface="Arial" panose="020B0604020202020204" pitchFamily="34" charset="0"/>
                        <a:buChar char="•"/>
                      </a:pPr>
                      <a:r>
                        <a:rPr lang="en-US" sz="1400" dirty="0"/>
                        <a:t>The QoS policy also identifies how some traffic may be selectively dropped, delayed, or re-marked to avoid congestion.</a:t>
                      </a:r>
                    </a:p>
                    <a:p>
                      <a:pPr marL="171450" indent="-171450">
                        <a:buFont typeface="Arial" panose="020B0604020202020204" pitchFamily="34" charset="0"/>
                        <a:buChar char="•"/>
                      </a:pPr>
                      <a:r>
                        <a:rPr lang="en-US" sz="1400" dirty="0"/>
                        <a:t>The primary congestion avoidance tool is WRED and is used to regulate TCP data traffic in a bandwidth-efficient manner before tail drops caused by queue overflows occur.</a:t>
                      </a:r>
                    </a:p>
                  </a:txBody>
                  <a:tcPr/>
                </a:tc>
                <a:extLst>
                  <a:ext uri="{0D108BD9-81ED-4DB2-BD59-A6C34878D82A}">
                    <a16:rowId xmlns:a16="http://schemas.microsoft.com/office/drawing/2014/main" val="1615639436"/>
                  </a:ext>
                </a:extLst>
              </a:tr>
              <a:tr h="716099">
                <a:tc>
                  <a:txBody>
                    <a:bodyPr/>
                    <a:lstStyle/>
                    <a:p>
                      <a:pPr marL="0" indent="0">
                        <a:buFont typeface="Arial" panose="020B0604020202020204" pitchFamily="34" charset="0"/>
                        <a:buNone/>
                      </a:pPr>
                      <a:r>
                        <a:rPr lang="en-US" sz="1400" dirty="0"/>
                        <a:t>Congestion management tools</a:t>
                      </a:r>
                    </a:p>
                  </a:txBody>
                  <a:tcPr/>
                </a:tc>
                <a:tc>
                  <a:txBody>
                    <a:bodyPr/>
                    <a:lstStyle/>
                    <a:p>
                      <a:pPr marL="171450" indent="-171450">
                        <a:buFont typeface="Arial" panose="020B0604020202020204" pitchFamily="34" charset="0"/>
                        <a:buChar char="•"/>
                      </a:pPr>
                      <a:r>
                        <a:rPr lang="en-US" sz="1400" dirty="0"/>
                        <a:t>When traffic exceeds available network resources, traffic is queued to await availability of resources.</a:t>
                      </a:r>
                    </a:p>
                    <a:p>
                      <a:pPr marL="171450" indent="-171450">
                        <a:buFont typeface="Arial" panose="020B0604020202020204" pitchFamily="34" charset="0"/>
                        <a:buChar char="•"/>
                      </a:pPr>
                      <a:r>
                        <a:rPr lang="en-US" sz="1400" dirty="0"/>
                        <a:t>Common Cisco IOS-based congestion management tools include CBWFQ and LLQ algorithms.</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340923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QoS Tools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7704" y="630146"/>
            <a:ext cx="7913516" cy="1648356"/>
          </a:xfrm>
        </p:spPr>
        <p:txBody>
          <a:bodyPr/>
          <a:lstStyle/>
          <a:p>
            <a:pPr marL="0" indent="0" algn="l"/>
            <a:r>
              <a:rPr lang="en-US" sz="1600" dirty="0">
                <a:solidFill>
                  <a:srgbClr val="000000"/>
                </a:solidFill>
              </a:rPr>
              <a:t>The figure shows the sequence of QoS tools used when applied to packet flows.</a:t>
            </a:r>
          </a:p>
          <a:p>
            <a:pPr marL="285750" indent="-285750" algn="l">
              <a:buFont typeface="Arial" panose="020B0604020202020204" pitchFamily="34" charset="0"/>
              <a:buChar char="•"/>
            </a:pPr>
            <a:r>
              <a:rPr lang="en-US" sz="1600" dirty="0">
                <a:solidFill>
                  <a:srgbClr val="000000"/>
                </a:solidFill>
              </a:rPr>
              <a:t>Ingress packets are classified and their respective IP header is marked. </a:t>
            </a:r>
          </a:p>
          <a:p>
            <a:pPr marL="285750" indent="-285750" algn="l">
              <a:buFont typeface="Arial" panose="020B0604020202020204" pitchFamily="34" charset="0"/>
              <a:buChar char="•"/>
            </a:pPr>
            <a:r>
              <a:rPr lang="en-US" sz="1600" dirty="0">
                <a:solidFill>
                  <a:srgbClr val="000000"/>
                </a:solidFill>
              </a:rPr>
              <a:t>To avoid congestion, packets are then allocated resources based on defined policies. </a:t>
            </a:r>
          </a:p>
          <a:p>
            <a:pPr marL="285750" indent="-285750" algn="l">
              <a:buFont typeface="Arial" panose="020B0604020202020204" pitchFamily="34" charset="0"/>
              <a:buChar char="•"/>
            </a:pPr>
            <a:r>
              <a:rPr lang="en-US" sz="1600" dirty="0">
                <a:solidFill>
                  <a:srgbClr val="000000"/>
                </a:solidFill>
              </a:rPr>
              <a:t>Packets are then queued and forwarded out the egress interface based on their defined QoS shaping and policing policy.</a:t>
            </a:r>
          </a:p>
        </p:txBody>
      </p:sp>
      <p:sp>
        <p:nvSpPr>
          <p:cNvPr id="6" name="Rectangle 5">
            <a:extLst>
              <a:ext uri="{FF2B5EF4-FFF2-40B4-BE49-F238E27FC236}">
                <a16:creationId xmlns:a16="http://schemas.microsoft.com/office/drawing/2014/main" id="{F441D26B-B5D4-4183-86F2-E2817AEFACA9}"/>
              </a:ext>
            </a:extLst>
          </p:cNvPr>
          <p:cNvSpPr/>
          <p:nvPr/>
        </p:nvSpPr>
        <p:spPr>
          <a:xfrm>
            <a:off x="1762704" y="4288082"/>
            <a:ext cx="5633575" cy="461665"/>
          </a:xfrm>
          <a:prstGeom prst="rect">
            <a:avLst/>
          </a:prstGeom>
        </p:spPr>
        <p:txBody>
          <a:bodyPr wrap="square">
            <a:spAutoFit/>
          </a:bodyPr>
          <a:lstStyle/>
          <a:p>
            <a:r>
              <a:rPr lang="en-US" sz="1200" b="1" dirty="0"/>
              <a:t>Note</a:t>
            </a:r>
            <a:r>
              <a:rPr lang="en-US" sz="1200" dirty="0"/>
              <a:t>: Classification and marking can be done on ingress or egress, whereas other QoS actions such queuing and shaping are usually done on egress.</a:t>
            </a:r>
          </a:p>
        </p:txBody>
      </p:sp>
      <p:pic>
        <p:nvPicPr>
          <p:cNvPr id="2" name="Picture 1">
            <a:extLst>
              <a:ext uri="{FF2B5EF4-FFF2-40B4-BE49-F238E27FC236}">
                <a16:creationId xmlns:a16="http://schemas.microsoft.com/office/drawing/2014/main" id="{DA5A77B4-DD31-45EF-81C3-3E142EC2AA7A}"/>
              </a:ext>
            </a:extLst>
          </p:cNvPr>
          <p:cNvPicPr>
            <a:picLocks noChangeAspect="1"/>
          </p:cNvPicPr>
          <p:nvPr/>
        </p:nvPicPr>
        <p:blipFill>
          <a:blip r:embed="rId3"/>
          <a:stretch>
            <a:fillRect/>
          </a:stretch>
        </p:blipFill>
        <p:spPr>
          <a:xfrm>
            <a:off x="1747721" y="2278502"/>
            <a:ext cx="5394510" cy="2009580"/>
          </a:xfrm>
          <a:prstGeom prst="rect">
            <a:avLst/>
          </a:prstGeom>
        </p:spPr>
      </p:pic>
    </p:spTree>
    <p:extLst>
      <p:ext uri="{BB962C8B-B14F-4D97-AF65-F5344CB8AC3E}">
        <p14:creationId xmlns:p14="http://schemas.microsoft.com/office/powerpoint/2010/main" val="65296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Classification and Marking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2711747"/>
          </a:xfrm>
        </p:spPr>
        <p:txBody>
          <a:bodyPr/>
          <a:lstStyle/>
          <a:p>
            <a:pPr marL="0" indent="0" algn="l"/>
            <a:r>
              <a:rPr lang="en-US" sz="1600" dirty="0">
                <a:solidFill>
                  <a:srgbClr val="000000"/>
                </a:solidFill>
              </a:rPr>
              <a:t>Before a packet can have a QoS policy applied to it, the packet has to be classified.</a:t>
            </a:r>
          </a:p>
          <a:p>
            <a:pPr marL="0" indent="0" algn="l"/>
            <a:r>
              <a:rPr lang="en-US" sz="1600" dirty="0">
                <a:solidFill>
                  <a:srgbClr val="000000"/>
                </a:solidFill>
              </a:rPr>
              <a:t>Classification determines the class of traffic to which packets or frames belong. Only after traffic is marked can policies be applied to it.</a:t>
            </a:r>
          </a:p>
          <a:p>
            <a:pPr marL="0" indent="0" algn="l"/>
            <a:endParaRPr lang="en-US" sz="1600" dirty="0">
              <a:solidFill>
                <a:srgbClr val="000000"/>
              </a:solidFill>
            </a:endParaRPr>
          </a:p>
          <a:p>
            <a:pPr marL="0" indent="0" algn="l"/>
            <a:r>
              <a:rPr lang="en-US" sz="1600" dirty="0">
                <a:solidFill>
                  <a:srgbClr val="000000"/>
                </a:solidFill>
              </a:rPr>
              <a:t>How a packet is classified depends on the QoS implementation. </a:t>
            </a:r>
          </a:p>
          <a:p>
            <a:pPr marL="358835" lvl="1" indent="-285750">
              <a:buFont typeface="Arial" panose="020B0604020202020204" pitchFamily="34" charset="0"/>
              <a:buChar char="•"/>
            </a:pPr>
            <a:r>
              <a:rPr lang="en-US" sz="1600" dirty="0">
                <a:solidFill>
                  <a:srgbClr val="000000"/>
                </a:solidFill>
              </a:rPr>
              <a:t>Methods of classifying traffic flows at Layer 2 and 3 include using interfaces, ACLs, and class maps. </a:t>
            </a:r>
          </a:p>
          <a:p>
            <a:pPr marL="358835" lvl="1" indent="-285750">
              <a:buFont typeface="Arial" panose="020B0604020202020204" pitchFamily="34" charset="0"/>
              <a:buChar char="•"/>
            </a:pPr>
            <a:r>
              <a:rPr lang="en-US" sz="1600" dirty="0">
                <a:solidFill>
                  <a:srgbClr val="000000"/>
                </a:solidFill>
              </a:rPr>
              <a:t>Traffic can also be classified at Layers 4 to 7 using Network Based Application Recognition (NBAR).</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5253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Classification and Marking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925489"/>
          </a:xfrm>
        </p:spPr>
        <p:txBody>
          <a:bodyPr/>
          <a:lstStyle/>
          <a:p>
            <a:pPr marL="0" indent="0" algn="l"/>
            <a:r>
              <a:rPr lang="en-US" sz="1600" dirty="0">
                <a:solidFill>
                  <a:srgbClr val="000000"/>
                </a:solidFill>
              </a:rPr>
              <a:t>How traffic is marked usually depends on the technology. The decision of whether to mark traffic at Layers 2 or 3 (or both) is not trivial and should be made after consideration of the following points:</a:t>
            </a:r>
          </a:p>
          <a:p>
            <a:pPr marL="285750" indent="-285750" algn="l">
              <a:buFont typeface="Arial" panose="020B0604020202020204" pitchFamily="34" charset="0"/>
              <a:buChar char="•"/>
            </a:pPr>
            <a:r>
              <a:rPr lang="en-US" sz="1600" dirty="0">
                <a:solidFill>
                  <a:srgbClr val="000000"/>
                </a:solidFill>
              </a:rPr>
              <a:t>Layer 2 marking of frames can be performed for non-IP traffic.</a:t>
            </a:r>
          </a:p>
          <a:p>
            <a:pPr marL="285750" indent="-285750" algn="l">
              <a:buFont typeface="Arial" panose="020B0604020202020204" pitchFamily="34" charset="0"/>
              <a:buChar char="•"/>
            </a:pPr>
            <a:r>
              <a:rPr lang="en-US" sz="1600" dirty="0">
                <a:solidFill>
                  <a:srgbClr val="000000"/>
                </a:solidFill>
              </a:rPr>
              <a:t>Layer 2 marking of frames is the only QoS option available for switches that are not “IP aware”.</a:t>
            </a:r>
          </a:p>
          <a:p>
            <a:pPr marL="285750" indent="-285750" algn="l">
              <a:buFont typeface="Arial" panose="020B0604020202020204" pitchFamily="34" charset="0"/>
              <a:buChar char="•"/>
            </a:pPr>
            <a:r>
              <a:rPr lang="en-US" sz="1600" dirty="0">
                <a:solidFill>
                  <a:srgbClr val="000000"/>
                </a:solidFill>
              </a:rPr>
              <a:t>Layer 3 marking will carry the QoS information end-to-end.</a:t>
            </a:r>
          </a:p>
          <a:p>
            <a:pPr marL="0" indent="0" algn="l"/>
            <a:endParaRPr lang="en-US" sz="1600" dirty="0">
              <a:solidFill>
                <a:srgbClr val="000000"/>
              </a:solidFill>
            </a:endParaRP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3215466736"/>
              </p:ext>
            </p:extLst>
          </p:nvPr>
        </p:nvGraphicFramePr>
        <p:xfrm>
          <a:off x="532337" y="2892670"/>
          <a:ext cx="8079325" cy="1645920"/>
        </p:xfrm>
        <a:graphic>
          <a:graphicData uri="http://schemas.openxmlformats.org/drawingml/2006/table">
            <a:tbl>
              <a:tblPr firstRow="1" bandRow="1">
                <a:tableStyleId>{5C22544A-7EE6-4342-B048-85BDC9FD1C3A}</a:tableStyleId>
              </a:tblPr>
              <a:tblGrid>
                <a:gridCol w="2321395">
                  <a:extLst>
                    <a:ext uri="{9D8B030D-6E8A-4147-A177-3AD203B41FA5}">
                      <a16:colId xmlns:a16="http://schemas.microsoft.com/office/drawing/2014/main" val="3729139006"/>
                    </a:ext>
                  </a:extLst>
                </a:gridCol>
                <a:gridCol w="633046">
                  <a:extLst>
                    <a:ext uri="{9D8B030D-6E8A-4147-A177-3AD203B41FA5}">
                      <a16:colId xmlns:a16="http://schemas.microsoft.com/office/drawing/2014/main" val="1365117144"/>
                    </a:ext>
                  </a:extLst>
                </a:gridCol>
                <a:gridCol w="3878664">
                  <a:extLst>
                    <a:ext uri="{9D8B030D-6E8A-4147-A177-3AD203B41FA5}">
                      <a16:colId xmlns:a16="http://schemas.microsoft.com/office/drawing/2014/main" val="261006758"/>
                    </a:ext>
                  </a:extLst>
                </a:gridCol>
                <a:gridCol w="1246220">
                  <a:extLst>
                    <a:ext uri="{9D8B030D-6E8A-4147-A177-3AD203B41FA5}">
                      <a16:colId xmlns:a16="http://schemas.microsoft.com/office/drawing/2014/main" val="2623022619"/>
                    </a:ext>
                  </a:extLst>
                </a:gridCol>
              </a:tblGrid>
              <a:tr h="0">
                <a:tc>
                  <a:txBody>
                    <a:bodyPr/>
                    <a:lstStyle/>
                    <a:p>
                      <a:r>
                        <a:rPr lang="en-US" sz="1200" dirty="0"/>
                        <a:t>QoS Tools</a:t>
                      </a:r>
                    </a:p>
                  </a:txBody>
                  <a:tcPr/>
                </a:tc>
                <a:tc>
                  <a:txBody>
                    <a:bodyPr/>
                    <a:lstStyle/>
                    <a:p>
                      <a:r>
                        <a:rPr lang="en-US" sz="1200" dirty="0"/>
                        <a:t>Layer</a:t>
                      </a:r>
                    </a:p>
                  </a:txBody>
                  <a:tcPr/>
                </a:tc>
                <a:tc>
                  <a:txBody>
                    <a:bodyPr/>
                    <a:lstStyle/>
                    <a:p>
                      <a:r>
                        <a:rPr lang="en-US" sz="1200" dirty="0"/>
                        <a:t>Marking Field</a:t>
                      </a:r>
                    </a:p>
                  </a:txBody>
                  <a:tcPr/>
                </a:tc>
                <a:tc>
                  <a:txBody>
                    <a:bodyPr/>
                    <a:lstStyle/>
                    <a:p>
                      <a:r>
                        <a:rPr lang="en-US" sz="1200" dirty="0"/>
                        <a:t>Width in Bits</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Ethernet (802.1q, 802.1p)</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Class of Service (</a:t>
                      </a:r>
                      <a:r>
                        <a:rPr lang="en-US" sz="1200" dirty="0" err="1"/>
                        <a:t>CoS</a:t>
                      </a:r>
                      <a:r>
                        <a:rPr lang="en-US" sz="1200" dirty="0"/>
                        <a:t>)</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802.11 (Wi-Fi)</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Wi-Fi Traffic Identifier (TID)</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MPLS</a:t>
                      </a:r>
                    </a:p>
                  </a:txBody>
                  <a:tcPr/>
                </a:tc>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Experimental (EXP)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828286215"/>
                  </a:ext>
                </a:extLst>
              </a:tr>
              <a:tr h="0">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IP Precedence (IPP)</a:t>
                      </a:r>
                    </a:p>
                  </a:txBody>
                  <a:tcPr/>
                </a:tc>
                <a:tc>
                  <a:txBody>
                    <a:bodyPr/>
                    <a:lstStyle/>
                    <a:p>
                      <a:pPr marL="0" indent="0">
                        <a:buFont typeface="Arial" panose="020B0604020202020204" pitchFamily="34" charset="0"/>
                        <a:buNone/>
                      </a:pPr>
                      <a:r>
                        <a:rPr lang="en-US" sz="1200" dirty="0"/>
                        <a:t>3</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IPv4 and IPv6</a:t>
                      </a:r>
                    </a:p>
                  </a:txBody>
                  <a:tcPr/>
                </a:tc>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Differentiated Services Code Point (DSCP)</a:t>
                      </a:r>
                    </a:p>
                  </a:txBody>
                  <a:tcPr/>
                </a:tc>
                <a:tc>
                  <a:txBody>
                    <a:bodyPr/>
                    <a:lstStyle/>
                    <a:p>
                      <a:pPr marL="0" indent="0">
                        <a:buFont typeface="Arial" panose="020B0604020202020204" pitchFamily="34" charset="0"/>
                        <a:buNone/>
                      </a:pPr>
                      <a:r>
                        <a:rPr lang="en-US" sz="1200" dirty="0"/>
                        <a:t>6</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99402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Video – The Purpose of QoS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759111"/>
          </a:xfrm>
        </p:spPr>
        <p:txBody>
          <a:bodyPr/>
          <a:lstStyle/>
          <a:p>
            <a:pPr marL="0" indent="0" algn="l"/>
            <a:r>
              <a:rPr lang="en-US" sz="1800" dirty="0">
                <a:solidFill>
                  <a:srgbClr val="000000"/>
                </a:solidFill>
              </a:rPr>
              <a:t>This video explains Quality of Service (QoS) and why it is needed.</a:t>
            </a:r>
          </a:p>
        </p:txBody>
      </p:sp>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Marking at Layer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802.1Q is the IEEE standard that supports VLAN tagging at Layer 2 on Ethernet networks. When 802.1Q is implemented, two fields are inserted into the Ethernet frame following the source MAC address field.</a:t>
            </a:r>
          </a:p>
        </p:txBody>
      </p:sp>
      <p:pic>
        <p:nvPicPr>
          <p:cNvPr id="2" name="Picture 1">
            <a:extLst>
              <a:ext uri="{FF2B5EF4-FFF2-40B4-BE49-F238E27FC236}">
                <a16:creationId xmlns:a16="http://schemas.microsoft.com/office/drawing/2014/main" id="{8FF899A7-218D-42C9-BD80-E38CDA324536}"/>
              </a:ext>
            </a:extLst>
          </p:cNvPr>
          <p:cNvPicPr>
            <a:picLocks noChangeAspect="1"/>
          </p:cNvPicPr>
          <p:nvPr/>
        </p:nvPicPr>
        <p:blipFill>
          <a:blip r:embed="rId3"/>
          <a:stretch>
            <a:fillRect/>
          </a:stretch>
        </p:blipFill>
        <p:spPr>
          <a:xfrm>
            <a:off x="1630457" y="2038035"/>
            <a:ext cx="5516545" cy="2562219"/>
          </a:xfrm>
          <a:prstGeom prst="rect">
            <a:avLst/>
          </a:prstGeom>
        </p:spPr>
      </p:pic>
    </p:spTree>
    <p:extLst>
      <p:ext uri="{BB962C8B-B14F-4D97-AF65-F5344CB8AC3E}">
        <p14:creationId xmlns:p14="http://schemas.microsoft.com/office/powerpoint/2010/main" val="156685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Marking at Layer 2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39365" y="810705"/>
            <a:ext cx="8672660" cy="1574275"/>
          </a:xfrm>
        </p:spPr>
        <p:txBody>
          <a:bodyPr/>
          <a:lstStyle/>
          <a:p>
            <a:pPr marL="0" indent="0" algn="l"/>
            <a:r>
              <a:rPr lang="en-US" sz="1600" dirty="0">
                <a:solidFill>
                  <a:srgbClr val="000000"/>
                </a:solidFill>
              </a:rPr>
              <a:t>The 802.1Q standard also includes the QoS prioritization scheme known as IEEE 802.1p. The 802.1p standard uses the first three bits in the Tag Control Information (TCI) field. Known as the Priority (PRI) field, this 3-bit field identifies the Class of Service (</a:t>
            </a:r>
            <a:r>
              <a:rPr lang="en-US" sz="1600" dirty="0" err="1">
                <a:solidFill>
                  <a:srgbClr val="000000"/>
                </a:solidFill>
              </a:rPr>
              <a:t>CoS</a:t>
            </a:r>
            <a:r>
              <a:rPr lang="en-US" sz="1600" dirty="0">
                <a:solidFill>
                  <a:srgbClr val="000000"/>
                </a:solidFill>
              </a:rPr>
              <a:t>) markings.</a:t>
            </a:r>
          </a:p>
          <a:p>
            <a:pPr marL="0" indent="0" algn="l"/>
            <a:endParaRPr lang="en-US" sz="1600" dirty="0">
              <a:solidFill>
                <a:srgbClr val="000000"/>
              </a:solidFill>
            </a:endParaRPr>
          </a:p>
          <a:p>
            <a:pPr marL="0" indent="0" algn="l"/>
            <a:r>
              <a:rPr lang="en-US" sz="1600" dirty="0">
                <a:solidFill>
                  <a:srgbClr val="000000"/>
                </a:solidFill>
              </a:rPr>
              <a:t>Three bits means that a Layer 2 Ethernet frame can be marked with one of eight levels of priority (values 0-7).</a:t>
            </a:r>
          </a:p>
        </p:txBody>
      </p:sp>
      <p:graphicFrame>
        <p:nvGraphicFramePr>
          <p:cNvPr id="5" name="Content Placeholder 6">
            <a:extLst>
              <a:ext uri="{FF2B5EF4-FFF2-40B4-BE49-F238E27FC236}">
                <a16:creationId xmlns:a16="http://schemas.microsoft.com/office/drawing/2014/main" id="{7EA9397D-EE26-440E-8253-EC809CA48CBE}"/>
              </a:ext>
            </a:extLst>
          </p:cNvPr>
          <p:cNvGraphicFramePr>
            <a:graphicFrameLocks/>
          </p:cNvGraphicFramePr>
          <p:nvPr>
            <p:extLst>
              <p:ext uri="{D42A27DB-BD31-4B8C-83A1-F6EECF244321}">
                <p14:modId xmlns:p14="http://schemas.microsoft.com/office/powerpoint/2010/main" val="4024720123"/>
              </p:ext>
            </p:extLst>
          </p:nvPr>
        </p:nvGraphicFramePr>
        <p:xfrm>
          <a:off x="431972" y="2467659"/>
          <a:ext cx="8129224" cy="2468880"/>
        </p:xfrm>
        <a:graphic>
          <a:graphicData uri="http://schemas.openxmlformats.org/drawingml/2006/table">
            <a:tbl>
              <a:tblPr firstRow="1" bandRow="1">
                <a:tableStyleId>{5C22544A-7EE6-4342-B048-85BDC9FD1C3A}</a:tableStyleId>
              </a:tblPr>
              <a:tblGrid>
                <a:gridCol w="2761722">
                  <a:extLst>
                    <a:ext uri="{9D8B030D-6E8A-4147-A177-3AD203B41FA5}">
                      <a16:colId xmlns:a16="http://schemas.microsoft.com/office/drawing/2014/main" val="3729139006"/>
                    </a:ext>
                  </a:extLst>
                </a:gridCol>
                <a:gridCol w="1800337">
                  <a:extLst>
                    <a:ext uri="{9D8B030D-6E8A-4147-A177-3AD203B41FA5}">
                      <a16:colId xmlns:a16="http://schemas.microsoft.com/office/drawing/2014/main" val="1365117144"/>
                    </a:ext>
                  </a:extLst>
                </a:gridCol>
                <a:gridCol w="3567165">
                  <a:extLst>
                    <a:ext uri="{9D8B030D-6E8A-4147-A177-3AD203B41FA5}">
                      <a16:colId xmlns:a16="http://schemas.microsoft.com/office/drawing/2014/main" val="261006758"/>
                    </a:ext>
                  </a:extLst>
                </a:gridCol>
              </a:tblGrid>
              <a:tr h="0">
                <a:tc>
                  <a:txBody>
                    <a:bodyPr/>
                    <a:lstStyle/>
                    <a:p>
                      <a:r>
                        <a:rPr lang="en-US" sz="1200" dirty="0" err="1"/>
                        <a:t>CoS</a:t>
                      </a:r>
                      <a:r>
                        <a:rPr lang="en-US" sz="1200" dirty="0"/>
                        <a:t> Value</a:t>
                      </a:r>
                    </a:p>
                  </a:txBody>
                  <a:tcPr/>
                </a:tc>
                <a:tc>
                  <a:txBody>
                    <a:bodyPr/>
                    <a:lstStyle/>
                    <a:p>
                      <a:r>
                        <a:rPr lang="en-US" sz="1200" dirty="0" err="1"/>
                        <a:t>CoS</a:t>
                      </a:r>
                      <a:r>
                        <a:rPr lang="en-US" sz="1200" dirty="0"/>
                        <a:t> Binary Value</a:t>
                      </a:r>
                    </a:p>
                  </a:txBody>
                  <a:tcPr/>
                </a:tc>
                <a:tc>
                  <a:txBody>
                    <a:bodyPr/>
                    <a:lstStyle/>
                    <a:p>
                      <a:r>
                        <a:rPr lang="en-US" sz="1200" dirty="0"/>
                        <a:t>Description</a:t>
                      </a:r>
                    </a:p>
                  </a:txBody>
                  <a:tcPr/>
                </a:tc>
                <a:extLst>
                  <a:ext uri="{0D108BD9-81ED-4DB2-BD59-A6C34878D82A}">
                    <a16:rowId xmlns:a16="http://schemas.microsoft.com/office/drawing/2014/main" val="2583676789"/>
                  </a:ext>
                </a:extLst>
              </a:tr>
              <a:tr h="132447">
                <a:tc>
                  <a:txBody>
                    <a:bodyPr/>
                    <a:lstStyle/>
                    <a:p>
                      <a:pPr marL="0" indent="0">
                        <a:buFont typeface="Arial" panose="020B0604020202020204" pitchFamily="34" charset="0"/>
                        <a:buNone/>
                      </a:pPr>
                      <a:r>
                        <a:rPr lang="en-US" sz="1200" dirty="0"/>
                        <a:t>0</a:t>
                      </a:r>
                    </a:p>
                  </a:txBody>
                  <a:tcPr/>
                </a:tc>
                <a:tc>
                  <a:txBody>
                    <a:bodyPr/>
                    <a:lstStyle/>
                    <a:p>
                      <a:pPr marL="0" indent="0">
                        <a:buFont typeface="Arial" panose="020B0604020202020204" pitchFamily="34" charset="0"/>
                        <a:buNone/>
                      </a:pPr>
                      <a:r>
                        <a:rPr lang="en-US" sz="1200" dirty="0"/>
                        <a:t>000</a:t>
                      </a:r>
                    </a:p>
                  </a:txBody>
                  <a:tcPr/>
                </a:tc>
                <a:tc>
                  <a:txBody>
                    <a:bodyPr/>
                    <a:lstStyle/>
                    <a:p>
                      <a:pPr marL="0" indent="0">
                        <a:buFont typeface="Arial" panose="020B0604020202020204" pitchFamily="34" charset="0"/>
                        <a:buNone/>
                      </a:pPr>
                      <a:r>
                        <a:rPr lang="en-US" sz="1200" dirty="0"/>
                        <a:t>Best-Effort Data</a:t>
                      </a:r>
                    </a:p>
                  </a:txBody>
                  <a:tcPr/>
                </a:tc>
                <a:extLst>
                  <a:ext uri="{0D108BD9-81ED-4DB2-BD59-A6C34878D82A}">
                    <a16:rowId xmlns:a16="http://schemas.microsoft.com/office/drawing/2014/main" val="3849654457"/>
                  </a:ext>
                </a:extLst>
              </a:tr>
              <a:tr h="132447">
                <a:tc>
                  <a:txBody>
                    <a:bodyPr/>
                    <a:lstStyle/>
                    <a:p>
                      <a:pPr marL="0" indent="0">
                        <a:buFont typeface="Arial" panose="020B0604020202020204" pitchFamily="34" charset="0"/>
                        <a:buNone/>
                      </a:pPr>
                      <a:r>
                        <a:rPr lang="en-US" sz="1200" dirty="0"/>
                        <a:t>1</a:t>
                      </a:r>
                    </a:p>
                  </a:txBody>
                  <a:tcPr/>
                </a:tc>
                <a:tc>
                  <a:txBody>
                    <a:bodyPr/>
                    <a:lstStyle/>
                    <a:p>
                      <a:pPr marL="0" indent="0">
                        <a:buFont typeface="Arial" panose="020B0604020202020204" pitchFamily="34" charset="0"/>
                        <a:buNone/>
                      </a:pPr>
                      <a:r>
                        <a:rPr lang="en-US" sz="1200" dirty="0"/>
                        <a:t>001</a:t>
                      </a:r>
                    </a:p>
                  </a:txBody>
                  <a:tcPr/>
                </a:tc>
                <a:tc>
                  <a:txBody>
                    <a:bodyPr/>
                    <a:lstStyle/>
                    <a:p>
                      <a:pPr marL="0" indent="0">
                        <a:buFont typeface="Arial" panose="020B0604020202020204" pitchFamily="34" charset="0"/>
                        <a:buNone/>
                      </a:pPr>
                      <a:r>
                        <a:rPr lang="en-US" sz="1200" dirty="0"/>
                        <a:t>Medium-Priority Data</a:t>
                      </a:r>
                    </a:p>
                  </a:txBody>
                  <a:tcPr/>
                </a:tc>
                <a:extLst>
                  <a:ext uri="{0D108BD9-81ED-4DB2-BD59-A6C34878D82A}">
                    <a16:rowId xmlns:a16="http://schemas.microsoft.com/office/drawing/2014/main" val="3964114329"/>
                  </a:ext>
                </a:extLst>
              </a:tr>
              <a:tr h="132447">
                <a:tc>
                  <a:txBody>
                    <a:bodyPr/>
                    <a:lstStyle/>
                    <a:p>
                      <a:pPr marL="0" indent="0">
                        <a:buFont typeface="Arial" panose="020B0604020202020204" pitchFamily="34" charset="0"/>
                        <a:buNone/>
                      </a:pPr>
                      <a:r>
                        <a:rPr lang="en-US" sz="1200" dirty="0"/>
                        <a:t>2</a:t>
                      </a:r>
                    </a:p>
                  </a:txBody>
                  <a:tcPr/>
                </a:tc>
                <a:tc>
                  <a:txBody>
                    <a:bodyPr/>
                    <a:lstStyle/>
                    <a:p>
                      <a:pPr marL="0" indent="0">
                        <a:buFont typeface="Arial" panose="020B0604020202020204" pitchFamily="34" charset="0"/>
                        <a:buNone/>
                      </a:pPr>
                      <a:r>
                        <a:rPr lang="en-US" sz="1200" dirty="0"/>
                        <a:t>010</a:t>
                      </a:r>
                    </a:p>
                  </a:txBody>
                  <a:tcPr/>
                </a:tc>
                <a:tc>
                  <a:txBody>
                    <a:bodyPr/>
                    <a:lstStyle/>
                    <a:p>
                      <a:pPr marL="0" indent="0">
                        <a:buFont typeface="Arial" panose="020B0604020202020204" pitchFamily="34" charset="0"/>
                        <a:buNone/>
                      </a:pPr>
                      <a:r>
                        <a:rPr lang="en-US" sz="1200" dirty="0"/>
                        <a:t>High-Priority Data</a:t>
                      </a:r>
                    </a:p>
                  </a:txBody>
                  <a:tcPr/>
                </a:tc>
                <a:extLst>
                  <a:ext uri="{0D108BD9-81ED-4DB2-BD59-A6C34878D82A}">
                    <a16:rowId xmlns:a16="http://schemas.microsoft.com/office/drawing/2014/main" val="1828286215"/>
                  </a:ext>
                </a:extLst>
              </a:tr>
              <a:tr h="132447">
                <a:tc>
                  <a:txBody>
                    <a:bodyPr/>
                    <a:lstStyle/>
                    <a:p>
                      <a:pPr marL="0" indent="0">
                        <a:buFont typeface="Arial" panose="020B0604020202020204" pitchFamily="34" charset="0"/>
                        <a:buNone/>
                      </a:pPr>
                      <a:r>
                        <a:rPr lang="en-US" sz="1200" dirty="0"/>
                        <a:t>3</a:t>
                      </a:r>
                    </a:p>
                  </a:txBody>
                  <a:tcPr/>
                </a:tc>
                <a:tc>
                  <a:txBody>
                    <a:bodyPr/>
                    <a:lstStyle/>
                    <a:p>
                      <a:pPr marL="0" indent="0">
                        <a:buFont typeface="Arial" panose="020B0604020202020204" pitchFamily="34" charset="0"/>
                        <a:buNone/>
                      </a:pPr>
                      <a:r>
                        <a:rPr lang="en-US" sz="1200" dirty="0"/>
                        <a:t>011</a:t>
                      </a:r>
                    </a:p>
                  </a:txBody>
                  <a:tcPr/>
                </a:tc>
                <a:tc>
                  <a:txBody>
                    <a:bodyPr/>
                    <a:lstStyle/>
                    <a:p>
                      <a:pPr marL="0" indent="0">
                        <a:buFont typeface="Arial" panose="020B0604020202020204" pitchFamily="34" charset="0"/>
                        <a:buNone/>
                      </a:pPr>
                      <a:r>
                        <a:rPr lang="en-US" sz="1200" dirty="0"/>
                        <a:t>Call Signaling</a:t>
                      </a:r>
                    </a:p>
                  </a:txBody>
                  <a:tcPr/>
                </a:tc>
                <a:extLst>
                  <a:ext uri="{0D108BD9-81ED-4DB2-BD59-A6C34878D82A}">
                    <a16:rowId xmlns:a16="http://schemas.microsoft.com/office/drawing/2014/main" val="1253890314"/>
                  </a:ext>
                </a:extLst>
              </a:tr>
              <a:tr h="132447">
                <a:tc>
                  <a:txBody>
                    <a:bodyPr/>
                    <a:lstStyle/>
                    <a:p>
                      <a:pPr marL="0" indent="0">
                        <a:buFont typeface="Arial" panose="020B0604020202020204" pitchFamily="34" charset="0"/>
                        <a:buNone/>
                      </a:pPr>
                      <a:r>
                        <a:rPr lang="en-US" sz="1200" dirty="0"/>
                        <a:t>4</a:t>
                      </a:r>
                    </a:p>
                  </a:txBody>
                  <a:tcPr/>
                </a:tc>
                <a:tc>
                  <a:txBody>
                    <a:bodyPr/>
                    <a:lstStyle/>
                    <a:p>
                      <a:pPr marL="0" indent="0">
                        <a:buFont typeface="Arial" panose="020B0604020202020204" pitchFamily="34" charset="0"/>
                        <a:buNone/>
                      </a:pPr>
                      <a:r>
                        <a:rPr lang="en-US" sz="1200" dirty="0"/>
                        <a:t>100</a:t>
                      </a:r>
                    </a:p>
                  </a:txBody>
                  <a:tcPr/>
                </a:tc>
                <a:tc>
                  <a:txBody>
                    <a:bodyPr/>
                    <a:lstStyle/>
                    <a:p>
                      <a:pPr marL="0" indent="0">
                        <a:buFont typeface="Arial" panose="020B0604020202020204" pitchFamily="34" charset="0"/>
                        <a:buNone/>
                      </a:pPr>
                      <a:r>
                        <a:rPr lang="en-US" sz="1200" dirty="0"/>
                        <a:t>Videoconferencing</a:t>
                      </a:r>
                    </a:p>
                  </a:txBody>
                  <a:tcPr/>
                </a:tc>
                <a:extLst>
                  <a:ext uri="{0D108BD9-81ED-4DB2-BD59-A6C34878D82A}">
                    <a16:rowId xmlns:a16="http://schemas.microsoft.com/office/drawing/2014/main" val="710061572"/>
                  </a:ext>
                </a:extLst>
              </a:tr>
              <a:tr h="132447">
                <a:tc>
                  <a:txBody>
                    <a:bodyPr/>
                    <a:lstStyle/>
                    <a:p>
                      <a:pPr marL="0" indent="0">
                        <a:buFont typeface="Arial" panose="020B0604020202020204" pitchFamily="34" charset="0"/>
                        <a:buNone/>
                      </a:pPr>
                      <a:r>
                        <a:rPr lang="en-US" sz="1200" dirty="0"/>
                        <a:t>5</a:t>
                      </a:r>
                    </a:p>
                  </a:txBody>
                  <a:tcPr/>
                </a:tc>
                <a:tc>
                  <a:txBody>
                    <a:bodyPr/>
                    <a:lstStyle/>
                    <a:p>
                      <a:pPr marL="0" indent="0">
                        <a:buFont typeface="Arial" panose="020B0604020202020204" pitchFamily="34" charset="0"/>
                        <a:buNone/>
                      </a:pPr>
                      <a:r>
                        <a:rPr lang="en-US" sz="1200" dirty="0"/>
                        <a:t>101</a:t>
                      </a:r>
                    </a:p>
                  </a:txBody>
                  <a:tcPr/>
                </a:tc>
                <a:tc>
                  <a:txBody>
                    <a:bodyPr/>
                    <a:lstStyle/>
                    <a:p>
                      <a:pPr marL="0" indent="0">
                        <a:buFont typeface="Arial" panose="020B0604020202020204" pitchFamily="34" charset="0"/>
                        <a:buNone/>
                      </a:pPr>
                      <a:r>
                        <a:rPr lang="en-US" sz="1200" dirty="0"/>
                        <a:t>Voice bearer (voice traffic)</a:t>
                      </a:r>
                    </a:p>
                  </a:txBody>
                  <a:tcPr/>
                </a:tc>
                <a:extLst>
                  <a:ext uri="{0D108BD9-81ED-4DB2-BD59-A6C34878D82A}">
                    <a16:rowId xmlns:a16="http://schemas.microsoft.com/office/drawing/2014/main" val="275880637"/>
                  </a:ext>
                </a:extLst>
              </a:tr>
              <a:tr h="0">
                <a:tc>
                  <a:txBody>
                    <a:bodyPr/>
                    <a:lstStyle/>
                    <a:p>
                      <a:pPr marL="0" indent="0">
                        <a:buFont typeface="Arial" panose="020B0604020202020204" pitchFamily="34" charset="0"/>
                        <a:buNone/>
                      </a:pPr>
                      <a:r>
                        <a:rPr lang="en-US" sz="1200" dirty="0"/>
                        <a:t>6</a:t>
                      </a:r>
                    </a:p>
                  </a:txBody>
                  <a:tcPr/>
                </a:tc>
                <a:tc>
                  <a:txBody>
                    <a:bodyPr/>
                    <a:lstStyle/>
                    <a:p>
                      <a:pPr marL="0" indent="0">
                        <a:buFont typeface="Arial" panose="020B0604020202020204" pitchFamily="34" charset="0"/>
                        <a:buNone/>
                      </a:pPr>
                      <a:r>
                        <a:rPr lang="en-US" sz="1200" dirty="0"/>
                        <a:t>110</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1615639436"/>
                  </a:ext>
                </a:extLst>
              </a:tr>
              <a:tr h="191203">
                <a:tc>
                  <a:txBody>
                    <a:bodyPr/>
                    <a:lstStyle/>
                    <a:p>
                      <a:pPr marL="0" indent="0">
                        <a:buFont typeface="Arial" panose="020B0604020202020204" pitchFamily="34" charset="0"/>
                        <a:buNone/>
                      </a:pPr>
                      <a:r>
                        <a:rPr lang="en-US" sz="1200" dirty="0"/>
                        <a:t>7</a:t>
                      </a:r>
                    </a:p>
                  </a:txBody>
                  <a:tcPr/>
                </a:tc>
                <a:tc>
                  <a:txBody>
                    <a:bodyPr/>
                    <a:lstStyle/>
                    <a:p>
                      <a:pPr marL="0" indent="0">
                        <a:buFont typeface="Arial" panose="020B0604020202020204" pitchFamily="34" charset="0"/>
                        <a:buNone/>
                      </a:pPr>
                      <a:r>
                        <a:rPr lang="en-US" sz="1200" dirty="0"/>
                        <a:t>111</a:t>
                      </a:r>
                    </a:p>
                  </a:txBody>
                  <a:tcPr/>
                </a:tc>
                <a:tc>
                  <a:txBody>
                    <a:bodyPr/>
                    <a:lstStyle/>
                    <a:p>
                      <a:pPr marL="0" indent="0">
                        <a:buFont typeface="Arial" panose="020B0604020202020204" pitchFamily="34" charset="0"/>
                        <a:buNone/>
                      </a:pPr>
                      <a:r>
                        <a:rPr lang="en-US" sz="1200" dirty="0"/>
                        <a:t>Reserved</a:t>
                      </a:r>
                    </a:p>
                  </a:txBody>
                  <a:tcPr/>
                </a:tc>
                <a:extLst>
                  <a:ext uri="{0D108BD9-81ED-4DB2-BD59-A6C34878D82A}">
                    <a16:rowId xmlns:a16="http://schemas.microsoft.com/office/drawing/2014/main" val="661493734"/>
                  </a:ext>
                </a:extLst>
              </a:tr>
            </a:tbl>
          </a:graphicData>
        </a:graphic>
      </p:graphicFrame>
    </p:spTree>
    <p:extLst>
      <p:ext uri="{BB962C8B-B14F-4D97-AF65-F5344CB8AC3E}">
        <p14:creationId xmlns:p14="http://schemas.microsoft.com/office/powerpoint/2010/main" val="22368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Marking at Layer 3</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18964" cy="3133777"/>
          </a:xfrm>
        </p:spPr>
        <p:txBody>
          <a:bodyPr/>
          <a:lstStyle/>
          <a:p>
            <a:pPr marL="0" indent="0" algn="l"/>
            <a:r>
              <a:rPr lang="en-US" sz="1600" dirty="0">
                <a:solidFill>
                  <a:srgbClr val="000000"/>
                </a:solidFill>
              </a:rPr>
              <a:t>IPv4 and IPv6 specify an 8-bit field in their packet headers to mark packets. </a:t>
            </a:r>
          </a:p>
          <a:p>
            <a:pPr marL="0" indent="0" algn="l"/>
            <a:endParaRPr lang="en-US" sz="1600" dirty="0">
              <a:solidFill>
                <a:srgbClr val="000000"/>
              </a:solidFill>
            </a:endParaRPr>
          </a:p>
          <a:p>
            <a:pPr marL="0" indent="0" algn="l"/>
            <a:r>
              <a:rPr lang="en-US" sz="1600" dirty="0">
                <a:solidFill>
                  <a:srgbClr val="000000"/>
                </a:solidFill>
              </a:rPr>
              <a:t>Both IPv4 and IPv6 support an 8-bit field for marking: the Type of Service (</a:t>
            </a:r>
            <a:r>
              <a:rPr lang="en-US" sz="1600" dirty="0" err="1">
                <a:solidFill>
                  <a:srgbClr val="000000"/>
                </a:solidFill>
              </a:rPr>
              <a:t>ToS</a:t>
            </a:r>
            <a:r>
              <a:rPr lang="en-US" sz="1600" dirty="0">
                <a:solidFill>
                  <a:srgbClr val="000000"/>
                </a:solidFill>
              </a:rPr>
              <a:t>) field for IPv4 and the Traffic Class field for IPv6.</a:t>
            </a:r>
          </a:p>
        </p:txBody>
      </p:sp>
      <p:pic>
        <p:nvPicPr>
          <p:cNvPr id="5" name="Picture 4">
            <a:extLst>
              <a:ext uri="{FF2B5EF4-FFF2-40B4-BE49-F238E27FC236}">
                <a16:creationId xmlns:a16="http://schemas.microsoft.com/office/drawing/2014/main" id="{7F245769-3C09-466A-880E-731105C8A530}"/>
              </a:ext>
            </a:extLst>
          </p:cNvPr>
          <p:cNvPicPr>
            <a:picLocks noChangeAspect="1"/>
          </p:cNvPicPr>
          <p:nvPr/>
        </p:nvPicPr>
        <p:blipFill>
          <a:blip r:embed="rId3"/>
          <a:stretch>
            <a:fillRect/>
          </a:stretch>
        </p:blipFill>
        <p:spPr>
          <a:xfrm>
            <a:off x="4572000" y="1006143"/>
            <a:ext cx="4163096" cy="2983052"/>
          </a:xfrm>
          <a:prstGeom prst="rect">
            <a:avLst/>
          </a:prstGeom>
        </p:spPr>
      </p:pic>
    </p:spTree>
    <p:extLst>
      <p:ext uri="{BB962C8B-B14F-4D97-AF65-F5344CB8AC3E}">
        <p14:creationId xmlns:p14="http://schemas.microsoft.com/office/powerpoint/2010/main" val="24837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Type of Service and Traffic Class Field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2979" y="731837"/>
            <a:ext cx="4730087" cy="3960743"/>
          </a:xfrm>
        </p:spPr>
        <p:txBody>
          <a:bodyPr/>
          <a:lstStyle/>
          <a:p>
            <a:pPr marL="0" indent="0" algn="l"/>
            <a:r>
              <a:rPr lang="en-US" sz="1600" dirty="0">
                <a:solidFill>
                  <a:srgbClr val="000000"/>
                </a:solidFill>
              </a:rPr>
              <a:t>The Type of Service (IPv4) and Traffic Class (IPv6) carry the packet marking as assigned by the QoS classification tools.</a:t>
            </a:r>
          </a:p>
          <a:p>
            <a:pPr marL="285750" indent="-285750" algn="l">
              <a:buFont typeface="Arial" panose="020B0604020202020204" pitchFamily="34" charset="0"/>
              <a:buChar char="•"/>
            </a:pPr>
            <a:r>
              <a:rPr lang="en-US" sz="1600" dirty="0">
                <a:solidFill>
                  <a:srgbClr val="000000"/>
                </a:solidFill>
              </a:rPr>
              <a:t>RFC 791 specified the 3-bit IP Precedence (IPP) field to be used for QoS markings.</a:t>
            </a:r>
          </a:p>
          <a:p>
            <a:pPr marL="285750" indent="-285750" algn="l">
              <a:buFont typeface="Arial" panose="020B0604020202020204" pitchFamily="34" charset="0"/>
              <a:buChar char="•"/>
            </a:pPr>
            <a:r>
              <a:rPr lang="en-US" sz="1600" dirty="0">
                <a:solidFill>
                  <a:srgbClr val="000000"/>
                </a:solidFill>
              </a:rPr>
              <a:t>RFC 2474 supersedes RFC 791 and redefines the </a:t>
            </a:r>
            <a:r>
              <a:rPr lang="en-US" sz="1600" dirty="0" err="1">
                <a:solidFill>
                  <a:srgbClr val="000000"/>
                </a:solidFill>
              </a:rPr>
              <a:t>ToS</a:t>
            </a:r>
            <a:r>
              <a:rPr lang="en-US" sz="1600" dirty="0">
                <a:solidFill>
                  <a:srgbClr val="000000"/>
                </a:solidFill>
              </a:rPr>
              <a:t> field by renaming and extending the IPP field to 6 bits.</a:t>
            </a:r>
          </a:p>
          <a:p>
            <a:pPr marL="285750" indent="-285750" algn="l">
              <a:buFont typeface="Arial" panose="020B0604020202020204" pitchFamily="34" charset="0"/>
              <a:buChar char="•"/>
            </a:pPr>
            <a:r>
              <a:rPr lang="en-US" sz="1600" dirty="0">
                <a:solidFill>
                  <a:srgbClr val="000000"/>
                </a:solidFill>
              </a:rPr>
              <a:t>Called the Differentiated Services Code Point (DSCP) field, these six bits offer a maximum of 64 possible classes of service.</a:t>
            </a:r>
          </a:p>
          <a:p>
            <a:pPr marL="285750" indent="-285750" algn="l">
              <a:buFont typeface="Arial" panose="020B0604020202020204" pitchFamily="34" charset="0"/>
              <a:buChar char="•"/>
            </a:pPr>
            <a:r>
              <a:rPr lang="en-US" sz="1600" dirty="0">
                <a:solidFill>
                  <a:srgbClr val="000000"/>
                </a:solidFill>
              </a:rPr>
              <a:t>The remaining two IP Extended Congestion Notification (ECN) bits can be used by ECN-aware routers to mark packets instead of dropping them. </a:t>
            </a:r>
          </a:p>
        </p:txBody>
      </p:sp>
      <p:pic>
        <p:nvPicPr>
          <p:cNvPr id="2" name="Picture 1">
            <a:extLst>
              <a:ext uri="{FF2B5EF4-FFF2-40B4-BE49-F238E27FC236}">
                <a16:creationId xmlns:a16="http://schemas.microsoft.com/office/drawing/2014/main" id="{69420156-C31E-4926-BAB0-5107E8C36F12}"/>
              </a:ext>
            </a:extLst>
          </p:cNvPr>
          <p:cNvPicPr>
            <a:picLocks noChangeAspect="1"/>
          </p:cNvPicPr>
          <p:nvPr/>
        </p:nvPicPr>
        <p:blipFill>
          <a:blip r:embed="rId3"/>
          <a:stretch>
            <a:fillRect/>
          </a:stretch>
        </p:blipFill>
        <p:spPr>
          <a:xfrm>
            <a:off x="4793066" y="1349357"/>
            <a:ext cx="4287955" cy="2639839"/>
          </a:xfrm>
          <a:prstGeom prst="rect">
            <a:avLst/>
          </a:prstGeom>
        </p:spPr>
      </p:pic>
    </p:spTree>
    <p:extLst>
      <p:ext uri="{BB962C8B-B14F-4D97-AF65-F5344CB8AC3E}">
        <p14:creationId xmlns:p14="http://schemas.microsoft.com/office/powerpoint/2010/main" val="22295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DSCP Values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3837162"/>
          </a:xfrm>
        </p:spPr>
        <p:txBody>
          <a:bodyPr/>
          <a:lstStyle/>
          <a:p>
            <a:pPr marL="0" indent="0" algn="l"/>
            <a:r>
              <a:rPr lang="en-US" sz="1600" dirty="0">
                <a:solidFill>
                  <a:srgbClr val="000000"/>
                </a:solidFill>
              </a:rPr>
              <a:t>The 64 DSCP values are organized into three categories:</a:t>
            </a:r>
          </a:p>
          <a:p>
            <a:pPr marL="285750" indent="-285750" algn="l">
              <a:buFont typeface="Arial" panose="020B0604020202020204" pitchFamily="34" charset="0"/>
              <a:buChar char="•"/>
            </a:pPr>
            <a:r>
              <a:rPr lang="en-US" sz="1600" b="1" dirty="0">
                <a:solidFill>
                  <a:srgbClr val="000000"/>
                </a:solidFill>
              </a:rPr>
              <a:t>Best-Effort (BE)</a:t>
            </a:r>
            <a:r>
              <a:rPr lang="en-US" sz="1600" dirty="0">
                <a:solidFill>
                  <a:srgbClr val="000000"/>
                </a:solidFill>
              </a:rPr>
              <a:t> - This is the default for all IP packets. The DSCP value is 0. The per-hop behavior is normal routing. When a router experiences congestion, these packets will be dropped. No QoS plan is implemented.</a:t>
            </a:r>
          </a:p>
          <a:p>
            <a:pPr marL="285750" indent="-285750" algn="l">
              <a:buFont typeface="Arial" panose="020B0604020202020204" pitchFamily="34" charset="0"/>
              <a:buChar char="•"/>
            </a:pPr>
            <a:r>
              <a:rPr lang="en-US" sz="1600" b="1" dirty="0">
                <a:solidFill>
                  <a:srgbClr val="000000"/>
                </a:solidFill>
              </a:rPr>
              <a:t>Expedited Forwarding (EF)</a:t>
            </a:r>
            <a:r>
              <a:rPr lang="en-US" sz="1600" dirty="0">
                <a:solidFill>
                  <a:srgbClr val="000000"/>
                </a:solidFill>
              </a:rPr>
              <a:t> - RFC 3246 defines EF as the DSCP decimal value 46 (binary </a:t>
            </a:r>
            <a:r>
              <a:rPr lang="en-US" sz="1600" b="1" dirty="0">
                <a:solidFill>
                  <a:srgbClr val="000000"/>
                </a:solidFill>
              </a:rPr>
              <a:t>101</a:t>
            </a:r>
            <a:r>
              <a:rPr lang="en-US" sz="1600" dirty="0">
                <a:solidFill>
                  <a:srgbClr val="000000"/>
                </a:solidFill>
              </a:rPr>
              <a:t>110). The first 3 bits (101) map directly to the Layer 2 </a:t>
            </a:r>
            <a:r>
              <a:rPr lang="en-US" sz="1600" dirty="0" err="1">
                <a:solidFill>
                  <a:srgbClr val="000000"/>
                </a:solidFill>
              </a:rPr>
              <a:t>CoS</a:t>
            </a:r>
            <a:r>
              <a:rPr lang="en-US" sz="1600" dirty="0">
                <a:solidFill>
                  <a:srgbClr val="000000"/>
                </a:solidFill>
              </a:rPr>
              <a:t> value 5 used for voice traffic. At Layer 3, Cisco recommends that EF only be used to mark voice packets.</a:t>
            </a:r>
          </a:p>
          <a:p>
            <a:pPr marL="285750" indent="-285750" algn="l">
              <a:buFont typeface="Arial" panose="020B0604020202020204" pitchFamily="34" charset="0"/>
              <a:buChar char="•"/>
            </a:pPr>
            <a:r>
              <a:rPr lang="en-US" sz="1600" b="1" dirty="0">
                <a:solidFill>
                  <a:srgbClr val="000000"/>
                </a:solidFill>
              </a:rPr>
              <a:t>Assured Forwarding (AF)</a:t>
            </a:r>
            <a:r>
              <a:rPr lang="en-US" sz="1600" dirty="0">
                <a:solidFill>
                  <a:srgbClr val="000000"/>
                </a:solidFill>
              </a:rPr>
              <a:t> - RFC 2597 defines AF to use the 5 most significant DSCP bits to indicate queues and drop preference. </a:t>
            </a:r>
          </a:p>
        </p:txBody>
      </p:sp>
    </p:spTree>
    <p:extLst>
      <p:ext uri="{BB962C8B-B14F-4D97-AF65-F5344CB8AC3E}">
        <p14:creationId xmlns:p14="http://schemas.microsoft.com/office/powerpoint/2010/main" val="108662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DSCP Values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009399" cy="3220653"/>
          </a:xfrm>
        </p:spPr>
        <p:txBody>
          <a:bodyPr/>
          <a:lstStyle/>
          <a:p>
            <a:pPr marL="0" indent="0" algn="l"/>
            <a:r>
              <a:rPr lang="en-US" sz="1600" dirty="0">
                <a:solidFill>
                  <a:srgbClr val="000000"/>
                </a:solidFill>
              </a:rPr>
              <a:t>Assured Forwarding values are shown in the figure.</a:t>
            </a:r>
          </a:p>
          <a:p>
            <a:pPr marL="0" indent="0" algn="l"/>
            <a:r>
              <a:rPr lang="en-US" sz="1600" dirty="0">
                <a:solidFill>
                  <a:srgbClr val="000000"/>
                </a:solidFill>
              </a:rPr>
              <a:t>The </a:t>
            </a:r>
            <a:r>
              <a:rPr lang="en-US" sz="1600" b="1" dirty="0" err="1">
                <a:solidFill>
                  <a:srgbClr val="000000"/>
                </a:solidFill>
              </a:rPr>
              <a:t>AFxy</a:t>
            </a:r>
            <a:r>
              <a:rPr lang="en-US" sz="1600" dirty="0">
                <a:solidFill>
                  <a:srgbClr val="000000"/>
                </a:solidFill>
              </a:rPr>
              <a:t> formula is specified as follows:</a:t>
            </a:r>
          </a:p>
          <a:p>
            <a:pPr marL="285750" indent="-285750" algn="l">
              <a:buFont typeface="Arial" panose="020B0604020202020204" pitchFamily="34" charset="0"/>
              <a:buChar char="•"/>
            </a:pPr>
            <a:r>
              <a:rPr lang="en-US" sz="1600" dirty="0">
                <a:solidFill>
                  <a:srgbClr val="000000"/>
                </a:solidFill>
              </a:rPr>
              <a:t>The first 3 most significant bits are used to designate the class. Class 4 is the best queue and Class 1 is the worst queue.</a:t>
            </a:r>
          </a:p>
          <a:p>
            <a:pPr marL="285750" indent="-285750" algn="l">
              <a:buFont typeface="Arial" panose="020B0604020202020204" pitchFamily="34" charset="0"/>
              <a:buChar char="•"/>
            </a:pPr>
            <a:r>
              <a:rPr lang="en-US" sz="1600" dirty="0">
                <a:solidFill>
                  <a:srgbClr val="000000"/>
                </a:solidFill>
              </a:rPr>
              <a:t>The 4th and 5th most significant bits are used to designate the drop preference.</a:t>
            </a:r>
          </a:p>
          <a:p>
            <a:pPr marL="285750" indent="-285750" algn="l">
              <a:buFont typeface="Arial" panose="020B0604020202020204" pitchFamily="34" charset="0"/>
              <a:buChar char="•"/>
            </a:pPr>
            <a:r>
              <a:rPr lang="en-US" sz="1600" dirty="0">
                <a:solidFill>
                  <a:srgbClr val="000000"/>
                </a:solidFill>
              </a:rPr>
              <a:t>The 6th most significant bit is set to zero.</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D90F2994-2B68-45A5-B56B-367B0E2A866E}"/>
              </a:ext>
            </a:extLst>
          </p:cNvPr>
          <p:cNvSpPr/>
          <p:nvPr/>
        </p:nvSpPr>
        <p:spPr>
          <a:xfrm>
            <a:off x="1381731" y="4076071"/>
            <a:ext cx="6380538" cy="461665"/>
          </a:xfrm>
          <a:prstGeom prst="rect">
            <a:avLst/>
          </a:prstGeom>
        </p:spPr>
        <p:txBody>
          <a:bodyPr wrap="square">
            <a:spAutoFit/>
          </a:bodyPr>
          <a:lstStyle/>
          <a:p>
            <a:r>
              <a:rPr lang="en-US" sz="1200" dirty="0">
                <a:solidFill>
                  <a:srgbClr val="000000"/>
                </a:solidFill>
              </a:rPr>
              <a:t>For example: AF32 belongs to class 3 (binary 011) and has a medium drop preference (binary 10). The full DSCP value is 28 because you include the 6th 0 bit (binary 011100).</a:t>
            </a:r>
          </a:p>
        </p:txBody>
      </p:sp>
      <p:pic>
        <p:nvPicPr>
          <p:cNvPr id="2" name="Picture 1">
            <a:extLst>
              <a:ext uri="{FF2B5EF4-FFF2-40B4-BE49-F238E27FC236}">
                <a16:creationId xmlns:a16="http://schemas.microsoft.com/office/drawing/2014/main" id="{84C9944E-6BF8-4886-A292-5112F6402B56}"/>
              </a:ext>
            </a:extLst>
          </p:cNvPr>
          <p:cNvPicPr>
            <a:picLocks noChangeAspect="1"/>
          </p:cNvPicPr>
          <p:nvPr/>
        </p:nvPicPr>
        <p:blipFill>
          <a:blip r:embed="rId3"/>
          <a:stretch>
            <a:fillRect/>
          </a:stretch>
        </p:blipFill>
        <p:spPr>
          <a:xfrm>
            <a:off x="4550613" y="836596"/>
            <a:ext cx="4009399" cy="3002659"/>
          </a:xfrm>
          <a:prstGeom prst="rect">
            <a:avLst/>
          </a:prstGeom>
        </p:spPr>
      </p:pic>
    </p:spTree>
    <p:extLst>
      <p:ext uri="{BB962C8B-B14F-4D97-AF65-F5344CB8AC3E}">
        <p14:creationId xmlns:p14="http://schemas.microsoft.com/office/powerpoint/2010/main" val="152767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Class Selector Bits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65822" cy="2842001"/>
          </a:xfrm>
        </p:spPr>
        <p:txBody>
          <a:bodyPr/>
          <a:lstStyle/>
          <a:p>
            <a:pPr marL="0" indent="0" algn="l"/>
            <a:r>
              <a:rPr lang="en-US" sz="1600" dirty="0">
                <a:solidFill>
                  <a:srgbClr val="000000"/>
                </a:solidFill>
              </a:rPr>
              <a:t>Class Selector (CS) bits:</a:t>
            </a:r>
          </a:p>
          <a:p>
            <a:pPr marL="285750" indent="-285750" algn="l">
              <a:buFont typeface="Arial" panose="020B0604020202020204" pitchFamily="34" charset="0"/>
              <a:buChar char="•"/>
            </a:pPr>
            <a:r>
              <a:rPr lang="en-US" sz="1600" dirty="0">
                <a:solidFill>
                  <a:srgbClr val="000000"/>
                </a:solidFill>
              </a:rPr>
              <a:t>The first 3 most significant bits of the DSCP field and indicate the class.</a:t>
            </a:r>
          </a:p>
          <a:p>
            <a:pPr marL="285750" indent="-285750" algn="l">
              <a:buFont typeface="Arial" panose="020B0604020202020204" pitchFamily="34" charset="0"/>
              <a:buChar char="•"/>
            </a:pPr>
            <a:r>
              <a:rPr lang="en-US" sz="1600" dirty="0">
                <a:solidFill>
                  <a:srgbClr val="000000"/>
                </a:solidFill>
              </a:rPr>
              <a:t>Map directly to the 3 bits of the </a:t>
            </a:r>
            <a:r>
              <a:rPr lang="en-US" sz="1600" dirty="0" err="1">
                <a:solidFill>
                  <a:srgbClr val="000000"/>
                </a:solidFill>
              </a:rPr>
              <a:t>CoS</a:t>
            </a:r>
            <a:r>
              <a:rPr lang="en-US" sz="1600" dirty="0">
                <a:solidFill>
                  <a:srgbClr val="000000"/>
                </a:solidFill>
              </a:rPr>
              <a:t> field and the IPP field to maintain compatibility with 802.1p and RFC 791.</a:t>
            </a:r>
            <a:endParaRPr lang="en-US" sz="1400" dirty="0">
              <a:solidFill>
                <a:srgbClr val="000000"/>
              </a:solidFill>
            </a:endParaRPr>
          </a:p>
        </p:txBody>
      </p:sp>
      <p:pic>
        <p:nvPicPr>
          <p:cNvPr id="7" name="Picture 6">
            <a:extLst>
              <a:ext uri="{FF2B5EF4-FFF2-40B4-BE49-F238E27FC236}">
                <a16:creationId xmlns:a16="http://schemas.microsoft.com/office/drawing/2014/main" id="{5A46BC22-ACD9-44F2-837A-75E108C84861}"/>
              </a:ext>
            </a:extLst>
          </p:cNvPr>
          <p:cNvPicPr>
            <a:picLocks noChangeAspect="1"/>
          </p:cNvPicPr>
          <p:nvPr/>
        </p:nvPicPr>
        <p:blipFill>
          <a:blip r:embed="rId3"/>
          <a:stretch>
            <a:fillRect/>
          </a:stretch>
        </p:blipFill>
        <p:spPr>
          <a:xfrm>
            <a:off x="3981797" y="855418"/>
            <a:ext cx="4730231" cy="3304600"/>
          </a:xfrm>
          <a:prstGeom prst="rect">
            <a:avLst/>
          </a:prstGeom>
        </p:spPr>
      </p:pic>
    </p:spTree>
    <p:extLst>
      <p:ext uri="{BB962C8B-B14F-4D97-AF65-F5344CB8AC3E}">
        <p14:creationId xmlns:p14="http://schemas.microsoft.com/office/powerpoint/2010/main" val="99011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Trust Boundaries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510709"/>
          </a:xfrm>
        </p:spPr>
        <p:txBody>
          <a:bodyPr/>
          <a:lstStyle/>
          <a:p>
            <a:pPr marL="0" indent="0" algn="l"/>
            <a:r>
              <a:rPr lang="en-US" sz="1600" dirty="0">
                <a:solidFill>
                  <a:srgbClr val="000000"/>
                </a:solidFill>
              </a:rPr>
              <a:t>Traffic should be classified and marked as close to its source as technically and administratively feasible. This defines the trust boundary.</a:t>
            </a:r>
          </a:p>
          <a:p>
            <a:pPr marL="342900" indent="-342900" algn="l">
              <a:buFont typeface="+mj-lt"/>
              <a:buAutoNum type="arabicPeriod"/>
            </a:pPr>
            <a:r>
              <a:rPr lang="en-US" sz="1400" dirty="0">
                <a:solidFill>
                  <a:srgbClr val="000000"/>
                </a:solidFill>
              </a:rPr>
              <a:t>Trusted endpoints have the capabilities and intelligence to mark application traffic to the appropriate Layer 2 </a:t>
            </a:r>
            <a:r>
              <a:rPr lang="en-US" sz="1400" dirty="0" err="1">
                <a:solidFill>
                  <a:srgbClr val="000000"/>
                </a:solidFill>
              </a:rPr>
              <a:t>CoS</a:t>
            </a:r>
            <a:r>
              <a:rPr lang="en-US" sz="1400" dirty="0">
                <a:solidFill>
                  <a:srgbClr val="000000"/>
                </a:solidFill>
              </a:rPr>
              <a:t> and/or Layer 3 DSCP values. </a:t>
            </a:r>
          </a:p>
          <a:p>
            <a:pPr marL="342900" indent="-342900" algn="l">
              <a:buFont typeface="+mj-lt"/>
              <a:buAutoNum type="arabicPeriod"/>
            </a:pPr>
            <a:r>
              <a:rPr lang="en-US" sz="1400" dirty="0">
                <a:solidFill>
                  <a:srgbClr val="000000"/>
                </a:solidFill>
              </a:rPr>
              <a:t>Secure endpoints can have traffic marked at the Layer 2 switch.</a:t>
            </a:r>
          </a:p>
          <a:p>
            <a:pPr marL="342900" indent="-342900" algn="l">
              <a:buFont typeface="+mj-lt"/>
              <a:buAutoNum type="arabicPeriod"/>
            </a:pPr>
            <a:r>
              <a:rPr lang="en-US" sz="1400" dirty="0">
                <a:solidFill>
                  <a:srgbClr val="000000"/>
                </a:solidFill>
              </a:rPr>
              <a:t>Traffic can also be marked at Layer 3 switches / routers.</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0B7A6DA1-C9EC-4D2F-95FA-C12AF53BE6A5}"/>
              </a:ext>
            </a:extLst>
          </p:cNvPr>
          <p:cNvPicPr>
            <a:picLocks noChangeAspect="1"/>
          </p:cNvPicPr>
          <p:nvPr/>
        </p:nvPicPr>
        <p:blipFill>
          <a:blip r:embed="rId3"/>
          <a:stretch>
            <a:fillRect/>
          </a:stretch>
        </p:blipFill>
        <p:spPr>
          <a:xfrm>
            <a:off x="1431506" y="2501411"/>
            <a:ext cx="5385498" cy="2294500"/>
          </a:xfrm>
          <a:prstGeom prst="rect">
            <a:avLst/>
          </a:prstGeom>
        </p:spPr>
      </p:pic>
    </p:spTree>
    <p:extLst>
      <p:ext uri="{BB962C8B-B14F-4D97-AF65-F5344CB8AC3E}">
        <p14:creationId xmlns:p14="http://schemas.microsoft.com/office/powerpoint/2010/main" val="38844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Congestion Avoidance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77243" y="843387"/>
            <a:ext cx="8189514" cy="3907500"/>
          </a:xfrm>
        </p:spPr>
        <p:txBody>
          <a:bodyPr/>
          <a:lstStyle/>
          <a:p>
            <a:pPr marL="0" indent="0" algn="l"/>
            <a:r>
              <a:rPr lang="en-US" sz="1600" dirty="0">
                <a:solidFill>
                  <a:srgbClr val="000000"/>
                </a:solidFill>
              </a:rPr>
              <a:t>Congestion avoidance tools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network traffic loads in an effort to anticipate and avoid congestion at common network and internetwork bottlenecks before congestion becomes a problem.</a:t>
            </a:r>
          </a:p>
          <a:p>
            <a:pPr marL="285750" indent="-285750" algn="l">
              <a:buFont typeface="Arial" panose="020B0604020202020204" pitchFamily="34" charset="0"/>
              <a:buChar char="•"/>
            </a:pPr>
            <a:r>
              <a:rPr lang="en-US" sz="1400" dirty="0">
                <a:solidFill>
                  <a:srgbClr val="000000"/>
                </a:solidFill>
              </a:rPr>
              <a:t>They monitor the average depth of the queue. When the queue is below the minimum threshold, there are no drops. As the queue fills up to the maximum threshold, a small percentage of packets are dropped. When the maximum threshold is passed, all packets are dropped.</a:t>
            </a:r>
          </a:p>
          <a:p>
            <a:pPr marL="0" indent="0" algn="l"/>
            <a:r>
              <a:rPr lang="en-US" sz="1600" dirty="0">
                <a:solidFill>
                  <a:srgbClr val="000000"/>
                </a:solidFill>
              </a:rPr>
              <a:t>Some congestion avoidance techniques provide preferential treatment for which packets get dropped.</a:t>
            </a:r>
          </a:p>
          <a:p>
            <a:pPr marL="285750" indent="-285750" algn="l">
              <a:buFont typeface="Arial" panose="020B0604020202020204" pitchFamily="34" charset="0"/>
              <a:buChar char="•"/>
            </a:pPr>
            <a:r>
              <a:rPr lang="en-US" sz="1400" dirty="0">
                <a:solidFill>
                  <a:srgbClr val="000000"/>
                </a:solidFill>
              </a:rPr>
              <a:t>Weighted random early detection (WRED) allows for congestion avoidance on network interfaces by providing buffer management and allowing TCP traffic to decrease, or throttle back, before buffers are exhausted.</a:t>
            </a:r>
          </a:p>
          <a:p>
            <a:pPr marL="285750" indent="-285750" algn="l">
              <a:buFont typeface="Arial" panose="020B0604020202020204" pitchFamily="34" charset="0"/>
              <a:buChar char="•"/>
            </a:pPr>
            <a:r>
              <a:rPr lang="en-US" sz="1400" dirty="0">
                <a:solidFill>
                  <a:srgbClr val="000000"/>
                </a:solidFill>
              </a:rPr>
              <a:t>WRED helps avoid tail drops and maximizes network use and TCP-based application performance. </a:t>
            </a:r>
          </a:p>
        </p:txBody>
      </p:sp>
    </p:spTree>
    <p:extLst>
      <p:ext uri="{BB962C8B-B14F-4D97-AF65-F5344CB8AC3E}">
        <p14:creationId xmlns:p14="http://schemas.microsoft.com/office/powerpoint/2010/main" val="278348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Shaping and Policing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850074"/>
          </a:xfrm>
        </p:spPr>
        <p:txBody>
          <a:bodyPr/>
          <a:lstStyle/>
          <a:p>
            <a:pPr marL="0" indent="0" algn="l"/>
            <a:r>
              <a:rPr lang="en-US" sz="1600" dirty="0">
                <a:solidFill>
                  <a:srgbClr val="000000"/>
                </a:solidFill>
              </a:rPr>
              <a:t>Traffic shaping and traffic policing are two mechanisms provided by Cisco IOS QoS software to prevent congestion.</a:t>
            </a:r>
          </a:p>
          <a:p>
            <a:pPr marL="285750" indent="-285750" algn="l">
              <a:buFont typeface="Arial" panose="020B0604020202020204" pitchFamily="34" charset="0"/>
              <a:buChar char="•"/>
            </a:pPr>
            <a:r>
              <a:rPr lang="en-US" sz="1600" dirty="0">
                <a:solidFill>
                  <a:srgbClr val="000000"/>
                </a:solidFill>
              </a:rPr>
              <a:t>Traffic shaping retains excess packets in a queue and then schedules the excess for later transmission over increments of time. Traffic shaping results in a smoothed packet output rate.</a:t>
            </a:r>
          </a:p>
          <a:p>
            <a:pPr marL="285750" indent="-285750" algn="l">
              <a:buFont typeface="Arial" panose="020B0604020202020204" pitchFamily="34" charset="0"/>
              <a:buChar char="•"/>
            </a:pPr>
            <a:r>
              <a:rPr lang="en-US" sz="1600" dirty="0">
                <a:solidFill>
                  <a:srgbClr val="000000"/>
                </a:solidFill>
              </a:rPr>
              <a:t>Shaping is an outbound concept; packets going out an interface get queued and can be shaped. In contrast, policing is applied to inbound traffic on an interface. </a:t>
            </a:r>
          </a:p>
        </p:txBody>
      </p:sp>
      <p:pic>
        <p:nvPicPr>
          <p:cNvPr id="2" name="Picture 1">
            <a:extLst>
              <a:ext uri="{FF2B5EF4-FFF2-40B4-BE49-F238E27FC236}">
                <a16:creationId xmlns:a16="http://schemas.microsoft.com/office/drawing/2014/main" id="{66776984-25F0-4E63-AD8B-EB12EBCC4CF8}"/>
              </a:ext>
            </a:extLst>
          </p:cNvPr>
          <p:cNvPicPr>
            <a:picLocks noChangeAspect="1"/>
          </p:cNvPicPr>
          <p:nvPr/>
        </p:nvPicPr>
        <p:blipFill>
          <a:blip r:embed="rId3"/>
          <a:stretch>
            <a:fillRect/>
          </a:stretch>
        </p:blipFill>
        <p:spPr>
          <a:xfrm>
            <a:off x="1353533" y="2809169"/>
            <a:ext cx="5850483" cy="2063542"/>
          </a:xfrm>
          <a:prstGeom prst="rect">
            <a:avLst/>
          </a:prstGeom>
        </p:spPr>
      </p:pic>
    </p:spTree>
    <p:extLst>
      <p:ext uri="{BB962C8B-B14F-4D97-AF65-F5344CB8AC3E}">
        <p14:creationId xmlns:p14="http://schemas.microsoft.com/office/powerpoint/2010/main" val="281144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Prioritizing Traffic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3924" y="731837"/>
            <a:ext cx="3888820" cy="3759111"/>
          </a:xfrm>
        </p:spPr>
        <p:txBody>
          <a:bodyPr/>
          <a:lstStyle/>
          <a:p>
            <a:pPr marL="342900" indent="-342900" algn="l">
              <a:buFont typeface="Arial" panose="020B0604020202020204" pitchFamily="34" charset="0"/>
              <a:buChar char="•"/>
            </a:pPr>
            <a:r>
              <a:rPr lang="en-US" sz="1500" dirty="0">
                <a:solidFill>
                  <a:srgbClr val="000000"/>
                </a:solidFill>
              </a:rPr>
              <a:t>When traffic volume is greater than what can be transported across the network, devices queue (hold) the packets in memory until resources become available to transmit them.</a:t>
            </a:r>
          </a:p>
          <a:p>
            <a:pPr marL="342900" indent="-342900" algn="l">
              <a:buFont typeface="Arial" panose="020B0604020202020204" pitchFamily="34" charset="0"/>
              <a:buChar char="•"/>
            </a:pPr>
            <a:r>
              <a:rPr lang="en-US" sz="1500" dirty="0">
                <a:solidFill>
                  <a:srgbClr val="000000"/>
                </a:solidFill>
              </a:rPr>
              <a:t>Queuing packets causes delay because new packets cannot be transmitted until previous packets have been processed.</a:t>
            </a:r>
          </a:p>
          <a:p>
            <a:pPr marL="342900" indent="-342900" algn="l">
              <a:buFont typeface="Arial" panose="020B0604020202020204" pitchFamily="34" charset="0"/>
              <a:buChar char="•"/>
            </a:pPr>
            <a:r>
              <a:rPr lang="en-US" sz="1500" dirty="0">
                <a:solidFill>
                  <a:srgbClr val="000000"/>
                </a:solidFill>
              </a:rPr>
              <a:t>If the number of packets to be queued continues to increase, the memory within the device fills up and packets are dropped. </a:t>
            </a:r>
          </a:p>
          <a:p>
            <a:pPr marL="342900" indent="-342900" algn="l">
              <a:buFont typeface="Arial" panose="020B0604020202020204" pitchFamily="34" charset="0"/>
              <a:buChar char="•"/>
            </a:pPr>
            <a:r>
              <a:rPr lang="en-US" sz="1500" dirty="0">
                <a:solidFill>
                  <a:srgbClr val="000000"/>
                </a:solidFill>
              </a:rPr>
              <a:t>One QoS technique that can help with this problem is to classify data into multiple queues, as shown in the figure.</a:t>
            </a:r>
          </a:p>
        </p:txBody>
      </p:sp>
      <p:sp>
        <p:nvSpPr>
          <p:cNvPr id="5" name="Rectangle 4">
            <a:extLst>
              <a:ext uri="{FF2B5EF4-FFF2-40B4-BE49-F238E27FC236}">
                <a16:creationId xmlns:a16="http://schemas.microsoft.com/office/drawing/2014/main" id="{295B12E7-EF31-4F7F-A3B3-05E9F5D89D24}"/>
              </a:ext>
            </a:extLst>
          </p:cNvPr>
          <p:cNvSpPr/>
          <p:nvPr/>
        </p:nvSpPr>
        <p:spPr>
          <a:xfrm>
            <a:off x="4823210" y="3859329"/>
            <a:ext cx="4129977" cy="461665"/>
          </a:xfrm>
          <a:prstGeom prst="rect">
            <a:avLst/>
          </a:prstGeom>
        </p:spPr>
        <p:txBody>
          <a:bodyPr wrap="square">
            <a:spAutoFit/>
          </a:bodyPr>
          <a:lstStyle/>
          <a:p>
            <a:r>
              <a:rPr lang="en-US" sz="1200" b="1" dirty="0"/>
              <a:t>Note</a:t>
            </a:r>
            <a:r>
              <a:rPr lang="en-US" sz="1200" dirty="0"/>
              <a:t>: A device implements QoS only when it is experiencing some type of congestion.</a:t>
            </a:r>
          </a:p>
        </p:txBody>
      </p:sp>
      <p:pic>
        <p:nvPicPr>
          <p:cNvPr id="2" name="Picture 1">
            <a:extLst>
              <a:ext uri="{FF2B5EF4-FFF2-40B4-BE49-F238E27FC236}">
                <a16:creationId xmlns:a16="http://schemas.microsoft.com/office/drawing/2014/main" id="{6936C9B1-27CC-4B10-A913-9115638971B8}"/>
              </a:ext>
            </a:extLst>
          </p:cNvPr>
          <p:cNvPicPr>
            <a:picLocks noChangeAspect="1"/>
          </p:cNvPicPr>
          <p:nvPr/>
        </p:nvPicPr>
        <p:blipFill>
          <a:blip r:embed="rId3"/>
          <a:stretch>
            <a:fillRect/>
          </a:stretch>
        </p:blipFill>
        <p:spPr>
          <a:xfrm>
            <a:off x="4461468" y="1235318"/>
            <a:ext cx="4129977" cy="2423671"/>
          </a:xfrm>
          <a:prstGeom prst="rect">
            <a:avLst/>
          </a:prstGeom>
        </p:spPr>
      </p:pic>
    </p:spTree>
    <p:extLst>
      <p:ext uri="{BB962C8B-B14F-4D97-AF65-F5344CB8AC3E}">
        <p14:creationId xmlns:p14="http://schemas.microsoft.com/office/powerpoint/2010/main" val="35882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Shaping and Policing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1482428"/>
          </a:xfrm>
        </p:spPr>
        <p:txBody>
          <a:bodyPr/>
          <a:lstStyle/>
          <a:p>
            <a:pPr marL="0" indent="0" algn="l"/>
            <a:r>
              <a:rPr lang="en-US" sz="1600" dirty="0">
                <a:solidFill>
                  <a:srgbClr val="000000"/>
                </a:solidFill>
              </a:rPr>
              <a:t>Policing is applied to inbound traffic on an interface. Policing is commonly implemented by service providers to enforce a contracted customer information rate (CIR). However, the service provider may also allow bursting over the CIR if the service provider’s network is not currently experiencing congestion.</a:t>
            </a:r>
          </a:p>
        </p:txBody>
      </p:sp>
      <p:pic>
        <p:nvPicPr>
          <p:cNvPr id="2" name="Picture 1">
            <a:extLst>
              <a:ext uri="{FF2B5EF4-FFF2-40B4-BE49-F238E27FC236}">
                <a16:creationId xmlns:a16="http://schemas.microsoft.com/office/drawing/2014/main" id="{5896CE43-5070-4D90-ACD6-8B2F8A2EB830}"/>
              </a:ext>
            </a:extLst>
          </p:cNvPr>
          <p:cNvPicPr>
            <a:picLocks noChangeAspect="1"/>
          </p:cNvPicPr>
          <p:nvPr/>
        </p:nvPicPr>
        <p:blipFill>
          <a:blip r:embed="rId3"/>
          <a:stretch>
            <a:fillRect/>
          </a:stretch>
        </p:blipFill>
        <p:spPr>
          <a:xfrm>
            <a:off x="1431658" y="2571750"/>
            <a:ext cx="5987742" cy="2108793"/>
          </a:xfrm>
          <a:prstGeom prst="rect">
            <a:avLst/>
          </a:prstGeom>
        </p:spPr>
      </p:pic>
    </p:spTree>
    <p:extLst>
      <p:ext uri="{BB962C8B-B14F-4D97-AF65-F5344CB8AC3E}">
        <p14:creationId xmlns:p14="http://schemas.microsoft.com/office/powerpoint/2010/main" val="277397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QoS Implementation Techniques</a:t>
            </a:r>
            <a:r>
              <a:rPr lang="en-US" dirty="0"/>
              <a:t/>
            </a:r>
            <a:br>
              <a:rPr lang="en-US" dirty="0"/>
            </a:br>
            <a:r>
              <a:rPr lang="en-US" sz="2400" dirty="0"/>
              <a:t>QoS Policy Guidelines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8189514" cy="3584606"/>
          </a:xfrm>
        </p:spPr>
        <p:txBody>
          <a:bodyPr/>
          <a:lstStyle/>
          <a:p>
            <a:pPr marL="0" indent="0" algn="l"/>
            <a:r>
              <a:rPr lang="en-US" sz="1600" dirty="0">
                <a:solidFill>
                  <a:srgbClr val="000000"/>
                </a:solidFill>
              </a:rPr>
              <a:t>QoS policies must consider the full path from source to destination.</a:t>
            </a:r>
          </a:p>
          <a:p>
            <a:pPr marL="0" indent="0" algn="l"/>
            <a:endParaRPr lang="en-US" sz="1600" dirty="0">
              <a:solidFill>
                <a:srgbClr val="000000"/>
              </a:solidFill>
            </a:endParaRPr>
          </a:p>
          <a:p>
            <a:pPr marL="0" indent="0" algn="l"/>
            <a:r>
              <a:rPr lang="en-US" sz="1600" dirty="0">
                <a:solidFill>
                  <a:srgbClr val="000000"/>
                </a:solidFill>
              </a:rPr>
              <a:t>A few guidelines that help ensure the best experience for end users includes the following:</a:t>
            </a:r>
          </a:p>
          <a:p>
            <a:pPr marL="358835" lvl="1" indent="-285750">
              <a:buFont typeface="Arial" panose="020B0604020202020204" pitchFamily="34" charset="0"/>
              <a:buChar char="•"/>
            </a:pPr>
            <a:r>
              <a:rPr lang="en-US" sz="1600" dirty="0">
                <a:solidFill>
                  <a:srgbClr val="000000"/>
                </a:solidFill>
              </a:rPr>
              <a:t>Enable queuing at every device in the path between source and destination.</a:t>
            </a:r>
          </a:p>
          <a:p>
            <a:pPr marL="358835" lvl="1" indent="-285750">
              <a:buFont typeface="Arial" panose="020B0604020202020204" pitchFamily="34" charset="0"/>
              <a:buChar char="•"/>
            </a:pPr>
            <a:r>
              <a:rPr lang="en-US" sz="1600" dirty="0">
                <a:solidFill>
                  <a:srgbClr val="000000"/>
                </a:solidFill>
              </a:rPr>
              <a:t>Classify and mark traffic as close the source as possible.</a:t>
            </a:r>
          </a:p>
          <a:p>
            <a:pPr marL="358835" lvl="1" indent="-285750">
              <a:buFont typeface="Arial" panose="020B0604020202020204" pitchFamily="34" charset="0"/>
              <a:buChar char="•"/>
            </a:pPr>
            <a:r>
              <a:rPr lang="en-US" sz="1600" dirty="0">
                <a:solidFill>
                  <a:srgbClr val="000000"/>
                </a:solidFill>
              </a:rPr>
              <a:t>Shape and police traffic flows as close to their sources as possible.</a:t>
            </a:r>
          </a:p>
        </p:txBody>
      </p:sp>
    </p:spTree>
    <p:extLst>
      <p:ext uri="{BB962C8B-B14F-4D97-AF65-F5344CB8AC3E}">
        <p14:creationId xmlns:p14="http://schemas.microsoft.com/office/powerpoint/2010/main" val="403053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754202"/>
          </a:xfrm>
        </p:spPr>
        <p:txBody>
          <a:bodyPr/>
          <a:lstStyle/>
          <a:p>
            <a:pPr>
              <a:spcBef>
                <a:spcPts val="0"/>
              </a:spcBef>
              <a:spcAft>
                <a:spcPts val="0"/>
              </a:spcAft>
              <a:buFont typeface="Arial" panose="020B0604020202020204" pitchFamily="34" charset="0"/>
              <a:buChar char="•"/>
            </a:pPr>
            <a:r>
              <a:rPr lang="en-US" sz="1600" dirty="0"/>
              <a:t>Voice and live video transmissions create higher expectations for quality delivery among users, and create a need for Quality of Service (QoS).</a:t>
            </a:r>
          </a:p>
          <a:p>
            <a:pPr>
              <a:spcBef>
                <a:spcPts val="0"/>
              </a:spcBef>
              <a:spcAft>
                <a:spcPts val="0"/>
              </a:spcAft>
              <a:buFont typeface="Arial" panose="020B0604020202020204" pitchFamily="34" charset="0"/>
              <a:buChar char="•"/>
            </a:pPr>
            <a:r>
              <a:rPr lang="en-US" sz="1600" dirty="0"/>
              <a:t>Without any QoS mechanisms in place, packets are processed in the order in which they are received. When congestion occurs, network devices such as routers and switches can drop packets.</a:t>
            </a:r>
          </a:p>
          <a:p>
            <a:pPr>
              <a:spcBef>
                <a:spcPts val="0"/>
              </a:spcBef>
              <a:spcAft>
                <a:spcPts val="0"/>
              </a:spcAft>
              <a:buFont typeface="Arial" panose="020B0604020202020204" pitchFamily="34" charset="0"/>
              <a:buChar char="•"/>
            </a:pPr>
            <a:r>
              <a:rPr lang="en-US" sz="1600" dirty="0"/>
              <a:t>Without any QoS time-sensitive packets, such as real-time video and voice, will be dropped with the same frequency as data that is not time-sensitive, such as email and web browsing. </a:t>
            </a:r>
          </a:p>
          <a:p>
            <a:pPr>
              <a:spcBef>
                <a:spcPts val="0"/>
              </a:spcBef>
              <a:spcAft>
                <a:spcPts val="0"/>
              </a:spcAft>
              <a:buFont typeface="Arial" panose="020B0604020202020204" pitchFamily="34" charset="0"/>
              <a:buChar char="•"/>
            </a:pPr>
            <a:r>
              <a:rPr lang="en-US" sz="1600" dirty="0"/>
              <a:t>Queuing packets causes delay because new packets cannot be transmitted until previous packets have been processed.</a:t>
            </a:r>
          </a:p>
          <a:p>
            <a:pPr>
              <a:spcBef>
                <a:spcPts val="0"/>
              </a:spcBef>
              <a:spcAft>
                <a:spcPts val="0"/>
              </a:spcAft>
              <a:buFont typeface="Arial" panose="020B0604020202020204" pitchFamily="34" charset="0"/>
              <a:buChar char="•"/>
            </a:pPr>
            <a:r>
              <a:rPr lang="en-US" sz="1600" dirty="0"/>
              <a:t>Two types of delays are fixed and variable. </a:t>
            </a:r>
          </a:p>
          <a:p>
            <a:pPr>
              <a:spcBef>
                <a:spcPts val="0"/>
              </a:spcBef>
              <a:spcAft>
                <a:spcPts val="0"/>
              </a:spcAft>
              <a:buFont typeface="Arial" panose="020B0604020202020204" pitchFamily="34" charset="0"/>
              <a:buChar char="•"/>
            </a:pPr>
            <a:r>
              <a:rPr lang="en-US" sz="1600" dirty="0"/>
              <a:t>Sources of delay are code delay, packetization delay, queuing delay, serialization delay, propagation delay, and de-jitter delay. </a:t>
            </a:r>
          </a:p>
          <a:p>
            <a:pPr>
              <a:spcBef>
                <a:spcPts val="0"/>
              </a:spcBef>
              <a:spcAft>
                <a:spcPts val="0"/>
              </a:spcAft>
              <a:buFont typeface="Arial" panose="020B0604020202020204" pitchFamily="34" charset="0"/>
              <a:buChar char="•"/>
            </a:pPr>
            <a:r>
              <a:rPr lang="en-US" sz="1600" dirty="0"/>
              <a:t>Jitter is the variation in the delay of received packets.</a:t>
            </a:r>
          </a:p>
          <a:p>
            <a:pPr>
              <a:spcBef>
                <a:spcPts val="0"/>
              </a:spcBef>
              <a:spcAft>
                <a:spcPts val="0"/>
              </a:spcAft>
              <a:buFont typeface="Arial" panose="020B0604020202020204" pitchFamily="34" charset="0"/>
              <a:buChar char="•"/>
            </a:pPr>
            <a:r>
              <a:rPr lang="en-US" sz="1600" dirty="0"/>
              <a:t>Voice and video traffic are two of the main reasons for QoS.</a:t>
            </a:r>
          </a:p>
          <a:p>
            <a:pPr>
              <a:spcBef>
                <a:spcPts val="0"/>
              </a:spcBef>
              <a:spcAft>
                <a:spcPts val="0"/>
              </a:spcAft>
              <a:buFont typeface="Arial" panose="020B0604020202020204" pitchFamily="34" charset="0"/>
              <a:buChar char="•"/>
            </a:pPr>
            <a:r>
              <a:rPr lang="en-US" sz="1600" dirty="0"/>
              <a:t>Voice traffic is smooth and benign, but it is sensitive to drops and delays.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Voice can tolerate a certain amount of latency, jitter, and loss without any noticeable effects.</a:t>
            </a:r>
          </a:p>
          <a:p>
            <a:pPr>
              <a:spcBef>
                <a:spcPts val="0"/>
              </a:spcBef>
              <a:spcAft>
                <a:spcPts val="0"/>
              </a:spcAft>
              <a:buFont typeface="Arial" panose="020B0604020202020204" pitchFamily="34" charset="0"/>
              <a:buChar char="•"/>
            </a:pPr>
            <a:r>
              <a:rPr lang="en-US" sz="1600" dirty="0"/>
              <a:t>Video traffic is more demanding than voice traffic because of the size of the packets it sends across the network. </a:t>
            </a:r>
          </a:p>
          <a:p>
            <a:pPr>
              <a:spcBef>
                <a:spcPts val="0"/>
              </a:spcBef>
              <a:spcAft>
                <a:spcPts val="0"/>
              </a:spcAft>
              <a:buFont typeface="Arial" panose="020B0604020202020204" pitchFamily="34" charset="0"/>
              <a:buChar char="•"/>
            </a:pPr>
            <a:r>
              <a:rPr lang="en-US" sz="1600" dirty="0"/>
              <a:t>Video traffic is </a:t>
            </a:r>
            <a:r>
              <a:rPr lang="en-US" sz="1600" dirty="0" err="1"/>
              <a:t>bursty</a:t>
            </a:r>
            <a:r>
              <a:rPr lang="en-US" sz="1600" dirty="0"/>
              <a:t>, greedy, drop sensitive, and delay sensitive.</a:t>
            </a:r>
          </a:p>
          <a:p>
            <a:pPr>
              <a:spcBef>
                <a:spcPts val="0"/>
              </a:spcBef>
              <a:spcAft>
                <a:spcPts val="0"/>
              </a:spcAft>
              <a:buFont typeface="Arial" panose="020B0604020202020204" pitchFamily="34" charset="0"/>
              <a:buChar char="•"/>
            </a:pPr>
            <a:r>
              <a:rPr lang="en-US" sz="1600" dirty="0"/>
              <a:t>Data traffic is not as demanding as voice and video traffic. Data packets often use TCP applications which can retransmit data and, therefore, are not sensitive to drops and delays.</a:t>
            </a:r>
          </a:p>
          <a:p>
            <a:pPr>
              <a:spcBef>
                <a:spcPts val="0"/>
              </a:spcBef>
              <a:spcAft>
                <a:spcPts val="0"/>
              </a:spcAft>
              <a:buFont typeface="Arial" panose="020B0604020202020204" pitchFamily="34" charset="0"/>
              <a:buChar char="•"/>
            </a:pPr>
            <a:r>
              <a:rPr lang="en-US" sz="1600" dirty="0"/>
              <a:t>The QoS policy implemented by the network administrator becomes active when congestion occurs on the link. </a:t>
            </a:r>
          </a:p>
          <a:p>
            <a:pPr>
              <a:spcBef>
                <a:spcPts val="0"/>
              </a:spcBef>
              <a:spcAft>
                <a:spcPts val="0"/>
              </a:spcAft>
              <a:buFont typeface="Arial" panose="020B0604020202020204" pitchFamily="34" charset="0"/>
              <a:buChar char="•"/>
            </a:pPr>
            <a:r>
              <a:rPr lang="en-US" sz="1600" dirty="0"/>
              <a:t>Queuing is a congestion management tool that can buffer, prioritize, and, if required, reorder packets before being transmitted to the destination.</a:t>
            </a:r>
          </a:p>
          <a:p>
            <a:pPr>
              <a:spcBef>
                <a:spcPts val="0"/>
              </a:spcBef>
              <a:spcAft>
                <a:spcPts val="0"/>
              </a:spcAft>
              <a:buFont typeface="Arial" panose="020B0604020202020204" pitchFamily="34" charset="0"/>
              <a:buChar char="•"/>
            </a:pPr>
            <a:r>
              <a:rPr lang="en-US" sz="1600" dirty="0"/>
              <a:t>FIFO queuing buffers and forwards packets in the order of their arrival. FIFO has no concept of priority or classes of traffic and consequently, makes no decision about packet priority.</a:t>
            </a:r>
          </a:p>
          <a:p>
            <a:pPr>
              <a:spcBef>
                <a:spcPts val="0"/>
              </a:spcBef>
              <a:spcAft>
                <a:spcPts val="0"/>
              </a:spcAft>
              <a:buFont typeface="Arial" panose="020B0604020202020204" pitchFamily="34" charset="0"/>
              <a:buChar char="•"/>
            </a:pPr>
            <a:r>
              <a:rPr lang="en-US" sz="1600" dirty="0"/>
              <a:t>WFQ is an automated scheduling method that provides fair bandwidth allocation to all network traffic. WFQ applies priority, or weights, to identified traffic and classifies it into conversations or flows.</a:t>
            </a:r>
          </a:p>
          <a:p>
            <a:pPr>
              <a:spcBef>
                <a:spcPts val="0"/>
              </a:spcBef>
              <a:spcAft>
                <a:spcPts val="0"/>
              </a:spcAft>
              <a:buFont typeface="Arial" panose="020B0604020202020204" pitchFamily="34" charset="0"/>
              <a:buChar char="•"/>
            </a:pPr>
            <a:endParaRPr lang="en-US" sz="1600" dirty="0"/>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833778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4065" y="798945"/>
            <a:ext cx="8853286" cy="3697642"/>
          </a:xfrm>
        </p:spPr>
        <p:txBody>
          <a:bodyPr/>
          <a:lstStyle/>
          <a:p>
            <a:pPr>
              <a:spcBef>
                <a:spcPts val="0"/>
              </a:spcBef>
              <a:spcAft>
                <a:spcPts val="0"/>
              </a:spcAft>
              <a:buFont typeface="Arial" panose="020B0604020202020204" pitchFamily="34" charset="0"/>
              <a:buChar char="•"/>
            </a:pPr>
            <a:r>
              <a:rPr lang="en-US" sz="1600" dirty="0"/>
              <a:t>CBWFQ extends the standard WFQ functionality to provide support for user-defined traffic classes. With CBWFQ, you define traffic classes based on match criteria including protocols, access control lists (ACLs), and input interfaces. LLQ feature brings strict priority queuing (PQ) to CBWFQ.</a:t>
            </a:r>
          </a:p>
          <a:p>
            <a:pPr>
              <a:spcBef>
                <a:spcPts val="0"/>
              </a:spcBef>
              <a:spcAft>
                <a:spcPts val="0"/>
              </a:spcAft>
              <a:buFont typeface="Arial" panose="020B0604020202020204" pitchFamily="34" charset="0"/>
              <a:buChar char="•"/>
            </a:pPr>
            <a:r>
              <a:rPr lang="en-US" sz="1600" dirty="0"/>
              <a:t>There are three models for implementing QoS: Best-effort model, Integrated services (</a:t>
            </a:r>
            <a:r>
              <a:rPr lang="en-US" sz="1600" dirty="0" err="1"/>
              <a:t>IntServ</a:t>
            </a:r>
            <a:r>
              <a:rPr lang="en-US" sz="1600" dirty="0"/>
              <a:t>), and Differentiated services (</a:t>
            </a:r>
            <a:r>
              <a:rPr lang="en-US" sz="1600" dirty="0" err="1"/>
              <a:t>DiffServ</a:t>
            </a:r>
            <a:r>
              <a:rPr lang="en-US" sz="1600" dirty="0"/>
              <a:t>).</a:t>
            </a:r>
          </a:p>
          <a:p>
            <a:pPr>
              <a:spcBef>
                <a:spcPts val="0"/>
              </a:spcBef>
              <a:spcAft>
                <a:spcPts val="0"/>
              </a:spcAft>
              <a:buFont typeface="Arial" panose="020B0604020202020204" pitchFamily="34" charset="0"/>
              <a:buChar char="•"/>
            </a:pPr>
            <a:r>
              <a:rPr lang="en-US" sz="1600" dirty="0" err="1"/>
              <a:t>IntServ</a:t>
            </a:r>
            <a:r>
              <a:rPr lang="en-US" sz="1600" dirty="0"/>
              <a:t> architecture model was developed to meet the needs of real-time applications, such as remote video, multimedia conferencing, data visualization applications, and virtual reality.</a:t>
            </a:r>
          </a:p>
          <a:p>
            <a:pPr>
              <a:spcBef>
                <a:spcPts val="0"/>
              </a:spcBef>
              <a:spcAft>
                <a:spcPts val="0"/>
              </a:spcAft>
              <a:buFont typeface="Arial" panose="020B0604020202020204" pitchFamily="34" charset="0"/>
              <a:buChar char="•"/>
            </a:pPr>
            <a:r>
              <a:rPr lang="en-US" sz="1600" dirty="0" err="1"/>
              <a:t>DiffServ</a:t>
            </a:r>
            <a:r>
              <a:rPr lang="en-US" sz="1600" dirty="0"/>
              <a:t> QoS model specifies a simple and scalable mechanism for classifying and managing network traffic. The </a:t>
            </a:r>
            <a:r>
              <a:rPr lang="en-US" sz="1600" dirty="0" err="1"/>
              <a:t>DiffServ</a:t>
            </a:r>
            <a:r>
              <a:rPr lang="en-US" sz="1600" dirty="0"/>
              <a:t> design overcomes the limitations of both the best-effort and </a:t>
            </a:r>
            <a:r>
              <a:rPr lang="en-US" sz="1600" dirty="0" err="1"/>
              <a:t>IntServ</a:t>
            </a:r>
            <a:r>
              <a:rPr lang="en-US" sz="1600" dirty="0"/>
              <a:t> models.</a:t>
            </a:r>
          </a:p>
          <a:p>
            <a:pPr>
              <a:spcBef>
                <a:spcPts val="0"/>
              </a:spcBef>
              <a:spcAft>
                <a:spcPts val="0"/>
              </a:spcAft>
              <a:buFont typeface="Arial" panose="020B0604020202020204" pitchFamily="34" charset="0"/>
              <a:buChar char="•"/>
            </a:pPr>
            <a:r>
              <a:rPr lang="en-US" sz="1600" dirty="0"/>
              <a:t>There are three categories of QoS tools: classification and marking tools, congestion avoidance tools, and congestion management tools.</a:t>
            </a:r>
          </a:p>
          <a:p>
            <a:pPr>
              <a:spcBef>
                <a:spcPts val="0"/>
              </a:spcBef>
              <a:spcAft>
                <a:spcPts val="0"/>
              </a:spcAft>
              <a:buFont typeface="Arial" panose="020B0604020202020204" pitchFamily="34" charset="0"/>
              <a:buChar char="•"/>
            </a:pPr>
            <a:r>
              <a:rPr lang="en-US" sz="1600" dirty="0"/>
              <a:t>Classification determines the class of traffic to which packets or frames belong.</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68276973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Methods of classifying traffic flows at Layer 2 and 3 include using interfaces, ACLs, and class maps. Traffic can also be classified at Layers 4 to 7 using Network Based Application Recognition (NBAR).</a:t>
            </a:r>
          </a:p>
          <a:p>
            <a:pPr>
              <a:spcBef>
                <a:spcPts val="0"/>
              </a:spcBef>
              <a:spcAft>
                <a:spcPts val="0"/>
              </a:spcAft>
              <a:buFont typeface="Arial" panose="020B0604020202020204" pitchFamily="34" charset="0"/>
              <a:buChar char="•"/>
            </a:pPr>
            <a:r>
              <a:rPr lang="en-US" sz="1600" dirty="0"/>
              <a:t>Congestion management includes queuing and scheduling methods where excess traffic is buffered or queued (and sometimes dropped) while it waits to be sent out an egress interface.</a:t>
            </a:r>
          </a:p>
          <a:p>
            <a:pPr>
              <a:spcBef>
                <a:spcPts val="0"/>
              </a:spcBef>
              <a:spcAft>
                <a:spcPts val="0"/>
              </a:spcAft>
              <a:buFont typeface="Arial" panose="020B0604020202020204" pitchFamily="34" charset="0"/>
              <a:buChar char="•"/>
            </a:pPr>
            <a:r>
              <a:rPr lang="en-US" sz="1600" dirty="0"/>
              <a:t>Congestion avoidance tools help to monitor network traffic loads in an effort to anticipate and avoid congestion at common network and internetwork bottlenecks before congestion becomes a problem.</a:t>
            </a:r>
          </a:p>
          <a:p>
            <a:pPr>
              <a:spcBef>
                <a:spcPts val="0"/>
              </a:spcBef>
              <a:spcAft>
                <a:spcPts val="0"/>
              </a:spcAft>
              <a:buFont typeface="Arial" panose="020B0604020202020204" pitchFamily="34" charset="0"/>
              <a:buChar char="•"/>
            </a:pPr>
            <a:r>
              <a:rPr lang="en-US" sz="1600" dirty="0"/>
              <a:t>Cisco IOS QoS includes weighted random early detection (WRED) as a possible congestion avoidance solution.</a:t>
            </a:r>
          </a:p>
        </p:txBody>
      </p:sp>
    </p:spTree>
    <p:custDataLst>
      <p:tags r:id="rId1"/>
    </p:custDataLst>
    <p:extLst>
      <p:ext uri="{BB962C8B-B14F-4D97-AF65-F5344CB8AC3E}">
        <p14:creationId xmlns:p14="http://schemas.microsoft.com/office/powerpoint/2010/main" val="2543171566"/>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74823654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code delay</a:t>
                      </a:r>
                    </a:p>
                    <a:p>
                      <a:pPr marL="285750" indent="-285750">
                        <a:buFont typeface="Arial" panose="020B0604020202020204" pitchFamily="34" charset="0"/>
                        <a:buChar char="•"/>
                      </a:pPr>
                      <a:r>
                        <a:rPr lang="en-US" b="0" dirty="0">
                          <a:solidFill>
                            <a:srgbClr val="000000"/>
                          </a:solidFill>
                        </a:rPr>
                        <a:t>packetization delay</a:t>
                      </a:r>
                    </a:p>
                    <a:p>
                      <a:pPr marL="285750" indent="-285750">
                        <a:buFont typeface="Arial" panose="020B0604020202020204" pitchFamily="34" charset="0"/>
                        <a:buChar char="•"/>
                      </a:pPr>
                      <a:r>
                        <a:rPr lang="en-US" b="0" dirty="0">
                          <a:solidFill>
                            <a:srgbClr val="000000"/>
                          </a:solidFill>
                        </a:rPr>
                        <a:t>queuing delay</a:t>
                      </a:r>
                    </a:p>
                    <a:p>
                      <a:pPr marL="285750" indent="-285750">
                        <a:buFont typeface="Arial" panose="020B0604020202020204" pitchFamily="34" charset="0"/>
                        <a:buChar char="•"/>
                      </a:pPr>
                      <a:r>
                        <a:rPr lang="en-US" b="0" dirty="0">
                          <a:solidFill>
                            <a:srgbClr val="000000"/>
                          </a:solidFill>
                        </a:rPr>
                        <a:t>serialization delay</a:t>
                      </a:r>
                    </a:p>
                    <a:p>
                      <a:pPr marL="285750" indent="-285750">
                        <a:buFont typeface="Arial" panose="020B0604020202020204" pitchFamily="34" charset="0"/>
                        <a:buChar char="•"/>
                      </a:pPr>
                      <a:r>
                        <a:rPr lang="en-US" b="0" dirty="0">
                          <a:solidFill>
                            <a:srgbClr val="000000"/>
                          </a:solidFill>
                        </a:rPr>
                        <a:t>propagation delay</a:t>
                      </a:r>
                    </a:p>
                    <a:p>
                      <a:pPr marL="285750" indent="-285750">
                        <a:buFont typeface="Arial" panose="020B0604020202020204" pitchFamily="34" charset="0"/>
                        <a:buChar char="•"/>
                      </a:pPr>
                      <a:r>
                        <a:rPr lang="en-US" b="0" dirty="0">
                          <a:solidFill>
                            <a:srgbClr val="000000"/>
                          </a:solidFill>
                        </a:rPr>
                        <a:t>de-jitter delay</a:t>
                      </a:r>
                    </a:p>
                    <a:p>
                      <a:pPr marL="285750" indent="-285750">
                        <a:buFont typeface="Arial" panose="020B0604020202020204" pitchFamily="34" charset="0"/>
                        <a:buChar char="•"/>
                      </a:pPr>
                      <a:r>
                        <a:rPr lang="en-US" b="0" dirty="0">
                          <a:solidFill>
                            <a:srgbClr val="000000"/>
                          </a:solidFill>
                        </a:rPr>
                        <a:t>first-in-first out (FIFO)</a:t>
                      </a:r>
                    </a:p>
                    <a:p>
                      <a:pPr marL="285750" indent="-285750">
                        <a:buFont typeface="Arial" panose="020B0604020202020204" pitchFamily="34" charset="0"/>
                        <a:buChar char="•"/>
                      </a:pPr>
                      <a:r>
                        <a:rPr lang="en-US" b="0" dirty="0">
                          <a:solidFill>
                            <a:srgbClr val="000000"/>
                          </a:solidFill>
                        </a:rPr>
                        <a:t>weighted fair queuing (WFQ)</a:t>
                      </a:r>
                    </a:p>
                    <a:p>
                      <a:pPr marL="285750" indent="-285750">
                        <a:buFont typeface="Arial" panose="020B0604020202020204" pitchFamily="34" charset="0"/>
                        <a:buChar char="•"/>
                      </a:pPr>
                      <a:r>
                        <a:rPr lang="en-US" b="0" dirty="0">
                          <a:solidFill>
                            <a:srgbClr val="000000"/>
                          </a:solidFill>
                        </a:rPr>
                        <a:t>class-based weighted fair queuing (CBWFQ)</a:t>
                      </a:r>
                    </a:p>
                    <a:p>
                      <a:pPr marL="285750" indent="-285750">
                        <a:buFont typeface="Arial" panose="020B0604020202020204" pitchFamily="34" charset="0"/>
                        <a:buChar char="•"/>
                      </a:pPr>
                      <a:r>
                        <a:rPr lang="en-US" b="0" dirty="0">
                          <a:solidFill>
                            <a:srgbClr val="000000"/>
                          </a:solidFill>
                        </a:rPr>
                        <a:t>low latency queuing (LLQ)</a:t>
                      </a:r>
                    </a:p>
                    <a:p>
                      <a:pPr marL="285750" indent="-285750">
                        <a:buFont typeface="Arial" panose="020B0604020202020204" pitchFamily="34" charset="0"/>
                        <a:buChar char="•"/>
                      </a:pPr>
                      <a:r>
                        <a:rPr lang="en-US" b="0" dirty="0" err="1">
                          <a:solidFill>
                            <a:srgbClr val="000000"/>
                          </a:solidFill>
                        </a:rPr>
                        <a:t>IntServ</a:t>
                      </a:r>
                      <a:endParaRPr lang="en-US" b="0" dirty="0">
                        <a:solidFill>
                          <a:srgbClr val="000000"/>
                        </a:solidFill>
                      </a:endParaRPr>
                    </a:p>
                    <a:p>
                      <a:pPr marL="285750" indent="-285750">
                        <a:buFont typeface="Arial" panose="020B0604020202020204" pitchFamily="34" charset="0"/>
                        <a:buChar char="•"/>
                      </a:pPr>
                      <a:r>
                        <a:rPr lang="en-US" b="0" dirty="0" err="1">
                          <a:solidFill>
                            <a:srgbClr val="000000"/>
                          </a:solidFill>
                        </a:rPr>
                        <a:t>DiffServ</a:t>
                      </a:r>
                      <a:endParaRPr lang="en-US" b="0" dirty="0">
                        <a:solidFill>
                          <a:srgbClr val="000000"/>
                        </a:solidFill>
                      </a:endParaRPr>
                    </a:p>
                    <a:p>
                      <a:pPr marL="285750" indent="-285750">
                        <a:buFont typeface="Arial" panose="020B0604020202020204" pitchFamily="34" charset="0"/>
                        <a:buChar char="•"/>
                      </a:pPr>
                      <a:r>
                        <a:rPr lang="en-US" b="0" dirty="0">
                          <a:solidFill>
                            <a:srgbClr val="000000"/>
                          </a:solidFill>
                        </a:rPr>
                        <a:t>classification and marking</a:t>
                      </a:r>
                    </a:p>
                    <a:p>
                      <a:pPr marL="285750" indent="-285750">
                        <a:buFont typeface="Arial" panose="020B0604020202020204" pitchFamily="34" charset="0"/>
                        <a:buChar char="•"/>
                      </a:pPr>
                      <a:r>
                        <a:rPr lang="en-US" b="0" dirty="0">
                          <a:solidFill>
                            <a:srgbClr val="000000"/>
                          </a:solidFill>
                        </a:rPr>
                        <a:t>congestion avoidance</a:t>
                      </a:r>
                    </a:p>
                    <a:p>
                      <a:pPr marL="285750" indent="-285750">
                        <a:buFont typeface="Arial" panose="020B0604020202020204" pitchFamily="34" charset="0"/>
                        <a:buChar char="•"/>
                      </a:pPr>
                      <a:r>
                        <a:rPr lang="en-US" b="0" dirty="0">
                          <a:solidFill>
                            <a:srgbClr val="000000"/>
                          </a:solidFill>
                        </a:rPr>
                        <a:t>congestion management</a:t>
                      </a:r>
                    </a:p>
                    <a:p>
                      <a:pPr marL="285750" indent="-285750">
                        <a:buFont typeface="Arial" panose="020B0604020202020204" pitchFamily="34" charset="0"/>
                        <a:buChar char="•"/>
                      </a:pPr>
                      <a:r>
                        <a:rPr lang="en-US" b="0" dirty="0">
                          <a:solidFill>
                            <a:srgbClr val="000000"/>
                          </a:solidFill>
                        </a:rPr>
                        <a:t>class of service</a:t>
                      </a:r>
                    </a:p>
                    <a:p>
                      <a:pPr marL="285750" indent="-285750">
                        <a:buFont typeface="Arial" panose="020B0604020202020204" pitchFamily="34" charset="0"/>
                        <a:buChar char="•"/>
                      </a:pPr>
                      <a:r>
                        <a:rPr lang="en-US" b="0" dirty="0">
                          <a:solidFill>
                            <a:srgbClr val="000000"/>
                          </a:solidFill>
                        </a:rPr>
                        <a:t>differentiated code point (DSCP)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best-effort</a:t>
                      </a:r>
                    </a:p>
                    <a:p>
                      <a:pPr marL="285750" indent="-285750">
                        <a:buFont typeface="Arial" panose="020B0604020202020204" pitchFamily="34" charset="0"/>
                        <a:buChar char="•"/>
                      </a:pPr>
                      <a:r>
                        <a:rPr lang="en-US" b="0" dirty="0">
                          <a:solidFill>
                            <a:srgbClr val="000000"/>
                          </a:solidFill>
                        </a:rPr>
                        <a:t>expedited forwarding</a:t>
                      </a:r>
                    </a:p>
                    <a:p>
                      <a:pPr marL="285750" indent="-285750">
                        <a:buFont typeface="Arial" panose="020B0604020202020204" pitchFamily="34" charset="0"/>
                        <a:buChar char="•"/>
                      </a:pPr>
                      <a:r>
                        <a:rPr lang="en-US" b="0" dirty="0">
                          <a:solidFill>
                            <a:srgbClr val="000000"/>
                          </a:solidFill>
                        </a:rPr>
                        <a:t>assured forwarding</a:t>
                      </a:r>
                    </a:p>
                    <a:p>
                      <a:pPr marL="285750" indent="-285750">
                        <a:buFont typeface="Arial" panose="020B0604020202020204" pitchFamily="34" charset="0"/>
                        <a:buChar char="•"/>
                      </a:pPr>
                      <a:r>
                        <a:rPr lang="en-US" b="0" dirty="0">
                          <a:solidFill>
                            <a:srgbClr val="000000"/>
                          </a:solidFill>
                        </a:rPr>
                        <a:t>trust boundaries</a:t>
                      </a:r>
                    </a:p>
                    <a:p>
                      <a:pPr marL="285750" indent="-285750">
                        <a:buFont typeface="Arial" panose="020B0604020202020204" pitchFamily="34" charset="0"/>
                        <a:buChar char="•"/>
                      </a:pPr>
                      <a:r>
                        <a:rPr lang="en-US" b="0" dirty="0">
                          <a:solidFill>
                            <a:srgbClr val="000000"/>
                          </a:solidFill>
                        </a:rPr>
                        <a:t>shaping</a:t>
                      </a:r>
                    </a:p>
                    <a:p>
                      <a:pPr marL="285750" indent="-285750">
                        <a:buFont typeface="Arial" panose="020B0604020202020204" pitchFamily="34" charset="0"/>
                        <a:buChar char="•"/>
                      </a:pPr>
                      <a:r>
                        <a:rPr lang="en-US" b="0" dirty="0">
                          <a:solidFill>
                            <a:srgbClr val="000000"/>
                          </a:solidFill>
                        </a:rPr>
                        <a:t>policing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Bandwidth, Congestion, Delay, and Jitter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1444721"/>
          </a:xfrm>
        </p:spPr>
        <p:txBody>
          <a:bodyPr/>
          <a:lstStyle/>
          <a:p>
            <a:pPr marL="285750" indent="-285750" algn="l">
              <a:buFont typeface="Arial" panose="020B0604020202020204" pitchFamily="34" charset="0"/>
              <a:buChar char="•"/>
            </a:pPr>
            <a:r>
              <a:rPr lang="en-US" sz="1400" dirty="0">
                <a:solidFill>
                  <a:srgbClr val="000000"/>
                </a:solidFill>
              </a:rPr>
              <a:t>Network bandwidth is measured in the number of bits that can be transmitted in a single second, or bits per second (bps).</a:t>
            </a:r>
          </a:p>
          <a:p>
            <a:pPr marL="285750" indent="-285750" algn="l">
              <a:buFont typeface="Arial" panose="020B0604020202020204" pitchFamily="34" charset="0"/>
              <a:buChar char="•"/>
            </a:pPr>
            <a:r>
              <a:rPr lang="en-US" sz="1400" dirty="0">
                <a:solidFill>
                  <a:srgbClr val="000000"/>
                </a:solidFill>
              </a:rPr>
              <a:t>Network congestion causes delay. An interface experiences congestion when it is presented with more traffic than it can handle. Network congestion points are ideal candidates for QoS mechanisms.</a:t>
            </a:r>
          </a:p>
          <a:p>
            <a:pPr marL="285750" indent="-285750" algn="l">
              <a:buFont typeface="Arial" panose="020B0604020202020204" pitchFamily="34" charset="0"/>
              <a:buChar char="•"/>
            </a:pPr>
            <a:r>
              <a:rPr lang="en-US" sz="1400" dirty="0">
                <a:solidFill>
                  <a:srgbClr val="000000"/>
                </a:solidFill>
              </a:rPr>
              <a:t>The typical congestion points are aggregation, speed mismatch, and LAN to WAN.</a:t>
            </a:r>
          </a:p>
        </p:txBody>
      </p:sp>
      <p:pic>
        <p:nvPicPr>
          <p:cNvPr id="6" name="Picture 5">
            <a:extLst>
              <a:ext uri="{FF2B5EF4-FFF2-40B4-BE49-F238E27FC236}">
                <a16:creationId xmlns:a16="http://schemas.microsoft.com/office/drawing/2014/main" id="{14CC6A36-2A89-49AF-9342-6B74D7895473}"/>
              </a:ext>
            </a:extLst>
          </p:cNvPr>
          <p:cNvPicPr>
            <a:picLocks noChangeAspect="1"/>
          </p:cNvPicPr>
          <p:nvPr/>
        </p:nvPicPr>
        <p:blipFill>
          <a:blip r:embed="rId3"/>
          <a:stretch>
            <a:fillRect/>
          </a:stretch>
        </p:blipFill>
        <p:spPr>
          <a:xfrm>
            <a:off x="1125375" y="2411605"/>
            <a:ext cx="6526709" cy="2208785"/>
          </a:xfrm>
          <a:prstGeom prst="rect">
            <a:avLst/>
          </a:prstGeom>
        </p:spPr>
      </p:pic>
    </p:spTree>
    <p:extLst>
      <p:ext uri="{BB962C8B-B14F-4D97-AF65-F5344CB8AC3E}">
        <p14:creationId xmlns:p14="http://schemas.microsoft.com/office/powerpoint/2010/main" val="329149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Bandwidth, Congestion, Delay, and Jitter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731837"/>
            <a:ext cx="7913516" cy="1839913"/>
          </a:xfrm>
        </p:spPr>
        <p:txBody>
          <a:bodyPr/>
          <a:lstStyle/>
          <a:p>
            <a:pPr marL="0" indent="0" algn="l"/>
            <a:r>
              <a:rPr lang="en-US" sz="1600" dirty="0">
                <a:solidFill>
                  <a:srgbClr val="000000"/>
                </a:solidFill>
              </a:rPr>
              <a:t>Delay or latency refers to the time it takes for a packet to travel from the source to the destination.</a:t>
            </a:r>
          </a:p>
          <a:p>
            <a:pPr marL="285750" indent="-285750" algn="l">
              <a:buFont typeface="Arial" panose="020B0604020202020204" pitchFamily="34" charset="0"/>
              <a:buChar char="•"/>
            </a:pPr>
            <a:r>
              <a:rPr lang="en-US" sz="1400" dirty="0">
                <a:solidFill>
                  <a:srgbClr val="000000"/>
                </a:solidFill>
              </a:rPr>
              <a:t>Fixed delay is the amount of time a specific process takes, such as how long it takes to place a bit on the transmission media. </a:t>
            </a:r>
          </a:p>
          <a:p>
            <a:pPr marL="285750" indent="-285750" algn="l">
              <a:buFont typeface="Arial" panose="020B0604020202020204" pitchFamily="34" charset="0"/>
              <a:buChar char="•"/>
            </a:pPr>
            <a:r>
              <a:rPr lang="en-US" sz="1400" dirty="0">
                <a:solidFill>
                  <a:srgbClr val="000000"/>
                </a:solidFill>
              </a:rPr>
              <a:t>Variable delay takes an unspecified amount of time and is affected by factors such as how much traffic is being processed.</a:t>
            </a:r>
          </a:p>
          <a:p>
            <a:pPr marL="285750" indent="-285750" algn="l">
              <a:buFont typeface="Arial" panose="020B0604020202020204" pitchFamily="34" charset="0"/>
              <a:buChar char="•"/>
            </a:pPr>
            <a:r>
              <a:rPr lang="en-US" sz="1400" dirty="0">
                <a:solidFill>
                  <a:srgbClr val="000000"/>
                </a:solidFill>
              </a:rPr>
              <a:t>Jitter is the variation of delay of received packets.</a:t>
            </a:r>
          </a:p>
        </p:txBody>
      </p:sp>
      <p:graphicFrame>
        <p:nvGraphicFramePr>
          <p:cNvPr id="5" name="Content Placeholder 6">
            <a:extLst>
              <a:ext uri="{FF2B5EF4-FFF2-40B4-BE49-F238E27FC236}">
                <a16:creationId xmlns:a16="http://schemas.microsoft.com/office/drawing/2014/main" id="{3D1E8862-A376-45A7-AC00-3A951DBE91F4}"/>
              </a:ext>
            </a:extLst>
          </p:cNvPr>
          <p:cNvGraphicFramePr>
            <a:graphicFrameLocks/>
          </p:cNvGraphicFramePr>
          <p:nvPr>
            <p:extLst>
              <p:ext uri="{D42A27DB-BD31-4B8C-83A1-F6EECF244321}">
                <p14:modId xmlns:p14="http://schemas.microsoft.com/office/powerpoint/2010/main" val="2734051608"/>
              </p:ext>
            </p:extLst>
          </p:nvPr>
        </p:nvGraphicFramePr>
        <p:xfrm>
          <a:off x="431800" y="2496553"/>
          <a:ext cx="8280399" cy="2286000"/>
        </p:xfrm>
        <a:graphic>
          <a:graphicData uri="http://schemas.openxmlformats.org/drawingml/2006/table">
            <a:tbl>
              <a:tblPr firstRow="1" bandRow="1">
                <a:tableStyleId>{5C22544A-7EE6-4342-B048-85BDC9FD1C3A}</a:tableStyleId>
              </a:tblPr>
              <a:tblGrid>
                <a:gridCol w="1698279">
                  <a:extLst>
                    <a:ext uri="{9D8B030D-6E8A-4147-A177-3AD203B41FA5}">
                      <a16:colId xmlns:a16="http://schemas.microsoft.com/office/drawing/2014/main" val="3729139006"/>
                    </a:ext>
                  </a:extLst>
                </a:gridCol>
                <a:gridCol w="6582120">
                  <a:extLst>
                    <a:ext uri="{9D8B030D-6E8A-4147-A177-3AD203B41FA5}">
                      <a16:colId xmlns:a16="http://schemas.microsoft.com/office/drawing/2014/main" val="2623022619"/>
                    </a:ext>
                  </a:extLst>
                </a:gridCol>
              </a:tblGrid>
              <a:tr h="170896">
                <a:tc>
                  <a:txBody>
                    <a:bodyPr/>
                    <a:lstStyle/>
                    <a:p>
                      <a:r>
                        <a:rPr lang="en-US" sz="1200" dirty="0"/>
                        <a:t>Delay</a:t>
                      </a:r>
                    </a:p>
                  </a:txBody>
                  <a:tcPr/>
                </a:tc>
                <a:tc>
                  <a:txBody>
                    <a:bodyPr/>
                    <a:lstStyle/>
                    <a:p>
                      <a:r>
                        <a:rPr lang="en-US" sz="1200" dirty="0"/>
                        <a:t>Description</a:t>
                      </a:r>
                    </a:p>
                  </a:txBody>
                  <a:tcPr/>
                </a:tc>
                <a:extLst>
                  <a:ext uri="{0D108BD9-81ED-4DB2-BD59-A6C34878D82A}">
                    <a16:rowId xmlns:a16="http://schemas.microsoft.com/office/drawing/2014/main" val="2583676789"/>
                  </a:ext>
                </a:extLst>
              </a:tr>
              <a:tr h="170896">
                <a:tc>
                  <a:txBody>
                    <a:bodyPr/>
                    <a:lstStyle/>
                    <a:p>
                      <a:r>
                        <a:rPr lang="en-US" sz="1200" dirty="0">
                          <a:solidFill>
                            <a:srgbClr val="000000"/>
                          </a:solidFill>
                        </a:rPr>
                        <a:t>Code delay</a:t>
                      </a:r>
                    </a:p>
                  </a:txBody>
                  <a:tcPr/>
                </a:tc>
                <a:tc>
                  <a:txBody>
                    <a:bodyPr/>
                    <a:lstStyle/>
                    <a:p>
                      <a:r>
                        <a:rPr lang="en-US" sz="1200" dirty="0"/>
                        <a:t>The fixed amount of time it takes to compress data at the source before transmitting to the first internetworking device, usually a switch.</a:t>
                      </a:r>
                      <a:endParaRPr lang="en-US" sz="1200" dirty="0">
                        <a:solidFill>
                          <a:srgbClr val="000000"/>
                        </a:solidFill>
                      </a:endParaRPr>
                    </a:p>
                  </a:txBody>
                  <a:tcPr/>
                </a:tc>
                <a:extLst>
                  <a:ext uri="{0D108BD9-81ED-4DB2-BD59-A6C34878D82A}">
                    <a16:rowId xmlns:a16="http://schemas.microsoft.com/office/drawing/2014/main" val="3849654457"/>
                  </a:ext>
                </a:extLst>
              </a:tr>
              <a:tr h="170896">
                <a:tc>
                  <a:txBody>
                    <a:bodyPr/>
                    <a:lstStyle/>
                    <a:p>
                      <a:r>
                        <a:rPr lang="en-US" sz="1200" dirty="0">
                          <a:solidFill>
                            <a:srgbClr val="000000"/>
                          </a:solidFill>
                        </a:rPr>
                        <a:t>Packetization delay</a:t>
                      </a:r>
                    </a:p>
                  </a:txBody>
                  <a:tcPr/>
                </a:tc>
                <a:tc>
                  <a:txBody>
                    <a:bodyPr/>
                    <a:lstStyle/>
                    <a:p>
                      <a:r>
                        <a:rPr lang="en-US" sz="1200" dirty="0"/>
                        <a:t>The fixed time it takes to encapsulate a packet with all the necessary header information.</a:t>
                      </a:r>
                      <a:endParaRPr lang="en-US" sz="1200" dirty="0">
                        <a:solidFill>
                          <a:srgbClr val="000000"/>
                        </a:solidFill>
                      </a:endParaRPr>
                    </a:p>
                  </a:txBody>
                  <a:tcPr/>
                </a:tc>
                <a:extLst>
                  <a:ext uri="{0D108BD9-81ED-4DB2-BD59-A6C34878D82A}">
                    <a16:rowId xmlns:a16="http://schemas.microsoft.com/office/drawing/2014/main" val="235735172"/>
                  </a:ext>
                </a:extLst>
              </a:tr>
              <a:tr h="170896">
                <a:tc>
                  <a:txBody>
                    <a:bodyPr/>
                    <a:lstStyle/>
                    <a:p>
                      <a:r>
                        <a:rPr lang="en-US" sz="1200" dirty="0">
                          <a:solidFill>
                            <a:srgbClr val="000000"/>
                          </a:solidFill>
                        </a:rPr>
                        <a:t>Queuing delay</a:t>
                      </a:r>
                    </a:p>
                  </a:txBody>
                  <a:tcPr/>
                </a:tc>
                <a:tc>
                  <a:txBody>
                    <a:bodyPr/>
                    <a:lstStyle/>
                    <a:p>
                      <a:r>
                        <a:rPr lang="en-US" sz="1200" dirty="0"/>
                        <a:t>The variable amount of time a frame or packet waits to be transmitted on the link.</a:t>
                      </a:r>
                      <a:endParaRPr lang="en-US" sz="1200" dirty="0">
                        <a:solidFill>
                          <a:srgbClr val="000000"/>
                        </a:solidFill>
                      </a:endParaRPr>
                    </a:p>
                  </a:txBody>
                  <a:tcPr/>
                </a:tc>
                <a:extLst>
                  <a:ext uri="{0D108BD9-81ED-4DB2-BD59-A6C34878D82A}">
                    <a16:rowId xmlns:a16="http://schemas.microsoft.com/office/drawing/2014/main" val="354468046"/>
                  </a:ext>
                </a:extLst>
              </a:tr>
              <a:tr h="272453">
                <a:tc>
                  <a:txBody>
                    <a:bodyPr/>
                    <a:lstStyle/>
                    <a:p>
                      <a:r>
                        <a:rPr lang="en-US" sz="1200" dirty="0">
                          <a:solidFill>
                            <a:srgbClr val="000000"/>
                          </a:solidFill>
                        </a:rPr>
                        <a:t>Serialization delay</a:t>
                      </a:r>
                    </a:p>
                  </a:txBody>
                  <a:tcPr/>
                </a:tc>
                <a:tc>
                  <a:txBody>
                    <a:bodyPr/>
                    <a:lstStyle/>
                    <a:p>
                      <a:r>
                        <a:rPr lang="en-US" sz="1200" dirty="0"/>
                        <a:t>The fixed amount of time it takes to transmit a frame onto the wire.</a:t>
                      </a:r>
                      <a:endParaRPr lang="en-US" sz="1200" dirty="0">
                        <a:solidFill>
                          <a:srgbClr val="000000"/>
                        </a:solidFill>
                      </a:endParaRPr>
                    </a:p>
                  </a:txBody>
                  <a:tcPr/>
                </a:tc>
                <a:extLst>
                  <a:ext uri="{0D108BD9-81ED-4DB2-BD59-A6C34878D82A}">
                    <a16:rowId xmlns:a16="http://schemas.microsoft.com/office/drawing/2014/main" val="1458107787"/>
                  </a:ext>
                </a:extLst>
              </a:tr>
              <a:tr h="272453">
                <a:tc>
                  <a:txBody>
                    <a:bodyPr/>
                    <a:lstStyle/>
                    <a:p>
                      <a:r>
                        <a:rPr lang="en-US" sz="1200" dirty="0">
                          <a:solidFill>
                            <a:srgbClr val="000000"/>
                          </a:solidFill>
                        </a:rPr>
                        <a:t>Propagation delay</a:t>
                      </a:r>
                    </a:p>
                  </a:txBody>
                  <a:tcPr/>
                </a:tc>
                <a:tc>
                  <a:txBody>
                    <a:bodyPr/>
                    <a:lstStyle/>
                    <a:p>
                      <a:r>
                        <a:rPr lang="en-US" sz="1200" dirty="0"/>
                        <a:t>The variable amount of time it takes for the frame to travel between the source and destination.</a:t>
                      </a:r>
                      <a:endParaRPr lang="en-US" sz="1200" dirty="0">
                        <a:solidFill>
                          <a:srgbClr val="000000"/>
                        </a:solidFill>
                      </a:endParaRPr>
                    </a:p>
                  </a:txBody>
                  <a:tcPr/>
                </a:tc>
                <a:extLst>
                  <a:ext uri="{0D108BD9-81ED-4DB2-BD59-A6C34878D82A}">
                    <a16:rowId xmlns:a16="http://schemas.microsoft.com/office/drawing/2014/main" val="1670050751"/>
                  </a:ext>
                </a:extLst>
              </a:tr>
              <a:tr h="272453">
                <a:tc>
                  <a:txBody>
                    <a:bodyPr/>
                    <a:lstStyle/>
                    <a:p>
                      <a:r>
                        <a:rPr lang="en-US" sz="1200" dirty="0">
                          <a:solidFill>
                            <a:srgbClr val="000000"/>
                          </a:solidFill>
                        </a:rPr>
                        <a:t>De-jitter delay</a:t>
                      </a:r>
                    </a:p>
                  </a:txBody>
                  <a:tcPr/>
                </a:tc>
                <a:tc>
                  <a:txBody>
                    <a:bodyPr/>
                    <a:lstStyle/>
                    <a:p>
                      <a:r>
                        <a:rPr lang="en-US" sz="1200" dirty="0"/>
                        <a:t>The fixed amount of time it takes to buffer a flow of packets and then send them out in evenly spaced intervals.</a:t>
                      </a:r>
                      <a:endParaRPr lang="en-US" sz="1200" dirty="0">
                        <a:solidFill>
                          <a:srgbClr val="000000"/>
                        </a:solidFill>
                      </a:endParaRPr>
                    </a:p>
                  </a:txBody>
                  <a:tcPr/>
                </a:tc>
                <a:extLst>
                  <a:ext uri="{0D108BD9-81ED-4DB2-BD59-A6C34878D82A}">
                    <a16:rowId xmlns:a16="http://schemas.microsoft.com/office/drawing/2014/main" val="2807720915"/>
                  </a:ext>
                </a:extLst>
              </a:tr>
            </a:tbl>
          </a:graphicData>
        </a:graphic>
      </p:graphicFrame>
    </p:spTree>
    <p:extLst>
      <p:ext uri="{BB962C8B-B14F-4D97-AF65-F5344CB8AC3E}">
        <p14:creationId xmlns:p14="http://schemas.microsoft.com/office/powerpoint/2010/main" val="164524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Packet Loss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465371"/>
          </a:xfrm>
        </p:spPr>
        <p:txBody>
          <a:bodyPr/>
          <a:lstStyle/>
          <a:p>
            <a:pPr marL="0" indent="0" algn="l"/>
            <a:r>
              <a:rPr lang="en-US" sz="1600" dirty="0">
                <a:solidFill>
                  <a:srgbClr val="000000"/>
                </a:solidFill>
              </a:rPr>
              <a:t>Without QoS mechanisms, time-sensitive packets, such as real-time video and voice, are dropped with the same frequency as data that is not time-sensitive.</a:t>
            </a:r>
          </a:p>
          <a:p>
            <a:pPr marL="285750" indent="-285750" algn="l">
              <a:buFont typeface="Arial" panose="020B0604020202020204" pitchFamily="34" charset="0"/>
              <a:buChar char="•"/>
            </a:pPr>
            <a:r>
              <a:rPr lang="en-US" sz="1600" dirty="0">
                <a:solidFill>
                  <a:srgbClr val="000000"/>
                </a:solidFill>
              </a:rPr>
              <a:t>When a router receives a Real-Time Protocol (RTP) digital audio stream for Voice over IP (VoIP), it compensates for the jitter that is encountered using a playout delay buffer. </a:t>
            </a:r>
          </a:p>
          <a:p>
            <a:pPr marL="285750" indent="-285750" algn="l">
              <a:buFont typeface="Arial" panose="020B0604020202020204" pitchFamily="34" charset="0"/>
              <a:buChar char="•"/>
            </a:pPr>
            <a:r>
              <a:rPr lang="en-US" sz="1600" dirty="0">
                <a:solidFill>
                  <a:srgbClr val="000000"/>
                </a:solidFill>
              </a:rPr>
              <a:t>The playout delay buffer buffers these packets and then plays them out in a steady stream.</a:t>
            </a:r>
          </a:p>
        </p:txBody>
      </p:sp>
      <p:pic>
        <p:nvPicPr>
          <p:cNvPr id="2" name="Picture 1">
            <a:extLst>
              <a:ext uri="{FF2B5EF4-FFF2-40B4-BE49-F238E27FC236}">
                <a16:creationId xmlns:a16="http://schemas.microsoft.com/office/drawing/2014/main" id="{6E727764-5C85-4A6B-8DF7-47744A544A32}"/>
              </a:ext>
            </a:extLst>
          </p:cNvPr>
          <p:cNvPicPr>
            <a:picLocks noChangeAspect="1"/>
          </p:cNvPicPr>
          <p:nvPr/>
        </p:nvPicPr>
        <p:blipFill>
          <a:blip r:embed="rId3"/>
          <a:stretch>
            <a:fillRect/>
          </a:stretch>
        </p:blipFill>
        <p:spPr>
          <a:xfrm>
            <a:off x="4572000" y="1129012"/>
            <a:ext cx="4140028" cy="2885475"/>
          </a:xfrm>
          <a:prstGeom prst="rect">
            <a:avLst/>
          </a:prstGeom>
        </p:spPr>
      </p:pic>
    </p:spTree>
    <p:extLst>
      <p:ext uri="{BB962C8B-B14F-4D97-AF65-F5344CB8AC3E}">
        <p14:creationId xmlns:p14="http://schemas.microsoft.com/office/powerpoint/2010/main" val="40398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Network Transmission Quality</a:t>
            </a:r>
            <a:r>
              <a:rPr lang="en-US" dirty="0"/>
              <a:t/>
            </a:r>
            <a:br>
              <a:rPr lang="en-US" dirty="0"/>
            </a:br>
            <a:r>
              <a:rPr lang="en-US" sz="2400" dirty="0"/>
              <a:t>Packet Loss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2902665"/>
          </a:xfrm>
        </p:spPr>
        <p:txBody>
          <a:bodyPr/>
          <a:lstStyle/>
          <a:p>
            <a:pPr marL="0" indent="0" algn="l"/>
            <a:r>
              <a:rPr lang="en-US" sz="1600" dirty="0">
                <a:solidFill>
                  <a:srgbClr val="000000"/>
                </a:solidFill>
              </a:rPr>
              <a:t>If the jitter is so large that it causes packets to be received out of the range of the play out buffer, the out-of-range packets are discarded and dropouts are heard in the audio.</a:t>
            </a:r>
          </a:p>
          <a:p>
            <a:pPr marL="285750" indent="-285750" algn="l">
              <a:buFont typeface="Arial" panose="020B0604020202020204" pitchFamily="34" charset="0"/>
              <a:buChar char="•"/>
            </a:pPr>
            <a:r>
              <a:rPr lang="en-US" sz="1600" dirty="0">
                <a:solidFill>
                  <a:srgbClr val="000000"/>
                </a:solidFill>
              </a:rPr>
              <a:t>For losses as small as one packet, the digital signal processor (DSP) interpolates what it thinks the audio should be and no problem is audible to the user. </a:t>
            </a:r>
          </a:p>
          <a:p>
            <a:pPr marL="285750" indent="-285750" algn="l">
              <a:buFont typeface="Arial" panose="020B0604020202020204" pitchFamily="34" charset="0"/>
              <a:buChar char="•"/>
            </a:pPr>
            <a:r>
              <a:rPr lang="en-US" sz="1600" dirty="0">
                <a:solidFill>
                  <a:srgbClr val="000000"/>
                </a:solidFill>
              </a:rPr>
              <a:t>When jitter exceeds what the DSP can do to make up for the missing packets, audio problems are heard.</a:t>
            </a:r>
          </a:p>
        </p:txBody>
      </p:sp>
      <p:sp>
        <p:nvSpPr>
          <p:cNvPr id="5" name="Rectangle 4">
            <a:extLst>
              <a:ext uri="{FF2B5EF4-FFF2-40B4-BE49-F238E27FC236}">
                <a16:creationId xmlns:a16="http://schemas.microsoft.com/office/drawing/2014/main" id="{9C5DFA01-30FD-465E-A931-47050380A88E}"/>
              </a:ext>
            </a:extLst>
          </p:cNvPr>
          <p:cNvSpPr/>
          <p:nvPr/>
        </p:nvSpPr>
        <p:spPr>
          <a:xfrm>
            <a:off x="4439653" y="4026471"/>
            <a:ext cx="4572000" cy="523220"/>
          </a:xfrm>
          <a:prstGeom prst="rect">
            <a:avLst/>
          </a:prstGeom>
        </p:spPr>
        <p:txBody>
          <a:bodyPr>
            <a:spAutoFit/>
          </a:bodyPr>
          <a:lstStyle/>
          <a:p>
            <a:r>
              <a:rPr lang="en-US" sz="1400" b="1" dirty="0"/>
              <a:t>Note</a:t>
            </a:r>
            <a:r>
              <a:rPr lang="en-US" sz="1400" dirty="0"/>
              <a:t>: In a properly designed network, packet loss should be near zero.</a:t>
            </a:r>
          </a:p>
        </p:txBody>
      </p:sp>
      <p:pic>
        <p:nvPicPr>
          <p:cNvPr id="2" name="Picture 1">
            <a:extLst>
              <a:ext uri="{FF2B5EF4-FFF2-40B4-BE49-F238E27FC236}">
                <a16:creationId xmlns:a16="http://schemas.microsoft.com/office/drawing/2014/main" id="{6D0E67A8-5952-4334-8F31-12EE33768754}"/>
              </a:ext>
            </a:extLst>
          </p:cNvPr>
          <p:cNvPicPr>
            <a:picLocks noChangeAspect="1"/>
          </p:cNvPicPr>
          <p:nvPr/>
        </p:nvPicPr>
        <p:blipFill>
          <a:blip r:embed="rId3"/>
          <a:stretch>
            <a:fillRect/>
          </a:stretch>
        </p:blipFill>
        <p:spPr>
          <a:xfrm>
            <a:off x="4572000" y="1203369"/>
            <a:ext cx="4030890" cy="2736762"/>
          </a:xfrm>
          <a:prstGeom prst="rect">
            <a:avLst/>
          </a:prstGeom>
        </p:spPr>
      </p:pic>
    </p:spTree>
    <p:extLst>
      <p:ext uri="{BB962C8B-B14F-4D97-AF65-F5344CB8AC3E}">
        <p14:creationId xmlns:p14="http://schemas.microsoft.com/office/powerpoint/2010/main" val="2188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10652</TotalTime>
  <Words>6396</Words>
  <Application>Microsoft Office PowerPoint</Application>
  <PresentationFormat>On-screen Show (16:9)</PresentationFormat>
  <Paragraphs>676</Paragraphs>
  <Slides>58</Slides>
  <Notes>58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ＭＳ Ｐゴシック</vt:lpstr>
      <vt:lpstr>Arial</vt:lpstr>
      <vt:lpstr>Calibri</vt:lpstr>
      <vt:lpstr>CiscoSans</vt:lpstr>
      <vt:lpstr>CiscoSans ExtraLight</vt:lpstr>
      <vt:lpstr>CiscoSans Thin</vt:lpstr>
      <vt:lpstr>Times New Roman</vt:lpstr>
      <vt:lpstr>Wingdings</vt:lpstr>
      <vt:lpstr>Default Theme</vt:lpstr>
      <vt:lpstr>Module 9: QoS Concepts</vt:lpstr>
      <vt:lpstr>Module Objectives</vt:lpstr>
      <vt:lpstr>9.1 Network Transmission Quality</vt:lpstr>
      <vt:lpstr>Network Transmission Quality Video – The Purpose of QoS</vt:lpstr>
      <vt:lpstr>Network Transmission Quality Prioritizing Traffic</vt:lpstr>
      <vt:lpstr>Network Transmission Quality Bandwidth, Congestion, Delay, and Jitter</vt:lpstr>
      <vt:lpstr>Network Transmission Quality Bandwidth, Congestion, Delay, and Jitter (Cont.)</vt:lpstr>
      <vt:lpstr>Network Transmission Quality Packet Loss</vt:lpstr>
      <vt:lpstr>Network Transmission Quality Packet Loss (Cont.)</vt:lpstr>
      <vt:lpstr>9.2 Traffic Characteristics</vt:lpstr>
      <vt:lpstr>Traffic Characteristics Video – Traffic Characteristics</vt:lpstr>
      <vt:lpstr>Traffic Characteristics Network Traffic Trends</vt:lpstr>
      <vt:lpstr>Traffic Characteristics Voice</vt:lpstr>
      <vt:lpstr>Traffic Characteristics Video</vt:lpstr>
      <vt:lpstr>Traffic Characteristics Data</vt:lpstr>
      <vt:lpstr>Traffic Characteristics Data (Cont.)</vt:lpstr>
      <vt:lpstr>9.3 Queuing Algorithms</vt:lpstr>
      <vt:lpstr>Queuing Algorithms Video – QoS Algorithms</vt:lpstr>
      <vt:lpstr>Queuing Algorithms Queuing Overview</vt:lpstr>
      <vt:lpstr>Queuing Algorithms First in First Out</vt:lpstr>
      <vt:lpstr>Queuing Algorithms Weighted Fair Queuing (WFQ)</vt:lpstr>
      <vt:lpstr>Queuing Algorithms Class-Based Weighted Fair Queuing (CBWFQ)</vt:lpstr>
      <vt:lpstr>Queuing Algorithms Class-Based Weighted Fair Queuing (CBWFQ) (Cont.)</vt:lpstr>
      <vt:lpstr>Queuing Algorithms Low Latency Queuing (LLQ)</vt:lpstr>
      <vt:lpstr>9.4 QoS Models</vt:lpstr>
      <vt:lpstr>QoS Models Video – QoS Models</vt:lpstr>
      <vt:lpstr>QoS Models Selecting an Appropriate QoS Policy Model</vt:lpstr>
      <vt:lpstr>QoS Models Best Effort</vt:lpstr>
      <vt:lpstr>QoS Models Integrated Services</vt:lpstr>
      <vt:lpstr>QoS Models Integrated Services (Cont.)</vt:lpstr>
      <vt:lpstr>QoS Models Differentiated Services</vt:lpstr>
      <vt:lpstr>QoS Models Differentiated Services (Cont.)</vt:lpstr>
      <vt:lpstr>9.5 QoS Implementation Techniques</vt:lpstr>
      <vt:lpstr>QoS Implementation Techniques Video – QoS Implementation Techniques</vt:lpstr>
      <vt:lpstr>QoS Implementation Techniques Avoiding Packet Loss</vt:lpstr>
      <vt:lpstr>QoS Implementation Techniques QoS Tools</vt:lpstr>
      <vt:lpstr>QoS Implementation Techniques QoS Tools (Cont.)</vt:lpstr>
      <vt:lpstr>QoS Implementation Techniques Classification and Marking</vt:lpstr>
      <vt:lpstr>QoS Implementation Techniques Classification and Marking (Cont.)</vt:lpstr>
      <vt:lpstr>QoS Implementation Techniques Marking at Layer 2</vt:lpstr>
      <vt:lpstr>QoS Implementation Techniques Marking at Layer 2 (Cont.)</vt:lpstr>
      <vt:lpstr>QoS Implementation Techniques Marking at Layer 3</vt:lpstr>
      <vt:lpstr>QoS Implementation Techniques Type of Service and Traffic Class Field</vt:lpstr>
      <vt:lpstr>QoS Implementation Techniques DSCP Values</vt:lpstr>
      <vt:lpstr>QoS Implementation Techniques DSCP Values (Cont.)</vt:lpstr>
      <vt:lpstr>QoS Implementation Techniques Class Selector Bits</vt:lpstr>
      <vt:lpstr>QoS Implementation Techniques Trust Boundaries</vt:lpstr>
      <vt:lpstr>QoS Implementation Techniques Congestion Avoidance</vt:lpstr>
      <vt:lpstr>QoS Implementation Techniques Shaping and Policing</vt:lpstr>
      <vt:lpstr>QoS Implementation Techniques Shaping and Policing (Cont.)</vt:lpstr>
      <vt:lpstr>QoS Implementation Techniques QoS Policy Guidelines</vt:lpstr>
      <vt:lpstr>9.6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305</cp:revision>
  <dcterms:created xsi:type="dcterms:W3CDTF">2019-10-18T06:21:22Z</dcterms:created>
  <dcterms:modified xsi:type="dcterms:W3CDTF">2024-08-19T15:16:38Z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