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72" r:id="rId15"/>
    <p:sldId id="273" r:id="rId16"/>
    <p:sldId id="268" r:id="rId17"/>
    <p:sldId id="269" r:id="rId18"/>
    <p:sldId id="270" r:id="rId19"/>
    <p:sldId id="27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281404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327870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658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187420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7163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320710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3505279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13645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08263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8B88F3-5B54-4A15-8107-D225562A1776}" type="datetimeFigureOut">
              <a:rPr lang="en-US" smtClean="0"/>
              <a:t>28-Sep-22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200096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8B88F3-5B54-4A15-8107-D225562A1776}" type="datetimeFigureOut">
              <a:rPr lang="en-US" smtClean="0"/>
              <a:t>28-Sep-22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228416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8B88F3-5B54-4A15-8107-D225562A1776}" type="datetimeFigureOut">
              <a:rPr lang="en-US" smtClean="0"/>
              <a:t>28-Sep-22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96040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8B88F3-5B54-4A15-8107-D225562A1776}" type="datetimeFigureOut">
              <a:rPr lang="en-US" smtClean="0"/>
              <a:t>28-Sep-22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28214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B88F3-5B54-4A15-8107-D225562A1776}" type="datetimeFigureOut">
              <a:rPr lang="en-US" smtClean="0"/>
              <a:t>28-Sep-22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193824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8B88F3-5B54-4A15-8107-D225562A1776}" type="datetimeFigureOut">
              <a:rPr lang="en-US" smtClean="0"/>
              <a:t>28-Sep-22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41B5F-3B4E-444C-9522-1738D08A4035}" type="slidenum">
              <a:rPr lang="en-US" smtClean="0"/>
              <a:t>‹#›</a:t>
            </a:fld>
            <a:endParaRPr lang="en-US"/>
          </a:p>
        </p:txBody>
      </p:sp>
    </p:spTree>
    <p:extLst>
      <p:ext uri="{BB962C8B-B14F-4D97-AF65-F5344CB8AC3E}">
        <p14:creationId xmlns:p14="http://schemas.microsoft.com/office/powerpoint/2010/main" val="277336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41B5F-3B4E-444C-9522-1738D08A4035}" type="slidenum">
              <a:rPr lang="en-US" smtClean="0"/>
              <a:t>‹#›</a:t>
            </a:fld>
            <a:endParaRPr lang="en-US"/>
          </a:p>
        </p:txBody>
      </p:sp>
      <p:sp>
        <p:nvSpPr>
          <p:cNvPr id="5" name="Date Placeholder 4"/>
          <p:cNvSpPr>
            <a:spLocks noGrp="1"/>
          </p:cNvSpPr>
          <p:nvPr>
            <p:ph type="dt" sz="half" idx="10"/>
          </p:nvPr>
        </p:nvSpPr>
        <p:spPr/>
        <p:txBody>
          <a:bodyPr/>
          <a:lstStyle/>
          <a:p>
            <a:fld id="{F28B88F3-5B54-4A15-8107-D225562A1776}" type="datetimeFigureOut">
              <a:rPr lang="en-US" smtClean="0"/>
              <a:t>28-Sep-22</a:t>
            </a:fld>
            <a:endParaRPr lang="en-US"/>
          </a:p>
        </p:txBody>
      </p:sp>
    </p:spTree>
    <p:extLst>
      <p:ext uri="{BB962C8B-B14F-4D97-AF65-F5344CB8AC3E}">
        <p14:creationId xmlns:p14="http://schemas.microsoft.com/office/powerpoint/2010/main" val="267161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8B88F3-5B54-4A15-8107-D225562A1776}" type="datetimeFigureOut">
              <a:rPr lang="en-US" smtClean="0"/>
              <a:t>28-Sep-22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B41B5F-3B4E-444C-9522-1738D08A4035}" type="slidenum">
              <a:rPr lang="en-US" smtClean="0"/>
              <a:t>‹#›</a:t>
            </a:fld>
            <a:endParaRPr lang="en-US"/>
          </a:p>
        </p:txBody>
      </p:sp>
    </p:spTree>
    <p:extLst>
      <p:ext uri="{BB962C8B-B14F-4D97-AF65-F5344CB8AC3E}">
        <p14:creationId xmlns:p14="http://schemas.microsoft.com/office/powerpoint/2010/main" val="40340394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41940"/>
            <a:ext cx="7766936" cy="1646302"/>
          </a:xfrm>
        </p:spPr>
        <p:txBody>
          <a:bodyPr/>
          <a:lstStyle/>
          <a:p>
            <a:pPr algn="ctr"/>
            <a:r>
              <a:rPr lang="en-US" sz="3200" dirty="0"/>
              <a:t>APPLICATION OF GEOSPATIAL TECHNIQUES IN REVISING AND UPDATING STREET NAMES IN BUNKORO DISTRICT, CADASTRAL ZONE C18, F.C.T ABUJA, NIGERIA</a:t>
            </a:r>
          </a:p>
        </p:txBody>
      </p:sp>
      <p:sp>
        <p:nvSpPr>
          <p:cNvPr id="3" name="Subtitle 2"/>
          <p:cNvSpPr>
            <a:spLocks noGrp="1"/>
          </p:cNvSpPr>
          <p:nvPr>
            <p:ph type="subTitle" idx="1"/>
          </p:nvPr>
        </p:nvSpPr>
        <p:spPr>
          <a:xfrm>
            <a:off x="1507067" y="3267062"/>
            <a:ext cx="7766936" cy="1096899"/>
          </a:xfrm>
        </p:spPr>
        <p:txBody>
          <a:bodyPr>
            <a:noAutofit/>
          </a:bodyPr>
          <a:lstStyle/>
          <a:p>
            <a:pPr algn="ctr"/>
            <a:r>
              <a:rPr lang="en-US" sz="2000" dirty="0"/>
              <a:t>A.M. Bello</a:t>
            </a:r>
            <a:r>
              <a:rPr lang="en-US" sz="2000" baseline="30000" dirty="0"/>
              <a:t>1</a:t>
            </a:r>
            <a:r>
              <a:rPr lang="en-US" sz="2000" dirty="0"/>
              <a:t>, A.B. Hassan</a:t>
            </a:r>
            <a:r>
              <a:rPr lang="en-US" sz="2000" baseline="30000" dirty="0"/>
              <a:t>1</a:t>
            </a:r>
            <a:r>
              <a:rPr lang="en-US" sz="2000" b="1" dirty="0"/>
              <a:t> </a:t>
            </a:r>
            <a:endParaRPr lang="en-US" sz="2000" dirty="0"/>
          </a:p>
          <a:p>
            <a:pPr algn="ctr"/>
            <a:r>
              <a:rPr lang="en-US" sz="2000" baseline="30000" dirty="0"/>
              <a:t>1</a:t>
            </a:r>
            <a:r>
              <a:rPr lang="en-US" sz="2000" dirty="0"/>
              <a:t>Department of Geography, Federal University of Technology, </a:t>
            </a:r>
            <a:r>
              <a:rPr lang="en-US" sz="2000" dirty="0" err="1"/>
              <a:t>Minna</a:t>
            </a:r>
            <a:r>
              <a:rPr lang="en-US" sz="2000" dirty="0"/>
              <a:t>, Nigeria</a:t>
            </a:r>
          </a:p>
          <a:p>
            <a:pPr algn="ctr"/>
            <a:r>
              <a:rPr lang="en-US" sz="2000" dirty="0"/>
              <a:t>Corresponding Address: </a:t>
            </a:r>
            <a:r>
              <a:rPr lang="en-US" sz="2000" u="sng" dirty="0"/>
              <a:t>muhammadbello62@gmail.com</a:t>
            </a:r>
            <a:r>
              <a:rPr lang="en-US" sz="2000" dirty="0"/>
              <a:t> , </a:t>
            </a:r>
            <a:r>
              <a:rPr lang="en-US" sz="2000" u="sng" dirty="0"/>
              <a:t>adamu.muhammad3@st.futminna.edu.ng</a:t>
            </a:r>
            <a:r>
              <a:rPr lang="en-US" sz="2000" dirty="0"/>
              <a:t> ,+2348166607566</a:t>
            </a:r>
          </a:p>
        </p:txBody>
      </p:sp>
    </p:spTree>
    <p:extLst>
      <p:ext uri="{BB962C8B-B14F-4D97-AF65-F5344CB8AC3E}">
        <p14:creationId xmlns:p14="http://schemas.microsoft.com/office/powerpoint/2010/main" val="826844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43989"/>
          </a:xfrm>
        </p:spPr>
        <p:txBody>
          <a:bodyPr>
            <a:noAutofit/>
          </a:bodyPr>
          <a:lstStyle/>
          <a:p>
            <a:r>
              <a:rPr lang="en-US" sz="2000" dirty="0"/>
              <a:t>Extracting the Street Beacon Coordinates from the Survey Data Layout </a:t>
            </a:r>
          </a:p>
        </p:txBody>
      </p:sp>
      <p:sp>
        <p:nvSpPr>
          <p:cNvPr id="3" name="Content Placeholder 2"/>
          <p:cNvSpPr>
            <a:spLocks noGrp="1"/>
          </p:cNvSpPr>
          <p:nvPr>
            <p:ph idx="1"/>
          </p:nvPr>
        </p:nvSpPr>
        <p:spPr>
          <a:xfrm>
            <a:off x="677334" y="953589"/>
            <a:ext cx="8596668" cy="5773782"/>
          </a:xfrm>
        </p:spPr>
        <p:txBody>
          <a:bodyPr/>
          <a:lstStyle/>
          <a:p>
            <a:r>
              <a:rPr lang="en-US" dirty="0"/>
              <a:t>The on-screen digitizing process was used in vectorising the data to bring out details from the image that will form part of the new map information. It was carried out using the AutoCAD 2007 software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410788" y="1836226"/>
            <a:ext cx="7863213" cy="4420873"/>
          </a:xfrm>
          <a:prstGeom prst="rect">
            <a:avLst/>
          </a:prstGeom>
        </p:spPr>
      </p:pic>
    </p:spTree>
    <p:extLst>
      <p:ext uri="{BB962C8B-B14F-4D97-AF65-F5344CB8AC3E}">
        <p14:creationId xmlns:p14="http://schemas.microsoft.com/office/powerpoint/2010/main" val="3227343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fontScale="90000"/>
          </a:bodyPr>
          <a:lstStyle/>
          <a:p>
            <a:r>
              <a:rPr lang="en-US" sz="2000" dirty="0"/>
              <a:t>Overlay of the Extracted Street Beacon Coordinates</a:t>
            </a:r>
          </a:p>
        </p:txBody>
      </p:sp>
      <p:sp>
        <p:nvSpPr>
          <p:cNvPr id="3" name="Content Placeholder 2"/>
          <p:cNvSpPr>
            <a:spLocks noGrp="1"/>
          </p:cNvSpPr>
          <p:nvPr>
            <p:ph idx="1"/>
          </p:nvPr>
        </p:nvSpPr>
        <p:spPr>
          <a:xfrm>
            <a:off x="677334" y="992777"/>
            <a:ext cx="8596668" cy="5695406"/>
          </a:xfrm>
        </p:spPr>
        <p:txBody>
          <a:bodyPr/>
          <a:lstStyle/>
          <a:p>
            <a:r>
              <a:rPr lang="en-US" dirty="0"/>
              <a:t>The extracted point coordinates of street beacons were imported into ArcGIS 10.2 and overlaid on the aerial imagery</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42004" y="1685109"/>
            <a:ext cx="8131997" cy="4571990"/>
          </a:xfrm>
          <a:prstGeom prst="rect">
            <a:avLst/>
          </a:prstGeom>
        </p:spPr>
      </p:pic>
    </p:spTree>
    <p:extLst>
      <p:ext uri="{BB962C8B-B14F-4D97-AF65-F5344CB8AC3E}">
        <p14:creationId xmlns:p14="http://schemas.microsoft.com/office/powerpoint/2010/main" val="667586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0114"/>
          </a:xfrm>
        </p:spPr>
        <p:txBody>
          <a:bodyPr>
            <a:normAutofit fontScale="90000"/>
          </a:bodyPr>
          <a:lstStyle/>
          <a:p>
            <a:r>
              <a:rPr lang="en-US" sz="2000" dirty="0"/>
              <a:t>Revising and Naming the streets</a:t>
            </a:r>
          </a:p>
        </p:txBody>
      </p:sp>
      <p:sp>
        <p:nvSpPr>
          <p:cNvPr id="3" name="Content Placeholder 2"/>
          <p:cNvSpPr>
            <a:spLocks noGrp="1"/>
          </p:cNvSpPr>
          <p:nvPr>
            <p:ph idx="1"/>
          </p:nvPr>
        </p:nvSpPr>
        <p:spPr>
          <a:xfrm>
            <a:off x="677334" y="979714"/>
            <a:ext cx="8596668" cy="5669279"/>
          </a:xfrm>
        </p:spPr>
        <p:txBody>
          <a:bodyPr/>
          <a:lstStyle/>
          <a:p>
            <a:r>
              <a:rPr lang="en-US" dirty="0"/>
              <a:t>The names of the streets were obtained by field work. The names of the streets were written on the streets with the aid of a field reconnaissance sketch made and images of street sign posts taken during the field work which made it possible to place appropriate names on appropriate streets</a:t>
            </a:r>
            <a:r>
              <a:rPr lang="en-US" dirty="0" smtClean="0"/>
              <a:t>.</a:t>
            </a:r>
          </a:p>
          <a:p>
            <a:endParaRPr lang="en-US" dirty="0"/>
          </a:p>
        </p:txBody>
      </p:sp>
      <p:pic>
        <p:nvPicPr>
          <p:cNvPr id="4" name="Picture 3"/>
          <p:cNvPicPr>
            <a:picLocks noChangeAspect="1"/>
          </p:cNvPicPr>
          <p:nvPr/>
        </p:nvPicPr>
        <p:blipFill>
          <a:blip r:embed="rId2"/>
          <a:stretch>
            <a:fillRect/>
          </a:stretch>
        </p:blipFill>
        <p:spPr>
          <a:xfrm rot="16200000">
            <a:off x="2856592" y="263377"/>
            <a:ext cx="4238152" cy="8596668"/>
          </a:xfrm>
          <a:prstGeom prst="rect">
            <a:avLst/>
          </a:prstGeom>
        </p:spPr>
      </p:pic>
    </p:spTree>
    <p:extLst>
      <p:ext uri="{BB962C8B-B14F-4D97-AF65-F5344CB8AC3E}">
        <p14:creationId xmlns:p14="http://schemas.microsoft.com/office/powerpoint/2010/main" val="350732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43989"/>
          </a:xfrm>
        </p:spPr>
        <p:txBody>
          <a:bodyPr>
            <a:normAutofit fontScale="90000"/>
          </a:bodyPr>
          <a:lstStyle/>
          <a:p>
            <a:r>
              <a:rPr lang="en-US" sz="2000" dirty="0"/>
              <a:t>Digitizing and Compilation of the Street’s </a:t>
            </a:r>
            <a:r>
              <a:rPr lang="en-US" sz="2000" dirty="0" smtClean="0"/>
              <a:t>Name</a:t>
            </a:r>
            <a:endParaRPr lang="en-US" sz="2000" dirty="0"/>
          </a:p>
        </p:txBody>
      </p:sp>
      <p:sp>
        <p:nvSpPr>
          <p:cNvPr id="3" name="Content Placeholder 2"/>
          <p:cNvSpPr>
            <a:spLocks noGrp="1"/>
          </p:cNvSpPr>
          <p:nvPr>
            <p:ph idx="1"/>
          </p:nvPr>
        </p:nvSpPr>
        <p:spPr>
          <a:xfrm>
            <a:off x="677334" y="953589"/>
            <a:ext cx="8596668" cy="5721531"/>
          </a:xfrm>
        </p:spPr>
        <p:txBody>
          <a:bodyPr/>
          <a:lstStyle/>
          <a:p>
            <a:r>
              <a:rPr lang="en-US" dirty="0"/>
              <a:t>The road network of the study area consists of different categories of road such as the highway, arterial road, sub-arterial road, street, close (</a:t>
            </a:r>
            <a:r>
              <a:rPr lang="en-US" dirty="0" err="1"/>
              <a:t>cul_de_sac</a:t>
            </a:r>
            <a:r>
              <a:rPr lang="en-US" dirty="0"/>
              <a:t>) and crescent</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1410788" y="1944774"/>
            <a:ext cx="7863214" cy="4123820"/>
          </a:xfrm>
          <a:prstGeom prst="rect">
            <a:avLst/>
          </a:prstGeom>
        </p:spPr>
      </p:pic>
    </p:spTree>
    <p:extLst>
      <p:ext uri="{BB962C8B-B14F-4D97-AF65-F5344CB8AC3E}">
        <p14:creationId xmlns:p14="http://schemas.microsoft.com/office/powerpoint/2010/main" val="143980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a:bodyPr>
          <a:lstStyle/>
          <a:p>
            <a:r>
              <a:rPr lang="en-US" sz="1800" dirty="0"/>
              <a:t>Digitizing and Compilation of the Street’s </a:t>
            </a:r>
            <a:r>
              <a:rPr lang="en-US" sz="1800" dirty="0" smtClean="0"/>
              <a:t>Name</a:t>
            </a:r>
            <a:endParaRPr lang="en-US" sz="1800" dirty="0"/>
          </a:p>
        </p:txBody>
      </p:sp>
      <p:pic>
        <p:nvPicPr>
          <p:cNvPr id="8" name="Content Placeholder 7"/>
          <p:cNvPicPr>
            <a:picLocks noGrp="1" noChangeAspect="1"/>
          </p:cNvPicPr>
          <p:nvPr>
            <p:ph idx="1"/>
          </p:nvPr>
        </p:nvPicPr>
        <p:blipFill>
          <a:blip r:embed="rId2"/>
          <a:stretch>
            <a:fillRect/>
          </a:stretch>
        </p:blipFill>
        <p:spPr>
          <a:xfrm>
            <a:off x="771306" y="1528354"/>
            <a:ext cx="8502695" cy="4648140"/>
          </a:xfrm>
          <a:prstGeom prst="rect">
            <a:avLst/>
          </a:prstGeom>
        </p:spPr>
      </p:pic>
    </p:spTree>
    <p:extLst>
      <p:ext uri="{BB962C8B-B14F-4D97-AF65-F5344CB8AC3E}">
        <p14:creationId xmlns:p14="http://schemas.microsoft.com/office/powerpoint/2010/main" val="4109023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0114"/>
          </a:xfrm>
        </p:spPr>
        <p:txBody>
          <a:bodyPr>
            <a:normAutofit/>
          </a:bodyPr>
          <a:lstStyle/>
          <a:p>
            <a:r>
              <a:rPr lang="en-US" sz="1800" dirty="0"/>
              <a:t>Digitizing and Compilation of the Street’s </a:t>
            </a:r>
            <a:r>
              <a:rPr lang="en-US" sz="1800" dirty="0" smtClean="0"/>
              <a:t>Name</a:t>
            </a:r>
            <a:endParaRPr lang="en-US" sz="1800" dirty="0"/>
          </a:p>
        </p:txBody>
      </p:sp>
      <p:pic>
        <p:nvPicPr>
          <p:cNvPr id="6" name="Content Placeholder 5"/>
          <p:cNvPicPr>
            <a:picLocks noGrp="1" noChangeAspect="1"/>
          </p:cNvPicPr>
          <p:nvPr>
            <p:ph idx="1"/>
          </p:nvPr>
        </p:nvPicPr>
        <p:blipFill>
          <a:blip r:embed="rId2"/>
          <a:stretch>
            <a:fillRect/>
          </a:stretch>
        </p:blipFill>
        <p:spPr>
          <a:xfrm>
            <a:off x="973819" y="979714"/>
            <a:ext cx="8300183" cy="5865462"/>
          </a:xfrm>
          <a:prstGeom prst="rect">
            <a:avLst/>
          </a:prstGeom>
        </p:spPr>
      </p:pic>
    </p:spTree>
    <p:extLst>
      <p:ext uri="{BB962C8B-B14F-4D97-AF65-F5344CB8AC3E}">
        <p14:creationId xmlns:p14="http://schemas.microsoft.com/office/powerpoint/2010/main" val="113932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0114"/>
          </a:xfrm>
        </p:spPr>
        <p:txBody>
          <a:bodyPr>
            <a:normAutofit fontScale="90000"/>
          </a:bodyPr>
          <a:lstStyle/>
          <a:p>
            <a:r>
              <a:rPr lang="en-US" sz="2000" dirty="0"/>
              <a:t>Ground-</a:t>
            </a:r>
            <a:r>
              <a:rPr lang="en-US" sz="2000" dirty="0" err="1"/>
              <a:t>Truthing</a:t>
            </a:r>
            <a:r>
              <a:rPr lang="en-US" sz="2000" dirty="0"/>
              <a:t> </a:t>
            </a:r>
          </a:p>
        </p:txBody>
      </p:sp>
      <p:sp>
        <p:nvSpPr>
          <p:cNvPr id="3" name="Content Placeholder 2"/>
          <p:cNvSpPr>
            <a:spLocks noGrp="1"/>
          </p:cNvSpPr>
          <p:nvPr>
            <p:ph idx="1"/>
          </p:nvPr>
        </p:nvSpPr>
        <p:spPr>
          <a:xfrm>
            <a:off x="677334" y="979715"/>
            <a:ext cx="8596668" cy="5734594"/>
          </a:xfrm>
        </p:spPr>
        <p:txBody>
          <a:bodyPr/>
          <a:lstStyle/>
          <a:p>
            <a:r>
              <a:rPr lang="en-US" dirty="0"/>
              <a:t>Final ground-</a:t>
            </a:r>
            <a:r>
              <a:rPr lang="en-US" dirty="0" err="1"/>
              <a:t>truthing</a:t>
            </a:r>
            <a:r>
              <a:rPr lang="en-US" dirty="0"/>
              <a:t> and identification of features on the map was carried out using hand held Garmin </a:t>
            </a:r>
            <a:r>
              <a:rPr lang="en-US" dirty="0" err="1"/>
              <a:t>Etrex</a:t>
            </a:r>
            <a:r>
              <a:rPr lang="en-US" dirty="0"/>
              <a:t> 10 GPS receiver to navigate to the positions on ground of the identified ground control points (GCP’s) on the map</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5141563"/>
              </p:ext>
            </p:extLst>
          </p:nvPr>
        </p:nvGraphicFramePr>
        <p:xfrm>
          <a:off x="1149531" y="2050869"/>
          <a:ext cx="8124471" cy="3866609"/>
        </p:xfrm>
        <a:graphic>
          <a:graphicData uri="http://schemas.openxmlformats.org/drawingml/2006/table">
            <a:tbl>
              <a:tblPr firstRow="1" firstCol="1" bandRow="1">
                <a:tableStyleId>{5C22544A-7EE6-4342-B048-85BDC9FD1C3A}</a:tableStyleId>
              </a:tblPr>
              <a:tblGrid>
                <a:gridCol w="512668">
                  <a:extLst>
                    <a:ext uri="{9D8B030D-6E8A-4147-A177-3AD203B41FA5}">
                      <a16:colId xmlns:a16="http://schemas.microsoft.com/office/drawing/2014/main" val="922013469"/>
                    </a:ext>
                  </a:extLst>
                </a:gridCol>
                <a:gridCol w="2811849">
                  <a:extLst>
                    <a:ext uri="{9D8B030D-6E8A-4147-A177-3AD203B41FA5}">
                      <a16:colId xmlns:a16="http://schemas.microsoft.com/office/drawing/2014/main" val="3433977441"/>
                    </a:ext>
                  </a:extLst>
                </a:gridCol>
                <a:gridCol w="1292095">
                  <a:extLst>
                    <a:ext uri="{9D8B030D-6E8A-4147-A177-3AD203B41FA5}">
                      <a16:colId xmlns:a16="http://schemas.microsoft.com/office/drawing/2014/main" val="2151318603"/>
                    </a:ext>
                  </a:extLst>
                </a:gridCol>
                <a:gridCol w="1216498">
                  <a:extLst>
                    <a:ext uri="{9D8B030D-6E8A-4147-A177-3AD203B41FA5}">
                      <a16:colId xmlns:a16="http://schemas.microsoft.com/office/drawing/2014/main" val="1405900904"/>
                    </a:ext>
                  </a:extLst>
                </a:gridCol>
                <a:gridCol w="1133081">
                  <a:extLst>
                    <a:ext uri="{9D8B030D-6E8A-4147-A177-3AD203B41FA5}">
                      <a16:colId xmlns:a16="http://schemas.microsoft.com/office/drawing/2014/main" val="1068854152"/>
                    </a:ext>
                  </a:extLst>
                </a:gridCol>
                <a:gridCol w="1158280">
                  <a:extLst>
                    <a:ext uri="{9D8B030D-6E8A-4147-A177-3AD203B41FA5}">
                      <a16:colId xmlns:a16="http://schemas.microsoft.com/office/drawing/2014/main" val="1477314831"/>
                    </a:ext>
                  </a:extLst>
                </a:gridCol>
              </a:tblGrid>
              <a:tr h="255981">
                <a:tc gridSpan="6">
                  <a:txBody>
                    <a:bodyPr/>
                    <a:lstStyle/>
                    <a:p>
                      <a:pPr marL="0" marR="0" algn="just">
                        <a:lnSpc>
                          <a:spcPct val="107000"/>
                        </a:lnSpc>
                        <a:spcBef>
                          <a:spcPts val="0"/>
                        </a:spcBef>
                        <a:spcAft>
                          <a:spcPts val="800"/>
                        </a:spcAft>
                      </a:pPr>
                      <a:r>
                        <a:rPr lang="en-US" sz="1100">
                          <a:effectLst/>
                        </a:rPr>
                        <a:t>GROUND-TRUTH POINTS AND THEIR X,Y COORDINATES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6085923"/>
                  </a:ext>
                </a:extLst>
              </a:tr>
              <a:tr h="525409">
                <a:tc>
                  <a:txBody>
                    <a:bodyPr/>
                    <a:lstStyle/>
                    <a:p>
                      <a:pPr marL="0" marR="0" algn="just">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just">
                        <a:lnSpc>
                          <a:spcPct val="107000"/>
                        </a:lnSpc>
                        <a:spcBef>
                          <a:spcPts val="0"/>
                        </a:spcBef>
                        <a:spcAft>
                          <a:spcPts val="800"/>
                        </a:spcAft>
                      </a:pPr>
                      <a:r>
                        <a:rPr lang="en-US" sz="1100">
                          <a:effectLst/>
                        </a:rPr>
                        <a:t>GEOGRAPHICAL COORDINATES (degree)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just">
                        <a:lnSpc>
                          <a:spcPct val="107000"/>
                        </a:lnSpc>
                        <a:spcBef>
                          <a:spcPts val="0"/>
                        </a:spcBef>
                        <a:spcAft>
                          <a:spcPts val="800"/>
                        </a:spcAft>
                      </a:pPr>
                      <a:r>
                        <a:rPr lang="en-US" sz="1100">
                          <a:effectLst/>
                        </a:rPr>
                        <a:t>UNIVERSAL TRANVERSE MERCATOR (meter)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43124726"/>
                  </a:ext>
                </a:extLst>
              </a:tr>
              <a:tr h="255981">
                <a:tc>
                  <a:txBody>
                    <a:bodyPr/>
                    <a:lstStyle/>
                    <a:p>
                      <a:pPr marL="0" marR="0" algn="just">
                        <a:lnSpc>
                          <a:spcPct val="107000"/>
                        </a:lnSpc>
                        <a:spcBef>
                          <a:spcPts val="0"/>
                        </a:spcBef>
                        <a:spcAft>
                          <a:spcPts val="800"/>
                        </a:spcAft>
                      </a:pPr>
                      <a:r>
                        <a:rPr lang="en-US" sz="1100">
                          <a:effectLst/>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LAT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LONG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051742"/>
                  </a:ext>
                </a:extLst>
              </a:tr>
              <a:tr h="255981">
                <a:tc>
                  <a:txBody>
                    <a:bodyPr/>
                    <a:lstStyle/>
                    <a:p>
                      <a:pPr marL="0" marR="0" algn="just">
                        <a:lnSpc>
                          <a:spcPct val="107000"/>
                        </a:lnSpc>
                        <a:spcBef>
                          <a:spcPts val="0"/>
                        </a:spcBef>
                        <a:spcAft>
                          <a:spcPts val="80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DOMINO’S PIZZA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06’5”N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24’22”E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324855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1006450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5614576"/>
                  </a:ext>
                </a:extLst>
              </a:tr>
              <a:tr h="255981">
                <a:tc>
                  <a:txBody>
                    <a:bodyPr/>
                    <a:lstStyle/>
                    <a:p>
                      <a:pPr marL="0" marR="0" algn="just">
                        <a:lnSpc>
                          <a:spcPct val="107000"/>
                        </a:lnSpc>
                        <a:spcBef>
                          <a:spcPts val="0"/>
                        </a:spcBef>
                        <a:spcAft>
                          <a:spcPts val="8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THE LINGERIE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06’11”N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24’17”E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324696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1006643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91199"/>
                  </a:ext>
                </a:extLst>
              </a:tr>
              <a:tr h="255981">
                <a:tc>
                  <a:txBody>
                    <a:bodyPr/>
                    <a:lstStyle/>
                    <a:p>
                      <a:pPr marL="0" marR="0" algn="just">
                        <a:lnSpc>
                          <a:spcPct val="107000"/>
                        </a:lnSpc>
                        <a:spcBef>
                          <a:spcPts val="0"/>
                        </a:spcBef>
                        <a:spcAft>
                          <a:spcPts val="80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FOWLCHASE EATERY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05’57”N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24’39”E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1006224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2528678"/>
                  </a:ext>
                </a:extLst>
              </a:tr>
              <a:tr h="255981">
                <a:tc>
                  <a:txBody>
                    <a:bodyPr/>
                    <a:lstStyle/>
                    <a:p>
                      <a:pPr marL="0" marR="0" algn="just">
                        <a:lnSpc>
                          <a:spcPct val="107000"/>
                        </a:lnSpc>
                        <a:spcBef>
                          <a:spcPts val="0"/>
                        </a:spcBef>
                        <a:spcAft>
                          <a:spcPts val="8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POLARIS BANK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05’51”N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24’36”E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1006022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863581"/>
                  </a:ext>
                </a:extLst>
              </a:tr>
              <a:tr h="255981">
                <a:tc>
                  <a:txBody>
                    <a:bodyPr/>
                    <a:lstStyle/>
                    <a:p>
                      <a:pPr marL="0" marR="0" algn="just">
                        <a:lnSpc>
                          <a:spcPct val="107000"/>
                        </a:lnSpc>
                        <a:spcBef>
                          <a:spcPts val="0"/>
                        </a:spcBef>
                        <a:spcAft>
                          <a:spcPts val="8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ZENITH BANK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05’34”N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24’37”E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325307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1005495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598115"/>
                  </a:ext>
                </a:extLst>
              </a:tr>
              <a:tr h="525409">
                <a:tc>
                  <a:txBody>
                    <a:bodyPr/>
                    <a:lstStyle/>
                    <a:p>
                      <a:pPr marL="0" marR="0" algn="just">
                        <a:lnSpc>
                          <a:spcPct val="107000"/>
                        </a:lnSpc>
                        <a:spcBef>
                          <a:spcPts val="0"/>
                        </a:spcBef>
                        <a:spcAft>
                          <a:spcPts val="8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CHRISTIANA AJAYI OKUNUGA 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05’34”N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24’36”E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1005503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8998105"/>
                  </a:ext>
                </a:extLst>
              </a:tr>
              <a:tr h="255981">
                <a:tc>
                  <a:txBody>
                    <a:bodyPr/>
                    <a:lstStyle/>
                    <a:p>
                      <a:pPr marL="0" marR="0" algn="just">
                        <a:lnSpc>
                          <a:spcPct val="107000"/>
                        </a:lnSpc>
                        <a:spcBef>
                          <a:spcPts val="0"/>
                        </a:spcBef>
                        <a:spcAft>
                          <a:spcPts val="8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E.C. AKINWUMI 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05’33”N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24’48”E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325651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1005468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750758"/>
                  </a:ext>
                </a:extLst>
              </a:tr>
              <a:tr h="255981">
                <a:tc>
                  <a:txBody>
                    <a:bodyPr/>
                    <a:lstStyle/>
                    <a:p>
                      <a:pPr marL="0" marR="0" algn="just">
                        <a:lnSpc>
                          <a:spcPct val="107000"/>
                        </a:lnSpc>
                        <a:spcBef>
                          <a:spcPts val="0"/>
                        </a:spcBef>
                        <a:spcAft>
                          <a:spcPts val="80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PA IMODU MICHEAL AVENUE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06’17”N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24’16”E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324676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1006819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876421"/>
                  </a:ext>
                </a:extLst>
              </a:tr>
              <a:tr h="255981">
                <a:tc>
                  <a:txBody>
                    <a:bodyPr/>
                    <a:lstStyle/>
                    <a:p>
                      <a:pPr marL="0" marR="0" algn="just">
                        <a:lnSpc>
                          <a:spcPct val="107000"/>
                        </a:lnSpc>
                        <a:spcBef>
                          <a:spcPts val="0"/>
                        </a:spcBef>
                        <a:spcAft>
                          <a:spcPts val="80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JOSEPH WAKU 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05’32”N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24’48”E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325653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1005454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140706"/>
                  </a:ext>
                </a:extLst>
              </a:tr>
              <a:tr h="255981">
                <a:tc>
                  <a:txBody>
                    <a:bodyPr/>
                    <a:lstStyle/>
                    <a:p>
                      <a:pPr marL="0" marR="0" algn="just">
                        <a:lnSpc>
                          <a:spcPct val="107000"/>
                        </a:lnSpc>
                        <a:spcBef>
                          <a:spcPts val="0"/>
                        </a:spcBef>
                        <a:spcAft>
                          <a:spcPts val="80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RESIDENTIAL BUILDING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9º 06’22”N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7º 24’14”E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a:effectLst/>
                        </a:rPr>
                        <a:t>324604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100" dirty="0">
                          <a:effectLst/>
                        </a:rPr>
                        <a:t>1006998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75732"/>
                  </a:ext>
                </a:extLst>
              </a:tr>
            </a:tbl>
          </a:graphicData>
        </a:graphic>
      </p:graphicFrame>
    </p:spTree>
    <p:extLst>
      <p:ext uri="{BB962C8B-B14F-4D97-AF65-F5344CB8AC3E}">
        <p14:creationId xmlns:p14="http://schemas.microsoft.com/office/powerpoint/2010/main" val="652705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96240"/>
          </a:xfrm>
        </p:spPr>
        <p:txBody>
          <a:bodyPr>
            <a:normAutofit/>
          </a:bodyPr>
          <a:lstStyle/>
          <a:p>
            <a:r>
              <a:rPr lang="en-US" sz="2000" dirty="0"/>
              <a:t>Updating Google Map</a:t>
            </a:r>
          </a:p>
        </p:txBody>
      </p:sp>
      <p:sp>
        <p:nvSpPr>
          <p:cNvPr id="3" name="Content Placeholder 2"/>
          <p:cNvSpPr>
            <a:spLocks noGrp="1"/>
          </p:cNvSpPr>
          <p:nvPr>
            <p:ph idx="1"/>
          </p:nvPr>
        </p:nvSpPr>
        <p:spPr>
          <a:xfrm>
            <a:off x="677334" y="1005841"/>
            <a:ext cx="8596668" cy="5682342"/>
          </a:xfrm>
        </p:spPr>
        <p:txBody>
          <a:bodyPr/>
          <a:lstStyle/>
          <a:p>
            <a:r>
              <a:rPr lang="en-US" dirty="0"/>
              <a:t>The current street names were however uploaded on google map for review and update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495005" y="1829407"/>
            <a:ext cx="5473337" cy="4451646"/>
          </a:xfrm>
          <a:prstGeom prst="rect">
            <a:avLst/>
          </a:prstGeom>
        </p:spPr>
      </p:pic>
    </p:spTree>
    <p:extLst>
      <p:ext uri="{BB962C8B-B14F-4D97-AF65-F5344CB8AC3E}">
        <p14:creationId xmlns:p14="http://schemas.microsoft.com/office/powerpoint/2010/main" val="2973614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2366"/>
          </a:xfrm>
        </p:spPr>
        <p:txBody>
          <a:bodyPr>
            <a:normAutofit/>
          </a:bodyPr>
          <a:lstStyle/>
          <a:p>
            <a:r>
              <a:rPr lang="en-US" sz="2000" dirty="0"/>
              <a:t>Results and Discussion</a:t>
            </a:r>
          </a:p>
        </p:txBody>
      </p:sp>
      <p:sp>
        <p:nvSpPr>
          <p:cNvPr id="3" name="Content Placeholder 2"/>
          <p:cNvSpPr>
            <a:spLocks noGrp="1"/>
          </p:cNvSpPr>
          <p:nvPr>
            <p:ph idx="1"/>
          </p:nvPr>
        </p:nvSpPr>
        <p:spPr>
          <a:xfrm>
            <a:off x="677334" y="1031967"/>
            <a:ext cx="8596668" cy="5721530"/>
          </a:xfrm>
        </p:spPr>
        <p:txBody>
          <a:bodyPr/>
          <a:lstStyle/>
          <a:p>
            <a:r>
              <a:rPr lang="en-US" dirty="0"/>
              <a:t>A revised digital street guide map of </a:t>
            </a:r>
            <a:r>
              <a:rPr lang="en-US" dirty="0" err="1"/>
              <a:t>Bunkoro</a:t>
            </a:r>
            <a:r>
              <a:rPr lang="en-US" dirty="0"/>
              <a:t>, </a:t>
            </a:r>
            <a:r>
              <a:rPr lang="en-US" dirty="0" err="1"/>
              <a:t>Gwarimpa</a:t>
            </a:r>
            <a:r>
              <a:rPr lang="en-US" dirty="0"/>
              <a:t> District Cadastral Zone C18 was produced</a:t>
            </a:r>
            <a:r>
              <a:rPr lang="en-US" dirty="0" smtClean="0"/>
              <a:t>.</a:t>
            </a:r>
          </a:p>
          <a:p>
            <a:r>
              <a:rPr lang="en-US" dirty="0"/>
              <a:t>The map contains a comprehensive list of the locations and names of important features in the area</a:t>
            </a:r>
            <a:r>
              <a:rPr lang="en-US" dirty="0" smtClean="0"/>
              <a:t>.</a:t>
            </a:r>
          </a:p>
          <a:p>
            <a:r>
              <a:rPr lang="en-US" dirty="0"/>
              <a:t>Moreover, the geo-referenced map produced from this project could serve as a Street image map when the need arises</a:t>
            </a:r>
            <a:r>
              <a:rPr lang="en-US" dirty="0" smtClean="0"/>
              <a:t>.</a:t>
            </a:r>
          </a:p>
          <a:p>
            <a:r>
              <a:rPr lang="en-US" dirty="0"/>
              <a:t>A comprehensive list of all the streets and relevant attributes of features were compiled and produced from this project and is expected to serve as an important database for future related projects within </a:t>
            </a:r>
            <a:r>
              <a:rPr lang="en-US" dirty="0" err="1"/>
              <a:t>Bunkoro</a:t>
            </a:r>
            <a:r>
              <a:rPr lang="en-US" dirty="0"/>
              <a:t>, </a:t>
            </a:r>
            <a:r>
              <a:rPr lang="en-US" dirty="0" err="1"/>
              <a:t>Gwarimpa</a:t>
            </a:r>
            <a:r>
              <a:rPr lang="en-US" dirty="0"/>
              <a:t> district in particular and Federal Capital Territory (FCT) in general</a:t>
            </a:r>
            <a:r>
              <a:rPr lang="en-US" dirty="0" smtClean="0"/>
              <a:t>.</a:t>
            </a:r>
          </a:p>
          <a:p>
            <a:r>
              <a:rPr lang="en-US" dirty="0"/>
              <a:t>Geo-spatial science and technology have given us the opportunity to present an up-to-date map of any place of interest in the world. It can also provide opportunity for updating of any map that interests us</a:t>
            </a:r>
            <a:r>
              <a:rPr lang="en-US" dirty="0" smtClean="0"/>
              <a:t>.</a:t>
            </a:r>
          </a:p>
          <a:p>
            <a:endParaRPr lang="en-US" dirty="0"/>
          </a:p>
        </p:txBody>
      </p:sp>
    </p:spTree>
    <p:extLst>
      <p:ext uri="{BB962C8B-B14F-4D97-AF65-F5344CB8AC3E}">
        <p14:creationId xmlns:p14="http://schemas.microsoft.com/office/powerpoint/2010/main" val="588899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43989"/>
          </a:xfrm>
        </p:spPr>
        <p:txBody>
          <a:bodyPr>
            <a:normAutofit fontScale="90000"/>
          </a:bodyPr>
          <a:lstStyle/>
          <a:p>
            <a:r>
              <a:rPr lang="en-US" sz="2000" dirty="0"/>
              <a:t>Conclusion and Recommendation</a:t>
            </a:r>
          </a:p>
        </p:txBody>
      </p:sp>
      <p:sp>
        <p:nvSpPr>
          <p:cNvPr id="3" name="Content Placeholder 2"/>
          <p:cNvSpPr>
            <a:spLocks noGrp="1"/>
          </p:cNvSpPr>
          <p:nvPr>
            <p:ph idx="1"/>
          </p:nvPr>
        </p:nvSpPr>
        <p:spPr>
          <a:xfrm>
            <a:off x="677334" y="953589"/>
            <a:ext cx="8596668" cy="5773782"/>
          </a:xfrm>
        </p:spPr>
        <p:txBody>
          <a:bodyPr/>
          <a:lstStyle/>
          <a:p>
            <a:r>
              <a:rPr lang="en-US" dirty="0"/>
              <a:t>People in developing countries like Nigeria are been negatively affected from the effects of obsolete maps which is highly essential in a digital 21st century era</a:t>
            </a:r>
            <a:r>
              <a:rPr lang="en-US" dirty="0" smtClean="0"/>
              <a:t>.</a:t>
            </a:r>
          </a:p>
          <a:p>
            <a:r>
              <a:rPr lang="en-US" dirty="0"/>
              <a:t>While Geographic Information System (GIS) have been used to a great extent in mapping in Nigeria, its full potential has not been reached. </a:t>
            </a:r>
            <a:endParaRPr lang="en-US" dirty="0" smtClean="0"/>
          </a:p>
          <a:p>
            <a:r>
              <a:rPr lang="en-US" dirty="0"/>
              <a:t>The study was able to generate location-based information as regards to current street names on some parts of the F.C.T cadastral zone C18 which shows that our maps lack recent information as a result of lack of regular map review and revision after initial creation</a:t>
            </a:r>
            <a:r>
              <a:rPr lang="en-US" dirty="0" smtClean="0"/>
              <a:t>.</a:t>
            </a:r>
          </a:p>
          <a:p>
            <a:r>
              <a:rPr lang="en-US" dirty="0"/>
              <a:t>The employment of regular road mapping review results in better navigational details and more embracement of map usage by individuals as its tends to solve day to day navigational issues</a:t>
            </a:r>
            <a:r>
              <a:rPr lang="en-US" dirty="0" smtClean="0"/>
              <a:t>.</a:t>
            </a:r>
          </a:p>
          <a:p>
            <a:r>
              <a:rPr lang="en-US" dirty="0"/>
              <a:t>An important problem which needs to be addressed urgently is the need for policy makers in Nigeria to be highly aware, understand and recognize the relevance and impressiveness of using GIS and remote sensing </a:t>
            </a:r>
            <a:r>
              <a:rPr lang="en-US" dirty="0" smtClean="0"/>
              <a:t>technology</a:t>
            </a:r>
          </a:p>
          <a:p>
            <a:r>
              <a:rPr lang="en-US" dirty="0"/>
              <a:t>Such awareness leads to an intensive increase in professional consultation on contents and relevance for high-technology adaptation in sustainable development in Nigeria.</a:t>
            </a:r>
          </a:p>
        </p:txBody>
      </p:sp>
    </p:spTree>
    <p:extLst>
      <p:ext uri="{BB962C8B-B14F-4D97-AF65-F5344CB8AC3E}">
        <p14:creationId xmlns:p14="http://schemas.microsoft.com/office/powerpoint/2010/main" val="171776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09303"/>
          </a:xfrm>
        </p:spPr>
        <p:txBody>
          <a:bodyPr>
            <a:normAutofit/>
          </a:bodyPr>
          <a:lstStyle/>
          <a:p>
            <a:r>
              <a:rPr lang="en-US" sz="2000" dirty="0"/>
              <a:t>Introduction</a:t>
            </a:r>
          </a:p>
        </p:txBody>
      </p:sp>
      <p:sp>
        <p:nvSpPr>
          <p:cNvPr id="3" name="Content Placeholder 2"/>
          <p:cNvSpPr>
            <a:spLocks noGrp="1"/>
          </p:cNvSpPr>
          <p:nvPr>
            <p:ph idx="1"/>
          </p:nvPr>
        </p:nvSpPr>
        <p:spPr>
          <a:xfrm>
            <a:off x="677334" y="1175657"/>
            <a:ext cx="8596668" cy="5538652"/>
          </a:xfrm>
        </p:spPr>
        <p:txBody>
          <a:bodyPr/>
          <a:lstStyle/>
          <a:p>
            <a:r>
              <a:rPr lang="en-US" dirty="0"/>
              <a:t>A map is a symbolic representation of selected characteristics of a place, usually drawn on a flat surface. Maps present information about the world in a simple, visual way. They teach about the world by showing sizes and shapes of countries, locations of features, and distances between places. Maps can show distributions of things over Earth, such as settlement patterns. They can show exact locations of houses and streets in a city neighborhood (National Geographic Society)</a:t>
            </a:r>
          </a:p>
          <a:p>
            <a:r>
              <a:rPr lang="en-US" dirty="0" smtClean="0"/>
              <a:t>Maps </a:t>
            </a:r>
            <a:r>
              <a:rPr lang="en-US" dirty="0"/>
              <a:t>have played vital roles in the world through aiding decision making and policy formulation processes as well as aiding tourism and general navigation (Longley et al. 2007</a:t>
            </a:r>
            <a:r>
              <a:rPr lang="en-US" dirty="0" smtClean="0"/>
              <a:t>).</a:t>
            </a:r>
          </a:p>
          <a:p>
            <a:r>
              <a:rPr lang="en-US" dirty="0"/>
              <a:t>Ezra and </a:t>
            </a:r>
            <a:r>
              <a:rPr lang="en-US" dirty="0" err="1"/>
              <a:t>Kantiok</a:t>
            </a:r>
            <a:r>
              <a:rPr lang="en-US" dirty="0"/>
              <a:t> (2007) argued that street guide are not only important for aiding navigation within the city, but are also useful in planning enumeration areas by demographers, and are equally useful to tourists, salesman, firemen, police, security agents, tax collectors, postal services etc</a:t>
            </a:r>
            <a:r>
              <a:rPr lang="en-US" dirty="0" smtClean="0"/>
              <a:t>.</a:t>
            </a:r>
          </a:p>
          <a:p>
            <a:r>
              <a:rPr lang="en-US" dirty="0"/>
              <a:t>Street map stands as a basic datum that can also help researchers conduct good research such as emergency response studies, proximity and accessibility studies (</a:t>
            </a:r>
            <a:r>
              <a:rPr lang="en-US" dirty="0" err="1"/>
              <a:t>Idowu</a:t>
            </a:r>
            <a:r>
              <a:rPr lang="en-US" dirty="0"/>
              <a:t> et al 2016).</a:t>
            </a:r>
          </a:p>
        </p:txBody>
      </p:sp>
    </p:spTree>
    <p:extLst>
      <p:ext uri="{BB962C8B-B14F-4D97-AF65-F5344CB8AC3E}">
        <p14:creationId xmlns:p14="http://schemas.microsoft.com/office/powerpoint/2010/main" val="2104922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2438400"/>
            <a:ext cx="8596668" cy="1846218"/>
          </a:xfrm>
        </p:spPr>
        <p:txBody>
          <a:bodyPr>
            <a:normAutofit fontScale="90000"/>
          </a:bodyPr>
          <a:lstStyle/>
          <a:p>
            <a:pPr algn="ctr"/>
            <a:r>
              <a:rPr lang="en-US" sz="12000" b="1" dirty="0" smtClean="0"/>
              <a:t>THANK YOU</a:t>
            </a:r>
            <a:endParaRPr lang="en-US" sz="12000" b="1" dirty="0"/>
          </a:p>
        </p:txBody>
      </p:sp>
    </p:spTree>
    <p:extLst>
      <p:ext uri="{BB962C8B-B14F-4D97-AF65-F5344CB8AC3E}">
        <p14:creationId xmlns:p14="http://schemas.microsoft.com/office/powerpoint/2010/main" val="1796147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57051"/>
          </a:xfrm>
        </p:spPr>
        <p:txBody>
          <a:bodyPr>
            <a:normAutofit fontScale="90000"/>
          </a:bodyPr>
          <a:lstStyle/>
          <a:p>
            <a:r>
              <a:rPr lang="en-US" sz="2000" dirty="0"/>
              <a:t>Introduction</a:t>
            </a:r>
          </a:p>
        </p:txBody>
      </p:sp>
      <p:sp>
        <p:nvSpPr>
          <p:cNvPr id="3" name="Content Placeholder 2"/>
          <p:cNvSpPr>
            <a:spLocks noGrp="1"/>
          </p:cNvSpPr>
          <p:nvPr>
            <p:ph idx="1"/>
          </p:nvPr>
        </p:nvSpPr>
        <p:spPr>
          <a:xfrm>
            <a:off x="677334" y="966651"/>
            <a:ext cx="8596668" cy="5747658"/>
          </a:xfrm>
        </p:spPr>
        <p:txBody>
          <a:bodyPr/>
          <a:lstStyle/>
          <a:p>
            <a:r>
              <a:rPr lang="en-US" dirty="0"/>
              <a:t>The importance of Remote sensing and Geographic Information System in map making cannot be overemphasized because of its ability to integrate spatial data with non-spatial data and also communicate the resulting information in a way that everyone would understand. Several works have taken advantage of the abilities of these technologies to produce street maps using High resolution images (</a:t>
            </a:r>
            <a:r>
              <a:rPr lang="en-US" dirty="0" err="1"/>
              <a:t>Idowu</a:t>
            </a:r>
            <a:r>
              <a:rPr lang="en-US" dirty="0"/>
              <a:t>, et.al 2016</a:t>
            </a:r>
            <a:r>
              <a:rPr lang="en-US" dirty="0" smtClean="0"/>
              <a:t>).</a:t>
            </a:r>
          </a:p>
          <a:p>
            <a:r>
              <a:rPr lang="en-US" dirty="0"/>
              <a:t>As a scientific tool, GIS is used to capture, store, create interactive queries, analyze and manage spatial information and edit spatial data and associated attributes. It provides a computer-implemented spatially oriented database for evaluating remote sensing data in conjunction with other spatially formatted data and information acquired from different sources (</a:t>
            </a:r>
            <a:r>
              <a:rPr lang="en-US" dirty="0" err="1"/>
              <a:t>Udoh</a:t>
            </a:r>
            <a:r>
              <a:rPr lang="en-US" dirty="0"/>
              <a:t>, and </a:t>
            </a:r>
            <a:r>
              <a:rPr lang="en-US" dirty="0" err="1"/>
              <a:t>Igbokwe</a:t>
            </a:r>
            <a:r>
              <a:rPr lang="en-US" dirty="0"/>
              <a:t>, 2014</a:t>
            </a:r>
            <a:r>
              <a:rPr lang="en-US" dirty="0" smtClean="0"/>
              <a:t>).</a:t>
            </a:r>
          </a:p>
          <a:p>
            <a:r>
              <a:rPr lang="en-US" dirty="0"/>
              <a:t>Digital mapping has now become an indispensable tool in solving many environment-based problems. The method used for producing digital maps are many, depending on the level of detail required, the use to which the map will be put and the source of data (Musa, and </a:t>
            </a:r>
            <a:r>
              <a:rPr lang="en-US" dirty="0" err="1"/>
              <a:t>Tukur</a:t>
            </a:r>
            <a:r>
              <a:rPr lang="en-US" dirty="0"/>
              <a:t>, 2006)</a:t>
            </a:r>
          </a:p>
        </p:txBody>
      </p:sp>
    </p:spTree>
    <p:extLst>
      <p:ext uri="{BB962C8B-B14F-4D97-AF65-F5344CB8AC3E}">
        <p14:creationId xmlns:p14="http://schemas.microsoft.com/office/powerpoint/2010/main" val="107995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09303"/>
          </a:xfrm>
        </p:spPr>
        <p:txBody>
          <a:bodyPr>
            <a:normAutofit/>
          </a:bodyPr>
          <a:lstStyle/>
          <a:p>
            <a:r>
              <a:rPr lang="en-US" sz="1800"/>
              <a:t>Statement of Research Problem</a:t>
            </a:r>
            <a:endParaRPr lang="en-US" sz="1800" dirty="0"/>
          </a:p>
        </p:txBody>
      </p:sp>
      <p:sp>
        <p:nvSpPr>
          <p:cNvPr id="3" name="Content Placeholder 2"/>
          <p:cNvSpPr>
            <a:spLocks noGrp="1"/>
          </p:cNvSpPr>
          <p:nvPr>
            <p:ph idx="1"/>
          </p:nvPr>
        </p:nvSpPr>
        <p:spPr>
          <a:xfrm>
            <a:off x="677334" y="1018903"/>
            <a:ext cx="8596668" cy="5734594"/>
          </a:xfrm>
        </p:spPr>
        <p:txBody>
          <a:bodyPr>
            <a:normAutofit lnSpcReduction="10000"/>
          </a:bodyPr>
          <a:lstStyle/>
          <a:p>
            <a:r>
              <a:rPr lang="en-US" dirty="0"/>
              <a:t>Several countries in the world most especially the 3rd world countries </a:t>
            </a:r>
            <a:r>
              <a:rPr lang="en-US" dirty="0" smtClean="0"/>
              <a:t>(Nigeria Included) </a:t>
            </a:r>
            <a:r>
              <a:rPr lang="en-US" dirty="0"/>
              <a:t>face problems in relation to outdated streets maps</a:t>
            </a:r>
            <a:r>
              <a:rPr lang="en-US" dirty="0" smtClean="0"/>
              <a:t>.</a:t>
            </a:r>
          </a:p>
          <a:p>
            <a:r>
              <a:rPr lang="en-US" dirty="0" smtClean="0"/>
              <a:t>Maps </a:t>
            </a:r>
            <a:r>
              <a:rPr lang="en-US" dirty="0"/>
              <a:t>produced some years back lack details of recent development</a:t>
            </a:r>
            <a:r>
              <a:rPr lang="en-US" dirty="0" smtClean="0"/>
              <a:t>.</a:t>
            </a:r>
          </a:p>
          <a:p>
            <a:r>
              <a:rPr lang="en-US" dirty="0" smtClean="0"/>
              <a:t>The </a:t>
            </a:r>
            <a:r>
              <a:rPr lang="en-US" dirty="0"/>
              <a:t>use of streets maps in developing countries is relatively low compared to what is obtainable in the developed countries</a:t>
            </a:r>
            <a:r>
              <a:rPr lang="en-US" dirty="0" smtClean="0"/>
              <a:t>.</a:t>
            </a:r>
          </a:p>
          <a:p>
            <a:r>
              <a:rPr lang="en-US" dirty="0"/>
              <a:t>Davis and Fairburn (1998) did a comparative study on the state of street guide mapping in developing countries (DCs) and more developed countries (MDCs) for urban and rural areas at different scales respectively. The outcome of the result showed that there was an average digital mapping coverage of 60 percent for the (MDCs) and 20 percent for the (DCs</a:t>
            </a:r>
            <a:r>
              <a:rPr lang="en-US" dirty="0" smtClean="0"/>
              <a:t>).</a:t>
            </a:r>
          </a:p>
          <a:p>
            <a:r>
              <a:rPr lang="en-US" dirty="0"/>
              <a:t>This is strongly linked to the lack of accurate and up-to-date maps, which could be linked to the non-adoption and application of recent advances in map making process</a:t>
            </a:r>
            <a:r>
              <a:rPr lang="en-US" dirty="0" smtClean="0"/>
              <a:t>.</a:t>
            </a:r>
          </a:p>
          <a:p>
            <a:r>
              <a:rPr lang="en-US" dirty="0"/>
              <a:t>As far back as 1986, it was pointed out that digital approach to street map making would play a vital role in developing countries (Taylor, 1986</a:t>
            </a:r>
            <a:r>
              <a:rPr lang="en-US" dirty="0" smtClean="0"/>
              <a:t>).</a:t>
            </a:r>
          </a:p>
          <a:p>
            <a:r>
              <a:rPr lang="en-US" dirty="0"/>
              <a:t>However, the earlier expectation that the new wave of advancements in computer technology would speed up the map making process in Nigeria has not necessary been met</a:t>
            </a:r>
            <a:r>
              <a:rPr lang="en-US" dirty="0" smtClean="0"/>
              <a:t>.</a:t>
            </a:r>
          </a:p>
          <a:p>
            <a:r>
              <a:rPr lang="en-US" dirty="0"/>
              <a:t>Therefore, there is an utmost need for regular street map </a:t>
            </a:r>
            <a:r>
              <a:rPr lang="en-US" dirty="0" smtClean="0"/>
              <a:t>revision in Nigeria</a:t>
            </a:r>
            <a:endParaRPr lang="en-US" dirty="0"/>
          </a:p>
        </p:txBody>
      </p:sp>
    </p:spTree>
    <p:extLst>
      <p:ext uri="{BB962C8B-B14F-4D97-AF65-F5344CB8AC3E}">
        <p14:creationId xmlns:p14="http://schemas.microsoft.com/office/powerpoint/2010/main" val="286478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0114"/>
          </a:xfrm>
        </p:spPr>
        <p:txBody>
          <a:bodyPr>
            <a:normAutofit fontScale="90000"/>
          </a:bodyPr>
          <a:lstStyle/>
          <a:p>
            <a:r>
              <a:rPr lang="en-US" sz="2000" dirty="0"/>
              <a:t>Study Area</a:t>
            </a:r>
          </a:p>
        </p:txBody>
      </p:sp>
      <p:sp>
        <p:nvSpPr>
          <p:cNvPr id="3" name="Content Placeholder 2"/>
          <p:cNvSpPr>
            <a:spLocks noGrp="1"/>
          </p:cNvSpPr>
          <p:nvPr>
            <p:ph idx="1"/>
          </p:nvPr>
        </p:nvSpPr>
        <p:spPr>
          <a:xfrm>
            <a:off x="677334" y="979715"/>
            <a:ext cx="8596668" cy="5773782"/>
          </a:xfrm>
        </p:spPr>
        <p:txBody>
          <a:bodyPr/>
          <a:lstStyle/>
          <a:p>
            <a:r>
              <a:rPr lang="en-US" dirty="0"/>
              <a:t>The study area the study area is located between</a:t>
            </a:r>
            <a:r>
              <a:rPr lang="en-US" dirty="0" smtClean="0"/>
              <a:t>:</a:t>
            </a:r>
          </a:p>
          <a:p>
            <a:r>
              <a:rPr lang="pt-BR" dirty="0"/>
              <a:t>LONGITUDE: 7º 23’ 30” E and 7º 25’ 30” E;</a:t>
            </a:r>
          </a:p>
          <a:p>
            <a:r>
              <a:rPr lang="pt-BR" dirty="0"/>
              <a:t>LATITUDE: 9º 07’ 00” N and 9º 05’ 00” N.</a:t>
            </a:r>
          </a:p>
          <a:p>
            <a:r>
              <a:rPr lang="en-US" dirty="0"/>
              <a:t>It covers an approximate size of 241 hectares. It is also bounded to the North-East by </a:t>
            </a:r>
            <a:r>
              <a:rPr lang="en-US" dirty="0" err="1"/>
              <a:t>Jahi</a:t>
            </a:r>
            <a:r>
              <a:rPr lang="en-US" dirty="0"/>
              <a:t> district cadastral zone B08, to the South-East by </a:t>
            </a:r>
            <a:r>
              <a:rPr lang="en-US" dirty="0" err="1"/>
              <a:t>Kado</a:t>
            </a:r>
            <a:r>
              <a:rPr lang="en-US" dirty="0"/>
              <a:t> district cadastral zone B09, to the North-West by </a:t>
            </a:r>
            <a:r>
              <a:rPr lang="en-US" dirty="0" err="1"/>
              <a:t>Wupa</a:t>
            </a:r>
            <a:r>
              <a:rPr lang="en-US" dirty="0"/>
              <a:t> district cadastral zone C15. It is within the UTM National Grid of Zone 32N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603949" y="3340303"/>
            <a:ext cx="2743438" cy="3517697"/>
          </a:xfrm>
          <a:prstGeom prst="rect">
            <a:avLst/>
          </a:prstGeom>
        </p:spPr>
      </p:pic>
    </p:spTree>
    <p:extLst>
      <p:ext uri="{BB962C8B-B14F-4D97-AF65-F5344CB8AC3E}">
        <p14:creationId xmlns:p14="http://schemas.microsoft.com/office/powerpoint/2010/main" val="73722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fontScale="90000"/>
          </a:bodyPr>
          <a:lstStyle/>
          <a:p>
            <a:r>
              <a:rPr lang="en-US" sz="2000" dirty="0"/>
              <a:t>Materials and Methodology </a:t>
            </a:r>
          </a:p>
        </p:txBody>
      </p:sp>
      <p:sp>
        <p:nvSpPr>
          <p:cNvPr id="3" name="Content Placeholder 2"/>
          <p:cNvSpPr>
            <a:spLocks noGrp="1"/>
          </p:cNvSpPr>
          <p:nvPr>
            <p:ph idx="1"/>
          </p:nvPr>
        </p:nvSpPr>
        <p:spPr>
          <a:xfrm>
            <a:off x="677334" y="992777"/>
            <a:ext cx="8596668" cy="5630092"/>
          </a:xfrm>
        </p:spPr>
        <p:txBody>
          <a:bodyPr/>
          <a:lstStyle/>
          <a:p>
            <a:r>
              <a:rPr lang="en-US" dirty="0" smtClean="0"/>
              <a:t>Data</a:t>
            </a:r>
          </a:p>
          <a:p>
            <a:r>
              <a:rPr lang="en-US" dirty="0"/>
              <a:t>The data used consisted of</a:t>
            </a:r>
            <a:r>
              <a:rPr lang="en-US" dirty="0" smtClean="0"/>
              <a:t>:</a:t>
            </a:r>
          </a:p>
          <a:p>
            <a:r>
              <a:rPr lang="en-US" dirty="0" smtClean="0"/>
              <a:t>Abuja </a:t>
            </a:r>
            <a:r>
              <a:rPr lang="en-US" dirty="0"/>
              <a:t>Geographical Information Systems (</a:t>
            </a:r>
            <a:r>
              <a:rPr lang="en-US" dirty="0" smtClean="0"/>
              <a:t>AGIS) acquired </a:t>
            </a:r>
            <a:r>
              <a:rPr lang="en-US" dirty="0"/>
              <a:t>Aerial Imagery with less than 0.5m resolution of the study area</a:t>
            </a:r>
            <a:r>
              <a:rPr lang="en-US" dirty="0" smtClean="0"/>
              <a:t>.</a:t>
            </a:r>
          </a:p>
          <a:p>
            <a:r>
              <a:rPr lang="en-US" dirty="0" smtClean="0"/>
              <a:t>Survey </a:t>
            </a:r>
            <a:r>
              <a:rPr lang="en-US" dirty="0"/>
              <a:t>data layout of the study area from the Department of survey and mapping, Federal Capital Development Authority (FCDA</a:t>
            </a:r>
            <a:r>
              <a:rPr lang="en-US" dirty="0" smtClean="0"/>
              <a:t>).</a:t>
            </a:r>
          </a:p>
          <a:p>
            <a:r>
              <a:rPr lang="en-US" dirty="0" smtClean="0"/>
              <a:t>Old </a:t>
            </a:r>
            <a:r>
              <a:rPr lang="en-US" dirty="0"/>
              <a:t>Street names from Abuja Geographical Information Systems (AGIS) database</a:t>
            </a:r>
            <a:r>
              <a:rPr lang="en-US" dirty="0" smtClean="0"/>
              <a:t>.</a:t>
            </a:r>
          </a:p>
          <a:p>
            <a:r>
              <a:rPr lang="en-US" dirty="0"/>
              <a:t>1.	</a:t>
            </a:r>
            <a:r>
              <a:rPr lang="en-US" dirty="0" smtClean="0"/>
              <a:t>Equipment</a:t>
            </a:r>
          </a:p>
          <a:p>
            <a:pPr marL="0" indent="0">
              <a:buNone/>
            </a:pPr>
            <a:r>
              <a:rPr lang="en-US" dirty="0"/>
              <a:t>The equipment consists of</a:t>
            </a:r>
            <a:r>
              <a:rPr lang="en-US" dirty="0" smtClean="0"/>
              <a:t>:</a:t>
            </a:r>
          </a:p>
          <a:p>
            <a:pPr marL="0" indent="0">
              <a:buNone/>
            </a:pPr>
            <a:r>
              <a:rPr lang="en-US" dirty="0"/>
              <a:t>•	HP </a:t>
            </a:r>
            <a:r>
              <a:rPr lang="en-US" dirty="0" smtClean="0"/>
              <a:t>Laptop</a:t>
            </a:r>
          </a:p>
          <a:p>
            <a:pPr marL="0" indent="0">
              <a:buNone/>
            </a:pPr>
            <a:r>
              <a:rPr lang="en-US" dirty="0"/>
              <a:t>•	GPS (handheld Garmin Etrex10</a:t>
            </a:r>
            <a:r>
              <a:rPr lang="en-US" dirty="0" smtClean="0"/>
              <a:t>)</a:t>
            </a:r>
          </a:p>
          <a:p>
            <a:pPr marL="0" indent="0">
              <a:buNone/>
            </a:pPr>
            <a:r>
              <a:rPr lang="en-US" dirty="0"/>
              <a:t>•	</a:t>
            </a:r>
            <a:r>
              <a:rPr lang="en-US" dirty="0" err="1"/>
              <a:t>Hewlet</a:t>
            </a:r>
            <a:r>
              <a:rPr lang="en-US" dirty="0"/>
              <a:t> Packard Jet 130 colored printer, scanner and </a:t>
            </a:r>
            <a:r>
              <a:rPr lang="en-US" dirty="0" smtClean="0"/>
              <a:t>photocopier</a:t>
            </a:r>
          </a:p>
          <a:p>
            <a:pPr marL="0" indent="0">
              <a:buNone/>
            </a:pPr>
            <a:r>
              <a:rPr lang="en-US" dirty="0"/>
              <a:t>•	</a:t>
            </a:r>
            <a:r>
              <a:rPr lang="en-US" dirty="0" smtClean="0"/>
              <a:t>Camera</a:t>
            </a:r>
          </a:p>
        </p:txBody>
      </p:sp>
    </p:spTree>
    <p:extLst>
      <p:ext uri="{BB962C8B-B14F-4D97-AF65-F5344CB8AC3E}">
        <p14:creationId xmlns:p14="http://schemas.microsoft.com/office/powerpoint/2010/main" val="380839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a:bodyPr>
          <a:lstStyle/>
          <a:p>
            <a:r>
              <a:rPr lang="en-US" sz="1800" dirty="0"/>
              <a:t>Materials and Methodology </a:t>
            </a:r>
          </a:p>
        </p:txBody>
      </p:sp>
      <p:sp>
        <p:nvSpPr>
          <p:cNvPr id="3" name="Content Placeholder 2"/>
          <p:cNvSpPr>
            <a:spLocks noGrp="1"/>
          </p:cNvSpPr>
          <p:nvPr>
            <p:ph idx="1"/>
          </p:nvPr>
        </p:nvSpPr>
        <p:spPr>
          <a:xfrm>
            <a:off x="677334" y="992777"/>
            <a:ext cx="8596668" cy="5721532"/>
          </a:xfrm>
        </p:spPr>
        <p:txBody>
          <a:bodyPr/>
          <a:lstStyle/>
          <a:p>
            <a:r>
              <a:rPr lang="en-US" dirty="0"/>
              <a:t>2.	</a:t>
            </a:r>
            <a:r>
              <a:rPr lang="en-US" dirty="0" smtClean="0"/>
              <a:t>Software</a:t>
            </a:r>
          </a:p>
          <a:p>
            <a:pPr marL="0" indent="0">
              <a:buNone/>
            </a:pPr>
            <a:r>
              <a:rPr lang="en-US" dirty="0"/>
              <a:t>The software consists of</a:t>
            </a:r>
            <a:r>
              <a:rPr lang="en-US" dirty="0" smtClean="0"/>
              <a:t>:</a:t>
            </a:r>
          </a:p>
          <a:p>
            <a:pPr marL="0" indent="0">
              <a:buNone/>
            </a:pPr>
            <a:r>
              <a:rPr lang="en-US" dirty="0"/>
              <a:t>•	AutoCAD </a:t>
            </a:r>
            <a:r>
              <a:rPr lang="en-US" dirty="0" smtClean="0"/>
              <a:t>2007</a:t>
            </a:r>
          </a:p>
          <a:p>
            <a:pPr marL="0" indent="0">
              <a:buNone/>
            </a:pPr>
            <a:r>
              <a:rPr lang="en-US" dirty="0"/>
              <a:t>•	ArcGIS </a:t>
            </a:r>
            <a:r>
              <a:rPr lang="en-US" dirty="0" smtClean="0"/>
              <a:t>10.2</a:t>
            </a:r>
          </a:p>
          <a:p>
            <a:pPr marL="0" indent="0">
              <a:buNone/>
            </a:pPr>
            <a:r>
              <a:rPr lang="en-US" dirty="0"/>
              <a:t>•	Microsoft office 2010 </a:t>
            </a:r>
            <a:r>
              <a:rPr lang="en-US" dirty="0" smtClean="0"/>
              <a:t>packages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38180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57051"/>
          </a:xfrm>
        </p:spPr>
        <p:txBody>
          <a:bodyPr>
            <a:noAutofit/>
          </a:bodyPr>
          <a:lstStyle/>
          <a:p>
            <a:r>
              <a:rPr lang="en-US" sz="1800" dirty="0"/>
              <a:t>Georeferencing and resampling </a:t>
            </a:r>
          </a:p>
        </p:txBody>
      </p:sp>
      <p:sp>
        <p:nvSpPr>
          <p:cNvPr id="3" name="Content Placeholder 2"/>
          <p:cNvSpPr>
            <a:spLocks noGrp="1"/>
          </p:cNvSpPr>
          <p:nvPr>
            <p:ph idx="1"/>
          </p:nvPr>
        </p:nvSpPr>
        <p:spPr>
          <a:xfrm>
            <a:off x="677334" y="966651"/>
            <a:ext cx="8596668" cy="5747658"/>
          </a:xfrm>
        </p:spPr>
        <p:txBody>
          <a:bodyPr/>
          <a:lstStyle/>
          <a:p>
            <a:r>
              <a:rPr lang="en-US" dirty="0"/>
              <a:t>Having acquired the aerial imagery of the study area and pyramids been created on ArcGIS 10.2, the imagery was brought into harmony with the true ground coordinates by using four control points on ArcGIS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129246" y="1873286"/>
            <a:ext cx="6087291" cy="4206993"/>
          </a:xfrm>
          <a:prstGeom prst="rect">
            <a:avLst/>
          </a:prstGeom>
        </p:spPr>
      </p:pic>
    </p:spTree>
    <p:extLst>
      <p:ext uri="{BB962C8B-B14F-4D97-AF65-F5344CB8AC3E}">
        <p14:creationId xmlns:p14="http://schemas.microsoft.com/office/powerpoint/2010/main" val="197188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0114"/>
          </a:xfrm>
        </p:spPr>
        <p:txBody>
          <a:bodyPr>
            <a:normAutofit/>
          </a:bodyPr>
          <a:lstStyle/>
          <a:p>
            <a:r>
              <a:rPr lang="en-US" sz="1800" dirty="0"/>
              <a:t>Root Mean Square Error (RMSE) Of The Geo-Referencing</a:t>
            </a:r>
          </a:p>
        </p:txBody>
      </p:sp>
      <p:sp>
        <p:nvSpPr>
          <p:cNvPr id="3" name="Content Placeholder 2"/>
          <p:cNvSpPr>
            <a:spLocks noGrp="1"/>
          </p:cNvSpPr>
          <p:nvPr>
            <p:ph idx="1"/>
          </p:nvPr>
        </p:nvSpPr>
        <p:spPr>
          <a:xfrm>
            <a:off x="677334" y="979714"/>
            <a:ext cx="8596668" cy="5695405"/>
          </a:xfrm>
        </p:spPr>
        <p:txBody>
          <a:bodyPr/>
          <a:lstStyle/>
          <a:p>
            <a:r>
              <a:rPr lang="en-US" dirty="0"/>
              <a:t>The residual of Root Mean Square error (RMSE) during geo-referencing of the acquired aerial imagery is “0.2”</a:t>
            </a:r>
          </a:p>
          <a:p>
            <a:r>
              <a:rPr lang="en-US" dirty="0"/>
              <a:t>“0.2” indicates a very minimal Root Mean Square Error (RMSE) and is within the acceptable range value of Root Mean Square Error (RMSE) as values greater than 0.5 reflects a relatively poor accuracy of data or model (</a:t>
            </a:r>
            <a:r>
              <a:rPr lang="en-US" dirty="0" err="1"/>
              <a:t>Hanan</a:t>
            </a:r>
            <a:r>
              <a:rPr lang="en-US" dirty="0"/>
              <a:t>, 2019).</a:t>
            </a:r>
          </a:p>
          <a:p>
            <a:endParaRPr lang="en-US" dirty="0"/>
          </a:p>
        </p:txBody>
      </p:sp>
      <p:pic>
        <p:nvPicPr>
          <p:cNvPr id="4" name="Picture 3"/>
          <p:cNvPicPr>
            <a:picLocks noChangeAspect="1"/>
          </p:cNvPicPr>
          <p:nvPr/>
        </p:nvPicPr>
        <p:blipFill>
          <a:blip r:embed="rId2"/>
          <a:stretch>
            <a:fillRect/>
          </a:stretch>
        </p:blipFill>
        <p:spPr>
          <a:xfrm>
            <a:off x="1584356" y="2847703"/>
            <a:ext cx="7689645" cy="2221454"/>
          </a:xfrm>
          <a:prstGeom prst="rect">
            <a:avLst/>
          </a:prstGeom>
        </p:spPr>
      </p:pic>
    </p:spTree>
    <p:extLst>
      <p:ext uri="{BB962C8B-B14F-4D97-AF65-F5344CB8AC3E}">
        <p14:creationId xmlns:p14="http://schemas.microsoft.com/office/powerpoint/2010/main" val="1353423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1474</TotalTime>
  <Words>1663</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APPLICATION OF GEOSPATIAL TECHNIQUES IN REVISING AND UPDATING STREET NAMES IN BUNKORO DISTRICT, CADASTRAL ZONE C18, F.C.T ABUJA, NIGERIA</vt:lpstr>
      <vt:lpstr>Introduction</vt:lpstr>
      <vt:lpstr>Introduction</vt:lpstr>
      <vt:lpstr>Statement of Research Problem</vt:lpstr>
      <vt:lpstr>Study Area</vt:lpstr>
      <vt:lpstr>Materials and Methodology </vt:lpstr>
      <vt:lpstr>Materials and Methodology </vt:lpstr>
      <vt:lpstr>Georeferencing and resampling </vt:lpstr>
      <vt:lpstr>Root Mean Square Error (RMSE) Of The Geo-Referencing</vt:lpstr>
      <vt:lpstr>Extracting the Street Beacon Coordinates from the Survey Data Layout </vt:lpstr>
      <vt:lpstr>Overlay of the Extracted Street Beacon Coordinates</vt:lpstr>
      <vt:lpstr>Revising and Naming the streets</vt:lpstr>
      <vt:lpstr>Digitizing and Compilation of the Street’s Name</vt:lpstr>
      <vt:lpstr>Digitizing and Compilation of the Street’s Name</vt:lpstr>
      <vt:lpstr>Digitizing and Compilation of the Street’s Name</vt:lpstr>
      <vt:lpstr>Ground-Truthing </vt:lpstr>
      <vt:lpstr>Updating Google Map</vt:lpstr>
      <vt:lpstr>Results and Discussion</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GEOSPATIAL TECHNIQUES IN REVISING AND UPDATING STREET NAMES IN BUNKORO DISTRICT, CADASTRAL ZONE C18, F.C.T ABUJA, NIGERIA</dc:title>
  <dc:creator>Muhabee_jnr</dc:creator>
  <cp:lastModifiedBy>Muhabee_jnr</cp:lastModifiedBy>
  <cp:revision>29</cp:revision>
  <dcterms:created xsi:type="dcterms:W3CDTF">2022-09-26T10:55:15Z</dcterms:created>
  <dcterms:modified xsi:type="dcterms:W3CDTF">2022-09-28T15:53:37Z</dcterms:modified>
</cp:coreProperties>
</file>