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3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‹Nr.›</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‹Nr.›</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‹Nr.›</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‹Nr.›</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‹Nr.›</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928925" y="2443198"/>
            <a:ext cx="3131612" cy="1971601"/>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sz="1600" dirty="0"/>
          </a:p>
          <a:p>
            <a:pPr>
              <a:buFont typeface="Arial" panose="020B0604020202020204" pitchFamily="34" charset="0"/>
              <a:buChar char="•"/>
            </a:pPr>
            <a:r>
              <a:rPr lang="en-US" sz="1600" dirty="0" err="1"/>
              <a:t>PowerCo</a:t>
            </a:r>
            <a:r>
              <a:rPr lang="en-US" sz="1600" dirty="0"/>
              <a:t> faces customer churn, potentially due to price sensitivity.</a:t>
            </a:r>
          </a:p>
          <a:p>
            <a:pPr>
              <a:buFont typeface="Arial" panose="020B0604020202020204" pitchFamily="34" charset="0"/>
              <a:buChar char="•"/>
            </a:pPr>
            <a:r>
              <a:rPr lang="en-US" sz="1600" dirty="0"/>
              <a:t>Proposal: Offer a 20% discount to at-risk customers.</a:t>
            </a:r>
          </a:p>
          <a:p>
            <a:pPr marL="324000" marR="0" lvl="1" indent="-216000" algn="l" rtl="0">
              <a:lnSpc>
                <a:spcPct val="100000"/>
              </a:lnSpc>
              <a:spcBef>
                <a:spcPts val="300"/>
              </a:spcBef>
              <a:spcAft>
                <a:spcPts val="0"/>
              </a:spcAft>
              <a:buClr>
                <a:srgbClr val="28BA73"/>
              </a:buClr>
              <a:buSzPts val="1600"/>
              <a:buFont typeface="Trebuchet MS"/>
              <a:buChar char="•"/>
            </a:pPr>
            <a:endParaRPr sz="1600" dirty="0"/>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sz="1600" dirty="0"/>
          </a:p>
          <a:p>
            <a:pPr>
              <a:buFont typeface="Arial" panose="020B0604020202020204" pitchFamily="34" charset="0"/>
              <a:buChar char="•"/>
            </a:pPr>
            <a:r>
              <a:rPr lang="en-US" sz="1600" dirty="0"/>
              <a:t>Customer churn threatens </a:t>
            </a:r>
            <a:r>
              <a:rPr lang="en-US" sz="1600" dirty="0" err="1"/>
              <a:t>PowerCo's</a:t>
            </a:r>
            <a:r>
              <a:rPr lang="en-US" sz="1600" dirty="0"/>
              <a:t> business viability.</a:t>
            </a:r>
          </a:p>
          <a:p>
            <a:pPr>
              <a:buFont typeface="Arial" panose="020B0604020202020204" pitchFamily="34" charset="0"/>
              <a:buChar char="•"/>
            </a:pPr>
            <a:r>
              <a:rPr lang="en-US" sz="1600" dirty="0"/>
              <a:t>Identifying reasons for churn and effective solutions are crucial.</a:t>
            </a:r>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sz="1600" dirty="0"/>
          </a:p>
          <a:p>
            <a:pPr>
              <a:buFont typeface="Arial" panose="020B0604020202020204" pitchFamily="34" charset="0"/>
              <a:buChar char="•"/>
            </a:pPr>
            <a:r>
              <a:rPr lang="en-US" sz="1600" dirty="0"/>
              <a:t>Hypothesis: Can a Random Forest Classifier predict churn accurately?</a:t>
            </a:r>
          </a:p>
          <a:p>
            <a:pPr>
              <a:buFont typeface="Arial" panose="020B0604020202020204" pitchFamily="34" charset="0"/>
              <a:buChar char="•"/>
            </a:pPr>
            <a:r>
              <a:rPr lang="en-US" sz="1600" dirty="0"/>
              <a:t>Approach: Data cleaning, EDA, Feature engineering, followed by model application.</a:t>
            </a: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a:buFont typeface="Arial" panose="020B0604020202020204" pitchFamily="34" charset="0"/>
              <a:buChar char="•"/>
            </a:pPr>
            <a:r>
              <a:rPr lang="en-US" sz="1600" dirty="0"/>
              <a:t>Model: Random Forest Classifier achieved 90% accuracy and 91% precision.</a:t>
            </a:r>
          </a:p>
          <a:p>
            <a:pPr>
              <a:buFont typeface="Arial" panose="020B0604020202020204" pitchFamily="34" charset="0"/>
              <a:buChar char="•"/>
            </a:pPr>
            <a:r>
              <a:rPr lang="en-US" sz="1600" dirty="0"/>
              <a:t>Insights:</a:t>
            </a:r>
          </a:p>
          <a:p>
            <a:pPr marL="742950" lvl="1" indent="-285750">
              <a:buFont typeface="Arial" panose="020B0604020202020204" pitchFamily="34" charset="0"/>
              <a:buChar char="•"/>
            </a:pPr>
            <a:r>
              <a:rPr lang="en-US" sz="1600" dirty="0"/>
              <a:t>9.7% churn rate observed.</a:t>
            </a:r>
          </a:p>
          <a:p>
            <a:pPr marL="742950" lvl="1" indent="-285750">
              <a:buFont typeface="Arial" panose="020B0604020202020204" pitchFamily="34" charset="0"/>
              <a:buChar char="•"/>
            </a:pPr>
            <a:r>
              <a:rPr lang="en-US" sz="1600" dirty="0"/>
              <a:t>Key drivers: Net margin on power subscription, forecasted meter rental bill, and time-related factors.</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Words>
  <Application>Microsoft Office PowerPoint</Application>
  <PresentationFormat>Breitbild</PresentationFormat>
  <Paragraphs>19</Paragraphs>
  <Slides>1</Slides>
  <Notes>1</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vt:i4>
      </vt:variant>
    </vt:vector>
  </HeadingPairs>
  <TitlesOfParts>
    <vt:vector size="4" baseType="lpstr">
      <vt:lpstr>Arial</vt:lpstr>
      <vt:lpstr>Trebuchet MS</vt:lpstr>
      <vt:lpstr>BCG Grid 16:9</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creator>The Boston Consulting Group</dc:creator>
  <cp:lastModifiedBy>Muhtasin Syed</cp:lastModifiedBy>
  <cp:revision>1</cp:revision>
  <dcterms:created xsi:type="dcterms:W3CDTF">2016-11-04T11:46:04Z</dcterms:created>
  <dcterms:modified xsi:type="dcterms:W3CDTF">2024-05-08T14:50:26Z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