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69" r:id="rId8"/>
    <p:sldId id="259" r:id="rId9"/>
    <p:sldId id="260" r:id="rId10"/>
    <p:sldId id="261" r:id="rId11"/>
    <p:sldId id="271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78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2079E-C4E4-4CB9-B808-361D06E97C94}" type="datetimeFigureOut">
              <a:rPr lang="en-SE" smtClean="0"/>
              <a:t>2025-06-11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4BEF0-8A9F-4597-A106-B6329F2CEC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451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4BEF0-8A9F-4597-A106-B6329F2CECD9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5415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4BEF0-8A9F-4597-A106-B6329F2CECD9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4458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AB36-7B4B-7441-5B49-3E3135157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685A9-124D-0222-C2DF-5E7E5C385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663B8-C4A1-8916-4C58-39B625EA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6E4C-EC7A-420F-8514-8C3A84EAB1FC}" type="datetimeFigureOut">
              <a:rPr lang="en-SE" smtClean="0"/>
              <a:t>2025-06-10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C283C-F414-1E10-DD5F-25215A53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22019-EE64-182B-BADC-92DB29D1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D52-B2D7-4553-9D44-0DA31AF2B6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9031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2DBC-A2B5-E668-813D-972D2158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E55F4-348A-DFBA-43E7-74CCA115D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07E14-7D0D-9A21-3B82-C3021145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6E4C-EC7A-420F-8514-8C3A84EAB1FC}" type="datetimeFigureOut">
              <a:rPr lang="en-SE" smtClean="0"/>
              <a:t>2025-06-10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7E598-6DC3-E50D-C49F-F6FEA600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38466-2C3C-EB33-D2A5-1A1625D5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D52-B2D7-4553-9D44-0DA31AF2B6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8234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63441-B7CA-C8D9-8943-38221DABE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59D1F-C7FD-56ED-48FA-07ACB7814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232F-F299-5AC8-8EAC-2E76D96A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6E4C-EC7A-420F-8514-8C3A84EAB1FC}" type="datetimeFigureOut">
              <a:rPr lang="en-SE" smtClean="0"/>
              <a:t>2025-06-10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7929-5704-DE7D-D255-7D6F2737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97EB-5195-F3F9-2CAC-CFDEF8DD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D52-B2D7-4553-9D44-0DA31AF2B6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483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E1BD-0589-76A8-A48D-19FF4386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636D-5967-8971-7ED7-EBEECD65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F5B36-D00B-2898-9BC2-966D4FEA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6E4C-EC7A-420F-8514-8C3A84EAB1FC}" type="datetimeFigureOut">
              <a:rPr lang="en-SE" smtClean="0"/>
              <a:t>2025-06-10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CA563-2ED0-52FC-366B-9DF7812A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CE90C-C4CA-A9E6-DAB1-DE451E43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D52-B2D7-4553-9D44-0DA31AF2B6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318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0352-D015-201A-5E45-5F60BB0B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8BB2-2637-88F5-E409-D1949575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9C07A-358E-04A2-7D45-7998DD42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6E4C-EC7A-420F-8514-8C3A84EAB1FC}" type="datetimeFigureOut">
              <a:rPr lang="en-SE" smtClean="0"/>
              <a:t>2025-06-10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2400-5FEE-00B3-A1D0-25AD834A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F270D-4169-4D7C-1911-E0B13C10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D52-B2D7-4553-9D44-0DA31AF2B6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1990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91AD-66D6-C73A-5C71-83BEA47A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CF7B8-035D-A486-7270-4CDBFA7A9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83CAF-A21E-CA00-E6DA-F31A2CBF6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58D2A-3D3B-2E59-30C5-62283CB9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6E4C-EC7A-420F-8514-8C3A84EAB1FC}" type="datetimeFigureOut">
              <a:rPr lang="en-SE" smtClean="0"/>
              <a:t>2025-06-10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E1D3D-B266-68B2-B625-DF37E0A5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35A23-D29C-3268-C8A6-C4DD328C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D52-B2D7-4553-9D44-0DA31AF2B6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2701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75C0-6FB0-293B-4409-18434672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1EF51-CC94-7ABF-BC37-9D4334622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0372E-8D19-E0F5-91BD-AAB85FACF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8A6EF-67D9-980B-1A0B-A0356855C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AFAD0-7D53-4D60-6411-BBE87450D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16382-ED63-C5BF-025A-1552ECB8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6E4C-EC7A-420F-8514-8C3A84EAB1FC}" type="datetimeFigureOut">
              <a:rPr lang="en-SE" smtClean="0"/>
              <a:t>2025-06-10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33941-C455-0F95-521D-83B428E3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80CBF-AC50-02ED-3CF6-7E87F332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D52-B2D7-4553-9D44-0DA31AF2B6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2273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D0DC-8178-59A5-7E94-6C25C379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7C8CB-448C-C5CA-B6D9-96EE0020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6E4C-EC7A-420F-8514-8C3A84EAB1FC}" type="datetimeFigureOut">
              <a:rPr lang="en-SE" smtClean="0"/>
              <a:t>2025-06-10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F3EB8-AA13-5126-74B8-30B01C85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81444-EDA3-B92A-67E3-11F581A7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D52-B2D7-4553-9D44-0DA31AF2B6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739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9EF75-4210-8B45-DA2D-CB1D6981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6E4C-EC7A-420F-8514-8C3A84EAB1FC}" type="datetimeFigureOut">
              <a:rPr lang="en-SE" smtClean="0"/>
              <a:t>2025-06-10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D3A3F-B71D-6641-224C-624F950B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5BA39-40DA-AC4C-CDC1-F43B9225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D52-B2D7-4553-9D44-0DA31AF2B6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0835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1C13-034A-5D29-DCA3-F3A703DE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F17C-F1DE-8F81-C569-7575F23CA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53D75-11BA-D9B2-D31F-B76D5DE17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9A7F1-8C4F-FA13-8930-DDFD3AEE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6E4C-EC7A-420F-8514-8C3A84EAB1FC}" type="datetimeFigureOut">
              <a:rPr lang="en-SE" smtClean="0"/>
              <a:t>2025-06-10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A019E-6879-D685-BBAD-58BF472D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7A14A-7A95-703D-9363-1C3CAF72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D52-B2D7-4553-9D44-0DA31AF2B6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668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3FAD-0D18-D4E6-302B-6FF2913B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CB840-47D6-A0B7-6ABD-3DB4C7A6B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7AEC9-0429-924F-DFFB-E9EE490EC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D730F-A26A-2328-D645-20273C38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6E4C-EC7A-420F-8514-8C3A84EAB1FC}" type="datetimeFigureOut">
              <a:rPr lang="en-SE" smtClean="0"/>
              <a:t>2025-06-10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A30EF-F9CA-E70A-E4C7-D1670C18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C0EF6-674C-AB9C-1952-D97513AA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D52-B2D7-4553-9D44-0DA31AF2B6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640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6E2DE-A0A3-884D-BD5F-D3667517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1D36D-4C32-28A2-7AD3-5EC5BC00E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FD621-6C6F-C0F9-03F6-3161AD9E4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A36E4C-EC7A-420F-8514-8C3A84EAB1FC}" type="datetimeFigureOut">
              <a:rPr lang="en-SE" smtClean="0"/>
              <a:t>2025-06-10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ACD74-4F26-92AE-EF50-56BC77664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0174C-1C4C-73DF-A151-4A0F66318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672D52-B2D7-4553-9D44-0DA31AF2B6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6067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had308/Lia-Linux-Projec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for a company&#10;&#10;AI-generated content may be incorrect.">
            <a:extLst>
              <a:ext uri="{FF2B5EF4-FFF2-40B4-BE49-F238E27FC236}">
                <a16:creationId xmlns:a16="http://schemas.microsoft.com/office/drawing/2014/main" id="{99B6820F-E6AB-4EB4-1038-250A13DF0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37" y="3596148"/>
            <a:ext cx="1418926" cy="1418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1CC5DF-797E-A463-62F1-88D736B6F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490" y="6012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Building and Deploying a Linux-Based Platform for Network Services &amp; Monitoring</a:t>
            </a:r>
            <a:br>
              <a:rPr lang="en-US" dirty="0"/>
            </a:b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7B690-E5D9-9D1C-0D24-981E49EF1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5" y="3208747"/>
            <a:ext cx="9144000" cy="2387599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/>
              <a:t>Student:</a:t>
            </a:r>
            <a:r>
              <a:rPr lang="en-US" sz="8000" dirty="0"/>
              <a:t> Muhammad Adnan</a:t>
            </a:r>
            <a:br>
              <a:rPr lang="en-US" sz="8000" dirty="0"/>
            </a:br>
            <a:r>
              <a:rPr lang="en-US" sz="8000" b="1" dirty="0"/>
              <a:t>Supervisor:</a:t>
            </a:r>
            <a:r>
              <a:rPr lang="en-US" sz="8000" dirty="0"/>
              <a:t> Daniel </a:t>
            </a:r>
            <a:r>
              <a:rPr lang="en-US" sz="8000" dirty="0" err="1"/>
              <a:t>Thyselius</a:t>
            </a:r>
            <a:endParaRPr lang="en-US" sz="8000" dirty="0"/>
          </a:p>
          <a:p>
            <a:endParaRPr lang="en-US" sz="8000" dirty="0"/>
          </a:p>
          <a:p>
            <a:endParaRPr lang="en-US" sz="8000" dirty="0"/>
          </a:p>
          <a:p>
            <a:endParaRPr lang="en-US" sz="8000" dirty="0"/>
          </a:p>
          <a:p>
            <a:br>
              <a:rPr lang="en-US" sz="8000" dirty="0"/>
            </a:br>
            <a:r>
              <a:rPr lang="en-US" sz="8000" b="1" dirty="0"/>
              <a:t>LIA location:</a:t>
            </a:r>
            <a:r>
              <a:rPr lang="en-US" sz="8000" dirty="0"/>
              <a:t> Mindful Stack AB</a:t>
            </a:r>
            <a:br>
              <a:rPr lang="en-US" sz="8000" dirty="0"/>
            </a:br>
            <a:r>
              <a:rPr lang="en-US" sz="8000" b="1" dirty="0"/>
              <a:t>Course:</a:t>
            </a:r>
            <a:r>
              <a:rPr lang="en-US" sz="8000" dirty="0"/>
              <a:t> NÄTD24LIN_LIA140)</a:t>
            </a:r>
          </a:p>
          <a:p>
            <a:endParaRPr lang="en-US" sz="8000" dirty="0"/>
          </a:p>
          <a:p>
            <a:r>
              <a:rPr lang="en-US" sz="8000" b="1" dirty="0"/>
              <a:t>GitHub Repository:</a:t>
            </a:r>
            <a:r>
              <a:rPr lang="en-US" sz="8000" dirty="0"/>
              <a:t> </a:t>
            </a:r>
            <a:r>
              <a:rPr lang="en-US" sz="8000" u="sng" dirty="0">
                <a:hlinkClick r:id="rId3"/>
              </a:rPr>
              <a:t>https://github.com/muhad308/Lia-Linux-Project</a:t>
            </a:r>
            <a:endParaRPr lang="en-US" sz="8000" dirty="0"/>
          </a:p>
          <a:p>
            <a:br>
              <a:rPr lang="en-US" dirty="0"/>
            </a:br>
            <a:endParaRPr lang="en-SE" dirty="0"/>
          </a:p>
        </p:txBody>
      </p:sp>
      <p:pic>
        <p:nvPicPr>
          <p:cNvPr id="6" name="Bildobjekt 4" descr="En bild som visar clipart&#10;&#10;Beskrivning genererad med hög exakthet">
            <a:extLst>
              <a:ext uri="{FF2B5EF4-FFF2-40B4-BE49-F238E27FC236}">
                <a16:creationId xmlns:a16="http://schemas.microsoft.com/office/drawing/2014/main" id="{E855C203-C74A-574A-825E-45DF5A62D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91" y="2395332"/>
            <a:ext cx="170053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1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3231-A6EA-261D-82D7-8E53908B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Alerts &amp; Automation</a:t>
            </a:r>
            <a:br>
              <a:rPr lang="en-US" b="1" dirty="0"/>
            </a:b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D652-0D46-95D5-74D0-8651BBDD5284}"/>
              </a:ext>
            </a:extLst>
          </p:cNvPr>
          <p:cNvSpPr>
            <a:spLocks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Gmail </a:t>
            </a:r>
            <a:r>
              <a:rPr lang="en-US" dirty="0">
                <a:hlinkClick r:id="rId2" action="ppaction://hlinksldjump"/>
              </a:rPr>
              <a:t>SMTP</a:t>
            </a:r>
            <a:r>
              <a:rPr lang="en-US" dirty="0"/>
              <a:t> alerts configured in Zabbix</a:t>
            </a:r>
          </a:p>
          <a:p>
            <a:r>
              <a:rPr lang="en-US" dirty="0"/>
              <a:t>Created user actions for triggers</a:t>
            </a:r>
          </a:p>
          <a:p>
            <a:r>
              <a:rPr lang="en-US" dirty="0"/>
              <a:t>Sent email when agent goes offline</a:t>
            </a:r>
          </a:p>
          <a:p>
            <a:r>
              <a:rPr lang="en-US" dirty="0"/>
              <a:t>Manual administration is time-consuming, repetitive, and prone to human error.</a:t>
            </a:r>
          </a:p>
          <a:p>
            <a:r>
              <a:rPr lang="en-US" dirty="0"/>
              <a:t>Scripts:</a:t>
            </a:r>
          </a:p>
          <a:p>
            <a:pPr lvl="1"/>
            <a:r>
              <a:rPr lang="en-US" b="1" dirty="0"/>
              <a:t>Function: </a:t>
            </a:r>
            <a:r>
              <a:rPr lang="en-US" dirty="0"/>
              <a:t>Automatically copies critical configuration files (DHCP, DNS, Syslog, Zabbix, SSH, UFW, Fail2ban) daily.</a:t>
            </a:r>
          </a:p>
          <a:p>
            <a:pPr lvl="1"/>
            <a:r>
              <a:rPr lang="en-US" b="1" dirty="0"/>
              <a:t>Integration: </a:t>
            </a:r>
            <a:r>
              <a:rPr lang="en-US" dirty="0"/>
              <a:t>Pushes these backups to our secure Git repository</a:t>
            </a:r>
          </a:p>
          <a:p>
            <a:pPr lvl="1"/>
            <a:r>
              <a:rPr lang="en-US" dirty="0"/>
              <a:t>Daily log </a:t>
            </a:r>
            <a:r>
              <a:rPr lang="en-US" dirty="0">
                <a:hlinkClick r:id="rId3" action="ppaction://hlinksldjump"/>
              </a:rPr>
              <a:t>backup</a:t>
            </a:r>
            <a:endParaRPr lang="en-US" dirty="0"/>
          </a:p>
          <a:p>
            <a:pPr lvl="1"/>
            <a:r>
              <a:rPr lang="en-US" dirty="0"/>
              <a:t>Service status </a:t>
            </a:r>
            <a:r>
              <a:rPr lang="en-US" dirty="0">
                <a:hlinkClick r:id="rId4" action="ppaction://hlinksldjump"/>
              </a:rPr>
              <a:t>monitoring</a:t>
            </a:r>
            <a:endParaRPr lang="en-US" dirty="0"/>
          </a:p>
          <a:p>
            <a:r>
              <a:rPr lang="en-US" dirty="0"/>
              <a:t>Logs centralized with </a:t>
            </a:r>
            <a:r>
              <a:rPr lang="en-US" dirty="0">
                <a:hlinkClick r:id="rId5" action="ppaction://hlinksldjump"/>
              </a:rPr>
              <a:t>rsyslog</a:t>
            </a:r>
            <a:endParaRPr lang="en-US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53255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5394-515A-9193-CED1-74E5CCB4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Challenges &amp; Solutions</a:t>
            </a:r>
            <a:br>
              <a:rPr lang="en-US" b="1" dirty="0"/>
            </a:b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4919-815C-B66A-5E19-8A5EAC9D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zone errors → Fixed syntax issues</a:t>
            </a:r>
          </a:p>
          <a:p>
            <a:r>
              <a:rPr lang="en-US" dirty="0"/>
              <a:t>SSH key permissions → Applied correct </a:t>
            </a:r>
            <a:r>
              <a:rPr lang="en-US" dirty="0" err="1"/>
              <a:t>chmod</a:t>
            </a:r>
            <a:endParaRPr lang="en-US" dirty="0"/>
          </a:p>
          <a:p>
            <a:r>
              <a:rPr lang="en-US" dirty="0"/>
              <a:t>Zabbix "not running" → Fixed DB password</a:t>
            </a:r>
          </a:p>
          <a:p>
            <a:r>
              <a:rPr lang="en-US" dirty="0"/>
              <a:t>SMTP blocked → Enabled Gmail app password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0019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FFDD-E9E7-8847-E737-C0935A1E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Learning &amp; Reflection</a:t>
            </a:r>
            <a:br>
              <a:rPr lang="en-US" b="1" dirty="0"/>
            </a:b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5E4B-2237-CF3E-95B0-4B72AC2F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stable, secure, and easily manageable Linux-based network infrastructure.</a:t>
            </a:r>
          </a:p>
          <a:p>
            <a:r>
              <a:rPr lang="en-US" dirty="0"/>
              <a:t>Centralized visibility into system health and events, enabling proactive problem solving.</a:t>
            </a:r>
          </a:p>
          <a:p>
            <a:r>
              <a:rPr lang="en-US" dirty="0"/>
              <a:t>Improved GitHub &amp; documentation practices</a:t>
            </a:r>
          </a:p>
          <a:p>
            <a:r>
              <a:rPr lang="en-US" dirty="0"/>
              <a:t>Confident in real-world network setups</a:t>
            </a:r>
          </a:p>
          <a:p>
            <a:r>
              <a:rPr lang="en-US" dirty="0"/>
              <a:t>Increased Network Reliability: Reduced downtime, improved service availability.</a:t>
            </a:r>
          </a:p>
          <a:p>
            <a:r>
              <a:rPr lang="en-US" dirty="0"/>
              <a:t>Improved Security: Better protection of company data and systems.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2378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8158-3DD1-A2F2-F51B-BF874990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6EB6C-A835-9888-303B-DE1318B7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GitHub Repo:</a:t>
            </a:r>
            <a:r>
              <a:rPr lang="en-US" dirty="0"/>
              <a:t> https://github.com/muhad308/Lia-Linux-Project</a:t>
            </a:r>
          </a:p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Config files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Screenshots</a:t>
            </a:r>
          </a:p>
          <a:p>
            <a:pPr lvl="1"/>
            <a:r>
              <a:rPr lang="en-US" dirty="0"/>
              <a:t>Logbook</a:t>
            </a:r>
          </a:p>
          <a:p>
            <a:pPr lvl="1"/>
            <a:r>
              <a:rPr lang="en-US" dirty="0"/>
              <a:t>Final report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3148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1B50-088D-935B-658B-9350BE7F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Verify </a:t>
            </a:r>
            <a:r>
              <a:rPr lang="en-US" sz="4000" dirty="0">
                <a:hlinkClick r:id="rId2" action="ppaction://hlinksldjump"/>
              </a:rPr>
              <a:t>Forward</a:t>
            </a:r>
            <a:r>
              <a:rPr lang="en-US" sz="4000" dirty="0"/>
              <a:t> Zone from Client (Name → IP)</a:t>
            </a:r>
            <a:endParaRPr lang="en-S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35E13-DBD6-07F0-8970-8CDAC459E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SE" dirty="0"/>
          </a:p>
        </p:txBody>
      </p:sp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B65ACDF-6C2D-DB1E-9CFC-270E50ED9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01" y="1341984"/>
            <a:ext cx="5345662" cy="50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5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F066-B4E8-21C6-932C-A6971D13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Verify </a:t>
            </a:r>
            <a:r>
              <a:rPr lang="en-US" sz="4000" dirty="0">
                <a:hlinkClick r:id="rId2" action="ppaction://hlinksldjump"/>
              </a:rPr>
              <a:t>Reverse</a:t>
            </a:r>
            <a:r>
              <a:rPr lang="en-US" sz="4000" dirty="0"/>
              <a:t> Zone from Client (IP → Name)</a:t>
            </a:r>
            <a:endParaRPr lang="en-SE" sz="4000" dirty="0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BB44EF8-83CC-DAB2-FE5C-6D67B309D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83" y="1608083"/>
            <a:ext cx="4593020" cy="4568880"/>
          </a:xfrm>
        </p:spPr>
      </p:pic>
    </p:spTree>
    <p:extLst>
      <p:ext uri="{BB962C8B-B14F-4D97-AF65-F5344CB8AC3E}">
        <p14:creationId xmlns:p14="http://schemas.microsoft.com/office/powerpoint/2010/main" val="107368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7974-AB31-F555-AD34-99389278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hlinkClick r:id="rId2" action="ppaction://hlinksldjump"/>
              </a:rPr>
              <a:t>DHCP</a:t>
            </a:r>
            <a:r>
              <a:rPr lang="en-US" sz="3600" b="1" dirty="0"/>
              <a:t> IP address assignments happen in real-time</a:t>
            </a:r>
            <a:endParaRPr lang="en-SE" sz="3600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FA9616-DB6A-1BB7-929E-58C06D234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07" y="1396538"/>
            <a:ext cx="7225693" cy="4212859"/>
          </a:xfrm>
        </p:spPr>
      </p:pic>
      <p:pic>
        <p:nvPicPr>
          <p:cNvPr id="7" name="Picture 6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09A14420-2DF0-A213-67E6-14473650D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07" y="5802326"/>
            <a:ext cx="7225693" cy="93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08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2427-8932-E126-AF47-93E802DF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hlinkClick r:id="rId2" action="ppaction://hlinksldjump"/>
              </a:rPr>
              <a:t>SSH</a:t>
            </a:r>
            <a:r>
              <a:rPr lang="en-GB" dirty="0"/>
              <a:t> login via client</a:t>
            </a:r>
            <a:endParaRPr lang="en-SE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B8E32F-4AD2-FB48-DA68-94292C807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65" y="1825625"/>
            <a:ext cx="6966066" cy="4351338"/>
          </a:xfrm>
        </p:spPr>
      </p:pic>
    </p:spTree>
    <p:extLst>
      <p:ext uri="{BB962C8B-B14F-4D97-AF65-F5344CB8AC3E}">
        <p14:creationId xmlns:p14="http://schemas.microsoft.com/office/powerpoint/2010/main" val="336899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1325-E30A-9633-D865-5E191A95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 </a:t>
            </a:r>
            <a:r>
              <a:rPr lang="en-US" dirty="0">
                <a:hlinkClick r:id="rId2" action="ppaction://hlinksldjump"/>
              </a:rPr>
              <a:t>Active</a:t>
            </a:r>
            <a:r>
              <a:rPr lang="en-US" dirty="0"/>
              <a:t> SSH Sessions</a:t>
            </a:r>
            <a:endParaRPr lang="en-SE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40CD9D-265F-538A-AE91-F0BB54CEB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49" y="2529086"/>
            <a:ext cx="7345346" cy="3439635"/>
          </a:xfrm>
        </p:spPr>
      </p:pic>
    </p:spTree>
    <p:extLst>
      <p:ext uri="{BB962C8B-B14F-4D97-AF65-F5344CB8AC3E}">
        <p14:creationId xmlns:p14="http://schemas.microsoft.com/office/powerpoint/2010/main" val="230521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C8AB-12B3-8F82-4E2A-302E6C6B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Uncomplicated Firewall (</a:t>
            </a:r>
            <a:r>
              <a:rPr lang="en-US" b="1" dirty="0">
                <a:hlinkClick r:id="rId2" action="ppaction://hlinksldjump"/>
              </a:rPr>
              <a:t>UFW</a:t>
            </a:r>
            <a:r>
              <a:rPr lang="en-US" b="1" dirty="0"/>
              <a:t>)</a:t>
            </a:r>
            <a:r>
              <a:rPr lang="en-US" dirty="0"/>
              <a:t> </a:t>
            </a:r>
            <a:endParaRPr lang="en-SE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E79863-86FB-6C6E-BE18-A01C42E79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489" y="1572068"/>
            <a:ext cx="6209021" cy="4376659"/>
          </a:xfrm>
        </p:spPr>
      </p:pic>
    </p:spTree>
    <p:extLst>
      <p:ext uri="{BB962C8B-B14F-4D97-AF65-F5344CB8AC3E}">
        <p14:creationId xmlns:p14="http://schemas.microsoft.com/office/powerpoint/2010/main" val="333595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6861-ACDC-6655-AE56-D9193FC3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br>
              <a:rPr lang="en-US" b="1" dirty="0"/>
            </a:b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9315-D286-232A-D285-FD35A9E83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Deployed and configured Linux services:</a:t>
            </a:r>
          </a:p>
          <a:p>
            <a:pPr lvl="1"/>
            <a:r>
              <a:rPr lang="en-US" dirty="0"/>
              <a:t>DNS (BIND9 for internal zone management)</a:t>
            </a:r>
          </a:p>
          <a:p>
            <a:pPr lvl="1"/>
            <a:r>
              <a:rPr lang="en-US" dirty="0"/>
              <a:t>DHCP (Automatic IP and DNS distribution)</a:t>
            </a:r>
          </a:p>
          <a:p>
            <a:pPr lvl="1"/>
            <a:r>
              <a:rPr lang="en-US" dirty="0"/>
              <a:t>SSH</a:t>
            </a:r>
          </a:p>
          <a:p>
            <a:pPr lvl="1"/>
            <a:r>
              <a:rPr lang="en-US" dirty="0"/>
              <a:t>Syslog Server (rsyslog + </a:t>
            </a:r>
            <a:r>
              <a:rPr lang="en-US" dirty="0" err="1"/>
              <a:t>Logrotate</a:t>
            </a:r>
            <a:r>
              <a:rPr lang="en-US" dirty="0"/>
              <a:t> for centralized logging)</a:t>
            </a:r>
          </a:p>
          <a:p>
            <a:pPr lvl="1"/>
            <a:r>
              <a:rPr lang="en-US" dirty="0"/>
              <a:t>Monitoring (Zabbix Server + Agent for network and resource monitoring)</a:t>
            </a:r>
          </a:p>
          <a:p>
            <a:r>
              <a:rPr lang="en-US" dirty="0"/>
              <a:t>Implemented system hardening (UFW + Fail2Ban)</a:t>
            </a:r>
          </a:p>
          <a:p>
            <a:r>
              <a:rPr lang="en-US" dirty="0"/>
              <a:t>Centralized monitoring and logging</a:t>
            </a:r>
          </a:p>
          <a:p>
            <a:r>
              <a:rPr lang="en-US" dirty="0"/>
              <a:t>All configurations and scripts stored in GitHub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47733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8B81-8B99-D286-8066-89893056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Check Fail2Ban </a:t>
            </a:r>
            <a:r>
              <a:rPr lang="en-US" b="1" dirty="0">
                <a:hlinkClick r:id="rId2" action="ppaction://hlinksldjump"/>
              </a:rPr>
              <a:t>Status</a:t>
            </a:r>
            <a:endParaRPr lang="en-SE" dirty="0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85E755A-C61A-EE56-69C1-240CFDB3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03" y="1808300"/>
            <a:ext cx="8178393" cy="3695620"/>
          </a:xfrm>
        </p:spPr>
      </p:pic>
    </p:spTree>
    <p:extLst>
      <p:ext uri="{BB962C8B-B14F-4D97-AF65-F5344CB8AC3E}">
        <p14:creationId xmlns:p14="http://schemas.microsoft.com/office/powerpoint/2010/main" val="598939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C6377-BA6C-154F-FC9D-2FFFA995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Forward </a:t>
            </a:r>
            <a:r>
              <a:rPr lang="en-US" sz="5200" dirty="0">
                <a:hlinkClick r:id="rId2" action="ppaction://hlinksldjump"/>
              </a:rPr>
              <a:t>logs</a:t>
            </a:r>
            <a:r>
              <a:rPr lang="en-US" sz="5200" dirty="0"/>
              <a:t> from </a:t>
            </a:r>
            <a:r>
              <a:rPr lang="en-US" sz="5200" b="1" dirty="0"/>
              <a:t>Client</a:t>
            </a:r>
            <a:r>
              <a:rPr lang="en-US" sz="5200" dirty="0"/>
              <a:t> to Server</a:t>
            </a:r>
          </a:p>
        </p:txBody>
      </p:sp>
      <p:pic>
        <p:nvPicPr>
          <p:cNvPr id="5" name="Content Placeholder 4" descr="A black background with many squares&#10;&#10;AI-generated content may be incorrect.">
            <a:extLst>
              <a:ext uri="{FF2B5EF4-FFF2-40B4-BE49-F238E27FC236}">
                <a16:creationId xmlns:a16="http://schemas.microsoft.com/office/drawing/2014/main" id="{46B38F1E-0AC1-C93E-66EE-9996A33B2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74" y="2789641"/>
            <a:ext cx="7810424" cy="3725813"/>
          </a:xfrm>
          <a:prstGeom prst="rect">
            <a:avLst/>
          </a:prstGeom>
        </p:spPr>
      </p:pic>
      <p:pic>
        <p:nvPicPr>
          <p:cNvPr id="7" name="Picture 6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603799C7-E6F7-35EC-23F8-A00A068C7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81" y="1675261"/>
            <a:ext cx="7679811" cy="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8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B444-85B9-BD3D-7F7B-57CA16DD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Zabbix </a:t>
            </a:r>
            <a:r>
              <a:rPr lang="en-GB" dirty="0">
                <a:hlinkClick r:id="rId2" action="ppaction://hlinksldjump"/>
              </a:rPr>
              <a:t>UI</a:t>
            </a:r>
            <a:r>
              <a:rPr lang="en-GB" dirty="0"/>
              <a:t> Login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2F9529-BE4D-9ACB-9A47-DBA69E07A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6"/>
            <a:ext cx="4794947" cy="356245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663DFFC-86F7-F8EC-97BD-7BB76A112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95" y="1825626"/>
            <a:ext cx="4129548" cy="3562450"/>
          </a:xfrm>
        </p:spPr>
      </p:pic>
    </p:spTree>
    <p:extLst>
      <p:ext uri="{BB962C8B-B14F-4D97-AF65-F5344CB8AC3E}">
        <p14:creationId xmlns:p14="http://schemas.microsoft.com/office/powerpoint/2010/main" val="1859162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295A-27CD-3C06-7620-57D613AB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 </a:t>
            </a:r>
            <a:r>
              <a:rPr lang="en-GB" dirty="0">
                <a:hlinkClick r:id="rId2" action="ppaction://hlinksldjump"/>
              </a:rPr>
              <a:t>Host</a:t>
            </a:r>
            <a:r>
              <a:rPr lang="en-GB" dirty="0"/>
              <a:t> &amp; Trigger </a:t>
            </a:r>
            <a:endParaRPr lang="en-S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6324C2-EF38-FCEA-7C81-87FF8A1D0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7504"/>
            <a:ext cx="3825992" cy="26008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E28406-98E3-E285-40B8-CC22D369C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7" y="1902989"/>
            <a:ext cx="6931742" cy="45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58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B2CB-36F5-1F55-3F28-A689C6A38F58}"/>
              </a:ext>
            </a:extLst>
          </p:cNvPr>
          <p:cNvSpPr>
            <a:spLocks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Email </a:t>
            </a:r>
            <a:r>
              <a:rPr lang="fr-FR" b="1" dirty="0" err="1"/>
              <a:t>Alerts</a:t>
            </a:r>
            <a:r>
              <a:rPr lang="fr-FR" dirty="0"/>
              <a:t> via Gmail </a:t>
            </a:r>
            <a:r>
              <a:rPr lang="fr-FR" dirty="0">
                <a:hlinkClick r:id="rId2" action="ppaction://hlinksldjump"/>
              </a:rPr>
              <a:t>SMTP</a:t>
            </a:r>
            <a:endParaRPr lang="en-S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D352B-91A5-5CE5-8F05-02759FC28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43" y="1825625"/>
            <a:ext cx="8489113" cy="4351338"/>
          </a:xfrm>
        </p:spPr>
      </p:pic>
    </p:spTree>
    <p:extLst>
      <p:ext uri="{BB962C8B-B14F-4D97-AF65-F5344CB8AC3E}">
        <p14:creationId xmlns:p14="http://schemas.microsoft.com/office/powerpoint/2010/main" val="3931836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8551-9096-C6A4-E1B6-991A0C3A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cron</a:t>
            </a:r>
            <a:r>
              <a:rPr lang="en-US" b="1" dirty="0"/>
              <a:t> job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scheduled</a:t>
            </a:r>
            <a:r>
              <a:rPr lang="en-US" dirty="0"/>
              <a:t> </a:t>
            </a:r>
            <a:endParaRPr lang="en-SE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B0727C-11F7-FF08-A767-48D94F244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7109"/>
            <a:ext cx="10515600" cy="4133716"/>
          </a:xfrm>
        </p:spPr>
      </p:pic>
    </p:spTree>
    <p:extLst>
      <p:ext uri="{BB962C8B-B14F-4D97-AF65-F5344CB8AC3E}">
        <p14:creationId xmlns:p14="http://schemas.microsoft.com/office/powerpoint/2010/main" val="1051852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0693C91-564E-07B0-0F6D-9F1748AD5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04743"/>
            <a:ext cx="91863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glances</a:t>
            </a:r>
            <a:r>
              <a:rPr kumimoji="0" lang="en-SE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Advanced </a:t>
            </a:r>
            <a:r>
              <a:rPr kumimoji="0" lang="en-SE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2" action="ppaction://hlinksldjump"/>
              </a:rPr>
              <a:t>monitoring</a:t>
            </a:r>
            <a:r>
              <a:rPr kumimoji="0" lang="en-SE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(RAM, CPU, Disk, Network) </a:t>
            </a:r>
            <a:endParaRPr kumimoji="0" lang="en-SE" altLang="en-SE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Content Placeholder 1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19194BC3-62D6-AF99-7B9F-29A84C8E8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86" y="1445876"/>
            <a:ext cx="9070981" cy="4868739"/>
          </a:xfrm>
        </p:spPr>
      </p:pic>
    </p:spTree>
    <p:extLst>
      <p:ext uri="{BB962C8B-B14F-4D97-AF65-F5344CB8AC3E}">
        <p14:creationId xmlns:p14="http://schemas.microsoft.com/office/powerpoint/2010/main" val="405487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28B4-1227-086F-4CA7-9A02F5F4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Virtual 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BD55-B147-5017-3671-5AA06564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Host: Windows 11</a:t>
            </a:r>
          </a:p>
          <a:p>
            <a:r>
              <a:rPr lang="en-US" dirty="0"/>
              <a:t>VirtualBox two Ubuntu 24.04 LTS VMs:</a:t>
            </a:r>
          </a:p>
          <a:p>
            <a:pPr lvl="1"/>
            <a:r>
              <a:rPr lang="en-US" dirty="0"/>
              <a:t>Ubuntu Server (</a:t>
            </a:r>
            <a:r>
              <a:rPr lang="en-US" dirty="0" err="1"/>
              <a:t>liaserver</a:t>
            </a:r>
            <a:r>
              <a:rPr lang="en-US" dirty="0"/>
              <a:t>): 192.168.56.10 Central services hub</a:t>
            </a:r>
          </a:p>
          <a:p>
            <a:pPr lvl="1"/>
            <a:r>
              <a:rPr lang="en-US" dirty="0"/>
              <a:t>Ubuntu Client (</a:t>
            </a:r>
            <a:r>
              <a:rPr lang="en-US" dirty="0" err="1"/>
              <a:t>lia</a:t>
            </a:r>
            <a:r>
              <a:rPr lang="en-US" dirty="0"/>
              <a:t> server2): 192.168.56.20 (Static, then DHCP) Client machine for testing service functionality.</a:t>
            </a:r>
          </a:p>
          <a:p>
            <a:r>
              <a:rPr lang="en-US" dirty="0"/>
              <a:t>Network: Dedicated /24 subnet</a:t>
            </a:r>
          </a:p>
          <a:p>
            <a:r>
              <a:rPr lang="en-US" dirty="0"/>
              <a:t> 	Configured a dedicated /24 subnet 192.168.10.0/24, which provides 254 usable IP addresses. This allows me to isolate my lab environment and easily manage all Linux servers, clients, and services within their own private network."</a:t>
            </a:r>
          </a:p>
          <a:p>
            <a:r>
              <a:rPr lang="en-US" dirty="0"/>
              <a:t>Started with static Ips set via </a:t>
            </a:r>
            <a:r>
              <a:rPr lang="en-US" dirty="0" err="1"/>
              <a:t>Netplan</a:t>
            </a:r>
            <a:r>
              <a:rPr lang="en-US" dirty="0"/>
              <a:t> then switched to DHCP</a:t>
            </a:r>
          </a:p>
          <a:p>
            <a:r>
              <a:rPr lang="en-US" dirty="0"/>
              <a:t>Git for version control</a:t>
            </a:r>
          </a:p>
          <a:p>
            <a:r>
              <a:rPr lang="en-US" dirty="0"/>
              <a:t>Screenshots and logs captured for all steps</a:t>
            </a:r>
          </a:p>
        </p:txBody>
      </p:sp>
    </p:spTree>
    <p:extLst>
      <p:ext uri="{BB962C8B-B14F-4D97-AF65-F5344CB8AC3E}">
        <p14:creationId xmlns:p14="http://schemas.microsoft.com/office/powerpoint/2010/main" val="190450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ED8E-8BCE-28F0-5EB9-B6AD7AA7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Network Topology</a:t>
            </a:r>
            <a:endParaRPr lang="en-SE" dirty="0"/>
          </a:p>
        </p:txBody>
      </p:sp>
      <p:pic>
        <p:nvPicPr>
          <p:cNvPr id="5" name="Content Placeholder 4" descr="A computer network diagram with icons&#10;&#10;AI-generated content may be incorrect.">
            <a:extLst>
              <a:ext uri="{FF2B5EF4-FFF2-40B4-BE49-F238E27FC236}">
                <a16:creationId xmlns:a16="http://schemas.microsoft.com/office/drawing/2014/main" id="{3C628252-5F5C-0686-8D69-8A6757741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95" y="1490393"/>
            <a:ext cx="8078465" cy="4686570"/>
          </a:xfrm>
        </p:spPr>
      </p:pic>
    </p:spTree>
    <p:extLst>
      <p:ext uri="{BB962C8B-B14F-4D97-AF65-F5344CB8AC3E}">
        <p14:creationId xmlns:p14="http://schemas.microsoft.com/office/powerpoint/2010/main" val="346646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18E0-D848-FD3C-64E2-A1FB9227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Installation &amp; Planning</a:t>
            </a:r>
            <a:br>
              <a:rPr lang="en-US" b="1" dirty="0"/>
            </a:b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9EA4C-2240-2488-BCEA-BCF5ED6E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Ubuntu Server &amp; Client</a:t>
            </a:r>
          </a:p>
          <a:p>
            <a:r>
              <a:rPr lang="en-US" dirty="0"/>
              <a:t>Set static IPs</a:t>
            </a:r>
          </a:p>
          <a:p>
            <a:r>
              <a:rPr lang="en-US" dirty="0"/>
              <a:t>Updated systems</a:t>
            </a:r>
          </a:p>
          <a:p>
            <a:r>
              <a:rPr lang="en-US" dirty="0"/>
              <a:t>Created GitHub repo structure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1586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0078-E590-B576-77ED-B90B3617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SSH &amp; Security</a:t>
            </a:r>
            <a:br>
              <a:rPr lang="en-US" b="1" dirty="0"/>
            </a:b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408DE-9661-51CF-0582-902033E5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3" action="ppaction://hlinksldjump"/>
              </a:rPr>
              <a:t>SSH </a:t>
            </a:r>
            <a:r>
              <a:rPr lang="en-US" dirty="0"/>
              <a:t>Key-based</a:t>
            </a:r>
            <a:r>
              <a:rPr lang="en-US" dirty="0">
                <a:hlinkClick r:id="rId4" action="ppaction://hlinksldjump"/>
              </a:rPr>
              <a:t> login </a:t>
            </a:r>
            <a:r>
              <a:rPr lang="en-US" dirty="0"/>
              <a:t>configured</a:t>
            </a:r>
          </a:p>
          <a:p>
            <a:r>
              <a:rPr lang="en-US" dirty="0"/>
              <a:t>Safeguarding our core network services from unauthorized access and cyber threats.</a:t>
            </a:r>
          </a:p>
          <a:p>
            <a:r>
              <a:rPr lang="en-US" dirty="0"/>
              <a:t>Disabled root login &amp; password authentication</a:t>
            </a:r>
          </a:p>
          <a:p>
            <a:r>
              <a:rPr lang="en-US" dirty="0"/>
              <a:t>All remote administration uses highly secure cryptographic keys, significantly enhancing login security.</a:t>
            </a:r>
          </a:p>
          <a:p>
            <a:r>
              <a:rPr lang="en-US" dirty="0"/>
              <a:t>UFW firewall:</a:t>
            </a:r>
          </a:p>
          <a:p>
            <a:pPr lvl="1"/>
            <a:r>
              <a:rPr lang="en-US" dirty="0"/>
              <a:t>Allowed only essential </a:t>
            </a:r>
            <a:r>
              <a:rPr lang="en-US" dirty="0">
                <a:hlinkClick r:id="rId5" action="ppaction://hlinksldjump"/>
              </a:rPr>
              <a:t>ports</a:t>
            </a:r>
            <a:endParaRPr lang="en-US" dirty="0"/>
          </a:p>
          <a:p>
            <a:pPr lvl="1"/>
            <a:r>
              <a:rPr lang="en-US" dirty="0"/>
              <a:t>Implemented on both VMs with a "deny all incoming by default" policy.</a:t>
            </a:r>
          </a:p>
          <a:p>
            <a:r>
              <a:rPr lang="en-US" dirty="0">
                <a:hlinkClick r:id="rId6" action="ppaction://hlinksldjump"/>
              </a:rPr>
              <a:t>Fail2Ban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Protected SSH from brute-force attacks</a:t>
            </a:r>
          </a:p>
          <a:p>
            <a:pPr lvl="1"/>
            <a:r>
              <a:rPr lang="en-US" dirty="0"/>
              <a:t>Configured to automatically ban IP addresses exhibiting malicious behavior (e.g., repeated failed SSH login attempts) by dynamically updating firewall rules.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9323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C0D3-18F1-3648-D873-01D5F16F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DHCP &amp; DNS</a:t>
            </a:r>
            <a:br>
              <a:rPr lang="en-US" b="1" dirty="0"/>
            </a:b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4667-70F8-1CFE-8778-83B58F24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SE" altLang="en-SE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DHCP: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(Dynamic Host Configuration Protocol)</a:t>
            </a:r>
            <a:endParaRPr kumimoji="0" lang="en-SE" altLang="en-SE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Automatically assigns IP addresses, DNS server info, and gateway details to network devices.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SE" altLang="en-SE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isc</a:t>
            </a:r>
            <a:r>
              <a:rPr kumimoji="0" lang="en-SE" altLang="en-SE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SE" altLang="en-SE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kumimoji="0" lang="en-SE" altLang="en-SE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-server for </a:t>
            </a:r>
            <a:r>
              <a:rPr kumimoji="0" lang="en-SE" altLang="en-SE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dynamic</a:t>
            </a:r>
            <a:r>
              <a:rPr kumimoji="0" lang="en-SE" altLang="en-SE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IP assignment</a:t>
            </a:r>
            <a:endParaRPr kumimoji="0" lang="en-GB" altLang="en-SE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Efficiency: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Eliminates tedious manual IP configuration.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Accuracy: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Prevents IP conflicts and reduces human error.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Effortlessly supports new devices joining the network.</a:t>
            </a:r>
            <a:endParaRPr kumimoji="0" lang="en-GB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SE" altLang="en-S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SE" altLang="en-SE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DNS: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(Domain Name System) </a:t>
            </a:r>
            <a:endParaRPr kumimoji="0" lang="en-GB" altLang="en-SE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Translates human-readable names into numerical IP addresses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Usability: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Allows accessing internal resources by name, not just IP.</a:t>
            </a:r>
            <a:endParaRPr lang="en-GB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SE" altLang="en-SE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BIND9 with custom zone </a:t>
            </a:r>
            <a:r>
              <a:rPr kumimoji="0" lang="en-SE" altLang="en-SE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lia.local</a:t>
            </a:r>
            <a:endParaRPr kumimoji="0" lang="en-GB" altLang="en-SE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SE" altLang="en-SE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action="ppaction://hlinksldjump" tooltip="11"/>
              </a:rPr>
              <a:t>Forward</a:t>
            </a:r>
            <a:r>
              <a:rPr kumimoji="0" lang="en-SE" altLang="en-SE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en-SE" altLang="en-SE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reverse</a:t>
            </a:r>
            <a:r>
              <a:rPr kumimoji="0" lang="en-SE" altLang="en-SE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DNS records</a:t>
            </a:r>
            <a:endParaRPr kumimoji="0" lang="en-GB" altLang="en-SE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SE" altLang="en-SE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Tested using dig &amp; </a:t>
            </a:r>
            <a:r>
              <a:rPr kumimoji="0" lang="en-SE" altLang="en-SE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nslookup</a:t>
            </a:r>
            <a:endParaRPr kumimoji="0" lang="en-SE" altLang="en-SE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0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5CB0-4F22-C8A6-9E23-331BFB93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Logging (Rsyslog &amp; </a:t>
            </a:r>
            <a:r>
              <a:rPr lang="en-US" dirty="0" err="1"/>
              <a:t>Logrotate</a:t>
            </a:r>
            <a:r>
              <a:rPr lang="en-US" dirty="0"/>
              <a:t>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4545-9DB8-14FF-97C2-F2598D8A8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Aggregates all system messages, alerts, and errors from various devices onto one central server (</a:t>
            </a:r>
            <a:r>
              <a:rPr lang="en-US" dirty="0" err="1"/>
              <a:t>liaserver</a:t>
            </a:r>
            <a:r>
              <a:rPr lang="en-US" dirty="0"/>
              <a:t>). </a:t>
            </a:r>
            <a:r>
              <a:rPr lang="en-US" dirty="0" err="1"/>
              <a:t>Logrotate</a:t>
            </a:r>
            <a:r>
              <a:rPr lang="en-US" dirty="0"/>
              <a:t> manages log file sizes to prevent disk overflow.</a:t>
            </a:r>
          </a:p>
          <a:p>
            <a:r>
              <a:rPr lang="en-US" b="1" dirty="0"/>
              <a:t>Rapid Troubleshooting:</a:t>
            </a:r>
            <a:r>
              <a:rPr lang="en-US" dirty="0"/>
              <a:t> All logs in one place for quick diagnosis.</a:t>
            </a:r>
          </a:p>
          <a:p>
            <a:r>
              <a:rPr lang="en-US" b="1" dirty="0"/>
              <a:t>Storage Management:</a:t>
            </a:r>
            <a:r>
              <a:rPr lang="en-US" dirty="0"/>
              <a:t> Automatic compression, rotation.</a:t>
            </a:r>
          </a:p>
          <a:p>
            <a:r>
              <a:rPr lang="en-US" b="1" dirty="0"/>
              <a:t>Security Auditing:</a:t>
            </a:r>
            <a:r>
              <a:rPr lang="en-US" dirty="0"/>
              <a:t> Centralized logs are vital for tracking suspicious activities and compliance.</a:t>
            </a:r>
          </a:p>
          <a:p>
            <a:r>
              <a:rPr lang="en-US" dirty="0"/>
              <a:t>Server (</a:t>
            </a:r>
            <a:r>
              <a:rPr lang="en-US" dirty="0" err="1"/>
              <a:t>liaserver</a:t>
            </a:r>
            <a:r>
              <a:rPr lang="en-US" dirty="0"/>
              <a:t>): Configured rsyslog to listen on port 514 (UDP/TCP) and store remote logs</a:t>
            </a:r>
          </a:p>
          <a:p>
            <a:r>
              <a:rPr lang="en-US" dirty="0"/>
              <a:t>Client (liaserver2): Configured rsyslog to forward all its logs to </a:t>
            </a:r>
            <a:r>
              <a:rPr lang="en-US" dirty="0" err="1"/>
              <a:t>liaserver</a:t>
            </a:r>
            <a:r>
              <a:rPr lang="en-US" dirty="0"/>
              <a:t> (*.* @192.168.56.10:514).</a:t>
            </a:r>
          </a:p>
          <a:p>
            <a:endParaRPr lang="en-US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432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F41C-5011-C50A-00BE-068C5E69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Zabbix Monitoring</a:t>
            </a:r>
            <a:br>
              <a:rPr lang="en-US" b="1" dirty="0"/>
            </a:br>
            <a:endParaRPr lang="en-S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143365-CC8D-A077-BDF7-36B3255368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5557" y="1183512"/>
            <a:ext cx="1097824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altLang="en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Provides real-time insights into system health and performance, actively watching CPU, memory, disk, network, and service status.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Proactive Problem Solving:</a:t>
            </a:r>
            <a:r>
              <a:rPr lang="en-US" dirty="0"/>
              <a:t> Identifies issues (e.g., high CPU, low disk space) </a:t>
            </a:r>
            <a:r>
              <a:rPr lang="en-US" i="1" dirty="0"/>
              <a:t>before</a:t>
            </a:r>
            <a:r>
              <a:rPr lang="en-US" dirty="0"/>
              <a:t> users are impacted.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Reduced Downtime:</a:t>
            </a:r>
            <a:r>
              <a:rPr lang="en-US" dirty="0"/>
              <a:t> Allows IT to address problems swiftly, preventing escalation.</a:t>
            </a:r>
            <a:endParaRPr kumimoji="0" lang="en-GB" altLang="en-S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Installed MySQL, PHP, Apache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Installed Zabbix Server + Frontend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Configured database &amp; 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web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Added client as monitored 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host</a:t>
            </a:r>
            <a:endParaRPr kumimoji="0" lang="en-SE" alt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Verified Zabbix agent with </a:t>
            </a:r>
            <a:r>
              <a:rPr kumimoji="0" lang="en-SE" altLang="en-SE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zabbix_get</a:t>
            </a:r>
            <a:endParaRPr kumimoji="0" lang="en-SE" altLang="en-S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altLang="en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6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6D5A299D0BAE74EA7A446F36F323347" ma:contentTypeVersion="10" ma:contentTypeDescription="Skapa ett nytt dokument." ma:contentTypeScope="" ma:versionID="38ea36cf596bd5d6ee0447466a4af5be">
  <xsd:schema xmlns:xsd="http://www.w3.org/2001/XMLSchema" xmlns:xs="http://www.w3.org/2001/XMLSchema" xmlns:p="http://schemas.microsoft.com/office/2006/metadata/properties" xmlns:ns3="b06c6a25-3e02-422e-8400-43621b1b672a" targetNamespace="http://schemas.microsoft.com/office/2006/metadata/properties" ma:root="true" ma:fieldsID="997cce11e1ad08131cd54ab269dbfddc" ns3:_="">
    <xsd:import namespace="b06c6a25-3e02-422e-8400-43621b1b672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c6a25-3e02-422e-8400-43621b1b672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06c6a25-3e02-422e-8400-43621b1b672a" xsi:nil="true"/>
  </documentManagement>
</p:properties>
</file>

<file path=customXml/itemProps1.xml><?xml version="1.0" encoding="utf-8"?>
<ds:datastoreItem xmlns:ds="http://schemas.openxmlformats.org/officeDocument/2006/customXml" ds:itemID="{24C39C2D-4DCE-4293-A392-F73974AF17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6c6a25-3e02-422e-8400-43621b1b67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5747D6-3BFB-47F5-86D8-A659974984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90D518-F8CD-4044-B8DF-6FA3BE1EFEC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b06c6a25-3e02-422e-8400-43621b1b672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923</Words>
  <Application>Microsoft Office PowerPoint</Application>
  <PresentationFormat>Widescreen</PresentationFormat>
  <Paragraphs>123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Arial Unicode MS</vt:lpstr>
      <vt:lpstr>Office Theme</vt:lpstr>
      <vt:lpstr>Building and Deploying a Linux-Based Platform for Network Services &amp; Monitoring </vt:lpstr>
      <vt:lpstr>Project Overview </vt:lpstr>
      <vt:lpstr>Virtual Environment Setup</vt:lpstr>
      <vt:lpstr>Network Topology</vt:lpstr>
      <vt:lpstr>Installation &amp; Planning </vt:lpstr>
      <vt:lpstr>SSH &amp; Security </vt:lpstr>
      <vt:lpstr>DHCP &amp; DNS </vt:lpstr>
      <vt:lpstr>Centralized Logging (Rsyslog &amp; Logrotate)</vt:lpstr>
      <vt:lpstr>Zabbix Monitoring </vt:lpstr>
      <vt:lpstr>Alerts &amp; Automation </vt:lpstr>
      <vt:lpstr>Challenges &amp; Solutions </vt:lpstr>
      <vt:lpstr>Learning &amp; Reflection </vt:lpstr>
      <vt:lpstr>Thank You!</vt:lpstr>
      <vt:lpstr>Verify Forward Zone from Client (Name → IP)</vt:lpstr>
      <vt:lpstr>Verify Reverse Zone from Client (IP → Name)</vt:lpstr>
      <vt:lpstr>DHCP IP address assignments happen in real-time</vt:lpstr>
      <vt:lpstr>SSH login via client</vt:lpstr>
      <vt:lpstr>Check Active SSH Sessions</vt:lpstr>
      <vt:lpstr>Uncomplicated Firewall (UFW) </vt:lpstr>
      <vt:lpstr>Check Fail2Ban Status</vt:lpstr>
      <vt:lpstr>Forward logs from Client to Server</vt:lpstr>
      <vt:lpstr>Zabbix UI Login</vt:lpstr>
      <vt:lpstr>Discover Host &amp; Trigger </vt:lpstr>
      <vt:lpstr>Email Alerts via Gmail SMTP</vt:lpstr>
      <vt:lpstr>cron job scheduled </vt:lpstr>
      <vt:lpstr>glances – Advanced monitoring (RAM, CPU, Disk, Network)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Adnan</dc:creator>
  <cp:lastModifiedBy>Muhammad Adnan</cp:lastModifiedBy>
  <cp:revision>4</cp:revision>
  <dcterms:created xsi:type="dcterms:W3CDTF">2025-06-10T05:54:16Z</dcterms:created>
  <dcterms:modified xsi:type="dcterms:W3CDTF">2025-06-11T06:49:20Z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0x01010036D5A299D0BAE74EA7A446F36F323347</vt:lpwstr>
  </property>
</Properties>
</file>