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67" r:id="rId3"/>
    <p:sldId id="285" r:id="rId4"/>
    <p:sldId id="293" r:id="rId5"/>
    <p:sldId id="294" r:id="rId6"/>
    <p:sldId id="287" r:id="rId7"/>
    <p:sldId id="288" r:id="rId8"/>
    <p:sldId id="289" r:id="rId9"/>
    <p:sldId id="291" r:id="rId10"/>
    <p:sldId id="271" r:id="rId11"/>
    <p:sldId id="272" r:id="rId12"/>
    <p:sldId id="295" r:id="rId13"/>
    <p:sldId id="296" r:id="rId14"/>
    <p:sldId id="299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6" r:id="rId23"/>
    <p:sldId id="307" r:id="rId24"/>
    <p:sldId id="284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B9B9B9"/>
    <a:srgbClr val="979797"/>
    <a:srgbClr val="585858"/>
    <a:srgbClr val="646464"/>
    <a:srgbClr val="D1D1D1"/>
    <a:srgbClr val="262626"/>
    <a:srgbClr val="C2C2C2"/>
    <a:srgbClr val="D0A4A5"/>
    <a:srgbClr val="DAB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738" y="48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4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9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8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84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FCF797E-0F98-4FBF-B001-2F886ADDD41F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4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4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84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DCD27B4-F875-477E-9EE1-9D4B0D199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9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79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4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87CC-62F7-4E36-91BC-CE742780642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7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A76C-C44A-4C0E-871A-891100A2AB7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9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0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3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17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19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2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79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6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5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3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8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04878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878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 spd="slow"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H="1">
            <a:off x="7389579" y="-92539"/>
            <a:ext cx="4802420" cy="6950537"/>
          </a:xfrm>
          <a:prstGeom prst="rect">
            <a:avLst/>
          </a:prstGeom>
        </p:spPr>
      </p:pic>
      <p:sp>
        <p:nvSpPr>
          <p:cNvPr id="1048588" name="文本框 7"/>
          <p:cNvSpPr txBox="1"/>
          <p:nvPr/>
        </p:nvSpPr>
        <p:spPr>
          <a:xfrm>
            <a:off x="397186" y="3750361"/>
            <a:ext cx="45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16650044 – Muhammad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Sholihuddin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Nur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589" name="文本框 8"/>
          <p:cNvSpPr txBox="1"/>
          <p:nvPr/>
        </p:nvSpPr>
        <p:spPr>
          <a:xfrm>
            <a:off x="397187" y="1813582"/>
            <a:ext cx="8078716" cy="1615805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/>
          <a:p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Analisis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</a:t>
            </a:r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Sentimen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Twitter </a:t>
            </a:r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Terhadap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</a:t>
            </a:r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Profesi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</a:t>
            </a:r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Tukang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</a:t>
            </a:r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Parkir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</a:t>
            </a:r>
          </a:p>
          <a:p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Menggunakan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</a:t>
            </a:r>
            <a:r>
              <a:rPr lang="en-US" altLang="zh-CN" sz="3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Metode</a:t>
            </a:r>
            <a:r>
              <a:rPr lang="en-US" altLang="zh-CN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</a:rPr>
              <a:t> Naïve Bayes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16" b="49584"/>
          <a:stretch/>
        </p:blipFill>
        <p:spPr>
          <a:xfrm>
            <a:off x="3259326" y="1845751"/>
            <a:ext cx="3956270" cy="1285789"/>
          </a:xfrm>
          <a:prstGeom prst="rect">
            <a:avLst/>
          </a:prstGeom>
        </p:spPr>
      </p:pic>
      <p:pic>
        <p:nvPicPr>
          <p:cNvPr id="23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5" b="60583"/>
          <a:stretch/>
        </p:blipFill>
        <p:spPr>
          <a:xfrm>
            <a:off x="3238451" y="3532929"/>
            <a:ext cx="3956270" cy="1033466"/>
          </a:xfr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0" b="68333"/>
          <a:stretch/>
        </p:blipFill>
        <p:spPr>
          <a:xfrm>
            <a:off x="3253240" y="5168193"/>
            <a:ext cx="3954181" cy="892437"/>
          </a:xfrm>
          <a:prstGeom prst="rect">
            <a:avLst/>
          </a:prstGeom>
        </p:spPr>
      </p:pic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33" name="文本框 6"/>
          <p:cNvSpPr txBox="1"/>
          <p:nvPr/>
        </p:nvSpPr>
        <p:spPr>
          <a:xfrm>
            <a:off x="833109" y="4599487"/>
            <a:ext cx="3623470" cy="1184876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1" name="组合 9"/>
          <p:cNvGrpSpPr/>
          <p:nvPr/>
        </p:nvGrpSpPr>
        <p:grpSpPr>
          <a:xfrm>
            <a:off x="3272026" y="4702962"/>
            <a:ext cx="6437124" cy="970888"/>
            <a:chOff x="6995864" y="2048210"/>
            <a:chExt cx="6437124" cy="970888"/>
          </a:xfrm>
        </p:grpSpPr>
        <p:sp>
          <p:nvSpPr>
            <p:cNvPr id="1048634" name="文本框 10"/>
            <p:cNvSpPr txBox="1"/>
            <p:nvPr/>
          </p:nvSpPr>
          <p:spPr>
            <a:xfrm>
              <a:off x="7017737" y="2048210"/>
              <a:ext cx="2699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Tidak</a:t>
              </a:r>
              <a:r>
                <a:rPr lang="en-US" altLang="zh-CN" sz="28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Relevan</a:t>
              </a:r>
              <a:endPara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048635" name="文本框 11"/>
            <p:cNvSpPr txBox="1"/>
            <p:nvPr/>
          </p:nvSpPr>
          <p:spPr>
            <a:xfrm>
              <a:off x="6995864" y="2562563"/>
              <a:ext cx="643712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833109" y="2935787"/>
            <a:ext cx="3623470" cy="129794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组合 9"/>
          <p:cNvGrpSpPr/>
          <p:nvPr/>
        </p:nvGrpSpPr>
        <p:grpSpPr>
          <a:xfrm>
            <a:off x="3272026" y="3039262"/>
            <a:ext cx="6437124" cy="970888"/>
            <a:chOff x="6995864" y="2048210"/>
            <a:chExt cx="6437124" cy="970888"/>
          </a:xfrm>
        </p:grpSpPr>
        <p:sp>
          <p:nvSpPr>
            <p:cNvPr id="15" name="文本框 10"/>
            <p:cNvSpPr txBox="1"/>
            <p:nvPr/>
          </p:nvSpPr>
          <p:spPr>
            <a:xfrm>
              <a:off x="7017737" y="2048210"/>
              <a:ext cx="2699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Negatif</a:t>
              </a:r>
              <a:endPara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1"/>
            <p:cNvSpPr txBox="1"/>
            <p:nvPr/>
          </p:nvSpPr>
          <p:spPr>
            <a:xfrm>
              <a:off x="6995864" y="2562563"/>
              <a:ext cx="643712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854982" y="1272087"/>
            <a:ext cx="3623470" cy="1184876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9"/>
          <p:cNvGrpSpPr/>
          <p:nvPr/>
        </p:nvGrpSpPr>
        <p:grpSpPr>
          <a:xfrm>
            <a:off x="3293899" y="1375562"/>
            <a:ext cx="6437124" cy="970888"/>
            <a:chOff x="6995864" y="2048210"/>
            <a:chExt cx="6437124" cy="970888"/>
          </a:xfrm>
        </p:grpSpPr>
        <p:sp>
          <p:nvSpPr>
            <p:cNvPr id="20" name="文本框 10"/>
            <p:cNvSpPr txBox="1"/>
            <p:nvPr/>
          </p:nvSpPr>
          <p:spPr>
            <a:xfrm>
              <a:off x="7017737" y="2048210"/>
              <a:ext cx="2699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Positif</a:t>
              </a:r>
              <a:endPara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11"/>
            <p:cNvSpPr txBox="1"/>
            <p:nvPr/>
          </p:nvSpPr>
          <p:spPr>
            <a:xfrm>
              <a:off x="6995864" y="2562563"/>
              <a:ext cx="643712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Contoh</a:t>
              </a:r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 </a:t>
              </a:r>
              <a:r>
                <a:rPr lang="en-US" altLang="zh-CN" sz="4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Kelas</a:t>
              </a:r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 Tweet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Preprocessing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Cleansing</a:t>
            </a:r>
            <a:endParaRPr lang="en-US" dirty="0"/>
          </a:p>
          <a:p>
            <a:r>
              <a:rPr lang="en-US" i="1" dirty="0"/>
              <a:t>Case Folding</a:t>
            </a:r>
            <a:endParaRPr lang="en-US" dirty="0"/>
          </a:p>
          <a:p>
            <a:r>
              <a:rPr lang="en-US" i="1" dirty="0" err="1"/>
              <a:t>Slangword</a:t>
            </a:r>
            <a:r>
              <a:rPr lang="en-US" i="1" dirty="0"/>
              <a:t> Removal</a:t>
            </a:r>
            <a:endParaRPr lang="en-US" dirty="0"/>
          </a:p>
          <a:p>
            <a:r>
              <a:rPr lang="en-US" i="1" dirty="0" err="1"/>
              <a:t>Stopword</a:t>
            </a:r>
            <a:r>
              <a:rPr lang="en-US" i="1" dirty="0"/>
              <a:t> Removal</a:t>
            </a:r>
            <a:endParaRPr lang="en-US" dirty="0"/>
          </a:p>
          <a:p>
            <a:r>
              <a:rPr lang="en-US" i="1" dirty="0"/>
              <a:t>Stemming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Term Weighting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EC3EA-D2B7-41F1-909D-FD7FE23C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1B94E-8382-441E-BF34-B9FA89E9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00" y="2372668"/>
            <a:ext cx="5304039" cy="104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88EDE3-FB6A-465D-A1F4-0AAF6688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700" y="1507604"/>
            <a:ext cx="2906171" cy="1022271"/>
          </a:xfrm>
          <a:prstGeom prst="rect">
            <a:avLst/>
          </a:prstGeom>
        </p:spPr>
      </p:pic>
      <p:graphicFrame>
        <p:nvGraphicFramePr>
          <p:cNvPr id="21" name="Content Placeholder 1">
            <a:extLst>
              <a:ext uri="{FF2B5EF4-FFF2-40B4-BE49-F238E27FC236}">
                <a16:creationId xmlns:a16="http://schemas.microsoft.com/office/drawing/2014/main" id="{58DBF21E-6581-4AE5-B3F7-5A430D711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785836"/>
              </p:ext>
            </p:extLst>
          </p:nvPr>
        </p:nvGraphicFramePr>
        <p:xfrm>
          <a:off x="399486" y="1469288"/>
          <a:ext cx="5206184" cy="5068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421">
                  <a:extLst>
                    <a:ext uri="{9D8B030D-6E8A-4147-A177-3AD203B41FA5}">
                      <a16:colId xmlns:a16="http://schemas.microsoft.com/office/drawing/2014/main" val="1825294012"/>
                    </a:ext>
                  </a:extLst>
                </a:gridCol>
                <a:gridCol w="655553">
                  <a:extLst>
                    <a:ext uri="{9D8B030D-6E8A-4147-A177-3AD203B41FA5}">
                      <a16:colId xmlns:a16="http://schemas.microsoft.com/office/drawing/2014/main" val="227078785"/>
                    </a:ext>
                  </a:extLst>
                </a:gridCol>
                <a:gridCol w="655553">
                  <a:extLst>
                    <a:ext uri="{9D8B030D-6E8A-4147-A177-3AD203B41FA5}">
                      <a16:colId xmlns:a16="http://schemas.microsoft.com/office/drawing/2014/main" val="3855715267"/>
                    </a:ext>
                  </a:extLst>
                </a:gridCol>
                <a:gridCol w="655553">
                  <a:extLst>
                    <a:ext uri="{9D8B030D-6E8A-4147-A177-3AD203B41FA5}">
                      <a16:colId xmlns:a16="http://schemas.microsoft.com/office/drawing/2014/main" val="2354253627"/>
                    </a:ext>
                  </a:extLst>
                </a:gridCol>
                <a:gridCol w="655553">
                  <a:extLst>
                    <a:ext uri="{9D8B030D-6E8A-4147-A177-3AD203B41FA5}">
                      <a16:colId xmlns:a16="http://schemas.microsoft.com/office/drawing/2014/main" val="4267061989"/>
                    </a:ext>
                  </a:extLst>
                </a:gridCol>
                <a:gridCol w="860413">
                  <a:extLst>
                    <a:ext uri="{9D8B030D-6E8A-4147-A177-3AD203B41FA5}">
                      <a16:colId xmlns:a16="http://schemas.microsoft.com/office/drawing/2014/main" val="1919483851"/>
                    </a:ext>
                  </a:extLst>
                </a:gridCol>
                <a:gridCol w="947138">
                  <a:extLst>
                    <a:ext uri="{9D8B030D-6E8A-4147-A177-3AD203B41FA5}">
                      <a16:colId xmlns:a16="http://schemas.microsoft.com/office/drawing/2014/main" val="1760548124"/>
                    </a:ext>
                  </a:extLst>
                </a:gridCol>
              </a:tblGrid>
              <a:tr h="22499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term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TF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TF(DF)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IDF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458460290"/>
                  </a:ext>
                </a:extLst>
              </a:tr>
              <a:tr h="224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DT1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DT2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DT3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DT4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64720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aku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0.602059991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3837814744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alfamidi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0.602059991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4257686518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almarhum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0.602059991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1391474744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bahagia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0.602059991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1774805424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banget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0.602059991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4068868912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bapak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0.602059991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416496021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cekatan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0.602059991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940674813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cuma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0.602059991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386996034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duit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0.602059991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1732790827"/>
                  </a:ext>
                </a:extLst>
              </a:tr>
              <a:tr h="461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enggak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0.602059991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9782" marR="49782" marT="0" marB="0" anchor="ctr"/>
                </a:tc>
                <a:extLst>
                  <a:ext uri="{0D108BD9-81ED-4DB2-BD59-A6C34878D82A}">
                    <a16:rowId xmlns:a16="http://schemas.microsoft.com/office/drawing/2014/main" val="2167879657"/>
                  </a:ext>
                </a:extLst>
              </a:tr>
            </a:tbl>
          </a:graphicData>
        </a:graphic>
      </p:graphicFrame>
      <p:pic>
        <p:nvPicPr>
          <p:cNvPr id="29" name="图片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54063-9683-40EA-849E-351271C6D5DE}"/>
                  </a:ext>
                </a:extLst>
              </p:cNvPr>
              <p:cNvSpPr/>
              <p:nvPr/>
            </p:nvSpPr>
            <p:spPr>
              <a:xfrm>
                <a:off x="5605671" y="4641112"/>
                <a:ext cx="4982816" cy="1493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Jumlah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semua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dokumen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Jumlah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term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yang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muncul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dalam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keseluruhan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dokumen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Nilai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sebaran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term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pada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koleksi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yang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bersangkutan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/>
                          </m:ctrlPr>
                        </m:sSubPr>
                        <m:e>
                          <m:r>
                            <a:rPr lang="en-US" sz="1100" i="1"/>
                            <m:t>𝑡𝑓</m:t>
                          </m:r>
                        </m:e>
                        <m:sub>
                          <m:r>
                            <a:rPr lang="en-US" sz="1100" i="1"/>
                            <m:t>𝑡</m:t>
                          </m:r>
                          <m:r>
                            <a:rPr lang="en-US" sz="1100" i="1"/>
                            <m:t>,</m:t>
                          </m:r>
                          <m:r>
                            <a:rPr lang="en-US" sz="1100" i="1"/>
                            <m:t>𝑑</m:t>
                          </m:r>
                        </m:sub>
                      </m:sSub>
                      <m:r>
                        <a:rPr lang="en-US" sz="1100" i="1"/>
                        <m:t>=</m:t>
                      </m:r>
                      <m:r>
                        <m:rPr>
                          <m:nor/>
                        </m:rPr>
                        <a:rPr lang="en-US" sz="1100"/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Jumlah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kemunculan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dalam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dokumen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54063-9683-40EA-849E-351271C6D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71" y="4641112"/>
                <a:ext cx="4982816" cy="1493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2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Term Weighting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40FC61-75C1-4E02-96C1-0F83D63DD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57462"/>
              </p:ext>
            </p:extLst>
          </p:nvPr>
        </p:nvGraphicFramePr>
        <p:xfrm>
          <a:off x="295837" y="1499166"/>
          <a:ext cx="4961784" cy="3563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236">
                  <a:extLst>
                    <a:ext uri="{9D8B030D-6E8A-4147-A177-3AD203B41FA5}">
                      <a16:colId xmlns:a16="http://schemas.microsoft.com/office/drawing/2014/main" val="3975892362"/>
                    </a:ext>
                  </a:extLst>
                </a:gridCol>
                <a:gridCol w="952207">
                  <a:extLst>
                    <a:ext uri="{9D8B030D-6E8A-4147-A177-3AD203B41FA5}">
                      <a16:colId xmlns:a16="http://schemas.microsoft.com/office/drawing/2014/main" val="1225050214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903723481"/>
                    </a:ext>
                  </a:extLst>
                </a:gridCol>
                <a:gridCol w="952207">
                  <a:extLst>
                    <a:ext uri="{9D8B030D-6E8A-4147-A177-3AD203B41FA5}">
                      <a16:colId xmlns:a16="http://schemas.microsoft.com/office/drawing/2014/main" val="1314168339"/>
                    </a:ext>
                  </a:extLst>
                </a:gridCol>
                <a:gridCol w="952207">
                  <a:extLst>
                    <a:ext uri="{9D8B030D-6E8A-4147-A177-3AD203B41FA5}">
                      <a16:colId xmlns:a16="http://schemas.microsoft.com/office/drawing/2014/main" val="1944056573"/>
                    </a:ext>
                  </a:extLst>
                </a:gridCol>
              </a:tblGrid>
              <a:tr h="27375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TF-IDF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41017"/>
                  </a:ext>
                </a:extLst>
              </a:tr>
              <a:tr h="2737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WDT1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WDT2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WDT3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WDT4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2542572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0.602059991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284032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0.602059991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8106774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0.602059991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4769372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0.602059991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22874361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0.602059991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2772714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0.602059991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19213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9C609ED-9663-4105-B6FD-DF924FC1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00" y="2372668"/>
            <a:ext cx="5304039" cy="1048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D10CD1-6C7D-4069-B1D2-76699B02561D}"/>
                  </a:ext>
                </a:extLst>
              </p:cNvPr>
              <p:cNvSpPr/>
              <p:nvPr/>
            </p:nvSpPr>
            <p:spPr>
              <a:xfrm>
                <a:off x="5605671" y="4641112"/>
                <a:ext cx="4982816" cy="1493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Jumlah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semua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dokumen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Jumlah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term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yang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muncul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dalam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keseluruhan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dokumen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Nilai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sebaran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term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pada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koleksi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yang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bersangkutan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/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Jumlah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kemunculan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dalam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dokumen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D10CD1-6C7D-4069-B1D2-76699B025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71" y="4641112"/>
                <a:ext cx="4982816" cy="1493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51EAF84-1CDF-4F77-95FE-07AA05B9F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700" y="1507604"/>
            <a:ext cx="2906171" cy="10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Klasifikasi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CA3990-68EF-4C06-B1F3-D653AC896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74564"/>
              </p:ext>
            </p:extLst>
          </p:nvPr>
        </p:nvGraphicFramePr>
        <p:xfrm>
          <a:off x="295838" y="1636045"/>
          <a:ext cx="5800164" cy="4306952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1176844">
                  <a:extLst>
                    <a:ext uri="{9D8B030D-6E8A-4147-A177-3AD203B41FA5}">
                      <a16:colId xmlns:a16="http://schemas.microsoft.com/office/drawing/2014/main" val="883754158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2042985639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3188644499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3427851248"/>
                    </a:ext>
                  </a:extLst>
                </a:gridCol>
                <a:gridCol w="1036744">
                  <a:extLst>
                    <a:ext uri="{9D8B030D-6E8A-4147-A177-3AD203B41FA5}">
                      <a16:colId xmlns:a16="http://schemas.microsoft.com/office/drawing/2014/main" val="363922675"/>
                    </a:ext>
                  </a:extLst>
                </a:gridCol>
                <a:gridCol w="896644">
                  <a:extLst>
                    <a:ext uri="{9D8B030D-6E8A-4147-A177-3AD203B41FA5}">
                      <a16:colId xmlns:a16="http://schemas.microsoft.com/office/drawing/2014/main" val="2632838221"/>
                    </a:ext>
                  </a:extLst>
                </a:gridCol>
              </a:tblGrid>
              <a:tr h="33130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term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∑W kata t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IDF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Laplace smoothing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54269"/>
                  </a:ext>
                </a:extLst>
              </a:tr>
              <a:tr h="331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positif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negatif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positif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negatif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414514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aku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167096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alfamidi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5428598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almarhum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7466041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bahagia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2011441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banget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630529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bapak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885206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cekatan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740437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cuma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218857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duit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0.0356258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0.062736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094546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enggak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0.0356258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0.062736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7539379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gara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0.60206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0.30103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0.0570746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0.03916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4073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6FDB0E-3ED3-4853-8401-C4153E964489}"/>
              </a:ext>
            </a:extLst>
          </p:cNvPr>
          <p:cNvSpPr/>
          <p:nvPr/>
        </p:nvSpPr>
        <p:spPr>
          <a:xfrm>
            <a:off x="6370545" y="1691375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∑W(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positif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= 10.4849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99DD0-7B71-4CC5-8AB3-8699429B0D9E}"/>
              </a:ext>
            </a:extLst>
          </p:cNvPr>
          <p:cNvSpPr/>
          <p:nvPr/>
        </p:nvSpPr>
        <p:spPr>
          <a:xfrm>
            <a:off x="6373529" y="2277050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∑W(Negatif) = 7.951719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0C16A-B7D4-48A2-8B50-088C7EE7CDD5}"/>
              </a:ext>
            </a:extLst>
          </p:cNvPr>
          <p:cNvSpPr/>
          <p:nvPr/>
        </p:nvSpPr>
        <p:spPr>
          <a:xfrm>
            <a:off x="6373529" y="2868753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∑IDF = 17.58468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333E2B-DE26-44E9-B9E5-D3F1A65E13DE}"/>
                  </a:ext>
                </a:extLst>
              </p:cNvPr>
              <p:cNvSpPr/>
              <p:nvPr/>
            </p:nvSpPr>
            <p:spPr>
              <a:xfrm>
                <a:off x="6320338" y="3453955"/>
                <a:ext cx="3150478" cy="658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333E2B-DE26-44E9-B9E5-D3F1A65E1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338" y="3453955"/>
                <a:ext cx="3150478" cy="658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DB2C9B-E9D4-4A7B-A9DF-F1D3C350A92D}"/>
                  </a:ext>
                </a:extLst>
              </p:cNvPr>
              <p:cNvSpPr/>
              <p:nvPr/>
            </p:nvSpPr>
            <p:spPr>
              <a:xfrm>
                <a:off x="5933072" y="4297978"/>
                <a:ext cx="6081858" cy="589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𝑏𝑎h𝑎𝑔𝑖𝑎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𝑝𝑜𝑠𝑖𝑡𝑖𝑓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0.6206+1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10.4849+17.58468</m:t>
                              </m:r>
                            </m:e>
                          </m:d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 0.057075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DB2C9B-E9D4-4A7B-A9DF-F1D3C350A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072" y="4297978"/>
                <a:ext cx="6081858" cy="589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29F3E0-D9A7-48D2-A54A-14FCF4AAB552}"/>
                  </a:ext>
                </a:extLst>
              </p:cNvPr>
              <p:cNvSpPr/>
              <p:nvPr/>
            </p:nvSpPr>
            <p:spPr>
              <a:xfrm>
                <a:off x="5983494" y="4915555"/>
                <a:ext cx="6096000" cy="589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𝑏𝑎h𝑎𝑔𝑖𝑎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𝑛𝑒𝑔𝑎𝑡𝑖𝑓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0+1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7.951719+17.58468</m:t>
                              </m:r>
                            </m:e>
                          </m:d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 0.0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3916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29F3E0-D9A7-48D2-A54A-14FCF4AAB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94" y="4915555"/>
                <a:ext cx="6096000" cy="589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Evaluasi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Split Validation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02DB07-B390-4CF4-8407-6E4EA95A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114085"/>
              </p:ext>
            </p:extLst>
          </p:nvPr>
        </p:nvGraphicFramePr>
        <p:xfrm>
          <a:off x="838199" y="2475833"/>
          <a:ext cx="4419421" cy="346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8138">
                  <a:extLst>
                    <a:ext uri="{9D8B030D-6E8A-4147-A177-3AD203B41FA5}">
                      <a16:colId xmlns:a16="http://schemas.microsoft.com/office/drawing/2014/main" val="3900693991"/>
                    </a:ext>
                  </a:extLst>
                </a:gridCol>
                <a:gridCol w="1588138">
                  <a:extLst>
                    <a:ext uri="{9D8B030D-6E8A-4147-A177-3AD203B41FA5}">
                      <a16:colId xmlns:a16="http://schemas.microsoft.com/office/drawing/2014/main" val="2971879324"/>
                    </a:ext>
                  </a:extLst>
                </a:gridCol>
                <a:gridCol w="1243145">
                  <a:extLst>
                    <a:ext uri="{9D8B030D-6E8A-4147-A177-3AD203B41FA5}">
                      <a16:colId xmlns:a16="http://schemas.microsoft.com/office/drawing/2014/main" val="3084081392"/>
                    </a:ext>
                  </a:extLst>
                </a:gridCol>
              </a:tblGrid>
              <a:tr h="6934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Rasio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Jumlah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30680"/>
                  </a:ext>
                </a:extLst>
              </a:tr>
              <a:tr h="693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600701"/>
                  </a:ext>
                </a:extLst>
              </a:tr>
              <a:tr h="693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90:10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9597825"/>
                  </a:ext>
                </a:extLst>
              </a:tr>
              <a:tr h="693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80:20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779737"/>
                  </a:ext>
                </a:extLst>
              </a:tr>
              <a:tr h="693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70:30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98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8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Evaluasi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Confusion Matrix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D480E-98BC-4207-B9B9-5FDE21317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71385"/>
              </p:ext>
            </p:extLst>
          </p:nvPr>
        </p:nvGraphicFramePr>
        <p:xfrm>
          <a:off x="846797" y="2469573"/>
          <a:ext cx="4410823" cy="3044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940">
                  <a:extLst>
                    <a:ext uri="{9D8B030D-6E8A-4147-A177-3AD203B41FA5}">
                      <a16:colId xmlns:a16="http://schemas.microsoft.com/office/drawing/2014/main" val="1402683182"/>
                    </a:ext>
                  </a:extLst>
                </a:gridCol>
                <a:gridCol w="1069150">
                  <a:extLst>
                    <a:ext uri="{9D8B030D-6E8A-4147-A177-3AD203B41FA5}">
                      <a16:colId xmlns:a16="http://schemas.microsoft.com/office/drawing/2014/main" val="3813257192"/>
                    </a:ext>
                  </a:extLst>
                </a:gridCol>
                <a:gridCol w="2045733">
                  <a:extLst>
                    <a:ext uri="{9D8B030D-6E8A-4147-A177-3AD203B41FA5}">
                      <a16:colId xmlns:a16="http://schemas.microsoft.com/office/drawing/2014/main" val="2104022690"/>
                    </a:ext>
                  </a:extLst>
                </a:gridCol>
              </a:tblGrid>
              <a:tr h="61180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Rasio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akurasi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2004568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01624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82.35%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0027919"/>
                  </a:ext>
                </a:extLst>
              </a:tr>
              <a:tr h="611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79.04%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737773"/>
                  </a:ext>
                </a:extLst>
              </a:tr>
              <a:tr h="597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78.92%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1075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FB2280-D5EB-456A-BDA2-6BDCEABB950B}"/>
                  </a:ext>
                </a:extLst>
              </p:cNvPr>
              <p:cNvSpPr/>
              <p:nvPr/>
            </p:nvSpPr>
            <p:spPr>
              <a:xfrm>
                <a:off x="5505257" y="2228924"/>
                <a:ext cx="3583160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ccuracy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FB2280-D5EB-456A-BDA2-6BDCEABB9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57" y="2228924"/>
                <a:ext cx="3583160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05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Evaluasi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00E014-B830-4742-AC8A-4C4FFD404D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938" y="1333652"/>
            <a:ext cx="3373755" cy="2332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043A75D-24BD-45E0-8A87-1C1621D57F23}"/>
                  </a:ext>
                </a:extLst>
              </p:cNvPr>
              <p:cNvSpPr/>
              <p:nvPr/>
            </p:nvSpPr>
            <p:spPr>
              <a:xfrm>
                <a:off x="4225505" y="1992676"/>
                <a:ext cx="5335691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+77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35+1+77+23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136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=0.8235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100=82.35%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043A75D-24BD-45E0-8A87-1C1621D57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505" y="1992676"/>
                <a:ext cx="5335691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4ED9E1C-613F-4A74-B6EF-03636572E5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7964" y="3960914"/>
            <a:ext cx="3592138" cy="2443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D377D1-F4E8-41E7-BAE7-46456129681B}"/>
                  </a:ext>
                </a:extLst>
              </p:cNvPr>
              <p:cNvSpPr/>
              <p:nvPr/>
            </p:nvSpPr>
            <p:spPr>
              <a:xfrm>
                <a:off x="4225505" y="4796688"/>
                <a:ext cx="5463932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146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146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215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272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7904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100=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79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04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D377D1-F4E8-41E7-BAE7-464561296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505" y="4796688"/>
                <a:ext cx="5463932" cy="622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6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Evaluasi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00E014-B830-4742-AC8A-4C4FFD404D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938" y="1333652"/>
            <a:ext cx="3373755" cy="2332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043A75D-24BD-45E0-8A87-1C1621D57F23}"/>
                  </a:ext>
                </a:extLst>
              </p:cNvPr>
              <p:cNvSpPr/>
              <p:nvPr/>
            </p:nvSpPr>
            <p:spPr>
              <a:xfrm>
                <a:off x="4225505" y="1992676"/>
                <a:ext cx="5720412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207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312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408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7647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100=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76.47 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043A75D-24BD-45E0-8A87-1C1621D57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505" y="1992676"/>
                <a:ext cx="5720412" cy="622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Implementasi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Data 7 </a:t>
            </a:r>
            <a:r>
              <a:rPr lang="en-US" i="1" dirty="0" err="1"/>
              <a:t>Juli</a:t>
            </a:r>
            <a:r>
              <a:rPr lang="en-US" i="1" dirty="0"/>
              <a:t> – 12 </a:t>
            </a:r>
            <a:r>
              <a:rPr lang="en-US" i="1" dirty="0" err="1"/>
              <a:t>Juli</a:t>
            </a:r>
            <a:r>
              <a:rPr lang="en-US" i="1" dirty="0"/>
              <a:t> 2020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AAD94C-6326-4A3A-BBCC-C06811914F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87" y="2534874"/>
            <a:ext cx="4955268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 rot="16200000">
            <a:off x="2872674" y="-2256917"/>
            <a:ext cx="934002" cy="6087677"/>
            <a:chOff x="4208778" y="999557"/>
            <a:chExt cx="1913011" cy="4425315"/>
          </a:xfrm>
        </p:grpSpPr>
        <p:sp>
          <p:nvSpPr>
            <p:cNvPr id="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7" name="文本框 26"/>
            <p:cNvSpPr txBox="1"/>
            <p:nvPr/>
          </p:nvSpPr>
          <p:spPr>
            <a:xfrm>
              <a:off x="4230636" y="999557"/>
              <a:ext cx="1891153" cy="44253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PENDAHULUAN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95836" y="1650813"/>
            <a:ext cx="83237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Analisis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Sentimen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adalah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teknik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menganalisa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pendapat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sentimen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evaluasi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sikap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penilaian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terhadap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produk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layanan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individu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atau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kegiatan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tertentu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Tukang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parkir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atau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Juru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parkir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adalah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orang yang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membantu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mengatur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kendaraan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yang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keluar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masuk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ke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tempat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parkir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Twitter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adalah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satu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media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sosial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popular di Indonesia yang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terkenal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dengan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limitasi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karakter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dalam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setiap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tweet (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kiriman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Naïve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bayes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adalah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satu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metode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pembelajaran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mesin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yang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memanfaatkan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perhitungan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probabilitas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statistik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3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Visualisasi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Data 7 </a:t>
            </a:r>
            <a:r>
              <a:rPr lang="en-US" i="1" dirty="0" err="1"/>
              <a:t>Juli</a:t>
            </a:r>
            <a:r>
              <a:rPr lang="en-US" i="1" dirty="0"/>
              <a:t> – 12 </a:t>
            </a:r>
            <a:r>
              <a:rPr lang="en-US" i="1" dirty="0" err="1"/>
              <a:t>Juli</a:t>
            </a:r>
            <a:r>
              <a:rPr lang="en-US" i="1" dirty="0"/>
              <a:t> 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87FC5-2395-45C5-A598-842E9E0EE9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1617"/>
            <a:ext cx="4760742" cy="31013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6C6B4-827E-4CBB-8A06-B7E18D051C73}"/>
              </a:ext>
            </a:extLst>
          </p:cNvPr>
          <p:cNvSpPr txBox="1"/>
          <p:nvPr/>
        </p:nvSpPr>
        <p:spPr>
          <a:xfrm>
            <a:off x="2412010" y="61639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3B9948-F071-4B28-8F26-9117BF3934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841616"/>
            <a:ext cx="4760741" cy="31013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DFA83-8547-4193-9221-CBE387552C0A}"/>
              </a:ext>
            </a:extLst>
          </p:cNvPr>
          <p:cNvSpPr txBox="1"/>
          <p:nvPr/>
        </p:nvSpPr>
        <p:spPr>
          <a:xfrm>
            <a:off x="7749247" y="61639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Kesimpulan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83,35%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90:10</a:t>
            </a:r>
          </a:p>
          <a:p>
            <a:r>
              <a:rPr lang="en-US" dirty="0"/>
              <a:t>Hasil </a:t>
            </a:r>
            <a:r>
              <a:rPr lang="en-US" dirty="0" err="1"/>
              <a:t>Implementasi</a:t>
            </a:r>
            <a:r>
              <a:rPr lang="en-US" dirty="0"/>
              <a:t> 71,9% </a:t>
            </a:r>
            <a:r>
              <a:rPr lang="en-US" dirty="0" err="1"/>
              <a:t>Negatif</a:t>
            </a:r>
            <a:r>
              <a:rPr lang="en-US" dirty="0"/>
              <a:t> dan 29,1% </a:t>
            </a:r>
            <a:r>
              <a:rPr lang="en-US" dirty="0" err="1"/>
              <a:t>Positif</a:t>
            </a:r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23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椭圆 5"/>
          <p:cNvSpPr/>
          <p:nvPr/>
        </p:nvSpPr>
        <p:spPr>
          <a:xfrm flipV="1">
            <a:off x="2071686" y="47966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5"/>
          <p:cNvSpPr/>
          <p:nvPr/>
        </p:nvSpPr>
        <p:spPr>
          <a:xfrm flipV="1">
            <a:off x="2071686" y="31329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5"/>
          <p:cNvSpPr/>
          <p:nvPr/>
        </p:nvSpPr>
        <p:spPr>
          <a:xfrm flipV="1">
            <a:off x="2093559" y="1469288"/>
            <a:ext cx="1146315" cy="1146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7"/>
          <p:cNvGrpSpPr/>
          <p:nvPr/>
        </p:nvGrpSpPr>
        <p:grpSpPr>
          <a:xfrm rot="16200000">
            <a:off x="3076301" y="-2460520"/>
            <a:ext cx="934002" cy="6494928"/>
            <a:chOff x="4208778" y="999556"/>
            <a:chExt cx="1913035" cy="4721358"/>
          </a:xfrm>
        </p:grpSpPr>
        <p:sp>
          <p:nvSpPr>
            <p:cNvPr id="2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30637" y="999556"/>
              <a:ext cx="1891176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Saran</a:t>
              </a:r>
              <a:endParaRPr lang="zh-CN" altLang="en-US" sz="4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29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DC0D-265B-47B2-951B-FBD6B9C9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membangun</a:t>
            </a:r>
            <a:r>
              <a:rPr lang="en-US" dirty="0"/>
              <a:t> 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lvl="0"/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 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pengklasifikasian</a:t>
            </a:r>
            <a:r>
              <a:rPr lang="en-US" dirty="0"/>
              <a:t> pada data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diteliti</a:t>
            </a:r>
            <a:r>
              <a:rPr lang="en-US" dirty="0"/>
              <a:t>.</a:t>
            </a:r>
          </a:p>
          <a:p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347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 11"/>
          <p:cNvSpPr txBox="1"/>
          <p:nvPr/>
        </p:nvSpPr>
        <p:spPr>
          <a:xfrm>
            <a:off x="4307205" y="2288540"/>
            <a:ext cx="6173839" cy="1446528"/>
          </a:xfrm>
          <a:prstGeom prst="rect">
            <a:avLst/>
          </a:prstGeom>
          <a:noFill/>
        </p:spPr>
        <p:txBody>
          <a:bodyPr wrap="square" lIns="91417" tIns="45709" rIns="91417" bIns="45709">
            <a:spAutoFit/>
          </a:bodyPr>
          <a:lstStyle>
            <a:defPPr>
              <a:defRPr lang="zh-CN"/>
            </a:defPPr>
            <a:lvl1pPr algn="r">
              <a:defRPr sz="1250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sz="8800" dirty="0" err="1">
                <a:latin typeface="Arial" panose="020B0604020202020204" pitchFamily="34" charset="0"/>
                <a:sym typeface="+mn-lt"/>
              </a:rPr>
              <a:t>Terimakasih</a:t>
            </a:r>
            <a:endParaRPr lang="zh-CN" altLang="en-US" sz="88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048779" name="文本框 12"/>
          <p:cNvSpPr txBox="1"/>
          <p:nvPr/>
        </p:nvSpPr>
        <p:spPr>
          <a:xfrm>
            <a:off x="4745491" y="3630593"/>
            <a:ext cx="5735553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097163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56929" y="0"/>
            <a:ext cx="480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 rot="16200000">
            <a:off x="2872674" y="-2256917"/>
            <a:ext cx="934002" cy="6087677"/>
            <a:chOff x="4208778" y="999557"/>
            <a:chExt cx="1913011" cy="4425315"/>
          </a:xfrm>
        </p:grpSpPr>
        <p:sp>
          <p:nvSpPr>
            <p:cNvPr id="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7" name="文本框 26"/>
            <p:cNvSpPr txBox="1"/>
            <p:nvPr/>
          </p:nvSpPr>
          <p:spPr>
            <a:xfrm>
              <a:off x="4230636" y="999557"/>
              <a:ext cx="1891153" cy="44253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LATAR BELAKANG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47A5-3630-461E-927A-C46B0B17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perdebatan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tukang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di </a:t>
            </a:r>
            <a:r>
              <a:rPr lang="en-US" dirty="0" err="1"/>
              <a:t>sekeliling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penulis</a:t>
            </a:r>
            <a:endParaRPr lang="en-US" dirty="0"/>
          </a:p>
          <a:p>
            <a:r>
              <a:rPr lang="en-US" dirty="0" err="1"/>
              <a:t>Keingintahuan</a:t>
            </a:r>
            <a:r>
              <a:rPr lang="en-US" dirty="0"/>
              <a:t> </a:t>
            </a:r>
            <a:r>
              <a:rPr lang="en-US" dirty="0" err="1"/>
              <a:t>penulis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9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 rot="16200000">
            <a:off x="2872674" y="-2256917"/>
            <a:ext cx="934002" cy="6087677"/>
            <a:chOff x="4208778" y="999557"/>
            <a:chExt cx="1913011" cy="4425315"/>
          </a:xfrm>
        </p:grpSpPr>
        <p:sp>
          <p:nvSpPr>
            <p:cNvPr id="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7" name="文本框 26"/>
            <p:cNvSpPr txBox="1"/>
            <p:nvPr/>
          </p:nvSpPr>
          <p:spPr>
            <a:xfrm>
              <a:off x="4230636" y="999557"/>
              <a:ext cx="1891153" cy="44253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LATAR BELAKANG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19A670A-2D3E-4EE6-86FE-CC38E03DF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52" t="8959" r="13419" b="10030"/>
          <a:stretch/>
        </p:blipFill>
        <p:spPr>
          <a:xfrm>
            <a:off x="295836" y="1387705"/>
            <a:ext cx="7053717" cy="4363463"/>
          </a:xfrm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41C64-7D47-4682-85F4-9CD1569A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49" y="1379054"/>
            <a:ext cx="320040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C35C64-B6D7-4176-A3BC-A112D111C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733" y="2452255"/>
            <a:ext cx="3200400" cy="976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23A3A6-84A3-4335-A272-3CE5136CF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733" y="3569436"/>
            <a:ext cx="3048000" cy="1247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5F1B70-CFD5-48BE-8B0D-4AB3C8B17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4733" y="5132386"/>
            <a:ext cx="2986105" cy="16891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50F70B-CD04-4DD9-A6C2-D80BFEEB5334}"/>
              </a:ext>
            </a:extLst>
          </p:cNvPr>
          <p:cNvSpPr/>
          <p:nvPr/>
        </p:nvSpPr>
        <p:spPr>
          <a:xfrm>
            <a:off x="865902" y="5881077"/>
            <a:ext cx="4301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https://www.instagram.com/p/BsmevmfghsG/?utm_source=ig_web_button_share_sheet</a:t>
            </a:r>
          </a:p>
        </p:txBody>
      </p:sp>
    </p:spTree>
    <p:extLst>
      <p:ext uri="{BB962C8B-B14F-4D97-AF65-F5344CB8AC3E}">
        <p14:creationId xmlns:p14="http://schemas.microsoft.com/office/powerpoint/2010/main" val="279863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 rot="16200000">
            <a:off x="3767899" y="-3158404"/>
            <a:ext cx="1661993" cy="8606119"/>
            <a:chOff x="3722054" y="999557"/>
            <a:chExt cx="3404073" cy="4425315"/>
          </a:xfrm>
        </p:grpSpPr>
        <p:sp>
          <p:nvSpPr>
            <p:cNvPr id="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7" name="文本框 26"/>
            <p:cNvSpPr txBox="1"/>
            <p:nvPr/>
          </p:nvSpPr>
          <p:spPr>
            <a:xfrm>
              <a:off x="3722054" y="999557"/>
              <a:ext cx="3404073" cy="44253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RUMUSAN MASALAH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95836" y="1650813"/>
            <a:ext cx="83237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Berdasarkan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latar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belakang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tersebut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masalah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penelitian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ini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adalah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Bagaimana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analisis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sentiment tweet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terhadap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profesi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tukang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parkir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menggunakan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metode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spc="70" dirty="0" err="1">
                <a:solidFill>
                  <a:schemeClr val="bg1">
                    <a:lumMod val="50000"/>
                  </a:schemeClr>
                </a:solidFill>
              </a:rPr>
              <a:t>klasifikasi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spc="70" dirty="0">
                <a:solidFill>
                  <a:schemeClr val="bg1">
                    <a:lumMod val="50000"/>
                  </a:schemeClr>
                </a:solidFill>
              </a:rPr>
              <a:t>Naïve Bayes</a:t>
            </a:r>
            <a:r>
              <a:rPr lang="en-US" sz="2000" spc="70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 rot="16200000">
            <a:off x="2872674" y="-2256917"/>
            <a:ext cx="934002" cy="6087677"/>
            <a:chOff x="4208778" y="999557"/>
            <a:chExt cx="1913011" cy="4425315"/>
          </a:xfrm>
        </p:grpSpPr>
        <p:sp>
          <p:nvSpPr>
            <p:cNvPr id="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7" name="文本框 26"/>
            <p:cNvSpPr txBox="1"/>
            <p:nvPr/>
          </p:nvSpPr>
          <p:spPr>
            <a:xfrm>
              <a:off x="4230636" y="999557"/>
              <a:ext cx="1891153" cy="44253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BATASAN MASALAH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" name="组合 4"/>
          <p:cNvGrpSpPr/>
          <p:nvPr/>
        </p:nvGrpSpPr>
        <p:grpSpPr>
          <a:xfrm>
            <a:off x="295836" y="1387705"/>
            <a:ext cx="11730946" cy="650313"/>
            <a:chOff x="6614683" y="1615543"/>
            <a:chExt cx="11730946" cy="650313"/>
          </a:xfrm>
        </p:grpSpPr>
        <p:sp>
          <p:nvSpPr>
            <p:cNvPr id="9" name="椭圆 1"/>
            <p:cNvSpPr>
              <a:spLocks noChangeArrowheads="1"/>
            </p:cNvSpPr>
            <p:nvPr/>
          </p:nvSpPr>
          <p:spPr bwMode="auto">
            <a:xfrm>
              <a:off x="6614683" y="1615543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6667661" y="1681081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矩形 7"/>
            <p:cNvSpPr/>
            <p:nvPr/>
          </p:nvSpPr>
          <p:spPr>
            <a:xfrm>
              <a:off x="7375959" y="1707159"/>
              <a:ext cx="10969670" cy="4508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Penelitian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hanya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membahas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klasifikasi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sentimen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masyarakat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terhadap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profesi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tukang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parkir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48814" y="2248010"/>
            <a:ext cx="7303373" cy="586978"/>
            <a:chOff x="6667661" y="2718831"/>
            <a:chExt cx="7303373" cy="586978"/>
          </a:xfrm>
        </p:grpSpPr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6667661" y="2721034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5" name="矩形 11"/>
            <p:cNvSpPr/>
            <p:nvPr/>
          </p:nvSpPr>
          <p:spPr>
            <a:xfrm>
              <a:off x="7375959" y="2718831"/>
              <a:ext cx="6595075" cy="4508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Klasifikasi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tweet,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mencakup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sentimen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positif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dan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negatif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3"/>
          <p:cNvGrpSpPr/>
          <p:nvPr/>
        </p:nvGrpSpPr>
        <p:grpSpPr>
          <a:xfrm>
            <a:off x="295836" y="3047183"/>
            <a:ext cx="5407100" cy="650313"/>
            <a:chOff x="6614683" y="3734261"/>
            <a:chExt cx="5407100" cy="650313"/>
          </a:xfrm>
        </p:grpSpPr>
        <p:sp>
          <p:nvSpPr>
            <p:cNvPr id="17" name="椭圆 1"/>
            <p:cNvSpPr>
              <a:spLocks noChangeArrowheads="1"/>
            </p:cNvSpPr>
            <p:nvPr/>
          </p:nvSpPr>
          <p:spPr bwMode="auto">
            <a:xfrm>
              <a:off x="6614683" y="3734261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6667661" y="3799799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9" name="矩形 16"/>
            <p:cNvSpPr/>
            <p:nvPr/>
          </p:nvSpPr>
          <p:spPr>
            <a:xfrm>
              <a:off x="7375959" y="3807025"/>
              <a:ext cx="464582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Klasifikasi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dengan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metode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naive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bayes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20" name="组合 18"/>
          <p:cNvGrpSpPr/>
          <p:nvPr/>
        </p:nvGrpSpPr>
        <p:grpSpPr>
          <a:xfrm>
            <a:off x="295836" y="3828422"/>
            <a:ext cx="9505849" cy="650313"/>
            <a:chOff x="6614683" y="4774214"/>
            <a:chExt cx="9505849" cy="650313"/>
          </a:xfrm>
        </p:grpSpPr>
        <p:sp>
          <p:nvSpPr>
            <p:cNvPr id="21" name="椭圆 1"/>
            <p:cNvSpPr>
              <a:spLocks noChangeArrowheads="1"/>
            </p:cNvSpPr>
            <p:nvPr/>
          </p:nvSpPr>
          <p:spPr bwMode="auto">
            <a:xfrm>
              <a:off x="6614683" y="4774214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6667661" y="4839752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矩形 21"/>
            <p:cNvSpPr/>
            <p:nvPr/>
          </p:nvSpPr>
          <p:spPr>
            <a:xfrm>
              <a:off x="7375959" y="4856406"/>
              <a:ext cx="8744573" cy="4508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Data yang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digunakan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sejumlah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5017 data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dengan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kata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kunci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‘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tukang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parkir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’</a:t>
              </a:r>
            </a:p>
          </p:txBody>
        </p:sp>
      </p:grpSp>
      <p:grpSp>
        <p:nvGrpSpPr>
          <p:cNvPr id="24" name="组合 18"/>
          <p:cNvGrpSpPr/>
          <p:nvPr/>
        </p:nvGrpSpPr>
        <p:grpSpPr>
          <a:xfrm>
            <a:off x="295836" y="4695823"/>
            <a:ext cx="7999155" cy="650313"/>
            <a:chOff x="6614683" y="4774214"/>
            <a:chExt cx="7999155" cy="650313"/>
          </a:xfrm>
        </p:grpSpPr>
        <p:sp>
          <p:nvSpPr>
            <p:cNvPr id="25" name="椭圆 1"/>
            <p:cNvSpPr>
              <a:spLocks noChangeArrowheads="1"/>
            </p:cNvSpPr>
            <p:nvPr/>
          </p:nvSpPr>
          <p:spPr bwMode="auto">
            <a:xfrm>
              <a:off x="6614683" y="4774214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6667661" y="4839752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27" name="矩形 21"/>
            <p:cNvSpPr/>
            <p:nvPr/>
          </p:nvSpPr>
          <p:spPr>
            <a:xfrm>
              <a:off x="7375959" y="4856406"/>
              <a:ext cx="7237879" cy="4508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proses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klasifikasi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menggunakan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bahasa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pemrograman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python</a:t>
              </a:r>
            </a:p>
          </p:txBody>
        </p:sp>
      </p:grpSp>
      <p:pic>
        <p:nvPicPr>
          <p:cNvPr id="28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 rot="16200000">
            <a:off x="3076300" y="-2460542"/>
            <a:ext cx="934002" cy="6494928"/>
            <a:chOff x="4208778" y="999557"/>
            <a:chExt cx="1913012" cy="4721358"/>
          </a:xfrm>
        </p:grpSpPr>
        <p:sp>
          <p:nvSpPr>
            <p:cNvPr id="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7" name="文本框 26"/>
            <p:cNvSpPr txBox="1"/>
            <p:nvPr/>
          </p:nvSpPr>
          <p:spPr>
            <a:xfrm>
              <a:off x="4230637" y="999557"/>
              <a:ext cx="1891153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TUJUAN PENELITIAN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" name="组合 4"/>
          <p:cNvGrpSpPr/>
          <p:nvPr/>
        </p:nvGrpSpPr>
        <p:grpSpPr>
          <a:xfrm>
            <a:off x="295836" y="1387705"/>
            <a:ext cx="8438378" cy="650313"/>
            <a:chOff x="6614683" y="1615543"/>
            <a:chExt cx="8438378" cy="650313"/>
          </a:xfrm>
        </p:grpSpPr>
        <p:sp>
          <p:nvSpPr>
            <p:cNvPr id="9" name="椭圆 1"/>
            <p:cNvSpPr>
              <a:spLocks noChangeArrowheads="1"/>
            </p:cNvSpPr>
            <p:nvPr/>
          </p:nvSpPr>
          <p:spPr bwMode="auto">
            <a:xfrm>
              <a:off x="6614683" y="1615543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6667661" y="1681081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矩形 7"/>
            <p:cNvSpPr/>
            <p:nvPr/>
          </p:nvSpPr>
          <p:spPr>
            <a:xfrm>
              <a:off x="7375959" y="1707159"/>
              <a:ext cx="7677102" cy="4508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Mengklasifikasikan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sentimen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tweet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terhadap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profesi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tukang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parkir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48814" y="2248010"/>
            <a:ext cx="7518176" cy="586978"/>
            <a:chOff x="6667661" y="2718831"/>
            <a:chExt cx="7518176" cy="586978"/>
          </a:xfrm>
        </p:grpSpPr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6667661" y="2721034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5" name="矩形 11"/>
            <p:cNvSpPr/>
            <p:nvPr/>
          </p:nvSpPr>
          <p:spPr>
            <a:xfrm>
              <a:off x="7375959" y="2718831"/>
              <a:ext cx="6809878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Menerapkan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metode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Naïve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bayes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dalam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proses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klasifikasi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3"/>
          <p:cNvGrpSpPr/>
          <p:nvPr/>
        </p:nvGrpSpPr>
        <p:grpSpPr>
          <a:xfrm>
            <a:off x="295836" y="3047183"/>
            <a:ext cx="10161798" cy="923703"/>
            <a:chOff x="6614683" y="3734261"/>
            <a:chExt cx="10161798" cy="923703"/>
          </a:xfrm>
        </p:grpSpPr>
        <p:sp>
          <p:nvSpPr>
            <p:cNvPr id="17" name="椭圆 1"/>
            <p:cNvSpPr>
              <a:spLocks noChangeArrowheads="1"/>
            </p:cNvSpPr>
            <p:nvPr/>
          </p:nvSpPr>
          <p:spPr bwMode="auto">
            <a:xfrm>
              <a:off x="6614683" y="3734261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6667661" y="3799799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9" name="矩形 16"/>
            <p:cNvSpPr/>
            <p:nvPr/>
          </p:nvSpPr>
          <p:spPr>
            <a:xfrm>
              <a:off x="7375959" y="3807025"/>
              <a:ext cx="9400522" cy="85093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Melihat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sejauh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mana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tingkat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akurasi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sentiment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menggunakan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Split Validation dan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Confusion Matrix</a:t>
              </a:r>
            </a:p>
          </p:txBody>
        </p:sp>
      </p:grpSp>
      <p:pic>
        <p:nvPicPr>
          <p:cNvPr id="31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7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 rot="16200000">
            <a:off x="3357569" y="-2741812"/>
            <a:ext cx="934004" cy="7057465"/>
            <a:chOff x="4208778" y="999557"/>
            <a:chExt cx="1913016" cy="5130283"/>
          </a:xfrm>
        </p:grpSpPr>
        <p:sp>
          <p:nvSpPr>
            <p:cNvPr id="6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7" name="文本框 26"/>
            <p:cNvSpPr txBox="1"/>
            <p:nvPr/>
          </p:nvSpPr>
          <p:spPr>
            <a:xfrm>
              <a:off x="4230640" y="999557"/>
              <a:ext cx="1891154" cy="513028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MANFAAT PENELITIAN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" name="组合 4"/>
          <p:cNvGrpSpPr/>
          <p:nvPr/>
        </p:nvGrpSpPr>
        <p:grpSpPr>
          <a:xfrm>
            <a:off x="295836" y="1387705"/>
            <a:ext cx="11482929" cy="650313"/>
            <a:chOff x="6614683" y="1615543"/>
            <a:chExt cx="11482929" cy="650313"/>
          </a:xfrm>
        </p:grpSpPr>
        <p:sp>
          <p:nvSpPr>
            <p:cNvPr id="9" name="椭圆 1"/>
            <p:cNvSpPr>
              <a:spLocks noChangeArrowheads="1"/>
            </p:cNvSpPr>
            <p:nvPr/>
          </p:nvSpPr>
          <p:spPr bwMode="auto">
            <a:xfrm>
              <a:off x="6614683" y="1615543"/>
              <a:ext cx="610177" cy="61017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6667661" y="1681081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1" name="矩形 7"/>
            <p:cNvSpPr/>
            <p:nvPr/>
          </p:nvSpPr>
          <p:spPr>
            <a:xfrm>
              <a:off x="7375959" y="1707159"/>
              <a:ext cx="10721653" cy="4508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Mengklasifikasikan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sentiment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tukang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parkir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pada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Twitter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dalam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jumlah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besar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secara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otomatis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348814" y="2248010"/>
            <a:ext cx="11258986" cy="892552"/>
            <a:chOff x="6667661" y="2718831"/>
            <a:chExt cx="11258986" cy="892552"/>
          </a:xfrm>
        </p:grpSpPr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6667661" y="2721034"/>
              <a:ext cx="639919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5" name="矩形 11"/>
            <p:cNvSpPr/>
            <p:nvPr/>
          </p:nvSpPr>
          <p:spPr>
            <a:xfrm>
              <a:off x="7375959" y="2718831"/>
              <a:ext cx="10550688" cy="8925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Memberikan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wawasan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berupa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hasil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penelitian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yang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bisa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digunakan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sebagai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sumber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pembelajaran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atau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sebagai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acuan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untuk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mengambil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kebijakan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  <p:pic>
        <p:nvPicPr>
          <p:cNvPr id="20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556499" y="3237753"/>
            <a:ext cx="4635501" cy="66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2"/>
          <p:cNvCxnSpPr>
            <a:cxnSpLocks/>
            <a:stCxn id="1048614" idx="3"/>
            <a:endCxn id="51" idx="1"/>
          </p:cNvCxnSpPr>
          <p:nvPr/>
        </p:nvCxnSpPr>
        <p:spPr>
          <a:xfrm>
            <a:off x="2238289" y="3736705"/>
            <a:ext cx="7715422" cy="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10"/>
          <p:cNvGrpSpPr/>
          <p:nvPr/>
        </p:nvGrpSpPr>
        <p:grpSpPr>
          <a:xfrm>
            <a:off x="2146374" y="3095230"/>
            <a:ext cx="260358" cy="725697"/>
            <a:chOff x="2316945" y="2721523"/>
            <a:chExt cx="260358" cy="725697"/>
          </a:xfrm>
        </p:grpSpPr>
        <p:sp>
          <p:nvSpPr>
            <p:cNvPr id="1048614" name="Triangle 6"/>
            <p:cNvSpPr/>
            <p:nvPr/>
          </p:nvSpPr>
          <p:spPr>
            <a:xfrm rot="10800000">
              <a:off x="2408860" y="3278777"/>
              <a:ext cx="168443" cy="168443"/>
            </a:xfrm>
            <a:prstGeom prst="diamond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15" name="TextBox 20"/>
            <p:cNvSpPr txBox="1"/>
            <p:nvPr/>
          </p:nvSpPr>
          <p:spPr>
            <a:xfrm>
              <a:off x="2316945" y="272152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组合 11"/>
          <p:cNvGrpSpPr/>
          <p:nvPr/>
        </p:nvGrpSpPr>
        <p:grpSpPr>
          <a:xfrm>
            <a:off x="5832298" y="3091956"/>
            <a:ext cx="260358" cy="725697"/>
            <a:chOff x="4824332" y="2721523"/>
            <a:chExt cx="260358" cy="725697"/>
          </a:xfrm>
        </p:grpSpPr>
        <p:sp>
          <p:nvSpPr>
            <p:cNvPr id="1048616" name="Triangle 22"/>
            <p:cNvSpPr/>
            <p:nvPr/>
          </p:nvSpPr>
          <p:spPr>
            <a:xfrm rot="10800000">
              <a:off x="4916247" y="3278777"/>
              <a:ext cx="168443" cy="168443"/>
            </a:xfrm>
            <a:prstGeom prst="diamond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17" name="TextBox 26"/>
            <p:cNvSpPr txBox="1"/>
            <p:nvPr/>
          </p:nvSpPr>
          <p:spPr>
            <a:xfrm>
              <a:off x="4824332" y="272152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1"/>
          <p:cNvGrpSpPr/>
          <p:nvPr/>
        </p:nvGrpSpPr>
        <p:grpSpPr>
          <a:xfrm>
            <a:off x="1390930" y="3963760"/>
            <a:ext cx="1924874" cy="928905"/>
            <a:chOff x="1432578" y="3976460"/>
            <a:chExt cx="1924874" cy="928905"/>
          </a:xfrm>
        </p:grpSpPr>
        <p:sp>
          <p:nvSpPr>
            <p:cNvPr id="1048622" name="文本框 54"/>
            <p:cNvSpPr txBox="1"/>
            <p:nvPr/>
          </p:nvSpPr>
          <p:spPr>
            <a:xfrm>
              <a:off x="1432578" y="4395802"/>
              <a:ext cx="1924874" cy="50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Mengumpulkan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data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dari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twitter</a:t>
              </a:r>
            </a:p>
          </p:txBody>
        </p:sp>
        <p:sp>
          <p:nvSpPr>
            <p:cNvPr id="1048623" name="TextBox 76"/>
            <p:cNvSpPr txBox="1"/>
            <p:nvPr/>
          </p:nvSpPr>
          <p:spPr>
            <a:xfrm>
              <a:off x="1506022" y="3976460"/>
              <a:ext cx="1777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Crawling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组合 3"/>
          <p:cNvGrpSpPr/>
          <p:nvPr/>
        </p:nvGrpSpPr>
        <p:grpSpPr>
          <a:xfrm>
            <a:off x="5080896" y="3974798"/>
            <a:ext cx="1924874" cy="1171856"/>
            <a:chOff x="3953810" y="3976460"/>
            <a:chExt cx="1924874" cy="1171856"/>
          </a:xfrm>
        </p:grpSpPr>
        <p:sp>
          <p:nvSpPr>
            <p:cNvPr id="1048624" name="文本框 56"/>
            <p:cNvSpPr txBox="1"/>
            <p:nvPr/>
          </p:nvSpPr>
          <p:spPr>
            <a:xfrm>
              <a:off x="3953810" y="4395802"/>
              <a:ext cx="1924874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Memproses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teks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dari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yang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tidak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terstruktur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menjadi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terstruktur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25" name="TextBox 76"/>
            <p:cNvSpPr txBox="1"/>
            <p:nvPr/>
          </p:nvSpPr>
          <p:spPr>
            <a:xfrm>
              <a:off x="4027254" y="3976460"/>
              <a:ext cx="1851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Preprocessing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9" name="组合 5"/>
          <p:cNvGrpSpPr/>
          <p:nvPr/>
        </p:nvGrpSpPr>
        <p:grpSpPr>
          <a:xfrm>
            <a:off x="9012383" y="3895559"/>
            <a:ext cx="1924874" cy="1435758"/>
            <a:chOff x="8996273" y="3892052"/>
            <a:chExt cx="1924874" cy="1435758"/>
          </a:xfrm>
        </p:grpSpPr>
        <p:sp>
          <p:nvSpPr>
            <p:cNvPr id="1048628" name="文本框 60"/>
            <p:cNvSpPr txBox="1"/>
            <p:nvPr/>
          </p:nvSpPr>
          <p:spPr>
            <a:xfrm>
              <a:off x="8996273" y="4378126"/>
              <a:ext cx="1924874" cy="949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Pengujian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akurasi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dengan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Confusion matrix dan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evaluasi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split validation.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Implementasi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ke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data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baru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629" name="TextBox 76"/>
            <p:cNvSpPr txBox="1"/>
            <p:nvPr/>
          </p:nvSpPr>
          <p:spPr>
            <a:xfrm>
              <a:off x="9069717" y="3892052"/>
              <a:ext cx="1777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1600" dirty="0" err="1">
                  <a:latin typeface="+mn-lt"/>
                  <a:ea typeface="+mn-ea"/>
                  <a:cs typeface="+mn-ea"/>
                  <a:sym typeface="+mn-lt"/>
                </a:rPr>
                <a:t>Evaluasi</a:t>
              </a: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 &amp; </a:t>
              </a:r>
              <a:r>
                <a:rPr lang="en-US" altLang="zh-CN" sz="1600" dirty="0" err="1">
                  <a:latin typeface="+mn-lt"/>
                  <a:ea typeface="+mn-ea"/>
                  <a:cs typeface="+mn-ea"/>
                  <a:sym typeface="+mn-lt"/>
                </a:rPr>
                <a:t>Implementasi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5"/>
          <p:cNvGrpSpPr/>
          <p:nvPr/>
        </p:nvGrpSpPr>
        <p:grpSpPr>
          <a:xfrm>
            <a:off x="7026212" y="3976460"/>
            <a:ext cx="1924874" cy="1369026"/>
            <a:chOff x="8996274" y="3976460"/>
            <a:chExt cx="1924874" cy="1369026"/>
          </a:xfrm>
        </p:grpSpPr>
        <p:sp>
          <p:nvSpPr>
            <p:cNvPr id="28" name="文本框 60"/>
            <p:cNvSpPr txBox="1"/>
            <p:nvPr/>
          </p:nvSpPr>
          <p:spPr>
            <a:xfrm>
              <a:off x="8996274" y="4395802"/>
              <a:ext cx="1924874" cy="949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Proses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pengklasifikasian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tweet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dengan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metode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naïve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bayes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pembobotan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dengan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tf-idf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9069718" y="3976460"/>
              <a:ext cx="1777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2000" dirty="0" err="1">
                  <a:latin typeface="+mn-lt"/>
                  <a:ea typeface="+mn-ea"/>
                  <a:cs typeface="+mn-ea"/>
                  <a:sym typeface="+mn-lt"/>
                </a:rPr>
                <a:t>Klasifikasi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13"/>
          <p:cNvGrpSpPr/>
          <p:nvPr/>
        </p:nvGrpSpPr>
        <p:grpSpPr>
          <a:xfrm>
            <a:off x="7785286" y="3114460"/>
            <a:ext cx="260358" cy="710668"/>
            <a:chOff x="9991978" y="2721523"/>
            <a:chExt cx="260358" cy="710668"/>
          </a:xfrm>
        </p:grpSpPr>
        <p:sp>
          <p:nvSpPr>
            <p:cNvPr id="38" name="Triangle 24"/>
            <p:cNvSpPr/>
            <p:nvPr/>
          </p:nvSpPr>
          <p:spPr>
            <a:xfrm rot="10800000">
              <a:off x="10083893" y="3263748"/>
              <a:ext cx="168443" cy="168443"/>
            </a:xfrm>
            <a:prstGeom prst="diamond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28"/>
            <p:cNvSpPr txBox="1"/>
            <p:nvPr/>
          </p:nvSpPr>
          <p:spPr>
            <a:xfrm>
              <a:off x="9991978" y="272152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13"/>
          <p:cNvGrpSpPr/>
          <p:nvPr/>
        </p:nvGrpSpPr>
        <p:grpSpPr>
          <a:xfrm>
            <a:off x="9693353" y="3111332"/>
            <a:ext cx="260358" cy="710668"/>
            <a:chOff x="9991978" y="2721523"/>
            <a:chExt cx="260358" cy="710668"/>
          </a:xfrm>
        </p:grpSpPr>
        <p:sp>
          <p:nvSpPr>
            <p:cNvPr id="51" name="Triangle 24"/>
            <p:cNvSpPr/>
            <p:nvPr/>
          </p:nvSpPr>
          <p:spPr>
            <a:xfrm rot="10800000">
              <a:off x="10083893" y="3263748"/>
              <a:ext cx="168443" cy="168443"/>
            </a:xfrm>
            <a:prstGeom prst="diamond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TextBox 28"/>
            <p:cNvSpPr txBox="1"/>
            <p:nvPr/>
          </p:nvSpPr>
          <p:spPr>
            <a:xfrm>
              <a:off x="9991978" y="272152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27"/>
          <p:cNvGrpSpPr/>
          <p:nvPr/>
        </p:nvGrpSpPr>
        <p:grpSpPr>
          <a:xfrm rot="16200000">
            <a:off x="3076301" y="-2460530"/>
            <a:ext cx="934001" cy="6494928"/>
            <a:chOff x="4208778" y="999556"/>
            <a:chExt cx="1913022" cy="4721358"/>
          </a:xfrm>
        </p:grpSpPr>
        <p:sp>
          <p:nvSpPr>
            <p:cNvPr id="62" name="文本框 25"/>
            <p:cNvSpPr txBox="1"/>
            <p:nvPr/>
          </p:nvSpPr>
          <p:spPr>
            <a:xfrm>
              <a:off x="4208778" y="2655450"/>
              <a:ext cx="1638999" cy="195097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000">
                <a:cs typeface="+mn-ea"/>
                <a:sym typeface="+mn-lt"/>
              </a:endParaRPr>
            </a:p>
          </p:txBody>
        </p:sp>
        <p:sp>
          <p:nvSpPr>
            <p:cNvPr id="63" name="文本框 26"/>
            <p:cNvSpPr txBox="1"/>
            <p:nvPr/>
          </p:nvSpPr>
          <p:spPr>
            <a:xfrm>
              <a:off x="4230635" y="999556"/>
              <a:ext cx="1891165" cy="47213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Langkah</a:t>
              </a:r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 </a:t>
              </a:r>
              <a:r>
                <a:rPr lang="en-US" altLang="zh-CN" sz="4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+mn-ea"/>
                  <a:sym typeface="+mn-lt"/>
                </a:rPr>
                <a:t>Penelitian</a:t>
              </a:r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536768" y="2874992"/>
            <a:ext cx="624000" cy="624000"/>
            <a:chOff x="8512099" y="1948448"/>
            <a:chExt cx="624000" cy="624000"/>
          </a:xfrm>
        </p:grpSpPr>
        <p:sp>
          <p:nvSpPr>
            <p:cNvPr id="65" name="Rounded Rectangle 13"/>
            <p:cNvSpPr/>
            <p:nvPr/>
          </p:nvSpPr>
          <p:spPr>
            <a:xfrm>
              <a:off x="8512099" y="1948448"/>
              <a:ext cx="624000" cy="624000"/>
            </a:xfrm>
            <a:prstGeom prst="ellipse">
              <a:avLst/>
            </a:prstGeom>
            <a:solidFill>
              <a:srgbClr val="97979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/>
              <a:endParaRPr lang="en-US" sz="2135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7"/>
            <p:cNvSpPr>
              <a:spLocks noEditPoints="1"/>
            </p:cNvSpPr>
            <p:nvPr/>
          </p:nvSpPr>
          <p:spPr bwMode="auto">
            <a:xfrm>
              <a:off x="8673699" y="2062240"/>
              <a:ext cx="300800" cy="420312"/>
            </a:xfrm>
            <a:custGeom>
              <a:avLst/>
              <a:gdLst>
                <a:gd name="T0" fmla="*/ 21 w 126"/>
                <a:gd name="T1" fmla="*/ 51 h 171"/>
                <a:gd name="T2" fmla="*/ 63 w 126"/>
                <a:gd name="T3" fmla="*/ 17 h 171"/>
                <a:gd name="T4" fmla="*/ 105 w 126"/>
                <a:gd name="T5" fmla="*/ 51 h 171"/>
                <a:gd name="T6" fmla="*/ 89 w 126"/>
                <a:gd name="T7" fmla="*/ 84 h 171"/>
                <a:gd name="T8" fmla="*/ 70 w 126"/>
                <a:gd name="T9" fmla="*/ 121 h 171"/>
                <a:gd name="T10" fmla="*/ 56 w 126"/>
                <a:gd name="T11" fmla="*/ 121 h 171"/>
                <a:gd name="T12" fmla="*/ 37 w 126"/>
                <a:gd name="T13" fmla="*/ 84 h 171"/>
                <a:gd name="T14" fmla="*/ 21 w 126"/>
                <a:gd name="T15" fmla="*/ 51 h 171"/>
                <a:gd name="T16" fmla="*/ 86 w 126"/>
                <a:gd name="T17" fmla="*/ 136 h 171"/>
                <a:gd name="T18" fmla="*/ 123 w 126"/>
                <a:gd name="T19" fmla="*/ 49 h 171"/>
                <a:gd name="T20" fmla="*/ 63 w 126"/>
                <a:gd name="T21" fmla="*/ 0 h 171"/>
                <a:gd name="T22" fmla="*/ 3 w 126"/>
                <a:gd name="T23" fmla="*/ 49 h 171"/>
                <a:gd name="T24" fmla="*/ 40 w 126"/>
                <a:gd name="T25" fmla="*/ 136 h 171"/>
                <a:gd name="T26" fmla="*/ 86 w 126"/>
                <a:gd name="T27" fmla="*/ 136 h 171"/>
                <a:gd name="T28" fmla="*/ 39 w 126"/>
                <a:gd name="T29" fmla="*/ 164 h 171"/>
                <a:gd name="T30" fmla="*/ 63 w 126"/>
                <a:gd name="T31" fmla="*/ 171 h 171"/>
                <a:gd name="T32" fmla="*/ 87 w 126"/>
                <a:gd name="T33" fmla="*/ 164 h 171"/>
                <a:gd name="T34" fmla="*/ 87 w 126"/>
                <a:gd name="T35" fmla="*/ 146 h 171"/>
                <a:gd name="T36" fmla="*/ 39 w 126"/>
                <a:gd name="T37" fmla="*/ 146 h 171"/>
                <a:gd name="T38" fmla="*/ 39 w 126"/>
                <a:gd name="T39" fmla="*/ 16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71">
                  <a:moveTo>
                    <a:pt x="21" y="51"/>
                  </a:moveTo>
                  <a:cubicBezTo>
                    <a:pt x="23" y="29"/>
                    <a:pt x="38" y="17"/>
                    <a:pt x="63" y="17"/>
                  </a:cubicBezTo>
                  <a:cubicBezTo>
                    <a:pt x="88" y="17"/>
                    <a:pt x="103" y="29"/>
                    <a:pt x="105" y="51"/>
                  </a:cubicBezTo>
                  <a:cubicBezTo>
                    <a:pt x="106" y="63"/>
                    <a:pt x="99" y="71"/>
                    <a:pt x="89" y="84"/>
                  </a:cubicBezTo>
                  <a:cubicBezTo>
                    <a:pt x="82" y="94"/>
                    <a:pt x="74" y="106"/>
                    <a:pt x="70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2" y="106"/>
                    <a:pt x="44" y="94"/>
                    <a:pt x="37" y="84"/>
                  </a:cubicBezTo>
                  <a:cubicBezTo>
                    <a:pt x="27" y="71"/>
                    <a:pt x="20" y="63"/>
                    <a:pt x="21" y="51"/>
                  </a:cubicBezTo>
                  <a:close/>
                  <a:moveTo>
                    <a:pt x="86" y="136"/>
                  </a:moveTo>
                  <a:cubicBezTo>
                    <a:pt x="86" y="99"/>
                    <a:pt x="126" y="87"/>
                    <a:pt x="123" y="49"/>
                  </a:cubicBezTo>
                  <a:cubicBezTo>
                    <a:pt x="121" y="26"/>
                    <a:pt x="105" y="0"/>
                    <a:pt x="63" y="0"/>
                  </a:cubicBezTo>
                  <a:cubicBezTo>
                    <a:pt x="21" y="0"/>
                    <a:pt x="5" y="26"/>
                    <a:pt x="3" y="49"/>
                  </a:cubicBezTo>
                  <a:cubicBezTo>
                    <a:pt x="0" y="87"/>
                    <a:pt x="40" y="99"/>
                    <a:pt x="40" y="136"/>
                  </a:cubicBezTo>
                  <a:cubicBezTo>
                    <a:pt x="86" y="136"/>
                    <a:pt x="86" y="136"/>
                    <a:pt x="86" y="136"/>
                  </a:cubicBezTo>
                  <a:close/>
                  <a:moveTo>
                    <a:pt x="39" y="164"/>
                  </a:moveTo>
                  <a:cubicBezTo>
                    <a:pt x="46" y="168"/>
                    <a:pt x="53" y="171"/>
                    <a:pt x="63" y="171"/>
                  </a:cubicBezTo>
                  <a:cubicBezTo>
                    <a:pt x="72" y="171"/>
                    <a:pt x="80" y="168"/>
                    <a:pt x="87" y="164"/>
                  </a:cubicBezTo>
                  <a:cubicBezTo>
                    <a:pt x="87" y="146"/>
                    <a:pt x="87" y="146"/>
                    <a:pt x="87" y="146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64"/>
                    <a:pt x="39" y="164"/>
                    <a:pt x="39" y="16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ctr" defTabSz="1219200"/>
              <a:endParaRPr lang="en-US" sz="2135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Rounded Rectangle 13"/>
          <p:cNvSpPr/>
          <p:nvPr/>
        </p:nvSpPr>
        <p:spPr>
          <a:xfrm>
            <a:off x="7634666" y="2827017"/>
            <a:ext cx="624000" cy="624000"/>
          </a:xfrm>
          <a:prstGeom prst="ellipse">
            <a:avLst/>
          </a:prstGeom>
          <a:solidFill>
            <a:srgbClr val="97979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/>
            <a:endParaRPr lang="en-US" sz="2135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3" name="Rounded Rectangle 13"/>
          <p:cNvSpPr/>
          <p:nvPr/>
        </p:nvSpPr>
        <p:spPr>
          <a:xfrm>
            <a:off x="2005902" y="2874992"/>
            <a:ext cx="624000" cy="624000"/>
          </a:xfrm>
          <a:prstGeom prst="ellipse">
            <a:avLst/>
          </a:prstGeom>
          <a:solidFill>
            <a:srgbClr val="97979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/>
            <a:endParaRPr lang="en-US" sz="2135" u="sng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84772" y="2826231"/>
            <a:ext cx="624000" cy="624000"/>
            <a:chOff x="1949233" y="2887442"/>
            <a:chExt cx="624000" cy="624000"/>
          </a:xfrm>
        </p:grpSpPr>
        <p:sp>
          <p:nvSpPr>
            <p:cNvPr id="80" name="Rounded Rectangle 13"/>
            <p:cNvSpPr/>
            <p:nvPr/>
          </p:nvSpPr>
          <p:spPr>
            <a:xfrm>
              <a:off x="1949233" y="2887442"/>
              <a:ext cx="624000" cy="624000"/>
            </a:xfrm>
            <a:prstGeom prst="ellipse">
              <a:avLst/>
            </a:prstGeom>
            <a:solidFill>
              <a:srgbClr val="97979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/>
              <a:endParaRPr lang="en-US" sz="2135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5" name="Group 23"/>
            <p:cNvGrpSpPr/>
            <p:nvPr/>
          </p:nvGrpSpPr>
          <p:grpSpPr>
            <a:xfrm>
              <a:off x="2062121" y="2989378"/>
              <a:ext cx="399239" cy="406324"/>
              <a:chOff x="1979613" y="3067051"/>
              <a:chExt cx="231775" cy="230188"/>
            </a:xfrm>
            <a:solidFill>
              <a:sysClr val="window" lastClr="FFFFFF"/>
            </a:solidFill>
          </p:grpSpPr>
          <p:sp>
            <p:nvSpPr>
              <p:cNvPr id="86" name="Freeform 38"/>
              <p:cNvSpPr>
                <a:spLocks noEditPoints="1"/>
              </p:cNvSpPr>
              <p:nvPr/>
            </p:nvSpPr>
            <p:spPr bwMode="auto">
              <a:xfrm>
                <a:off x="1979613" y="3067051"/>
                <a:ext cx="231775" cy="230188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4 w 122"/>
                  <a:gd name="T11" fmla="*/ 109 h 122"/>
                  <a:gd name="T12" fmla="*/ 64 w 122"/>
                  <a:gd name="T13" fmla="*/ 102 h 122"/>
                  <a:gd name="T14" fmla="*/ 57 w 122"/>
                  <a:gd name="T15" fmla="*/ 102 h 122"/>
                  <a:gd name="T16" fmla="*/ 57 w 122"/>
                  <a:gd name="T17" fmla="*/ 109 h 122"/>
                  <a:gd name="T18" fmla="*/ 29 w 122"/>
                  <a:gd name="T19" fmla="*/ 97 h 122"/>
                  <a:gd name="T20" fmla="*/ 28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4 w 122"/>
                  <a:gd name="T27" fmla="*/ 93 h 122"/>
                  <a:gd name="T28" fmla="*/ 13 w 122"/>
                  <a:gd name="T29" fmla="*/ 65 h 122"/>
                  <a:gd name="T30" fmla="*/ 20 w 122"/>
                  <a:gd name="T31" fmla="*/ 65 h 122"/>
                  <a:gd name="T32" fmla="*/ 20 w 122"/>
                  <a:gd name="T33" fmla="*/ 58 h 122"/>
                  <a:gd name="T34" fmla="*/ 13 w 122"/>
                  <a:gd name="T35" fmla="*/ 58 h 122"/>
                  <a:gd name="T36" fmla="*/ 57 w 122"/>
                  <a:gd name="T37" fmla="*/ 13 h 122"/>
                  <a:gd name="T38" fmla="*/ 57 w 122"/>
                  <a:gd name="T39" fmla="*/ 20 h 122"/>
                  <a:gd name="T40" fmla="*/ 64 w 122"/>
                  <a:gd name="T41" fmla="*/ 20 h 122"/>
                  <a:gd name="T42" fmla="*/ 64 w 122"/>
                  <a:gd name="T43" fmla="*/ 13 h 122"/>
                  <a:gd name="T44" fmla="*/ 83 w 122"/>
                  <a:gd name="T45" fmla="*/ 18 h 122"/>
                  <a:gd name="T46" fmla="*/ 83 w 122"/>
                  <a:gd name="T47" fmla="*/ 19 h 122"/>
                  <a:gd name="T48" fmla="*/ 86 w 122"/>
                  <a:gd name="T49" fmla="*/ 21 h 122"/>
                  <a:gd name="T50" fmla="*/ 87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3 w 122"/>
                  <a:gd name="T57" fmla="*/ 26 h 122"/>
                  <a:gd name="T58" fmla="*/ 94 w 122"/>
                  <a:gd name="T59" fmla="*/ 27 h 122"/>
                  <a:gd name="T60" fmla="*/ 96 w 122"/>
                  <a:gd name="T61" fmla="*/ 29 h 122"/>
                  <a:gd name="T62" fmla="*/ 98 w 122"/>
                  <a:gd name="T63" fmla="*/ 31 h 122"/>
                  <a:gd name="T64" fmla="*/ 99 w 122"/>
                  <a:gd name="T65" fmla="*/ 32 h 122"/>
                  <a:gd name="T66" fmla="*/ 101 w 122"/>
                  <a:gd name="T67" fmla="*/ 35 h 122"/>
                  <a:gd name="T68" fmla="*/ 101 w 122"/>
                  <a:gd name="T69" fmla="*/ 36 h 122"/>
                  <a:gd name="T70" fmla="*/ 103 w 122"/>
                  <a:gd name="T71" fmla="*/ 39 h 122"/>
                  <a:gd name="T72" fmla="*/ 103 w 122"/>
                  <a:gd name="T73" fmla="*/ 39 h 122"/>
                  <a:gd name="T74" fmla="*/ 108 w 122"/>
                  <a:gd name="T75" fmla="*/ 58 h 122"/>
                  <a:gd name="T76" fmla="*/ 102 w 122"/>
                  <a:gd name="T77" fmla="*/ 58 h 122"/>
                  <a:gd name="T78" fmla="*/ 102 w 122"/>
                  <a:gd name="T79" fmla="*/ 65 h 122"/>
                  <a:gd name="T80" fmla="*/ 108 w 122"/>
                  <a:gd name="T81" fmla="*/ 65 h 122"/>
                  <a:gd name="T82" fmla="*/ 64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4" y="122"/>
                      <a:pt x="122" y="95"/>
                      <a:pt x="122" y="61"/>
                    </a:cubicBezTo>
                    <a:cubicBezTo>
                      <a:pt x="122" y="27"/>
                      <a:pt x="94" y="0"/>
                      <a:pt x="61" y="0"/>
                    </a:cubicBezTo>
                    <a:close/>
                    <a:moveTo>
                      <a:pt x="64" y="109"/>
                    </a:moveTo>
                    <a:cubicBezTo>
                      <a:pt x="64" y="102"/>
                      <a:pt x="64" y="102"/>
                      <a:pt x="64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6" y="108"/>
                      <a:pt x="37" y="104"/>
                      <a:pt x="29" y="97"/>
                    </a:cubicBezTo>
                    <a:cubicBezTo>
                      <a:pt x="29" y="97"/>
                      <a:pt x="29" y="97"/>
                      <a:pt x="28" y="97"/>
                    </a:cubicBezTo>
                    <a:cubicBezTo>
                      <a:pt x="28" y="96"/>
                      <a:pt x="27" y="96"/>
                      <a:pt x="27" y="95"/>
                    </a:cubicBezTo>
                    <a:cubicBezTo>
                      <a:pt x="26" y="95"/>
                      <a:pt x="25" y="94"/>
                      <a:pt x="25" y="93"/>
                    </a:cubicBezTo>
                    <a:cubicBezTo>
                      <a:pt x="25" y="93"/>
                      <a:pt x="25" y="93"/>
                      <a:pt x="24" y="93"/>
                    </a:cubicBezTo>
                    <a:cubicBezTo>
                      <a:pt x="18" y="85"/>
                      <a:pt x="13" y="75"/>
                      <a:pt x="13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5" y="34"/>
                      <a:pt x="33" y="15"/>
                      <a:pt x="57" y="1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71" y="14"/>
                      <a:pt x="77" y="16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20"/>
                      <a:pt x="86" y="21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2"/>
                      <a:pt x="89" y="22"/>
                      <a:pt x="90" y="23"/>
                    </a:cubicBezTo>
                    <a:cubicBezTo>
                      <a:pt x="90" y="23"/>
                      <a:pt x="91" y="24"/>
                      <a:pt x="91" y="24"/>
                    </a:cubicBezTo>
                    <a:cubicBezTo>
                      <a:pt x="92" y="25"/>
                      <a:pt x="92" y="25"/>
                      <a:pt x="93" y="26"/>
                    </a:cubicBezTo>
                    <a:cubicBezTo>
                      <a:pt x="94" y="26"/>
                      <a:pt x="94" y="27"/>
                      <a:pt x="94" y="27"/>
                    </a:cubicBezTo>
                    <a:cubicBezTo>
                      <a:pt x="95" y="28"/>
                      <a:pt x="96" y="28"/>
                      <a:pt x="96" y="29"/>
                    </a:cubicBezTo>
                    <a:cubicBezTo>
                      <a:pt x="97" y="29"/>
                      <a:pt x="97" y="30"/>
                      <a:pt x="98" y="31"/>
                    </a:cubicBezTo>
                    <a:cubicBezTo>
                      <a:pt x="98" y="31"/>
                      <a:pt x="98" y="32"/>
                      <a:pt x="99" y="32"/>
                    </a:cubicBezTo>
                    <a:cubicBezTo>
                      <a:pt x="99" y="33"/>
                      <a:pt x="100" y="34"/>
                      <a:pt x="101" y="35"/>
                    </a:cubicBezTo>
                    <a:cubicBezTo>
                      <a:pt x="101" y="35"/>
                      <a:pt x="101" y="35"/>
                      <a:pt x="101" y="36"/>
                    </a:cubicBezTo>
                    <a:cubicBezTo>
                      <a:pt x="102" y="37"/>
                      <a:pt x="103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6" y="45"/>
                      <a:pt x="108" y="51"/>
                      <a:pt x="108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65"/>
                      <a:pt x="102" y="65"/>
                      <a:pt x="102" y="65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7" y="88"/>
                      <a:pt x="88" y="107"/>
                      <a:pt x="64" y="10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 defTabSz="1219200"/>
                <a:endParaRPr lang="en-US" sz="2135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Freeform 39"/>
              <p:cNvSpPr>
                <a:spLocks noEditPoints="1"/>
              </p:cNvSpPr>
              <p:nvPr/>
            </p:nvSpPr>
            <p:spPr bwMode="auto">
              <a:xfrm>
                <a:off x="2063750" y="3125788"/>
                <a:ext cx="69850" cy="98425"/>
              </a:xfrm>
              <a:custGeom>
                <a:avLst/>
                <a:gdLst>
                  <a:gd name="T0" fmla="*/ 9 w 36"/>
                  <a:gd name="T1" fmla="*/ 29 h 52"/>
                  <a:gd name="T2" fmla="*/ 9 w 36"/>
                  <a:gd name="T3" fmla="*/ 29 h 52"/>
                  <a:gd name="T4" fmla="*/ 0 w 36"/>
                  <a:gd name="T5" fmla="*/ 52 h 52"/>
                  <a:gd name="T6" fmla="*/ 20 w 36"/>
                  <a:gd name="T7" fmla="*/ 36 h 52"/>
                  <a:gd name="T8" fmla="*/ 20 w 36"/>
                  <a:gd name="T9" fmla="*/ 36 h 52"/>
                  <a:gd name="T10" fmla="*/ 22 w 36"/>
                  <a:gd name="T11" fmla="*/ 32 h 52"/>
                  <a:gd name="T12" fmla="*/ 36 w 36"/>
                  <a:gd name="T13" fmla="*/ 0 h 52"/>
                  <a:gd name="T14" fmla="*/ 11 w 36"/>
                  <a:gd name="T15" fmla="*/ 25 h 52"/>
                  <a:gd name="T16" fmla="*/ 9 w 36"/>
                  <a:gd name="T17" fmla="*/ 29 h 52"/>
                  <a:gd name="T18" fmla="*/ 16 w 36"/>
                  <a:gd name="T19" fmla="*/ 27 h 52"/>
                  <a:gd name="T20" fmla="*/ 19 w 36"/>
                  <a:gd name="T21" fmla="*/ 30 h 52"/>
                  <a:gd name="T22" fmla="*/ 16 w 36"/>
                  <a:gd name="T23" fmla="*/ 33 h 52"/>
                  <a:gd name="T24" fmla="*/ 13 w 36"/>
                  <a:gd name="T25" fmla="*/ 30 h 52"/>
                  <a:gd name="T26" fmla="*/ 16 w 36"/>
                  <a:gd name="T27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2">
                    <a:moveTo>
                      <a:pt x="9" y="29"/>
                    </a:moveTo>
                    <a:cubicBezTo>
                      <a:pt x="9" y="29"/>
                      <a:pt x="9" y="29"/>
                      <a:pt x="9" y="2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2" y="35"/>
                      <a:pt x="22" y="33"/>
                      <a:pt x="22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7"/>
                      <a:pt x="9" y="29"/>
                    </a:cubicBezTo>
                    <a:close/>
                    <a:moveTo>
                      <a:pt x="16" y="27"/>
                    </a:moveTo>
                    <a:cubicBezTo>
                      <a:pt x="17" y="27"/>
                      <a:pt x="19" y="28"/>
                      <a:pt x="19" y="30"/>
                    </a:cubicBezTo>
                    <a:cubicBezTo>
                      <a:pt x="19" y="32"/>
                      <a:pt x="17" y="33"/>
                      <a:pt x="16" y="33"/>
                    </a:cubicBezTo>
                    <a:cubicBezTo>
                      <a:pt x="14" y="33"/>
                      <a:pt x="13" y="32"/>
                      <a:pt x="13" y="30"/>
                    </a:cubicBezTo>
                    <a:cubicBezTo>
                      <a:pt x="13" y="28"/>
                      <a:pt x="14" y="2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 defTabSz="1219200"/>
                <a:endParaRPr lang="en-US" sz="2135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Oval 40"/>
              <p:cNvSpPr>
                <a:spLocks noChangeArrowheads="1"/>
              </p:cNvSpPr>
              <p:nvPr/>
            </p:nvSpPr>
            <p:spPr bwMode="auto">
              <a:xfrm>
                <a:off x="2090738" y="3179763"/>
                <a:ext cx="6350" cy="63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 defTabSz="1219200"/>
                <a:endParaRPr lang="en-US" sz="2135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2" name="Group 25"/>
          <p:cNvGrpSpPr/>
          <p:nvPr/>
        </p:nvGrpSpPr>
        <p:grpSpPr>
          <a:xfrm>
            <a:off x="7695370" y="2881394"/>
            <a:ext cx="445149" cy="481847"/>
            <a:chOff x="8804276" y="3135316"/>
            <a:chExt cx="449262" cy="476247"/>
          </a:xfrm>
          <a:solidFill>
            <a:schemeClr val="bg1"/>
          </a:solidFill>
        </p:grpSpPr>
        <p:sp>
          <p:nvSpPr>
            <p:cNvPr id="113" name="Freeform 26"/>
            <p:cNvSpPr>
              <a:spLocks noEditPoints="1"/>
            </p:cNvSpPr>
            <p:nvPr/>
          </p:nvSpPr>
          <p:spPr bwMode="auto">
            <a:xfrm>
              <a:off x="9040813" y="3322638"/>
              <a:ext cx="212725" cy="288925"/>
            </a:xfrm>
            <a:custGeom>
              <a:avLst/>
              <a:gdLst>
                <a:gd name="T0" fmla="*/ 43 w 57"/>
                <a:gd name="T1" fmla="*/ 0 h 77"/>
                <a:gd name="T2" fmla="*/ 14 w 57"/>
                <a:gd name="T3" fmla="*/ 0 h 77"/>
                <a:gd name="T4" fmla="*/ 0 w 57"/>
                <a:gd name="T5" fmla="*/ 13 h 77"/>
                <a:gd name="T6" fmla="*/ 0 w 57"/>
                <a:gd name="T7" fmla="*/ 63 h 77"/>
                <a:gd name="T8" fmla="*/ 14 w 57"/>
                <a:gd name="T9" fmla="*/ 77 h 77"/>
                <a:gd name="T10" fmla="*/ 43 w 57"/>
                <a:gd name="T11" fmla="*/ 77 h 77"/>
                <a:gd name="T12" fmla="*/ 57 w 57"/>
                <a:gd name="T13" fmla="*/ 63 h 77"/>
                <a:gd name="T14" fmla="*/ 57 w 57"/>
                <a:gd name="T15" fmla="*/ 13 h 77"/>
                <a:gd name="T16" fmla="*/ 43 w 57"/>
                <a:gd name="T17" fmla="*/ 0 h 77"/>
                <a:gd name="T18" fmla="*/ 28 w 57"/>
                <a:gd name="T19" fmla="*/ 72 h 77"/>
                <a:gd name="T20" fmla="*/ 25 w 57"/>
                <a:gd name="T21" fmla="*/ 69 h 77"/>
                <a:gd name="T22" fmla="*/ 28 w 57"/>
                <a:gd name="T23" fmla="*/ 66 h 77"/>
                <a:gd name="T24" fmla="*/ 31 w 57"/>
                <a:gd name="T25" fmla="*/ 69 h 77"/>
                <a:gd name="T26" fmla="*/ 28 w 57"/>
                <a:gd name="T27" fmla="*/ 72 h 77"/>
                <a:gd name="T28" fmla="*/ 46 w 57"/>
                <a:gd name="T29" fmla="*/ 61 h 77"/>
                <a:gd name="T30" fmla="*/ 11 w 57"/>
                <a:gd name="T31" fmla="*/ 61 h 77"/>
                <a:gd name="T32" fmla="*/ 11 w 57"/>
                <a:gd name="T33" fmla="*/ 10 h 77"/>
                <a:gd name="T34" fmla="*/ 46 w 57"/>
                <a:gd name="T35" fmla="*/ 10 h 77"/>
                <a:gd name="T36" fmla="*/ 46 w 57"/>
                <a:gd name="T37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77">
                  <a:moveTo>
                    <a:pt x="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6" y="77"/>
                    <a:pt x="14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1" y="77"/>
                    <a:pt x="57" y="71"/>
                    <a:pt x="57" y="6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6"/>
                    <a:pt x="51" y="0"/>
                    <a:pt x="43" y="0"/>
                  </a:cubicBezTo>
                  <a:close/>
                  <a:moveTo>
                    <a:pt x="28" y="72"/>
                  </a:moveTo>
                  <a:cubicBezTo>
                    <a:pt x="27" y="72"/>
                    <a:pt x="25" y="70"/>
                    <a:pt x="25" y="69"/>
                  </a:cubicBezTo>
                  <a:cubicBezTo>
                    <a:pt x="25" y="67"/>
                    <a:pt x="27" y="66"/>
                    <a:pt x="28" y="66"/>
                  </a:cubicBezTo>
                  <a:cubicBezTo>
                    <a:pt x="30" y="66"/>
                    <a:pt x="31" y="67"/>
                    <a:pt x="31" y="69"/>
                  </a:cubicBezTo>
                  <a:cubicBezTo>
                    <a:pt x="31" y="70"/>
                    <a:pt x="30" y="72"/>
                    <a:pt x="28" y="72"/>
                  </a:cubicBezTo>
                  <a:close/>
                  <a:moveTo>
                    <a:pt x="46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46" y="10"/>
                    <a:pt x="46" y="10"/>
                    <a:pt x="46" y="10"/>
                  </a:cubicBezTo>
                  <a:lnTo>
                    <a:pt x="46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Freeform 27"/>
            <p:cNvSpPr/>
            <p:nvPr/>
          </p:nvSpPr>
          <p:spPr bwMode="auto">
            <a:xfrm>
              <a:off x="8804276" y="3135316"/>
              <a:ext cx="412750" cy="461963"/>
            </a:xfrm>
            <a:custGeom>
              <a:avLst/>
              <a:gdLst>
                <a:gd name="T0" fmla="*/ 37 w 110"/>
                <a:gd name="T1" fmla="*/ 61 h 123"/>
                <a:gd name="T2" fmla="*/ 76 w 110"/>
                <a:gd name="T3" fmla="*/ 42 h 123"/>
                <a:gd name="T4" fmla="*/ 100 w 110"/>
                <a:gd name="T5" fmla="*/ 42 h 123"/>
                <a:gd name="T6" fmla="*/ 102 w 110"/>
                <a:gd name="T7" fmla="*/ 37 h 123"/>
                <a:gd name="T8" fmla="*/ 106 w 110"/>
                <a:gd name="T9" fmla="*/ 33 h 123"/>
                <a:gd name="T10" fmla="*/ 107 w 110"/>
                <a:gd name="T11" fmla="*/ 20 h 123"/>
                <a:gd name="T12" fmla="*/ 91 w 110"/>
                <a:gd name="T13" fmla="*/ 15 h 123"/>
                <a:gd name="T14" fmla="*/ 85 w 110"/>
                <a:gd name="T15" fmla="*/ 21 h 123"/>
                <a:gd name="T16" fmla="*/ 85 w 110"/>
                <a:gd name="T17" fmla="*/ 21 h 123"/>
                <a:gd name="T18" fmla="*/ 75 w 110"/>
                <a:gd name="T19" fmla="*/ 21 h 123"/>
                <a:gd name="T20" fmla="*/ 73 w 110"/>
                <a:gd name="T21" fmla="*/ 14 h 123"/>
                <a:gd name="T22" fmla="*/ 73 w 110"/>
                <a:gd name="T23" fmla="*/ 8 h 123"/>
                <a:gd name="T24" fmla="*/ 58 w 110"/>
                <a:gd name="T25" fmla="*/ 0 h 123"/>
                <a:gd name="T26" fmla="*/ 50 w 110"/>
                <a:gd name="T27" fmla="*/ 10 h 123"/>
                <a:gd name="T28" fmla="*/ 50 w 110"/>
                <a:gd name="T29" fmla="*/ 16 h 123"/>
                <a:gd name="T30" fmla="*/ 50 w 110"/>
                <a:gd name="T31" fmla="*/ 16 h 123"/>
                <a:gd name="T32" fmla="*/ 50 w 110"/>
                <a:gd name="T33" fmla="*/ 17 h 123"/>
                <a:gd name="T34" fmla="*/ 50 w 110"/>
                <a:gd name="T35" fmla="*/ 17 h 123"/>
                <a:gd name="T36" fmla="*/ 49 w 110"/>
                <a:gd name="T37" fmla="*/ 18 h 123"/>
                <a:gd name="T38" fmla="*/ 49 w 110"/>
                <a:gd name="T39" fmla="*/ 19 h 123"/>
                <a:gd name="T40" fmla="*/ 42 w 110"/>
                <a:gd name="T41" fmla="*/ 23 h 123"/>
                <a:gd name="T42" fmla="*/ 36 w 110"/>
                <a:gd name="T43" fmla="*/ 20 h 123"/>
                <a:gd name="T44" fmla="*/ 32 w 110"/>
                <a:gd name="T45" fmla="*/ 15 h 123"/>
                <a:gd name="T46" fmla="*/ 15 w 110"/>
                <a:gd name="T47" fmla="*/ 20 h 123"/>
                <a:gd name="T48" fmla="*/ 17 w 110"/>
                <a:gd name="T49" fmla="*/ 33 h 123"/>
                <a:gd name="T50" fmla="*/ 21 w 110"/>
                <a:gd name="T51" fmla="*/ 37 h 123"/>
                <a:gd name="T52" fmla="*/ 22 w 110"/>
                <a:gd name="T53" fmla="*/ 38 h 123"/>
                <a:gd name="T54" fmla="*/ 22 w 110"/>
                <a:gd name="T55" fmla="*/ 39 h 123"/>
                <a:gd name="T56" fmla="*/ 22 w 110"/>
                <a:gd name="T57" fmla="*/ 39 h 123"/>
                <a:gd name="T58" fmla="*/ 22 w 110"/>
                <a:gd name="T59" fmla="*/ 40 h 123"/>
                <a:gd name="T60" fmla="*/ 23 w 110"/>
                <a:gd name="T61" fmla="*/ 41 h 123"/>
                <a:gd name="T62" fmla="*/ 23 w 110"/>
                <a:gd name="T63" fmla="*/ 41 h 123"/>
                <a:gd name="T64" fmla="*/ 21 w 110"/>
                <a:gd name="T65" fmla="*/ 48 h 123"/>
                <a:gd name="T66" fmla="*/ 14 w 110"/>
                <a:gd name="T67" fmla="*/ 50 h 123"/>
                <a:gd name="T68" fmla="*/ 8 w 110"/>
                <a:gd name="T69" fmla="*/ 50 h 123"/>
                <a:gd name="T70" fmla="*/ 0 w 110"/>
                <a:gd name="T71" fmla="*/ 65 h 123"/>
                <a:gd name="T72" fmla="*/ 10 w 110"/>
                <a:gd name="T73" fmla="*/ 73 h 123"/>
                <a:gd name="T74" fmla="*/ 17 w 110"/>
                <a:gd name="T75" fmla="*/ 73 h 123"/>
                <a:gd name="T76" fmla="*/ 17 w 110"/>
                <a:gd name="T77" fmla="*/ 73 h 123"/>
                <a:gd name="T78" fmla="*/ 23 w 110"/>
                <a:gd name="T79" fmla="*/ 81 h 123"/>
                <a:gd name="T80" fmla="*/ 20 w 110"/>
                <a:gd name="T81" fmla="*/ 87 h 123"/>
                <a:gd name="T82" fmla="*/ 17 w 110"/>
                <a:gd name="T83" fmla="*/ 89 h 123"/>
                <a:gd name="T84" fmla="*/ 15 w 110"/>
                <a:gd name="T85" fmla="*/ 102 h 123"/>
                <a:gd name="T86" fmla="*/ 32 w 110"/>
                <a:gd name="T87" fmla="*/ 107 h 123"/>
                <a:gd name="T88" fmla="*/ 37 w 110"/>
                <a:gd name="T89" fmla="*/ 102 h 123"/>
                <a:gd name="T90" fmla="*/ 38 w 110"/>
                <a:gd name="T91" fmla="*/ 102 h 123"/>
                <a:gd name="T92" fmla="*/ 38 w 110"/>
                <a:gd name="T93" fmla="*/ 101 h 123"/>
                <a:gd name="T94" fmla="*/ 39 w 110"/>
                <a:gd name="T95" fmla="*/ 101 h 123"/>
                <a:gd name="T96" fmla="*/ 40 w 110"/>
                <a:gd name="T97" fmla="*/ 100 h 123"/>
                <a:gd name="T98" fmla="*/ 40 w 110"/>
                <a:gd name="T99" fmla="*/ 100 h 123"/>
                <a:gd name="T100" fmla="*/ 41 w 110"/>
                <a:gd name="T101" fmla="*/ 100 h 123"/>
                <a:gd name="T102" fmla="*/ 41 w 110"/>
                <a:gd name="T103" fmla="*/ 100 h 123"/>
                <a:gd name="T104" fmla="*/ 48 w 110"/>
                <a:gd name="T105" fmla="*/ 102 h 123"/>
                <a:gd name="T106" fmla="*/ 50 w 110"/>
                <a:gd name="T107" fmla="*/ 109 h 123"/>
                <a:gd name="T108" fmla="*/ 50 w 110"/>
                <a:gd name="T109" fmla="*/ 115 h 123"/>
                <a:gd name="T110" fmla="*/ 58 w 110"/>
                <a:gd name="T111" fmla="*/ 123 h 123"/>
                <a:gd name="T112" fmla="*/ 56 w 110"/>
                <a:gd name="T113" fmla="*/ 8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" h="123">
                  <a:moveTo>
                    <a:pt x="56" y="85"/>
                  </a:moveTo>
                  <a:cubicBezTo>
                    <a:pt x="45" y="82"/>
                    <a:pt x="37" y="73"/>
                    <a:pt x="37" y="61"/>
                  </a:cubicBezTo>
                  <a:cubicBezTo>
                    <a:pt x="37" y="48"/>
                    <a:pt x="48" y="37"/>
                    <a:pt x="61" y="37"/>
                  </a:cubicBezTo>
                  <a:cubicBezTo>
                    <a:pt x="67" y="37"/>
                    <a:pt x="72" y="39"/>
                    <a:pt x="76" y="42"/>
                  </a:cubicBezTo>
                  <a:cubicBezTo>
                    <a:pt x="76" y="42"/>
                    <a:pt x="77" y="42"/>
                    <a:pt x="77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100" y="40"/>
                    <a:pt x="100" y="40"/>
                  </a:cubicBezTo>
                  <a:cubicBezTo>
                    <a:pt x="101" y="39"/>
                    <a:pt x="101" y="38"/>
                    <a:pt x="102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10" y="28"/>
                    <a:pt x="110" y="24"/>
                    <a:pt x="107" y="20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99" y="13"/>
                    <a:pt x="95" y="13"/>
                    <a:pt x="91" y="15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3"/>
                    <a:pt x="80" y="23"/>
                    <a:pt x="77" y="22"/>
                  </a:cubicBezTo>
                  <a:cubicBezTo>
                    <a:pt x="77" y="22"/>
                    <a:pt x="76" y="21"/>
                    <a:pt x="75" y="21"/>
                  </a:cubicBezTo>
                  <a:cubicBezTo>
                    <a:pt x="74" y="19"/>
                    <a:pt x="73" y="18"/>
                    <a:pt x="73" y="16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4"/>
                    <a:pt x="69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50" y="4"/>
                    <a:pt x="50" y="8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0"/>
                    <a:pt x="48" y="20"/>
                    <a:pt x="47" y="21"/>
                  </a:cubicBezTo>
                  <a:cubicBezTo>
                    <a:pt x="46" y="22"/>
                    <a:pt x="44" y="23"/>
                    <a:pt x="42" y="23"/>
                  </a:cubicBezTo>
                  <a:cubicBezTo>
                    <a:pt x="40" y="23"/>
                    <a:pt x="39" y="22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8" y="13"/>
                    <a:pt x="24" y="13"/>
                    <a:pt x="20" y="1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3" y="24"/>
                    <a:pt x="13" y="28"/>
                    <a:pt x="15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3" y="40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4"/>
                    <a:pt x="22" y="46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9"/>
                    <a:pt x="18" y="50"/>
                    <a:pt x="16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54"/>
                    <a:pt x="0" y="5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9"/>
                    <a:pt x="4" y="72"/>
                    <a:pt x="8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21" y="74"/>
                    <a:pt x="23" y="77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2"/>
                    <a:pt x="22" y="84"/>
                    <a:pt x="21" y="85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4"/>
                    <a:pt x="13" y="99"/>
                    <a:pt x="15" y="102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4" y="110"/>
                    <a:pt x="28" y="110"/>
                    <a:pt x="32" y="107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0"/>
                    <a:pt x="40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2" y="100"/>
                    <a:pt x="42" y="100"/>
                  </a:cubicBezTo>
                  <a:cubicBezTo>
                    <a:pt x="44" y="100"/>
                    <a:pt x="46" y="101"/>
                    <a:pt x="48" y="102"/>
                  </a:cubicBezTo>
                  <a:cubicBezTo>
                    <a:pt x="49" y="103"/>
                    <a:pt x="50" y="105"/>
                    <a:pt x="50" y="107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9"/>
                    <a:pt x="54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0"/>
                    <a:pt x="56" y="117"/>
                    <a:pt x="56" y="113"/>
                  </a:cubicBezTo>
                  <a:lnTo>
                    <a:pt x="56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5" name="Freeform 6"/>
          <p:cNvSpPr>
            <a:spLocks noEditPoints="1"/>
          </p:cNvSpPr>
          <p:nvPr/>
        </p:nvSpPr>
        <p:spPr bwMode="auto">
          <a:xfrm>
            <a:off x="2131559" y="2998092"/>
            <a:ext cx="387735" cy="330007"/>
          </a:xfrm>
          <a:custGeom>
            <a:avLst/>
            <a:gdLst>
              <a:gd name="T0" fmla="*/ 93 w 171"/>
              <a:gd name="T1" fmla="*/ 120 h 145"/>
              <a:gd name="T2" fmla="*/ 78 w 171"/>
              <a:gd name="T3" fmla="*/ 120 h 145"/>
              <a:gd name="T4" fmla="*/ 78 w 171"/>
              <a:gd name="T5" fmla="*/ 102 h 145"/>
              <a:gd name="T6" fmla="*/ 4 w 171"/>
              <a:gd name="T7" fmla="*/ 102 h 145"/>
              <a:gd name="T8" fmla="*/ 6 w 171"/>
              <a:gd name="T9" fmla="*/ 131 h 145"/>
              <a:gd name="T10" fmla="*/ 21 w 171"/>
              <a:gd name="T11" fmla="*/ 145 h 145"/>
              <a:gd name="T12" fmla="*/ 150 w 171"/>
              <a:gd name="T13" fmla="*/ 145 h 145"/>
              <a:gd name="T14" fmla="*/ 165 w 171"/>
              <a:gd name="T15" fmla="*/ 131 h 145"/>
              <a:gd name="T16" fmla="*/ 167 w 171"/>
              <a:gd name="T17" fmla="*/ 102 h 145"/>
              <a:gd name="T18" fmla="*/ 93 w 171"/>
              <a:gd name="T19" fmla="*/ 102 h 145"/>
              <a:gd name="T20" fmla="*/ 93 w 171"/>
              <a:gd name="T21" fmla="*/ 120 h 145"/>
              <a:gd name="T22" fmla="*/ 65 w 171"/>
              <a:gd name="T23" fmla="*/ 16 h 145"/>
              <a:gd name="T24" fmla="*/ 72 w 171"/>
              <a:gd name="T25" fmla="*/ 12 h 145"/>
              <a:gd name="T26" fmla="*/ 98 w 171"/>
              <a:gd name="T27" fmla="*/ 12 h 145"/>
              <a:gd name="T28" fmla="*/ 105 w 171"/>
              <a:gd name="T29" fmla="*/ 16 h 145"/>
              <a:gd name="T30" fmla="*/ 110 w 171"/>
              <a:gd name="T31" fmla="*/ 25 h 145"/>
              <a:gd name="T32" fmla="*/ 60 w 171"/>
              <a:gd name="T33" fmla="*/ 25 h 145"/>
              <a:gd name="T34" fmla="*/ 65 w 171"/>
              <a:gd name="T35" fmla="*/ 16 h 145"/>
              <a:gd name="T36" fmla="*/ 78 w 171"/>
              <a:gd name="T37" fmla="*/ 77 h 145"/>
              <a:gd name="T38" fmla="*/ 93 w 171"/>
              <a:gd name="T39" fmla="*/ 77 h 145"/>
              <a:gd name="T40" fmla="*/ 93 w 171"/>
              <a:gd name="T41" fmla="*/ 94 h 145"/>
              <a:gd name="T42" fmla="*/ 171 w 171"/>
              <a:gd name="T43" fmla="*/ 94 h 145"/>
              <a:gd name="T44" fmla="*/ 169 w 171"/>
              <a:gd name="T45" fmla="*/ 44 h 145"/>
              <a:gd name="T46" fmla="*/ 152 w 171"/>
              <a:gd name="T47" fmla="*/ 25 h 145"/>
              <a:gd name="T48" fmla="*/ 125 w 171"/>
              <a:gd name="T49" fmla="*/ 25 h 145"/>
              <a:gd name="T50" fmla="*/ 114 w 171"/>
              <a:gd name="T51" fmla="*/ 6 h 145"/>
              <a:gd name="T52" fmla="*/ 104 w 171"/>
              <a:gd name="T53" fmla="*/ 0 h 145"/>
              <a:gd name="T54" fmla="*/ 66 w 171"/>
              <a:gd name="T55" fmla="*/ 0 h 145"/>
              <a:gd name="T56" fmla="*/ 56 w 171"/>
              <a:gd name="T57" fmla="*/ 6 h 145"/>
              <a:gd name="T58" fmla="*/ 46 w 171"/>
              <a:gd name="T59" fmla="*/ 25 h 145"/>
              <a:gd name="T60" fmla="*/ 18 w 171"/>
              <a:gd name="T61" fmla="*/ 25 h 145"/>
              <a:gd name="T62" fmla="*/ 1 w 171"/>
              <a:gd name="T63" fmla="*/ 44 h 145"/>
              <a:gd name="T64" fmla="*/ 0 w 171"/>
              <a:gd name="T65" fmla="*/ 94 h 145"/>
              <a:gd name="T66" fmla="*/ 78 w 171"/>
              <a:gd name="T67" fmla="*/ 94 h 145"/>
              <a:gd name="T68" fmla="*/ 78 w 171"/>
              <a:gd name="T69" fmla="*/ 7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1" h="145">
                <a:moveTo>
                  <a:pt x="93" y="120"/>
                </a:moveTo>
                <a:cubicBezTo>
                  <a:pt x="78" y="120"/>
                  <a:pt x="78" y="120"/>
                  <a:pt x="78" y="120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4" y="102"/>
                  <a:pt x="5" y="118"/>
                  <a:pt x="6" y="131"/>
                </a:cubicBezTo>
                <a:cubicBezTo>
                  <a:pt x="6" y="136"/>
                  <a:pt x="7" y="145"/>
                  <a:pt x="21" y="145"/>
                </a:cubicBezTo>
                <a:cubicBezTo>
                  <a:pt x="150" y="145"/>
                  <a:pt x="150" y="145"/>
                  <a:pt x="150" y="145"/>
                </a:cubicBezTo>
                <a:cubicBezTo>
                  <a:pt x="163" y="145"/>
                  <a:pt x="165" y="136"/>
                  <a:pt x="165" y="131"/>
                </a:cubicBezTo>
                <a:cubicBezTo>
                  <a:pt x="166" y="117"/>
                  <a:pt x="167" y="102"/>
                  <a:pt x="167" y="102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5" y="16"/>
                </a:moveTo>
                <a:cubicBezTo>
                  <a:pt x="67" y="12"/>
                  <a:pt x="68" y="12"/>
                  <a:pt x="72" y="12"/>
                </a:cubicBezTo>
                <a:cubicBezTo>
                  <a:pt x="98" y="12"/>
                  <a:pt x="98" y="12"/>
                  <a:pt x="98" y="12"/>
                </a:cubicBezTo>
                <a:cubicBezTo>
                  <a:pt x="103" y="12"/>
                  <a:pt x="103" y="12"/>
                  <a:pt x="105" y="16"/>
                </a:cubicBezTo>
                <a:cubicBezTo>
                  <a:pt x="106" y="17"/>
                  <a:pt x="108" y="21"/>
                  <a:pt x="110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2" y="21"/>
                  <a:pt x="64" y="17"/>
                  <a:pt x="65" y="16"/>
                </a:cubicBezTo>
                <a:close/>
                <a:moveTo>
                  <a:pt x="78" y="77"/>
                </a:moveTo>
                <a:cubicBezTo>
                  <a:pt x="93" y="77"/>
                  <a:pt x="93" y="77"/>
                  <a:pt x="93" y="77"/>
                </a:cubicBezTo>
                <a:cubicBezTo>
                  <a:pt x="93" y="94"/>
                  <a:pt x="93" y="94"/>
                  <a:pt x="93" y="94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1" y="94"/>
                  <a:pt x="170" y="56"/>
                  <a:pt x="169" y="44"/>
                </a:cubicBezTo>
                <a:cubicBezTo>
                  <a:pt x="169" y="32"/>
                  <a:pt x="165" y="25"/>
                  <a:pt x="152" y="25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0" y="17"/>
                  <a:pt x="116" y="9"/>
                  <a:pt x="114" y="6"/>
                </a:cubicBezTo>
                <a:cubicBezTo>
                  <a:pt x="112" y="1"/>
                  <a:pt x="111" y="0"/>
                  <a:pt x="10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9" y="1"/>
                  <a:pt x="56" y="6"/>
                </a:cubicBezTo>
                <a:cubicBezTo>
                  <a:pt x="55" y="9"/>
                  <a:pt x="50" y="17"/>
                  <a:pt x="46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6" y="25"/>
                  <a:pt x="2" y="32"/>
                  <a:pt x="1" y="44"/>
                </a:cubicBezTo>
                <a:cubicBezTo>
                  <a:pt x="1" y="55"/>
                  <a:pt x="0" y="94"/>
                  <a:pt x="0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77"/>
                  <a:pt x="78" y="77"/>
                  <a:pt x="78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45" name="组合 11">
            <a:extLst>
              <a:ext uri="{FF2B5EF4-FFF2-40B4-BE49-F238E27FC236}">
                <a16:creationId xmlns:a16="http://schemas.microsoft.com/office/drawing/2014/main" id="{B385F2D4-6218-4D52-B97D-689B24316AEF}"/>
              </a:ext>
            </a:extLst>
          </p:cNvPr>
          <p:cNvGrpSpPr/>
          <p:nvPr/>
        </p:nvGrpSpPr>
        <p:grpSpPr>
          <a:xfrm>
            <a:off x="3894771" y="3099431"/>
            <a:ext cx="260358" cy="725697"/>
            <a:chOff x="4824332" y="2721523"/>
            <a:chExt cx="260358" cy="725697"/>
          </a:xfrm>
        </p:grpSpPr>
        <p:sp>
          <p:nvSpPr>
            <p:cNvPr id="46" name="Triangle 22">
              <a:extLst>
                <a:ext uri="{FF2B5EF4-FFF2-40B4-BE49-F238E27FC236}">
                  <a16:creationId xmlns:a16="http://schemas.microsoft.com/office/drawing/2014/main" id="{C38FB317-1EF7-4D30-9E0A-17E19BF4237D}"/>
                </a:ext>
              </a:extLst>
            </p:cNvPr>
            <p:cNvSpPr/>
            <p:nvPr/>
          </p:nvSpPr>
          <p:spPr>
            <a:xfrm rot="10800000">
              <a:off x="4916247" y="3278777"/>
              <a:ext cx="168443" cy="168443"/>
            </a:xfrm>
            <a:prstGeom prst="diamond">
              <a:avLst/>
            </a:prstGeom>
            <a:solidFill>
              <a:srgbClr val="0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TextBox 26">
              <a:extLst>
                <a:ext uri="{FF2B5EF4-FFF2-40B4-BE49-F238E27FC236}">
                  <a16:creationId xmlns:a16="http://schemas.microsoft.com/office/drawing/2014/main" id="{C7550C40-47E8-4E5F-9809-8ABC84F8FF09}"/>
                </a:ext>
              </a:extLst>
            </p:cNvPr>
            <p:cNvSpPr txBox="1"/>
            <p:nvPr/>
          </p:nvSpPr>
          <p:spPr>
            <a:xfrm>
              <a:off x="4824332" y="2721523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DC773FBC-A05D-4B83-825B-8876F1FCF251}"/>
              </a:ext>
            </a:extLst>
          </p:cNvPr>
          <p:cNvSpPr/>
          <p:nvPr/>
        </p:nvSpPr>
        <p:spPr>
          <a:xfrm>
            <a:off x="3747245" y="2833706"/>
            <a:ext cx="624000" cy="624000"/>
          </a:xfrm>
          <a:prstGeom prst="ellipse">
            <a:avLst/>
          </a:prstGeom>
          <a:solidFill>
            <a:srgbClr val="97979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200"/>
            <a:endParaRPr lang="en-US" sz="2135" kern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FE214-CC8F-402F-B325-D20771E77A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5144" y="2927050"/>
            <a:ext cx="667251" cy="363811"/>
          </a:xfrm>
          <a:prstGeom prst="rect">
            <a:avLst/>
          </a:prstGeom>
        </p:spPr>
      </p:pic>
      <p:grpSp>
        <p:nvGrpSpPr>
          <p:cNvPr id="70" name="组合 3">
            <a:extLst>
              <a:ext uri="{FF2B5EF4-FFF2-40B4-BE49-F238E27FC236}">
                <a16:creationId xmlns:a16="http://schemas.microsoft.com/office/drawing/2014/main" id="{87A1DE34-DB81-4A45-9D8D-EECBADDCF9B0}"/>
              </a:ext>
            </a:extLst>
          </p:cNvPr>
          <p:cNvGrpSpPr/>
          <p:nvPr/>
        </p:nvGrpSpPr>
        <p:grpSpPr>
          <a:xfrm>
            <a:off x="3135901" y="3974798"/>
            <a:ext cx="1924874" cy="928905"/>
            <a:chOff x="3953810" y="3976460"/>
            <a:chExt cx="1924874" cy="928905"/>
          </a:xfrm>
        </p:grpSpPr>
        <p:sp>
          <p:nvSpPr>
            <p:cNvPr id="72" name="文本框 56">
              <a:extLst>
                <a:ext uri="{FF2B5EF4-FFF2-40B4-BE49-F238E27FC236}">
                  <a16:creationId xmlns:a16="http://schemas.microsoft.com/office/drawing/2014/main" id="{E7B065EF-AA9F-4B0F-A049-675B530725FE}"/>
                </a:ext>
              </a:extLst>
            </p:cNvPr>
            <p:cNvSpPr txBox="1"/>
            <p:nvPr/>
          </p:nvSpPr>
          <p:spPr>
            <a:xfrm>
              <a:off x="3953810" y="4395802"/>
              <a:ext cx="1924874" cy="509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Pelabelan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dan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membuang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data yang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tidak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penting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TextBox 76">
              <a:extLst>
                <a:ext uri="{FF2B5EF4-FFF2-40B4-BE49-F238E27FC236}">
                  <a16:creationId xmlns:a16="http://schemas.microsoft.com/office/drawing/2014/main" id="{4675B754-3650-4053-AACB-7950FFA2C3A3}"/>
                </a:ext>
              </a:extLst>
            </p:cNvPr>
            <p:cNvSpPr txBox="1"/>
            <p:nvPr/>
          </p:nvSpPr>
          <p:spPr>
            <a:xfrm>
              <a:off x="4027254" y="3976460"/>
              <a:ext cx="1851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sz="2000" dirty="0" err="1">
                  <a:latin typeface="+mn-lt"/>
                  <a:ea typeface="+mn-ea"/>
                  <a:cs typeface="+mn-ea"/>
                  <a:sym typeface="+mn-lt"/>
                </a:rPr>
                <a:t>Seleksi</a:t>
              </a:r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 Data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rnhnqlj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rnhnqlj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811</Words>
  <Application>Microsoft Office PowerPoint</Application>
  <PresentationFormat>Widescreen</PresentationFormat>
  <Paragraphs>319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Cambria Math</vt:lpstr>
      <vt:lpstr>Calibri</vt:lpstr>
      <vt:lpstr>Times New Roman</vt:lpstr>
      <vt:lpstr>Arial</vt:lpstr>
      <vt:lpstr>Office 主题​​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nur</cp:lastModifiedBy>
  <cp:revision>45</cp:revision>
  <dcterms:created xsi:type="dcterms:W3CDTF">2018-08-23T18:38:00Z</dcterms:created>
  <dcterms:modified xsi:type="dcterms:W3CDTF">2020-07-16T22:32:33Z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