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5F4"/>
    <a:srgbClr val="EC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0"/>
  </p:normalViewPr>
  <p:slideViewPr>
    <p:cSldViewPr snapToGrid="0">
      <p:cViewPr>
        <p:scale>
          <a:sx n="113" d="100"/>
          <a:sy n="113" d="100"/>
        </p:scale>
        <p:origin x="104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6477-35DD-B3CE-0168-6142D6A5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C3448-09B7-B272-3F27-061D341C8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C907-BB36-6ACE-1ABD-54410777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6305-4924-F01D-E7A1-E5392A9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8FF5-6A60-D412-6E94-70705D88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1A30-57EF-59B1-CD34-B49F0F19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9B3CC-F656-5644-FB75-FD8C56832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B722-D239-BD71-C5EF-02776428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D56A-997B-63F9-8876-496E1BC4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B895-ACAC-40CF-6EF2-4903340E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FE4C5-9DF9-73FF-C7A4-7D300CD2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C3129-CB5E-5F96-10EC-B53060C5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A62FE-AD18-C6E6-05BC-E9741706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3039-120F-2173-FCD3-192E2DE1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5681-F939-2177-CF1B-93EE89C4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EAAF-25FE-D0C9-1254-3709650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0A77-1550-0F51-8B84-E90342A9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C554-0753-D32C-A087-FCD7E22D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4907-A10A-1CF3-701A-C96A889A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0A8E-7192-6440-82BD-CA10A73E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2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35F4-E640-FB7F-F493-A3CAB5C4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6810A-13C3-DEFD-1902-D49EF303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5E18-5B32-8444-367A-CFE9E6B2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71B9-F71D-11D8-E9FB-A0F35E54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4A11-AD91-93DB-C93E-55B41A5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8A21-A150-E4CE-F0AD-D9807B26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4868-10D8-39F8-8F3C-5005E6399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023B2-FB49-B394-AA6A-00BEF95DC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08008-F63A-E4FB-A0FE-45B3DF3D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8C92-C94F-00FB-5C5F-24FC7535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49AF8-0132-79F0-A3DB-DEB3B9BE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6B71-C065-7ECF-55A9-7A0C91F2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B4644-B056-2B91-3BD8-2873CC3A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1E6D-DB61-EF1D-9E4C-D8F7CB60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F21C7-F926-6354-FA0C-26AD33F76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19CD5-4299-AF10-9CE7-39EB1AE6F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CC6A1-80DC-CF7B-FDBC-8541B64D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7A85B-6192-AA77-57D1-8885B1F4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F5CF2-DE29-8775-ADFA-49EE21DB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3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DB09-6FCF-0D54-4DD5-9B64355B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1BF43-8B37-C474-1EE8-B9E398E2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A3F11-04C0-3A42-4E47-84A6971A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65EC3-5D55-DD5C-E0A9-91ECE42E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4F3B4-40E5-1170-9F7E-7812CC7A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3AADE-385C-FD87-6218-74FEC60F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14981-5CFD-00EE-6904-F12CD74B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8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2D9B-2FAA-225E-4CDE-6B532A36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CA56-5902-787C-60CE-3B738985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D0F60-62AF-FF73-37FB-7F9AB988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91046-D133-C204-46B3-C953F8B7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7791D-2F1C-FAD3-828F-AC0D239F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E0E8E-BA29-64A4-D29A-E03DF751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AFA7-9299-D3B9-69F5-01F62BF5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D9C1B-3391-F1BC-65EE-7B7A5DE6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8D0E6-A832-AF97-3CDC-9D8619323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3716-4CB2-6E48-CC25-77FCD394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987E-5846-1CA9-91FE-0C0A1FE9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DB6B-B5EC-77A5-A3CE-FBD22E64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AF8F8-4B83-A25D-4365-A098B429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1BA6-9B76-5745-048B-10E83880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6BBC-85D7-0CAE-98B3-41B6E0868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7AB9-4A4F-314D-8123-74CF7866EA97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6050-80C2-BA4C-4E0A-0B647C4F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8259-81F2-E4DB-3024-9178111F8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4C362-4490-8449-8277-BAAD35D0B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ABD0A7-8260-04BB-6B51-9942FA6FD83E}"/>
              </a:ext>
            </a:extLst>
          </p:cNvPr>
          <p:cNvSpPr/>
          <p:nvPr/>
        </p:nvSpPr>
        <p:spPr>
          <a:xfrm>
            <a:off x="2004350" y="2190509"/>
            <a:ext cx="8183300" cy="2476982"/>
          </a:xfrm>
          <a:prstGeom prst="round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"/>
              </a:rPr>
              <a:t>MUHAMMAD AKBAR HAMID</a:t>
            </a:r>
          </a:p>
          <a:p>
            <a:pPr algn="ctr"/>
            <a:endParaRPr lang="en-US" dirty="0">
              <a:latin typeface=""/>
            </a:endParaRPr>
          </a:p>
          <a:p>
            <a:pPr algn="ctr"/>
            <a:r>
              <a:rPr lang="en-US" dirty="0">
                <a:latin typeface=""/>
              </a:rPr>
              <a:t>Submission Akhir: </a:t>
            </a:r>
            <a:r>
              <a:rPr lang="en-US" dirty="0" err="1">
                <a:latin typeface=""/>
              </a:rPr>
              <a:t>Menyelesaikan</a:t>
            </a:r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Permasalahan</a:t>
            </a:r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Institusi</a:t>
            </a:r>
            <a:r>
              <a:rPr lang="en-US" dirty="0">
                <a:latin typeface=""/>
              </a:rPr>
              <a:t> Pendidikan</a:t>
            </a:r>
          </a:p>
          <a:p>
            <a:pPr algn="ctr"/>
            <a:r>
              <a:rPr lang="en-US" dirty="0" err="1">
                <a:latin typeface=""/>
              </a:rPr>
              <a:t>Belajar</a:t>
            </a:r>
            <a:r>
              <a:rPr lang="en-US" dirty="0">
                <a:latin typeface=""/>
              </a:rPr>
              <a:t> </a:t>
            </a:r>
            <a:r>
              <a:rPr lang="en-US" dirty="0" err="1">
                <a:latin typeface=""/>
              </a:rPr>
              <a:t>Penerapan</a:t>
            </a:r>
            <a:r>
              <a:rPr lang="en-US" dirty="0">
                <a:latin typeface=""/>
              </a:rPr>
              <a:t> Data Science | </a:t>
            </a:r>
            <a:r>
              <a:rPr lang="en-US" dirty="0" err="1">
                <a:latin typeface=""/>
              </a:rPr>
              <a:t>Dicoding</a:t>
            </a:r>
            <a:endParaRPr lang="en-US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14850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92D58-430E-574F-9942-1E2DA1D5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90F0C36-1892-F8ED-7FF1-E0B4F2A5142F}"/>
              </a:ext>
            </a:extLst>
          </p:cNvPr>
          <p:cNvSpPr/>
          <p:nvPr/>
        </p:nvSpPr>
        <p:spPr>
          <a:xfrm>
            <a:off x="5711859" y="98847"/>
            <a:ext cx="6392942" cy="362973"/>
          </a:xfrm>
          <a:prstGeom prst="round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034F452-FA72-3019-3504-7E48DD0F2742}"/>
              </a:ext>
            </a:extLst>
          </p:cNvPr>
          <p:cNvSpPr/>
          <p:nvPr/>
        </p:nvSpPr>
        <p:spPr>
          <a:xfrm>
            <a:off x="84842" y="3779772"/>
            <a:ext cx="5476972" cy="362973"/>
          </a:xfrm>
          <a:prstGeom prst="round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AD88F2E-5675-86CB-8412-E9703A402368}"/>
              </a:ext>
            </a:extLst>
          </p:cNvPr>
          <p:cNvSpPr/>
          <p:nvPr/>
        </p:nvSpPr>
        <p:spPr>
          <a:xfrm>
            <a:off x="84842" y="98847"/>
            <a:ext cx="5476972" cy="362973"/>
          </a:xfrm>
          <a:prstGeom prst="round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571A9-39CC-CFC4-17C4-6EDFF8C5F913}"/>
              </a:ext>
            </a:extLst>
          </p:cNvPr>
          <p:cNvSpPr txBox="1"/>
          <p:nvPr/>
        </p:nvSpPr>
        <p:spPr>
          <a:xfrm>
            <a:off x="84842" y="135791"/>
            <a:ext cx="5476972" cy="3493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"/>
              </a:rPr>
              <a:t>Feature Selection:</a:t>
            </a:r>
          </a:p>
          <a:p>
            <a:pPr algn="ctr"/>
            <a:endParaRPr lang="en-US" sz="1300" dirty="0">
              <a:latin typeface=""/>
            </a:endParaRPr>
          </a:p>
          <a:p>
            <a:r>
              <a:rPr lang="en-US" sz="1300" dirty="0" err="1">
                <a:latin typeface=""/>
              </a:rPr>
              <a:t>Pemilihan</a:t>
            </a:r>
            <a:r>
              <a:rPr lang="en-US" sz="1300" dirty="0">
                <a:latin typeface=""/>
              </a:rPr>
              <a:t> </a:t>
            </a:r>
            <a:r>
              <a:rPr lang="en-US" sz="1300" dirty="0" err="1">
                <a:latin typeface=""/>
              </a:rPr>
              <a:t>berdasarkan</a:t>
            </a:r>
            <a:r>
              <a:rPr lang="en-US" sz="1300" dirty="0">
                <a:latin typeface=""/>
              </a:rPr>
              <a:t> Chi</a:t>
            </a:r>
            <a:r>
              <a:rPr lang="en-ID" sz="1300" dirty="0">
                <a:latin typeface=""/>
              </a:rPr>
              <a:t>²-LR &amp; manual yang </a:t>
            </a:r>
            <a:r>
              <a:rPr lang="en-ID" sz="1300" dirty="0" err="1">
                <a:latin typeface=""/>
              </a:rPr>
              <a:t>relevan</a:t>
            </a:r>
            <a:r>
              <a:rPr lang="en-ID" sz="1300" dirty="0">
                <a:latin typeface=""/>
              </a:rPr>
              <a:t> </a:t>
            </a:r>
            <a:r>
              <a:rPr lang="en-ID" sz="1300" dirty="0" err="1">
                <a:latin typeface=""/>
              </a:rPr>
              <a:t>dengan</a:t>
            </a:r>
            <a:r>
              <a:rPr lang="en-ID" sz="1300" dirty="0">
                <a:latin typeface=""/>
              </a:rPr>
              <a:t> </a:t>
            </a:r>
            <a:r>
              <a:rPr lang="en-ID" sz="1300" dirty="0" err="1">
                <a:latin typeface=""/>
              </a:rPr>
              <a:t>peringkat</a:t>
            </a:r>
            <a:r>
              <a:rPr lang="en-ID" sz="1300" dirty="0">
                <a:latin typeface=""/>
              </a:rPr>
              <a:t> </a:t>
            </a:r>
            <a:r>
              <a:rPr lang="el-GR" sz="1300" dirty="0">
                <a:latin typeface=""/>
              </a:rPr>
              <a:t>χ²</a:t>
            </a:r>
            <a:r>
              <a:rPr lang="en-US" sz="1300" dirty="0">
                <a:latin typeface=""/>
              </a:rPr>
              <a:t> score</a:t>
            </a:r>
            <a:r>
              <a:rPr lang="en-ID" sz="1300" dirty="0">
                <a:latin typeface=""/>
              </a:rPr>
              <a:t>.</a:t>
            </a:r>
            <a:endParaRPr lang="en-US" sz="1300" dirty="0">
              <a:latin typeface="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"/>
              </a:rPr>
              <a:t>Application_mode</a:t>
            </a:r>
            <a:r>
              <a:rPr lang="en-US" sz="1300" dirty="0">
                <a:latin typeface="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"/>
              </a:rPr>
              <a:t>Age_at_enrollment</a:t>
            </a:r>
            <a:r>
              <a:rPr lang="en-US" sz="1300" dirty="0">
                <a:latin typeface="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"/>
              </a:rPr>
              <a:t>Curricular_units_1st_sem_approved,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"/>
              </a:rPr>
              <a:t>Curricular_units_1st_sem_grade,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"/>
              </a:rPr>
              <a:t>Curricular_units_2nd_sem_approved,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"/>
              </a:rPr>
              <a:t>Curricular_units_2nd_sem_grade,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"/>
              </a:rPr>
              <a:t>Debtor,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"/>
              </a:rPr>
              <a:t>Displaced,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>
                <a:latin typeface=""/>
              </a:rPr>
              <a:t>Gender,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"/>
              </a:rPr>
              <a:t>Marital_status</a:t>
            </a:r>
            <a:r>
              <a:rPr lang="en-US" sz="1300" dirty="0">
                <a:latin typeface="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"/>
              </a:rPr>
              <a:t>Previous_qualification</a:t>
            </a:r>
            <a:r>
              <a:rPr lang="en-US" sz="1300" dirty="0">
                <a:latin typeface="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"/>
              </a:rPr>
              <a:t>Scholarship_holder</a:t>
            </a:r>
            <a:r>
              <a:rPr lang="en-US" sz="1300" dirty="0">
                <a:latin typeface=""/>
              </a:rPr>
              <a:t>, &amp;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>
                <a:latin typeface=""/>
              </a:rPr>
              <a:t>Tuition_fees_up_to_date</a:t>
            </a:r>
            <a:r>
              <a:rPr lang="en-US" sz="1300" dirty="0">
                <a:latin typeface="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1FE10-E243-5FD1-9BDB-1009A2BAA360}"/>
              </a:ext>
            </a:extLst>
          </p:cNvPr>
          <p:cNvSpPr txBox="1"/>
          <p:nvPr/>
        </p:nvSpPr>
        <p:spPr>
          <a:xfrm>
            <a:off x="5714214" y="135791"/>
            <a:ext cx="639294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"/>
              </a:rPr>
              <a:t>Evaluation:</a:t>
            </a:r>
          </a:p>
          <a:p>
            <a:pPr algn="ctr"/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"/>
              </a:rPr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"/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99BB6-0F32-BF77-1F87-E1BF1CF79B4A}"/>
              </a:ext>
            </a:extLst>
          </p:cNvPr>
          <p:cNvSpPr txBox="1"/>
          <p:nvPr/>
        </p:nvSpPr>
        <p:spPr>
          <a:xfrm>
            <a:off x="84842" y="3825952"/>
            <a:ext cx="5410985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"/>
              </a:rPr>
              <a:t>Model:</a:t>
            </a:r>
          </a:p>
          <a:p>
            <a:pPr algn="ctr"/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300" b="1" dirty="0">
                <a:latin typeface=""/>
              </a:rPr>
              <a:t>Logistic Regression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300" dirty="0">
                <a:latin typeface=""/>
              </a:rPr>
              <a:t>LR 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300" dirty="0">
                <a:latin typeface=""/>
              </a:rPr>
              <a:t>LR + SMOTE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300" dirty="0">
                <a:latin typeface=""/>
              </a:rPr>
              <a:t>LR + ADASYN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300" b="1" dirty="0">
                <a:latin typeface=""/>
              </a:rPr>
              <a:t>Random Forest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en-ID" sz="1300" dirty="0">
                <a:latin typeface=""/>
              </a:rPr>
              <a:t>RF Base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ID" sz="1300" dirty="0">
                <a:latin typeface=""/>
              </a:rPr>
              <a:t>RF + SMOTE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en-ID" sz="1300" dirty="0">
                <a:latin typeface=""/>
              </a:rPr>
              <a:t>RF + ADASYN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300" b="1" dirty="0">
                <a:latin typeface=""/>
              </a:rPr>
              <a:t>Support Vector Machine (SVC)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ID" sz="1300" dirty="0">
                <a:latin typeface=""/>
              </a:rPr>
              <a:t>SVC Base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ID" sz="1300" dirty="0">
                <a:latin typeface=""/>
              </a:rPr>
              <a:t>SVC + SMOTE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ID" sz="1300" dirty="0">
                <a:latin typeface=""/>
              </a:rPr>
              <a:t>SVC + ADASYN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D09A1-9F0E-3302-5F37-8595B56D5F7D}"/>
              </a:ext>
            </a:extLst>
          </p:cNvPr>
          <p:cNvSpPr txBox="1"/>
          <p:nvPr/>
        </p:nvSpPr>
        <p:spPr>
          <a:xfrm>
            <a:off x="2881462" y="4226062"/>
            <a:ext cx="2614365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"/>
              </a:rPr>
              <a:t>XGBoost</a:t>
            </a:r>
            <a:endParaRPr lang="en-ID" sz="1300" b="1" dirty="0">
              <a:latin typeface=""/>
            </a:endParaRPr>
          </a:p>
          <a:p>
            <a:pPr marL="800100" lvl="1" indent="-342900">
              <a:buFont typeface="+mj-lt"/>
              <a:buAutoNum type="arabicPeriod" startAt="10"/>
            </a:pPr>
            <a:r>
              <a:rPr lang="en-ID" sz="1300" dirty="0">
                <a:latin typeface=""/>
              </a:rPr>
              <a:t>XGB Base</a:t>
            </a:r>
          </a:p>
          <a:p>
            <a:pPr marL="800100" lvl="1" indent="-342900">
              <a:buFont typeface="+mj-lt"/>
              <a:buAutoNum type="arabicPeriod" startAt="10"/>
            </a:pPr>
            <a:r>
              <a:rPr lang="en-ID" sz="1300" dirty="0">
                <a:latin typeface=""/>
              </a:rPr>
              <a:t>XGB + SMOTE</a:t>
            </a:r>
          </a:p>
          <a:p>
            <a:pPr marL="800100" lvl="1" indent="-342900">
              <a:buFont typeface="+mj-lt"/>
              <a:buAutoNum type="arabicPeriod" startAt="10"/>
            </a:pPr>
            <a:r>
              <a:rPr lang="en-ID" sz="1300" dirty="0">
                <a:latin typeface=""/>
              </a:rPr>
              <a:t>XGB + ADASYN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"/>
              </a:rPr>
              <a:t>LightGBM</a:t>
            </a:r>
            <a:endParaRPr lang="en-ID" sz="1300" b="1" dirty="0">
              <a:latin typeface=""/>
            </a:endParaRPr>
          </a:p>
          <a:p>
            <a:pPr marL="800100" lvl="1" indent="-342900">
              <a:buFont typeface="+mj-lt"/>
              <a:buAutoNum type="arabicPeriod" startAt="13"/>
            </a:pPr>
            <a:r>
              <a:rPr lang="en-ID" sz="1300" dirty="0">
                <a:latin typeface=""/>
              </a:rPr>
              <a:t>LGB Base</a:t>
            </a:r>
          </a:p>
          <a:p>
            <a:pPr marL="800100" lvl="1" indent="-342900">
              <a:buFont typeface="+mj-lt"/>
              <a:buAutoNum type="arabicPeriod" startAt="13"/>
            </a:pPr>
            <a:r>
              <a:rPr lang="en-ID" sz="1300" dirty="0">
                <a:latin typeface=""/>
              </a:rPr>
              <a:t>LGB + SMOTE</a:t>
            </a:r>
          </a:p>
          <a:p>
            <a:pPr marL="800100" lvl="1" indent="-342900">
              <a:buFont typeface="+mj-lt"/>
              <a:buAutoNum type="arabicPeriod" startAt="13"/>
            </a:pPr>
            <a:r>
              <a:rPr lang="en-ID" sz="1300" dirty="0">
                <a:latin typeface=""/>
              </a:rPr>
              <a:t>LGB + ADASYN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300" b="1" dirty="0" err="1">
                <a:latin typeface=""/>
              </a:rPr>
              <a:t>CatBoost</a:t>
            </a:r>
            <a:endParaRPr lang="en-ID" sz="1300" b="1" dirty="0">
              <a:latin typeface=""/>
            </a:endParaRPr>
          </a:p>
          <a:p>
            <a:pPr marL="800100" lvl="1" indent="-342900">
              <a:buFont typeface="+mj-lt"/>
              <a:buAutoNum type="arabicPeriod" startAt="16"/>
            </a:pPr>
            <a:r>
              <a:rPr lang="en-ID" sz="1300" dirty="0" err="1">
                <a:latin typeface=""/>
              </a:rPr>
              <a:t>CatBoost</a:t>
            </a:r>
            <a:r>
              <a:rPr lang="en-ID" sz="1300" dirty="0">
                <a:latin typeface=""/>
              </a:rPr>
              <a:t> Base</a:t>
            </a:r>
          </a:p>
          <a:p>
            <a:pPr marL="800100" lvl="1" indent="-342900">
              <a:buFont typeface="+mj-lt"/>
              <a:buAutoNum type="arabicPeriod" startAt="16"/>
            </a:pPr>
            <a:r>
              <a:rPr lang="en-ID" sz="1300" dirty="0" err="1">
                <a:latin typeface=""/>
              </a:rPr>
              <a:t>CatBoost</a:t>
            </a:r>
            <a:r>
              <a:rPr lang="en-ID" sz="1300" dirty="0">
                <a:latin typeface=""/>
              </a:rPr>
              <a:t> + SMOTE</a:t>
            </a:r>
          </a:p>
          <a:p>
            <a:pPr marL="800100" lvl="1" indent="-342900">
              <a:buFont typeface="+mj-lt"/>
              <a:buAutoNum type="arabicPeriod" startAt="16"/>
            </a:pPr>
            <a:r>
              <a:rPr lang="en-ID" sz="1300" dirty="0" err="1">
                <a:latin typeface=""/>
              </a:rPr>
              <a:t>CatBoost</a:t>
            </a:r>
            <a:r>
              <a:rPr lang="en-ID" sz="1300" dirty="0">
                <a:latin typeface=""/>
              </a:rPr>
              <a:t> + ADASYN</a:t>
            </a:r>
            <a:endParaRPr lang="en-US" sz="1300" dirty="0">
              <a:latin typeface="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4DAC0-D5AD-1D6A-D67B-A3870A91E9AA}"/>
              </a:ext>
            </a:extLst>
          </p:cNvPr>
          <p:cNvSpPr txBox="1"/>
          <p:nvPr/>
        </p:nvSpPr>
        <p:spPr>
          <a:xfrm>
            <a:off x="8908330" y="135791"/>
            <a:ext cx="3198827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300" b="1" dirty="0">
              <a:solidFill>
                <a:srgbClr val="4185F4"/>
              </a:solidFill>
              <a:latin typeface=""/>
            </a:endParaRPr>
          </a:p>
          <a:p>
            <a:pPr algn="ctr"/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"/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"/>
              </a:rPr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30AED-7AF9-29BF-C802-2DF362FEADD6}"/>
              </a:ext>
            </a:extLst>
          </p:cNvPr>
          <p:cNvSpPr txBox="1"/>
          <p:nvPr/>
        </p:nvSpPr>
        <p:spPr>
          <a:xfrm>
            <a:off x="5711859" y="4234142"/>
            <a:ext cx="6392942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300" dirty="0">
                <a:latin typeface=""/>
              </a:rPr>
              <a:t>Confusion Matrix</a:t>
            </a:r>
          </a:p>
          <a:p>
            <a:pPr algn="ctr"/>
            <a:endParaRPr lang="en-US" sz="1300" dirty="0">
              <a:latin typeface=""/>
            </a:endParaRPr>
          </a:p>
          <a:p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300" dirty="0">
              <a:latin typeface=""/>
            </a:endParaRPr>
          </a:p>
        </p:txBody>
      </p:sp>
      <p:pic>
        <p:nvPicPr>
          <p:cNvPr id="10" name="Picture 9" descr="A graph of numbers and letters&#10;&#10;AI-generated content may be incorrect.">
            <a:extLst>
              <a:ext uri="{FF2B5EF4-FFF2-40B4-BE49-F238E27FC236}">
                <a16:creationId xmlns:a16="http://schemas.microsoft.com/office/drawing/2014/main" id="{B2A02679-F1F0-C051-9F44-2BAB69DD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60" r="11526"/>
          <a:stretch>
            <a:fillRect/>
          </a:stretch>
        </p:blipFill>
        <p:spPr>
          <a:xfrm>
            <a:off x="5831264" y="897216"/>
            <a:ext cx="2960017" cy="1343942"/>
          </a:xfrm>
          <a:prstGeom prst="rect">
            <a:avLst/>
          </a:prstGeom>
        </p:spPr>
      </p:pic>
      <p:pic>
        <p:nvPicPr>
          <p:cNvPr id="12" name="Picture 11" descr="A chart of numbers and letters&#10;&#10;AI-generated content may be incorrect.">
            <a:extLst>
              <a:ext uri="{FF2B5EF4-FFF2-40B4-BE49-F238E27FC236}">
                <a16:creationId xmlns:a16="http://schemas.microsoft.com/office/drawing/2014/main" id="{8E5F076B-8A8D-D69C-61E9-66F515D3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60" r="11711"/>
          <a:stretch>
            <a:fillRect/>
          </a:stretch>
        </p:blipFill>
        <p:spPr>
          <a:xfrm>
            <a:off x="9027734" y="894392"/>
            <a:ext cx="2960017" cy="1346766"/>
          </a:xfrm>
          <a:prstGeom prst="rect">
            <a:avLst/>
          </a:prstGeom>
        </p:spPr>
      </p:pic>
      <p:pic>
        <p:nvPicPr>
          <p:cNvPr id="14" name="Picture 13" descr="A graph of numbers and letters&#10;&#10;AI-generated content may be incorrect.">
            <a:extLst>
              <a:ext uri="{FF2B5EF4-FFF2-40B4-BE49-F238E27FC236}">
                <a16:creationId xmlns:a16="http://schemas.microsoft.com/office/drawing/2014/main" id="{18693AAE-FA34-2B34-E009-D8FCDA8C34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773" r="10969"/>
          <a:stretch>
            <a:fillRect/>
          </a:stretch>
        </p:blipFill>
        <p:spPr>
          <a:xfrm>
            <a:off x="5839119" y="2717059"/>
            <a:ext cx="2960017" cy="1317029"/>
          </a:xfrm>
          <a:prstGeom prst="rect">
            <a:avLst/>
          </a:prstGeom>
        </p:spPr>
      </p:pic>
      <p:pic>
        <p:nvPicPr>
          <p:cNvPr id="18" name="Picture 17" descr="A graph of numbers and letters&#10;&#10;AI-generated content may be incorrect.">
            <a:extLst>
              <a:ext uri="{FF2B5EF4-FFF2-40B4-BE49-F238E27FC236}">
                <a16:creationId xmlns:a16="http://schemas.microsoft.com/office/drawing/2014/main" id="{7E38B334-4F27-E81A-2C23-472E151466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742" r="11711"/>
          <a:stretch>
            <a:fillRect/>
          </a:stretch>
        </p:blipFill>
        <p:spPr>
          <a:xfrm>
            <a:off x="9017524" y="2701940"/>
            <a:ext cx="2967872" cy="1332148"/>
          </a:xfrm>
          <a:prstGeom prst="rect">
            <a:avLst/>
          </a:prstGeom>
        </p:spPr>
      </p:pic>
      <p:pic>
        <p:nvPicPr>
          <p:cNvPr id="20" name="Picture 19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6F873C41-ECCA-805F-44A5-C5C7F3A30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126" y="4613685"/>
            <a:ext cx="3531583" cy="21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6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26220-8F4F-BA2C-C16F-FDAA1DEC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B1C383-4256-F7C9-7F71-C8EB33222BE1}"/>
              </a:ext>
            </a:extLst>
          </p:cNvPr>
          <p:cNvSpPr/>
          <p:nvPr/>
        </p:nvSpPr>
        <p:spPr>
          <a:xfrm>
            <a:off x="84840" y="852713"/>
            <a:ext cx="5882322" cy="440376"/>
          </a:xfrm>
          <a:prstGeom prst="round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3BF7C-8532-6ECA-4AEE-BB3890BD9987}"/>
              </a:ext>
            </a:extLst>
          </p:cNvPr>
          <p:cNvSpPr txBox="1"/>
          <p:nvPr/>
        </p:nvSpPr>
        <p:spPr>
          <a:xfrm>
            <a:off x="84840" y="889843"/>
            <a:ext cx="5882323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"/>
              </a:rPr>
              <a:t>Kesimpulan:</a:t>
            </a:r>
          </a:p>
          <a:p>
            <a:pPr algn="ctr"/>
            <a:endParaRPr lang="en-US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latin typeface=""/>
              </a:rPr>
              <a:t>Data-driven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Proyek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membuktikan</a:t>
            </a:r>
            <a:r>
              <a:rPr lang="en-ID" dirty="0">
                <a:latin typeface=""/>
              </a:rPr>
              <a:t> data science </a:t>
            </a:r>
            <a:r>
              <a:rPr lang="en-ID" dirty="0" err="1">
                <a:latin typeface=""/>
              </a:rPr>
              <a:t>efektif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menurunkan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risiko</a:t>
            </a:r>
            <a:r>
              <a:rPr lang="en-ID" dirty="0">
                <a:latin typeface=""/>
              </a:rPr>
              <a:t> dropout.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latin typeface=""/>
              </a:rPr>
              <a:t>Model </a:t>
            </a:r>
            <a:r>
              <a:rPr lang="en-ID" b="1" dirty="0" err="1">
                <a:latin typeface=""/>
              </a:rPr>
              <a:t>terbaik</a:t>
            </a:r>
            <a:endParaRPr lang="en-ID" b="1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CatBoost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tanpa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penanganan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ketidakseimbangan</a:t>
            </a:r>
            <a:r>
              <a:rPr lang="en-ID" dirty="0">
                <a:latin typeface="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latin typeface=""/>
              </a:rPr>
              <a:t>Dashboard &amp; prototype</a:t>
            </a:r>
            <a:endParaRPr lang="en-ID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>
                <a:latin typeface=""/>
              </a:rPr>
              <a:t>Looker Studio </a:t>
            </a:r>
            <a:r>
              <a:rPr lang="en-ID" dirty="0" err="1">
                <a:latin typeface=""/>
              </a:rPr>
              <a:t>memudahkan</a:t>
            </a:r>
            <a:r>
              <a:rPr lang="en-ID" dirty="0">
                <a:latin typeface=""/>
              </a:rPr>
              <a:t> monitoring </a:t>
            </a:r>
            <a:r>
              <a:rPr lang="en-ID" dirty="0" err="1">
                <a:latin typeface=""/>
              </a:rPr>
              <a:t>tren</a:t>
            </a:r>
            <a:r>
              <a:rPr lang="en-ID" dirty="0">
                <a:latin typeface=""/>
              </a:rPr>
              <a:t> dan </a:t>
            </a:r>
            <a:r>
              <a:rPr lang="en-ID" dirty="0" err="1">
                <a:latin typeface=""/>
              </a:rPr>
              <a:t>karakteristik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mahasiswa</a:t>
            </a:r>
            <a:r>
              <a:rPr lang="en-ID" dirty="0">
                <a:latin typeface="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Streamlit</a:t>
            </a:r>
            <a:r>
              <a:rPr lang="en-ID" dirty="0">
                <a:latin typeface=""/>
              </a:rPr>
              <a:t> app </a:t>
            </a:r>
            <a:r>
              <a:rPr lang="en-ID" dirty="0" err="1">
                <a:latin typeface=""/>
              </a:rPr>
              <a:t>siap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pakai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untuk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prediksi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risiko</a:t>
            </a:r>
            <a:r>
              <a:rPr lang="en-ID" dirty="0">
                <a:latin typeface=""/>
              </a:rPr>
              <a:t> 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latin typeface=""/>
              </a:rPr>
              <a:t>Manfaat</a:t>
            </a:r>
            <a:endParaRPr lang="en-ID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Deteksi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dini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mahasiswa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berisiko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tinggi</a:t>
            </a:r>
            <a:endParaRPr lang="en-ID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Fondasi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pengambilan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keputusan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berbasis</a:t>
            </a:r>
            <a:r>
              <a:rPr lang="en-ID" dirty="0">
                <a:latin typeface=""/>
              </a:rPr>
              <a:t>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059B7D-BA45-A681-3D20-C75E5E83C116}"/>
              </a:ext>
            </a:extLst>
          </p:cNvPr>
          <p:cNvSpPr/>
          <p:nvPr/>
        </p:nvSpPr>
        <p:spPr>
          <a:xfrm>
            <a:off x="6224837" y="852713"/>
            <a:ext cx="5882322" cy="440376"/>
          </a:xfrm>
          <a:prstGeom prst="round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50C99-1E7C-7962-673E-09AE7A68830D}"/>
              </a:ext>
            </a:extLst>
          </p:cNvPr>
          <p:cNvSpPr txBox="1"/>
          <p:nvPr/>
        </p:nvSpPr>
        <p:spPr>
          <a:xfrm>
            <a:off x="6224838" y="889843"/>
            <a:ext cx="588232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"/>
              </a:rPr>
              <a:t>Rekomendasi</a:t>
            </a:r>
            <a:r>
              <a:rPr lang="en-US" b="1" dirty="0">
                <a:solidFill>
                  <a:schemeClr val="bg1"/>
                </a:solidFill>
                <a:latin typeface="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"/>
              </a:rPr>
              <a:t>Penyelesaian</a:t>
            </a:r>
            <a:r>
              <a:rPr lang="en-US" b="1" dirty="0">
                <a:solidFill>
                  <a:schemeClr val="bg1"/>
                </a:solidFill>
                <a:latin typeface=""/>
              </a:rPr>
              <a:t> Masalah:</a:t>
            </a:r>
          </a:p>
          <a:p>
            <a:pPr algn="ctr"/>
            <a:endParaRPr lang="en-US" dirty="0">
              <a:latin typeface="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latin typeface=""/>
              </a:rPr>
              <a:t>Early Warning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Jalankan</a:t>
            </a:r>
            <a:r>
              <a:rPr lang="en-ID" dirty="0">
                <a:latin typeface=""/>
              </a:rPr>
              <a:t> Model ML (</a:t>
            </a:r>
            <a:r>
              <a:rPr lang="en-ID" dirty="0" err="1">
                <a:latin typeface=""/>
              </a:rPr>
              <a:t>CatBoost</a:t>
            </a:r>
            <a:r>
              <a:rPr lang="en-ID" dirty="0">
                <a:latin typeface=""/>
              </a:rPr>
              <a:t>) </a:t>
            </a:r>
            <a:r>
              <a:rPr lang="en-ID" dirty="0" err="1">
                <a:latin typeface=""/>
              </a:rPr>
              <a:t>untuk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deteksi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probabilitas</a:t>
            </a:r>
            <a:r>
              <a:rPr lang="en-ID" dirty="0">
                <a:latin typeface=""/>
              </a:rPr>
              <a:t> dropout → </a:t>
            </a:r>
            <a:r>
              <a:rPr lang="en-ID" dirty="0" err="1">
                <a:latin typeface=""/>
              </a:rPr>
              <a:t>rujuk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bimbingan</a:t>
            </a:r>
            <a:r>
              <a:rPr lang="en-ID" dirty="0">
                <a:latin typeface="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"/>
              </a:rPr>
              <a:t>Intervensi</a:t>
            </a:r>
            <a:r>
              <a:rPr lang="en-ID" b="1" dirty="0">
                <a:latin typeface=""/>
              </a:rPr>
              <a:t> </a:t>
            </a:r>
            <a:r>
              <a:rPr lang="en-ID" b="1" dirty="0" err="1">
                <a:latin typeface=""/>
              </a:rPr>
              <a:t>Berdasarkan</a:t>
            </a:r>
            <a:r>
              <a:rPr lang="en-ID" b="1" dirty="0">
                <a:latin typeface=""/>
              </a:rPr>
              <a:t> </a:t>
            </a:r>
            <a:r>
              <a:rPr lang="en-ID" b="1" dirty="0" err="1">
                <a:latin typeface=""/>
              </a:rPr>
              <a:t>Risiko</a:t>
            </a:r>
            <a:endParaRPr lang="en-ID" b="1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>
                <a:latin typeface=""/>
              </a:rPr>
              <a:t>70% 	→ </a:t>
            </a:r>
            <a:r>
              <a:rPr lang="en-ID" dirty="0" err="1">
                <a:latin typeface=""/>
              </a:rPr>
              <a:t>bimbingan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intensif</a:t>
            </a:r>
            <a:endParaRPr lang="en-ID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>
                <a:latin typeface=""/>
              </a:rPr>
              <a:t>50 – 70% 	→ </a:t>
            </a:r>
            <a:r>
              <a:rPr lang="en-ID" dirty="0" err="1">
                <a:latin typeface=""/>
              </a:rPr>
              <a:t>sesi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konsultasi</a:t>
            </a:r>
            <a:endParaRPr lang="en-ID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>
                <a:latin typeface=""/>
              </a:rPr>
              <a:t>&lt; 50% 	→ </a:t>
            </a:r>
            <a:r>
              <a:rPr lang="en-ID" dirty="0" err="1">
                <a:latin typeface=""/>
              </a:rPr>
              <a:t>pemantauan</a:t>
            </a:r>
            <a:r>
              <a:rPr lang="en-ID" dirty="0">
                <a:latin typeface=""/>
              </a:rPr>
              <a:t> rutin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"/>
              </a:rPr>
              <a:t>Bimbingan</a:t>
            </a:r>
            <a:r>
              <a:rPr lang="en-ID" b="1" dirty="0">
                <a:latin typeface=""/>
              </a:rPr>
              <a:t> Akademik &amp; </a:t>
            </a:r>
            <a:r>
              <a:rPr lang="en-ID" b="1" dirty="0" err="1">
                <a:latin typeface=""/>
              </a:rPr>
              <a:t>Finansial</a:t>
            </a:r>
            <a:endParaRPr lang="en-ID" b="1" dirty="0">
              <a:latin typeface="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Fokus</a:t>
            </a:r>
            <a:r>
              <a:rPr lang="en-ID" dirty="0">
                <a:latin typeface=""/>
              </a:rPr>
              <a:t> pada </a:t>
            </a:r>
            <a:r>
              <a:rPr lang="en-ID" dirty="0" err="1">
                <a:latin typeface=""/>
              </a:rPr>
              <a:t>fitur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krusial</a:t>
            </a:r>
            <a:r>
              <a:rPr lang="en-ID" dirty="0">
                <a:latin typeface=""/>
              </a:rPr>
              <a:t> (GPA </a:t>
            </a:r>
            <a:r>
              <a:rPr lang="en-ID" dirty="0" err="1">
                <a:latin typeface=""/>
              </a:rPr>
              <a:t>awal</a:t>
            </a:r>
            <a:r>
              <a:rPr lang="en-ID" dirty="0">
                <a:latin typeface=""/>
              </a:rPr>
              <a:t>, </a:t>
            </a:r>
            <a:r>
              <a:rPr lang="en-ID" dirty="0" err="1">
                <a:latin typeface=""/>
              </a:rPr>
              <a:t>beasiswa</a:t>
            </a:r>
            <a:r>
              <a:rPr lang="en-ID" dirty="0">
                <a:latin typeface=""/>
              </a:rPr>
              <a:t>, status </a:t>
            </a:r>
            <a:r>
              <a:rPr lang="en-ID" dirty="0" err="1">
                <a:latin typeface=""/>
              </a:rPr>
              <a:t>debitur</a:t>
            </a:r>
            <a:r>
              <a:rPr lang="en-ID" dirty="0">
                <a:latin typeface="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"/>
              </a:rPr>
              <a:t>Pelatihan</a:t>
            </a:r>
            <a:r>
              <a:rPr lang="en-ID" b="1" dirty="0">
                <a:latin typeface=""/>
              </a:rPr>
              <a:t> Staf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"/>
              </a:rPr>
              <a:t>Sosialisasi</a:t>
            </a:r>
            <a:r>
              <a:rPr lang="en-ID" dirty="0">
                <a:latin typeface=""/>
              </a:rPr>
              <a:t> dashboard &amp; </a:t>
            </a:r>
            <a:r>
              <a:rPr lang="en-ID" dirty="0" err="1">
                <a:latin typeface=""/>
              </a:rPr>
              <a:t>interpretasi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skor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risiko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ke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dosen</a:t>
            </a:r>
            <a:r>
              <a:rPr lang="en-ID" dirty="0">
                <a:latin typeface=""/>
              </a:rPr>
              <a:t>/</a:t>
            </a:r>
            <a:r>
              <a:rPr lang="en-ID" dirty="0" err="1">
                <a:latin typeface=""/>
              </a:rPr>
              <a:t>konselor</a:t>
            </a:r>
            <a:r>
              <a:rPr lang="en-ID" dirty="0">
                <a:latin typeface="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"/>
              </a:rPr>
              <a:t>Evaluasi</a:t>
            </a:r>
            <a:r>
              <a:rPr lang="en-ID" b="1" dirty="0">
                <a:latin typeface=""/>
              </a:rPr>
              <a:t> &amp; Update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>
                <a:latin typeface=""/>
              </a:rPr>
              <a:t>Review </a:t>
            </a:r>
            <a:r>
              <a:rPr lang="en-ID" dirty="0" err="1">
                <a:latin typeface=""/>
              </a:rPr>
              <a:t>performa</a:t>
            </a:r>
            <a:r>
              <a:rPr lang="en-ID" dirty="0">
                <a:latin typeface=""/>
              </a:rPr>
              <a:t> </a:t>
            </a:r>
            <a:r>
              <a:rPr lang="en-ID" dirty="0" err="1">
                <a:latin typeface=""/>
              </a:rPr>
              <a:t>berkala</a:t>
            </a:r>
            <a:r>
              <a:rPr lang="en-ID" dirty="0">
                <a:latin typeface=""/>
              </a:rPr>
              <a:t>, fine-tuning </a:t>
            </a:r>
            <a:r>
              <a:rPr lang="en-ID" dirty="0" err="1">
                <a:latin typeface=""/>
              </a:rPr>
              <a:t>sesuai</a:t>
            </a:r>
            <a:r>
              <a:rPr lang="en-ID" dirty="0">
                <a:latin typeface=""/>
              </a:rPr>
              <a:t> data </a:t>
            </a:r>
            <a:r>
              <a:rPr lang="en-ID" dirty="0" err="1">
                <a:latin typeface=""/>
              </a:rPr>
              <a:t>terbaru</a:t>
            </a:r>
            <a:r>
              <a:rPr lang="en-ID" dirty="0">
                <a:latin typeface="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0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D055D3-47D7-E2FA-A5FD-5DB4563A9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2C7D5-0D64-97B9-9B98-0092A810B83A}"/>
              </a:ext>
            </a:extLst>
          </p:cNvPr>
          <p:cNvSpPr txBox="1"/>
          <p:nvPr/>
        </p:nvSpPr>
        <p:spPr>
          <a:xfrm>
            <a:off x="2522104" y="2411974"/>
            <a:ext cx="71477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4185F4"/>
                </a:solidFill>
                <a:latin typeface=""/>
              </a:rPr>
              <a:t>MATUR NUWUN~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1A1630-4289-7C7D-14BD-0692B9972B2F}"/>
              </a:ext>
            </a:extLst>
          </p:cNvPr>
          <p:cNvSpPr/>
          <p:nvPr/>
        </p:nvSpPr>
        <p:spPr>
          <a:xfrm>
            <a:off x="1863723" y="3753482"/>
            <a:ext cx="8464550" cy="667807"/>
          </a:xfrm>
          <a:prstGeom prst="round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latin typeface=""/>
              </a:rPr>
              <a:t>Github</a:t>
            </a:r>
            <a:r>
              <a:rPr lang="en-US" sz="1600" dirty="0">
                <a:latin typeface=""/>
              </a:rPr>
              <a:t> 		: https://</a:t>
            </a:r>
            <a:r>
              <a:rPr lang="en-US" sz="1600" dirty="0" err="1">
                <a:latin typeface=""/>
              </a:rPr>
              <a:t>github.com</a:t>
            </a:r>
            <a:r>
              <a:rPr lang="en-US" sz="1600" dirty="0">
                <a:latin typeface=""/>
              </a:rPr>
              <a:t>/muhakbarhamid21/student-dropout-prediction</a:t>
            </a:r>
          </a:p>
          <a:p>
            <a:r>
              <a:rPr lang="en-US" sz="1600" dirty="0" err="1">
                <a:latin typeface=""/>
              </a:rPr>
              <a:t>Streamlit</a:t>
            </a:r>
            <a:r>
              <a:rPr lang="en-US" sz="1600" dirty="0">
                <a:latin typeface=""/>
              </a:rPr>
              <a:t>		: https://muhakbarhamid21-prediksi-dropout-mahasiswa.streamlit.app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C8F79-F3A3-C57F-63BF-416BA7427ABF}"/>
              </a:ext>
            </a:extLst>
          </p:cNvPr>
          <p:cNvSpPr txBox="1"/>
          <p:nvPr/>
        </p:nvSpPr>
        <p:spPr>
          <a:xfrm>
            <a:off x="2863559" y="6177298"/>
            <a:ext cx="646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185F4"/>
                </a:solidFill>
                <a:latin typeface=""/>
              </a:rPr>
              <a:t>Muhammad Akbar Hamid | muhakbarhamid21@gmail.com</a:t>
            </a:r>
          </a:p>
          <a:p>
            <a:pPr algn="ctr"/>
            <a:r>
              <a:rPr lang="en-US" sz="1200" dirty="0">
                <a:solidFill>
                  <a:srgbClr val="4185F4"/>
                </a:solidFill>
                <a:latin typeface=""/>
              </a:rPr>
              <a:t>https://</a:t>
            </a:r>
            <a:r>
              <a:rPr lang="en-US" sz="1200" dirty="0" err="1">
                <a:solidFill>
                  <a:srgbClr val="4185F4"/>
                </a:solidFill>
                <a:latin typeface=""/>
              </a:rPr>
              <a:t>www.linkedin.com</a:t>
            </a:r>
            <a:r>
              <a:rPr lang="en-US" sz="1200" dirty="0">
                <a:solidFill>
                  <a:srgbClr val="4185F4"/>
                </a:solidFill>
                <a:latin typeface=""/>
              </a:rPr>
              <a:t>/in/muhakbarhamid21 | https://</a:t>
            </a:r>
            <a:r>
              <a:rPr lang="en-US" sz="1200" dirty="0" err="1">
                <a:solidFill>
                  <a:srgbClr val="4185F4"/>
                </a:solidFill>
                <a:latin typeface=""/>
              </a:rPr>
              <a:t>github.com</a:t>
            </a:r>
            <a:r>
              <a:rPr lang="en-US" sz="1200" dirty="0">
                <a:solidFill>
                  <a:srgbClr val="4185F4"/>
                </a:solidFill>
                <a:latin typeface=""/>
              </a:rPr>
              <a:t>/muhakbarhamid21</a:t>
            </a:r>
          </a:p>
        </p:txBody>
      </p:sp>
    </p:spTree>
    <p:extLst>
      <p:ext uri="{BB962C8B-B14F-4D97-AF65-F5344CB8AC3E}">
        <p14:creationId xmlns:p14="http://schemas.microsoft.com/office/powerpoint/2010/main" val="268808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378</Words>
  <Application>Microsoft Macintosh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Akbar Hamid</dc:creator>
  <cp:lastModifiedBy>Muhammad Akbar Hamid</cp:lastModifiedBy>
  <cp:revision>1</cp:revision>
  <dcterms:created xsi:type="dcterms:W3CDTF">2025-05-20T21:14:39Z</dcterms:created>
  <dcterms:modified xsi:type="dcterms:W3CDTF">2025-05-21T10:31:32Z</dcterms:modified>
</cp:coreProperties>
</file>