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12204700" cy="6858000"/>
  <p:notesSz cx="122047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0255" y="1741220"/>
            <a:ext cx="6054725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977" y="3358326"/>
            <a:ext cx="6666865" cy="155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5377" y="6470088"/>
            <a:ext cx="16357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4303" y="6470088"/>
            <a:ext cx="2311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50" y="2209800"/>
            <a:ext cx="10665048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968375" marR="5080" indent="-956310">
              <a:lnSpc>
                <a:spcPts val="6480"/>
              </a:lnSpc>
              <a:spcBef>
                <a:spcPts val="915"/>
              </a:spcBef>
              <a:tabLst>
                <a:tab pos="1840864" algn="l"/>
              </a:tabLst>
            </a:pPr>
            <a:r>
              <a:rPr spc="395" dirty="0"/>
              <a:t>Scheduling</a:t>
            </a:r>
            <a:r>
              <a:rPr lang="en-US" spc="395" dirty="0"/>
              <a:t> </a:t>
            </a:r>
            <a:r>
              <a:rPr spc="380" dirty="0"/>
              <a:t>Algorithms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2048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25234"/>
            <a:ext cx="5535930" cy="308673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First-Come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First-Served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(FCFS)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Shortest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Job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(SJF)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Shortest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Remaining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Time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(SRTF)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Round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Robin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EBEBE"/>
                </a:solidFill>
                <a:latin typeface="Calibri"/>
                <a:cs typeface="Calibri"/>
              </a:rPr>
              <a:t>(RR)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Priority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Multilevel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6219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80" dirty="0"/>
              <a:t>Shortest</a:t>
            </a:r>
            <a:r>
              <a:rPr sz="4400" spc="30" dirty="0"/>
              <a:t> </a:t>
            </a:r>
            <a:r>
              <a:rPr sz="4400" spc="-45" dirty="0"/>
              <a:t>Job</a:t>
            </a:r>
            <a:r>
              <a:rPr sz="4400" spc="45" dirty="0"/>
              <a:t> </a:t>
            </a:r>
            <a:r>
              <a:rPr sz="4400" spc="85" dirty="0"/>
              <a:t>First</a:t>
            </a:r>
            <a:r>
              <a:rPr sz="4400" spc="35" dirty="0"/>
              <a:t> </a:t>
            </a:r>
            <a:r>
              <a:rPr sz="4400" spc="55" dirty="0"/>
              <a:t>(SJF)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24865"/>
            <a:ext cx="10111105" cy="19418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Associate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length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10" dirty="0">
                <a:latin typeface="Calibri"/>
                <a:cs typeface="Calibri"/>
              </a:rPr>
              <a:t> CPU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burst</a:t>
            </a:r>
            <a:r>
              <a:rPr sz="2800" spc="-5" dirty="0">
                <a:latin typeface="Calibri"/>
                <a:cs typeface="Calibri"/>
              </a:rPr>
              <a:t> with each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Schedule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-5" dirty="0">
                <a:latin typeface="Calibri"/>
                <a:cs typeface="Calibri"/>
              </a:rPr>
              <a:t> with the </a:t>
            </a:r>
            <a:r>
              <a:rPr sz="2800" spc="-15" dirty="0">
                <a:latin typeface="Calibri"/>
                <a:cs typeface="Calibri"/>
              </a:rPr>
              <a:t>shortest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next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burst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Optimality: SJF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least possible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waiting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given set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62191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80" dirty="0"/>
              <a:t>Shortest</a:t>
            </a:r>
            <a:r>
              <a:rPr sz="4400" spc="30" dirty="0"/>
              <a:t> </a:t>
            </a:r>
            <a:r>
              <a:rPr sz="4400" spc="-45" dirty="0"/>
              <a:t>Job</a:t>
            </a:r>
            <a:r>
              <a:rPr sz="4400" spc="45" dirty="0"/>
              <a:t> </a:t>
            </a:r>
            <a:r>
              <a:rPr sz="4400" spc="85" dirty="0"/>
              <a:t>First</a:t>
            </a:r>
            <a:r>
              <a:rPr sz="4400" spc="35" dirty="0"/>
              <a:t> </a:t>
            </a:r>
            <a:r>
              <a:rPr sz="4400" spc="55" dirty="0"/>
              <a:t>(SJF)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808899"/>
            <a:ext cx="95510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Consider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arrivals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resulting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Gantt</a:t>
            </a:r>
            <a:r>
              <a:rPr sz="2800" spc="-5" dirty="0">
                <a:latin typeface="Calibri"/>
                <a:cs typeface="Calibri"/>
              </a:rPr>
              <a:t> chart: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09966" y="2368079"/>
          <a:ext cx="2200275" cy="17388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843"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075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241"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1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241"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2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241"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3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241">
                <a:tc>
                  <a:txBody>
                    <a:bodyPr/>
                    <a:lstStyle/>
                    <a:p>
                      <a:pPr marL="91440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4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93960" y="3011042"/>
            <a:ext cx="7616190" cy="584200"/>
            <a:chOff x="3693960" y="3011042"/>
            <a:chExt cx="7616190" cy="584200"/>
          </a:xfrm>
        </p:grpSpPr>
        <p:sp>
          <p:nvSpPr>
            <p:cNvPr id="6" name="object 6"/>
            <p:cNvSpPr/>
            <p:nvPr/>
          </p:nvSpPr>
          <p:spPr>
            <a:xfrm>
              <a:off x="3693960" y="3011042"/>
              <a:ext cx="7616190" cy="584200"/>
            </a:xfrm>
            <a:custGeom>
              <a:avLst/>
              <a:gdLst/>
              <a:ahLst/>
              <a:cxnLst/>
              <a:rect l="l" t="t" r="r" b="b"/>
              <a:pathLst>
                <a:path w="7616190" h="584200">
                  <a:moveTo>
                    <a:pt x="7616164" y="0"/>
                  </a:moveTo>
                  <a:lnTo>
                    <a:pt x="0" y="0"/>
                  </a:lnTo>
                  <a:lnTo>
                    <a:pt x="0" y="583920"/>
                  </a:lnTo>
                  <a:lnTo>
                    <a:pt x="7616164" y="583920"/>
                  </a:lnTo>
                  <a:lnTo>
                    <a:pt x="7616164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84402" y="3202914"/>
              <a:ext cx="233273" cy="1965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6683" y="3202914"/>
              <a:ext cx="230035" cy="1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8046" y="3202914"/>
              <a:ext cx="233629" cy="1929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35282" y="3202914"/>
              <a:ext cx="134277" cy="1504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91886" y="3274555"/>
              <a:ext cx="46990" cy="121920"/>
            </a:xfrm>
            <a:custGeom>
              <a:avLst/>
              <a:gdLst/>
              <a:ahLst/>
              <a:cxnLst/>
              <a:rect l="l" t="t" r="r" b="b"/>
              <a:pathLst>
                <a:path w="46989" h="121920">
                  <a:moveTo>
                    <a:pt x="46799" y="0"/>
                  </a:moveTo>
                  <a:lnTo>
                    <a:pt x="34188" y="0"/>
                  </a:lnTo>
                  <a:lnTo>
                    <a:pt x="29609" y="11395"/>
                  </a:lnTo>
                  <a:lnTo>
                    <a:pt x="22899" y="17960"/>
                  </a:lnTo>
                  <a:lnTo>
                    <a:pt x="13287" y="21216"/>
                  </a:lnTo>
                  <a:lnTo>
                    <a:pt x="0" y="22682"/>
                  </a:lnTo>
                  <a:lnTo>
                    <a:pt x="0" y="34925"/>
                  </a:lnTo>
                  <a:lnTo>
                    <a:pt x="29514" y="34925"/>
                  </a:lnTo>
                  <a:lnTo>
                    <a:pt x="29514" y="121323"/>
                  </a:lnTo>
                  <a:lnTo>
                    <a:pt x="46799" y="121323"/>
                  </a:lnTo>
                  <a:lnTo>
                    <a:pt x="46799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693324" y="3010407"/>
          <a:ext cx="7617458" cy="583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3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221E1F"/>
                      </a:solidFill>
                      <a:prstDash val="solid"/>
                    </a:lnL>
                    <a:lnR w="12700">
                      <a:solidFill>
                        <a:srgbClr val="221E1F"/>
                      </a:solidFill>
                      <a:prstDash val="solid"/>
                    </a:lnR>
                    <a:lnT w="3175">
                      <a:solidFill>
                        <a:srgbClr val="221E1F"/>
                      </a:solidFill>
                      <a:prstDash val="solid"/>
                    </a:lnT>
                    <a:lnB w="31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E1F"/>
                      </a:solidFill>
                      <a:prstDash val="solid"/>
                    </a:lnL>
                    <a:lnR w="12700">
                      <a:solidFill>
                        <a:srgbClr val="221E1F"/>
                      </a:solidFill>
                      <a:prstDash val="solid"/>
                    </a:lnR>
                    <a:lnT w="3175">
                      <a:solidFill>
                        <a:srgbClr val="221E1F"/>
                      </a:solidFill>
                      <a:prstDash val="solid"/>
                    </a:lnT>
                    <a:lnB w="31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E1F"/>
                      </a:solidFill>
                      <a:prstDash val="solid"/>
                    </a:lnL>
                    <a:lnR w="12700">
                      <a:solidFill>
                        <a:srgbClr val="221E1F"/>
                      </a:solidFill>
                      <a:prstDash val="solid"/>
                    </a:lnR>
                    <a:lnT w="3175">
                      <a:solidFill>
                        <a:srgbClr val="221E1F"/>
                      </a:solidFill>
                      <a:prstDash val="solid"/>
                    </a:lnT>
                    <a:lnB w="3175">
                      <a:solidFill>
                        <a:srgbClr val="221E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21E1F"/>
                      </a:solidFill>
                      <a:prstDash val="solid"/>
                    </a:lnL>
                    <a:lnR w="3175">
                      <a:solidFill>
                        <a:srgbClr val="221E1F"/>
                      </a:solidFill>
                      <a:prstDash val="solid"/>
                    </a:lnR>
                    <a:lnT w="3175">
                      <a:solidFill>
                        <a:srgbClr val="221E1F"/>
                      </a:solidFill>
                      <a:prstDash val="solid"/>
                    </a:lnT>
                    <a:lnB w="3175">
                      <a:solidFill>
                        <a:srgbClr val="221E1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04994" y="3684955"/>
            <a:ext cx="194043" cy="13680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11920" y="3684955"/>
            <a:ext cx="179273" cy="14076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62356" y="3684955"/>
            <a:ext cx="86656" cy="14076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664800" y="3684955"/>
            <a:ext cx="998855" cy="140970"/>
          </a:xfrm>
          <a:custGeom>
            <a:avLst/>
            <a:gdLst/>
            <a:ahLst/>
            <a:cxnLst/>
            <a:rect l="l" t="t" r="r" b="b"/>
            <a:pathLst>
              <a:path w="998854" h="140970">
                <a:moveTo>
                  <a:pt x="44284" y="0"/>
                </a:moveTo>
                <a:lnTo>
                  <a:pt x="21720" y="6970"/>
                </a:lnTo>
                <a:lnTo>
                  <a:pt x="8235" y="24439"/>
                </a:lnTo>
                <a:lnTo>
                  <a:pt x="1704" y="47239"/>
                </a:lnTo>
                <a:lnTo>
                  <a:pt x="0" y="70205"/>
                </a:lnTo>
                <a:lnTo>
                  <a:pt x="1704" y="93076"/>
                </a:lnTo>
                <a:lnTo>
                  <a:pt x="8235" y="116016"/>
                </a:lnTo>
                <a:lnTo>
                  <a:pt x="21720" y="133690"/>
                </a:lnTo>
                <a:lnTo>
                  <a:pt x="44284" y="140766"/>
                </a:lnTo>
                <a:lnTo>
                  <a:pt x="67054" y="133690"/>
                </a:lnTo>
                <a:lnTo>
                  <a:pt x="73517" y="125285"/>
                </a:lnTo>
                <a:lnTo>
                  <a:pt x="44284" y="125285"/>
                </a:lnTo>
                <a:lnTo>
                  <a:pt x="32168" y="121488"/>
                </a:lnTo>
                <a:lnTo>
                  <a:pt x="23764" y="110570"/>
                </a:lnTo>
                <a:lnTo>
                  <a:pt x="18871" y="93240"/>
                </a:lnTo>
                <a:lnTo>
                  <a:pt x="17284" y="70205"/>
                </a:lnTo>
                <a:lnTo>
                  <a:pt x="18871" y="47076"/>
                </a:lnTo>
                <a:lnTo>
                  <a:pt x="23764" y="29884"/>
                </a:lnTo>
                <a:lnTo>
                  <a:pt x="32168" y="19172"/>
                </a:lnTo>
                <a:lnTo>
                  <a:pt x="44284" y="15481"/>
                </a:lnTo>
                <a:lnTo>
                  <a:pt x="73675" y="15481"/>
                </a:lnTo>
                <a:lnTo>
                  <a:pt x="67054" y="6970"/>
                </a:lnTo>
                <a:lnTo>
                  <a:pt x="44284" y="0"/>
                </a:lnTo>
                <a:close/>
              </a:path>
              <a:path w="998854" h="140970">
                <a:moveTo>
                  <a:pt x="73675" y="15481"/>
                </a:moveTo>
                <a:lnTo>
                  <a:pt x="44284" y="15481"/>
                </a:lnTo>
                <a:lnTo>
                  <a:pt x="56456" y="19172"/>
                </a:lnTo>
                <a:lnTo>
                  <a:pt x="64982" y="29884"/>
                </a:lnTo>
                <a:lnTo>
                  <a:pt x="69998" y="47076"/>
                </a:lnTo>
                <a:lnTo>
                  <a:pt x="71640" y="70205"/>
                </a:lnTo>
                <a:lnTo>
                  <a:pt x="69998" y="93240"/>
                </a:lnTo>
                <a:lnTo>
                  <a:pt x="64982" y="110570"/>
                </a:lnTo>
                <a:lnTo>
                  <a:pt x="56456" y="121488"/>
                </a:lnTo>
                <a:lnTo>
                  <a:pt x="44284" y="125285"/>
                </a:lnTo>
                <a:lnTo>
                  <a:pt x="73517" y="125285"/>
                </a:lnTo>
                <a:lnTo>
                  <a:pt x="80645" y="116016"/>
                </a:lnTo>
                <a:lnTo>
                  <a:pt x="87215" y="93076"/>
                </a:lnTo>
                <a:lnTo>
                  <a:pt x="88925" y="70205"/>
                </a:lnTo>
                <a:lnTo>
                  <a:pt x="87215" y="47239"/>
                </a:lnTo>
                <a:lnTo>
                  <a:pt x="80645" y="24439"/>
                </a:lnTo>
                <a:lnTo>
                  <a:pt x="73675" y="15481"/>
                </a:lnTo>
                <a:close/>
              </a:path>
              <a:path w="998854" h="140970">
                <a:moveTo>
                  <a:pt x="925563" y="95046"/>
                </a:moveTo>
                <a:lnTo>
                  <a:pt x="908634" y="95046"/>
                </a:lnTo>
                <a:lnTo>
                  <a:pt x="910257" y="106750"/>
                </a:lnTo>
                <a:lnTo>
                  <a:pt x="934554" y="138239"/>
                </a:lnTo>
                <a:lnTo>
                  <a:pt x="942124" y="140766"/>
                </a:lnTo>
                <a:lnTo>
                  <a:pt x="951839" y="140766"/>
                </a:lnTo>
                <a:lnTo>
                  <a:pt x="973125" y="136981"/>
                </a:lnTo>
                <a:lnTo>
                  <a:pt x="987659" y="126952"/>
                </a:lnTo>
                <a:lnTo>
                  <a:pt x="988631" y="125285"/>
                </a:lnTo>
                <a:lnTo>
                  <a:pt x="952919" y="125285"/>
                </a:lnTo>
                <a:lnTo>
                  <a:pt x="938670" y="122332"/>
                </a:lnTo>
                <a:lnTo>
                  <a:pt x="930463" y="114890"/>
                </a:lnTo>
                <a:lnTo>
                  <a:pt x="926646" y="105086"/>
                </a:lnTo>
                <a:lnTo>
                  <a:pt x="925563" y="95046"/>
                </a:lnTo>
                <a:close/>
              </a:path>
              <a:path w="998854" h="140970">
                <a:moveTo>
                  <a:pt x="943559" y="58686"/>
                </a:moveTo>
                <a:lnTo>
                  <a:pt x="943559" y="73444"/>
                </a:lnTo>
                <a:lnTo>
                  <a:pt x="950760" y="73444"/>
                </a:lnTo>
                <a:lnTo>
                  <a:pt x="960249" y="74135"/>
                </a:lnTo>
                <a:lnTo>
                  <a:pt x="970243" y="77358"/>
                </a:lnTo>
                <a:lnTo>
                  <a:pt x="978143" y="84834"/>
                </a:lnTo>
                <a:lnTo>
                  <a:pt x="981354" y="98285"/>
                </a:lnTo>
                <a:lnTo>
                  <a:pt x="979240" y="109340"/>
                </a:lnTo>
                <a:lnTo>
                  <a:pt x="973347" y="117862"/>
                </a:lnTo>
                <a:lnTo>
                  <a:pt x="964348" y="123345"/>
                </a:lnTo>
                <a:lnTo>
                  <a:pt x="952919" y="125285"/>
                </a:lnTo>
                <a:lnTo>
                  <a:pt x="988631" y="125285"/>
                </a:lnTo>
                <a:lnTo>
                  <a:pt x="995984" y="112670"/>
                </a:lnTo>
                <a:lnTo>
                  <a:pt x="998639" y="96126"/>
                </a:lnTo>
                <a:lnTo>
                  <a:pt x="997035" y="84348"/>
                </a:lnTo>
                <a:lnTo>
                  <a:pt x="992562" y="75337"/>
                </a:lnTo>
                <a:lnTo>
                  <a:pt x="985726" y="68892"/>
                </a:lnTo>
                <a:lnTo>
                  <a:pt x="977036" y="64808"/>
                </a:lnTo>
                <a:lnTo>
                  <a:pt x="977036" y="64439"/>
                </a:lnTo>
                <a:lnTo>
                  <a:pt x="982511" y="61211"/>
                </a:lnTo>
                <a:lnTo>
                  <a:pt x="984581" y="59042"/>
                </a:lnTo>
                <a:lnTo>
                  <a:pt x="946073" y="59042"/>
                </a:lnTo>
                <a:lnTo>
                  <a:pt x="943559" y="58686"/>
                </a:lnTo>
                <a:close/>
              </a:path>
              <a:path w="998854" h="140970">
                <a:moveTo>
                  <a:pt x="986686" y="15481"/>
                </a:moveTo>
                <a:lnTo>
                  <a:pt x="952563" y="15481"/>
                </a:lnTo>
                <a:lnTo>
                  <a:pt x="964529" y="17636"/>
                </a:lnTo>
                <a:lnTo>
                  <a:pt x="971908" y="22999"/>
                </a:lnTo>
                <a:lnTo>
                  <a:pt x="975644" y="29915"/>
                </a:lnTo>
                <a:lnTo>
                  <a:pt x="976680" y="36728"/>
                </a:lnTo>
                <a:lnTo>
                  <a:pt x="974626" y="47501"/>
                </a:lnTo>
                <a:lnTo>
                  <a:pt x="969162" y="54362"/>
                </a:lnTo>
                <a:lnTo>
                  <a:pt x="961336" y="57984"/>
                </a:lnTo>
                <a:lnTo>
                  <a:pt x="952195" y="59042"/>
                </a:lnTo>
                <a:lnTo>
                  <a:pt x="984581" y="59042"/>
                </a:lnTo>
                <a:lnTo>
                  <a:pt x="987883" y="55583"/>
                </a:lnTo>
                <a:lnTo>
                  <a:pt x="991972" y="47185"/>
                </a:lnTo>
                <a:lnTo>
                  <a:pt x="993597" y="35648"/>
                </a:lnTo>
                <a:lnTo>
                  <a:pt x="990847" y="21420"/>
                </a:lnTo>
                <a:lnTo>
                  <a:pt x="986686" y="15481"/>
                </a:lnTo>
                <a:close/>
              </a:path>
              <a:path w="998854" h="140970">
                <a:moveTo>
                  <a:pt x="953642" y="0"/>
                </a:moveTo>
                <a:lnTo>
                  <a:pt x="932839" y="4190"/>
                </a:lnTo>
                <a:lnTo>
                  <a:pt x="920072" y="14895"/>
                </a:lnTo>
                <a:lnTo>
                  <a:pt x="913650" y="29312"/>
                </a:lnTo>
                <a:lnTo>
                  <a:pt x="911885" y="44640"/>
                </a:lnTo>
                <a:lnTo>
                  <a:pt x="928077" y="44640"/>
                </a:lnTo>
                <a:lnTo>
                  <a:pt x="928864" y="36135"/>
                </a:lnTo>
                <a:lnTo>
                  <a:pt x="931948" y="26550"/>
                </a:lnTo>
                <a:lnTo>
                  <a:pt x="939218" y="18721"/>
                </a:lnTo>
                <a:lnTo>
                  <a:pt x="952563" y="15481"/>
                </a:lnTo>
                <a:lnTo>
                  <a:pt x="986686" y="15481"/>
                </a:lnTo>
                <a:lnTo>
                  <a:pt x="982935" y="10128"/>
                </a:lnTo>
                <a:lnTo>
                  <a:pt x="970365" y="2684"/>
                </a:lnTo>
                <a:lnTo>
                  <a:pt x="953642" y="0"/>
                </a:lnTo>
                <a:close/>
              </a:path>
            </a:pathLst>
          </a:custGeom>
          <a:solidFill>
            <a:srgbClr val="221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567597" y="4562360"/>
            <a:ext cx="182245" cy="4019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spc="-10" dirty="0">
                <a:latin typeface="Calibri"/>
                <a:cs typeface="Calibri"/>
              </a:rPr>
              <a:t>4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889977" y="4363377"/>
            <a:ext cx="94494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6700" algn="l"/>
                <a:tab pos="6869430" algn="l"/>
                <a:tab pos="8848725" algn="l"/>
                <a:tab pos="9254490" algn="l"/>
              </a:tabLst>
            </a:pPr>
            <a:r>
              <a:rPr sz="2800" spc="-10" dirty="0">
                <a:latin typeface="Calibri"/>
                <a:cs typeface="Calibri"/>
              </a:rPr>
              <a:t>Gives</a:t>
            </a:r>
            <a:r>
              <a:rPr sz="2800" dirty="0">
                <a:latin typeface="Calibri"/>
                <a:cs typeface="Calibri"/>
              </a:rPr>
              <a:t> 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average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per-process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waiting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	</a:t>
            </a:r>
            <a:r>
              <a:rPr sz="3675" u="sng" spc="-15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3675" u="sng" spc="60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75" u="sng" spc="-547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3675" u="sng" spc="-209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75" u="sng" spc="-22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16</a:t>
            </a:r>
            <a:r>
              <a:rPr sz="3675" u="sng" spc="37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75" u="sng" spc="-547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3675" u="sng" spc="-89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75" u="sng" spc="-15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</a:t>
            </a:r>
            <a:r>
              <a:rPr sz="3675" u="sng" spc="52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675" u="sng" spc="-547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3675" u="sng" spc="-195" baseline="31746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75" u="sng" spc="-15" baseline="31746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sz="3675" spc="-15" baseline="31746" dirty="0">
                <a:latin typeface="Calibri"/>
                <a:cs typeface="Calibri"/>
              </a:rPr>
              <a:t>	</a:t>
            </a:r>
            <a:r>
              <a:rPr sz="2450" spc="150" dirty="0">
                <a:latin typeface="Tahoma"/>
                <a:cs typeface="Tahoma"/>
              </a:rPr>
              <a:t>=	</a:t>
            </a:r>
            <a:r>
              <a:rPr sz="2450" spc="-10" dirty="0">
                <a:latin typeface="Calibri"/>
                <a:cs typeface="Calibri"/>
              </a:rPr>
              <a:t>7</a:t>
            </a:r>
            <a:endParaRPr sz="2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634212"/>
            <a:ext cx="2048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/>
              <a:t>Outline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25234"/>
            <a:ext cx="5535930" cy="387096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First-Come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First-Served</a:t>
            </a: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(FCFS)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Shortest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BEBEBE"/>
                </a:solidFill>
                <a:latin typeface="Calibri"/>
                <a:cs typeface="Calibri"/>
              </a:rPr>
              <a:t>Job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First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(SJF)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Shortest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Remaining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10" dirty="0">
                <a:latin typeface="Calibri"/>
                <a:cs typeface="Calibri"/>
              </a:rPr>
              <a:t>(SRTF)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Predicting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future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Exponential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averaging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Round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BEBEBE"/>
                </a:solidFill>
                <a:latin typeface="Calibri"/>
                <a:cs typeface="Calibri"/>
              </a:rPr>
              <a:t>Robin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BEBEBE"/>
                </a:solidFill>
                <a:latin typeface="Calibri"/>
                <a:cs typeface="Calibri"/>
              </a:rPr>
              <a:t>(RR)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Priority</a:t>
            </a:r>
            <a:r>
              <a:rPr sz="2800" spc="-25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scheduling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BEBEBE"/>
                </a:solidFill>
                <a:latin typeface="Calibri"/>
                <a:cs typeface="Calibri"/>
              </a:rPr>
              <a:t>Multilevel</a:t>
            </a:r>
            <a:r>
              <a:rPr sz="2800" spc="-30" dirty="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BEBEBE"/>
                </a:solidFill>
                <a:latin typeface="Calibri"/>
                <a:cs typeface="Calibri"/>
              </a:rPr>
              <a:t>queues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377" y="332536"/>
            <a:ext cx="8419465" cy="12992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280" dirty="0"/>
              <a:t>Shortest</a:t>
            </a:r>
            <a:r>
              <a:rPr sz="4400" spc="45" dirty="0"/>
              <a:t> </a:t>
            </a:r>
            <a:r>
              <a:rPr sz="4400" spc="320" dirty="0"/>
              <a:t>Remaining</a:t>
            </a:r>
            <a:r>
              <a:rPr sz="4400" spc="60" dirty="0"/>
              <a:t> </a:t>
            </a:r>
            <a:r>
              <a:rPr sz="4400" spc="225" dirty="0"/>
              <a:t>Time</a:t>
            </a:r>
            <a:r>
              <a:rPr sz="4400" spc="60" dirty="0"/>
              <a:t> </a:t>
            </a:r>
            <a:r>
              <a:rPr sz="4400" spc="80" dirty="0"/>
              <a:t>First </a:t>
            </a:r>
            <a:r>
              <a:rPr sz="4400" spc="-1310" dirty="0"/>
              <a:t> </a:t>
            </a:r>
            <a:r>
              <a:rPr sz="4400" spc="229" dirty="0"/>
              <a:t>(SRTF)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5377" y="1776873"/>
            <a:ext cx="10344150" cy="222567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Simply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pre-emptive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version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SJF</a:t>
            </a:r>
            <a:endParaRPr sz="2800">
              <a:latin typeface="Calibri"/>
              <a:cs typeface="Calibri"/>
            </a:endParaRPr>
          </a:p>
          <a:p>
            <a:pPr marL="698500" marR="5080" lvl="1" indent="-228600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Pre-empt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 process</a:t>
            </a:r>
            <a:r>
              <a:rPr sz="2400" spc="-5" dirty="0">
                <a:latin typeface="Calibri"/>
                <a:cs typeface="Calibri"/>
              </a:rPr>
              <a:t> if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new one arrives with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shorter </a:t>
            </a:r>
            <a:r>
              <a:rPr sz="2400" spc="-20" dirty="0">
                <a:latin typeface="Calibri"/>
                <a:cs typeface="Calibri"/>
              </a:rPr>
              <a:t>burst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length </a:t>
            </a:r>
            <a:r>
              <a:rPr sz="2400" spc="-5" dirty="0">
                <a:latin typeface="Calibri"/>
                <a:cs typeface="Calibri"/>
              </a:rPr>
              <a:t>than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remaining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Distinguish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arrival time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burst</a:t>
            </a:r>
            <a:r>
              <a:rPr sz="2800" b="1" spc="-10" dirty="0">
                <a:latin typeface="Calibri"/>
                <a:cs typeface="Calibri"/>
              </a:rPr>
              <a:t> length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e.g.,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Gives</a:t>
            </a:r>
            <a:r>
              <a:rPr sz="2800" spc="-30" dirty="0">
                <a:latin typeface="Calibri"/>
                <a:cs typeface="Calibri"/>
              </a:rPr>
              <a:t> Gantt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377" y="5080584"/>
            <a:ext cx="3993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Average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waiting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68525" y="3081603"/>
          <a:ext cx="3641088" cy="18539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2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5725" algn="r">
                        <a:lnSpc>
                          <a:spcPts val="2075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Arrival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ts val="2075"/>
                        </a:lnSpc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37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1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2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3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90805">
                        <a:lnSpc>
                          <a:spcPts val="2075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575" spc="-15" baseline="-23809" dirty="0">
                          <a:latin typeface="Calibri"/>
                          <a:cs typeface="Calibri"/>
                        </a:rPr>
                        <a:t>4</a:t>
                      </a:r>
                      <a:endParaRPr sz="1575" baseline="-23809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207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28522" y="4167085"/>
            <a:ext cx="6367145" cy="508634"/>
            <a:chOff x="928522" y="4167085"/>
            <a:chExt cx="6367145" cy="508634"/>
          </a:xfrm>
        </p:grpSpPr>
        <p:sp>
          <p:nvSpPr>
            <p:cNvPr id="7" name="object 7"/>
            <p:cNvSpPr/>
            <p:nvPr/>
          </p:nvSpPr>
          <p:spPr>
            <a:xfrm>
              <a:off x="929157" y="4167720"/>
              <a:ext cx="6365875" cy="507365"/>
            </a:xfrm>
            <a:custGeom>
              <a:avLst/>
              <a:gdLst/>
              <a:ahLst/>
              <a:cxnLst/>
              <a:rect l="l" t="t" r="r" b="b"/>
              <a:pathLst>
                <a:path w="6365875" h="507364">
                  <a:moveTo>
                    <a:pt x="6365519" y="0"/>
                  </a:moveTo>
                  <a:lnTo>
                    <a:pt x="0" y="0"/>
                  </a:lnTo>
                  <a:lnTo>
                    <a:pt x="0" y="507237"/>
                  </a:lnTo>
                  <a:lnTo>
                    <a:pt x="6365519" y="507237"/>
                  </a:lnTo>
                  <a:lnTo>
                    <a:pt x="6365519" y="0"/>
                  </a:lnTo>
                  <a:close/>
                </a:path>
              </a:pathLst>
            </a:custGeom>
            <a:solidFill>
              <a:srgbClr val="E5E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9157" y="4167720"/>
              <a:ext cx="6365875" cy="507365"/>
            </a:xfrm>
            <a:custGeom>
              <a:avLst/>
              <a:gdLst/>
              <a:ahLst/>
              <a:cxnLst/>
              <a:rect l="l" t="t" r="r" b="b"/>
              <a:pathLst>
                <a:path w="6365875" h="507364">
                  <a:moveTo>
                    <a:pt x="6365519" y="507237"/>
                  </a:moveTo>
                  <a:lnTo>
                    <a:pt x="0" y="507237"/>
                  </a:lnTo>
                  <a:lnTo>
                    <a:pt x="0" y="0"/>
                  </a:lnTo>
                  <a:lnTo>
                    <a:pt x="6365519" y="0"/>
                  </a:lnTo>
                  <a:lnTo>
                    <a:pt x="6365519" y="507237"/>
                  </a:lnTo>
                  <a:close/>
                </a:path>
              </a:pathLst>
            </a:custGeom>
            <a:ln w="3175">
              <a:solidFill>
                <a:srgbClr val="221E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69720" y="4167720"/>
              <a:ext cx="985519" cy="507365"/>
            </a:xfrm>
            <a:custGeom>
              <a:avLst/>
              <a:gdLst/>
              <a:ahLst/>
              <a:cxnLst/>
              <a:rect l="l" t="t" r="r" b="b"/>
              <a:pathLst>
                <a:path w="985519" h="507364">
                  <a:moveTo>
                    <a:pt x="9715" y="0"/>
                  </a:moveTo>
                  <a:lnTo>
                    <a:pt x="0" y="0"/>
                  </a:lnTo>
                  <a:lnTo>
                    <a:pt x="0" y="507238"/>
                  </a:lnTo>
                  <a:lnTo>
                    <a:pt x="9715" y="507238"/>
                  </a:lnTo>
                  <a:lnTo>
                    <a:pt x="9715" y="0"/>
                  </a:lnTo>
                  <a:close/>
                </a:path>
                <a:path w="985519" h="507364">
                  <a:moveTo>
                    <a:pt x="984961" y="0"/>
                  </a:moveTo>
                  <a:lnTo>
                    <a:pt x="975245" y="0"/>
                  </a:lnTo>
                  <a:lnTo>
                    <a:pt x="975245" y="507238"/>
                  </a:lnTo>
                  <a:lnTo>
                    <a:pt x="984961" y="507238"/>
                  </a:lnTo>
                  <a:lnTo>
                    <a:pt x="984961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3323" y="4334395"/>
              <a:ext cx="108356" cy="1303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76521" y="4434116"/>
              <a:ext cx="39370" cy="106045"/>
            </a:xfrm>
            <a:custGeom>
              <a:avLst/>
              <a:gdLst/>
              <a:ahLst/>
              <a:cxnLst/>
              <a:rect l="l" t="t" r="r" b="b"/>
              <a:pathLst>
                <a:path w="39370" h="106045">
                  <a:moveTo>
                    <a:pt x="39242" y="0"/>
                  </a:moveTo>
                  <a:lnTo>
                    <a:pt x="28803" y="0"/>
                  </a:lnTo>
                  <a:lnTo>
                    <a:pt x="24906" y="10083"/>
                  </a:lnTo>
                  <a:lnTo>
                    <a:pt x="19259" y="15843"/>
                  </a:lnTo>
                  <a:lnTo>
                    <a:pt x="11183" y="18630"/>
                  </a:lnTo>
                  <a:lnTo>
                    <a:pt x="0" y="19799"/>
                  </a:lnTo>
                  <a:lnTo>
                    <a:pt x="0" y="30238"/>
                  </a:lnTo>
                  <a:lnTo>
                    <a:pt x="25196" y="30238"/>
                  </a:lnTo>
                  <a:lnTo>
                    <a:pt x="25196" y="105486"/>
                  </a:lnTo>
                  <a:lnTo>
                    <a:pt x="39242" y="105486"/>
                  </a:lnTo>
                  <a:lnTo>
                    <a:pt x="39242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8199" y="4334395"/>
              <a:ext cx="197637" cy="2080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0074" y="4334395"/>
              <a:ext cx="108369" cy="130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33284" y="4434116"/>
              <a:ext cx="39370" cy="106045"/>
            </a:xfrm>
            <a:custGeom>
              <a:avLst/>
              <a:gdLst/>
              <a:ahLst/>
              <a:cxnLst/>
              <a:rect l="l" t="t" r="r" b="b"/>
              <a:pathLst>
                <a:path w="39369" h="106045">
                  <a:moveTo>
                    <a:pt x="39230" y="0"/>
                  </a:moveTo>
                  <a:lnTo>
                    <a:pt x="28790" y="0"/>
                  </a:lnTo>
                  <a:lnTo>
                    <a:pt x="24951" y="10083"/>
                  </a:lnTo>
                  <a:lnTo>
                    <a:pt x="19391" y="15843"/>
                  </a:lnTo>
                  <a:lnTo>
                    <a:pt x="11333" y="18630"/>
                  </a:lnTo>
                  <a:lnTo>
                    <a:pt x="0" y="19799"/>
                  </a:lnTo>
                  <a:lnTo>
                    <a:pt x="0" y="30238"/>
                  </a:lnTo>
                  <a:lnTo>
                    <a:pt x="25196" y="30238"/>
                  </a:lnTo>
                  <a:lnTo>
                    <a:pt x="25196" y="105486"/>
                  </a:lnTo>
                  <a:lnTo>
                    <a:pt x="39230" y="105486"/>
                  </a:lnTo>
                  <a:lnTo>
                    <a:pt x="39230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8518" y="4334395"/>
              <a:ext cx="195478" cy="2052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87116" y="4334395"/>
              <a:ext cx="197637" cy="2052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518281" y="4167720"/>
              <a:ext cx="1653539" cy="507365"/>
            </a:xfrm>
            <a:custGeom>
              <a:avLst/>
              <a:gdLst/>
              <a:ahLst/>
              <a:cxnLst/>
              <a:rect l="l" t="t" r="r" b="b"/>
              <a:pathLst>
                <a:path w="1653539" h="507364">
                  <a:moveTo>
                    <a:pt x="9715" y="0"/>
                  </a:moveTo>
                  <a:lnTo>
                    <a:pt x="0" y="0"/>
                  </a:lnTo>
                  <a:lnTo>
                    <a:pt x="0" y="507238"/>
                  </a:lnTo>
                  <a:lnTo>
                    <a:pt x="9715" y="507238"/>
                  </a:lnTo>
                  <a:lnTo>
                    <a:pt x="9715" y="0"/>
                  </a:lnTo>
                  <a:close/>
                </a:path>
                <a:path w="1653539" h="507364">
                  <a:moveTo>
                    <a:pt x="1653476" y="0"/>
                  </a:moveTo>
                  <a:lnTo>
                    <a:pt x="1643761" y="0"/>
                  </a:lnTo>
                  <a:lnTo>
                    <a:pt x="1643761" y="507238"/>
                  </a:lnTo>
                  <a:lnTo>
                    <a:pt x="1653476" y="507238"/>
                  </a:lnTo>
                  <a:lnTo>
                    <a:pt x="1653476" y="0"/>
                  </a:lnTo>
                  <a:close/>
                </a:path>
              </a:pathLst>
            </a:custGeom>
            <a:solidFill>
              <a:srgbClr val="22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6843" y="4752721"/>
            <a:ext cx="161632" cy="12240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02999" y="4752721"/>
            <a:ext cx="150837" cy="11916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53117" y="4752721"/>
            <a:ext cx="149758" cy="12240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92086" y="4752721"/>
            <a:ext cx="1394460" cy="122555"/>
          </a:xfrm>
          <a:custGeom>
            <a:avLst/>
            <a:gdLst/>
            <a:ahLst/>
            <a:cxnLst/>
            <a:rect l="l" t="t" r="r" b="b"/>
            <a:pathLst>
              <a:path w="1394460" h="122554">
                <a:moveTo>
                  <a:pt x="37071" y="0"/>
                </a:moveTo>
                <a:lnTo>
                  <a:pt x="18216" y="6171"/>
                </a:lnTo>
                <a:lnTo>
                  <a:pt x="6924" y="21556"/>
                </a:lnTo>
                <a:lnTo>
                  <a:pt x="1438" y="41464"/>
                </a:lnTo>
                <a:lnTo>
                  <a:pt x="0" y="61201"/>
                </a:lnTo>
                <a:lnTo>
                  <a:pt x="1438" y="81243"/>
                </a:lnTo>
                <a:lnTo>
                  <a:pt x="6924" y="101117"/>
                </a:lnTo>
                <a:lnTo>
                  <a:pt x="18216" y="116333"/>
                </a:lnTo>
                <a:lnTo>
                  <a:pt x="37071" y="122402"/>
                </a:lnTo>
                <a:lnTo>
                  <a:pt x="56078" y="116333"/>
                </a:lnTo>
                <a:lnTo>
                  <a:pt x="61718" y="108724"/>
                </a:lnTo>
                <a:lnTo>
                  <a:pt x="37071" y="108724"/>
                </a:lnTo>
                <a:lnTo>
                  <a:pt x="26846" y="105551"/>
                </a:lnTo>
                <a:lnTo>
                  <a:pt x="19791" y="96302"/>
                </a:lnTo>
                <a:lnTo>
                  <a:pt x="15706" y="81383"/>
                </a:lnTo>
                <a:lnTo>
                  <a:pt x="14389" y="61201"/>
                </a:lnTo>
                <a:lnTo>
                  <a:pt x="15706" y="41318"/>
                </a:lnTo>
                <a:lnTo>
                  <a:pt x="19791" y="26366"/>
                </a:lnTo>
                <a:lnTo>
                  <a:pt x="26846" y="16951"/>
                </a:lnTo>
                <a:lnTo>
                  <a:pt x="37071" y="13677"/>
                </a:lnTo>
                <a:lnTo>
                  <a:pt x="61581" y="13677"/>
                </a:lnTo>
                <a:lnTo>
                  <a:pt x="56078" y="6171"/>
                </a:lnTo>
                <a:lnTo>
                  <a:pt x="37071" y="0"/>
                </a:lnTo>
                <a:close/>
              </a:path>
              <a:path w="1394460" h="122554">
                <a:moveTo>
                  <a:pt x="61581" y="13677"/>
                </a:moveTo>
                <a:lnTo>
                  <a:pt x="37071" y="13677"/>
                </a:lnTo>
                <a:lnTo>
                  <a:pt x="47146" y="16951"/>
                </a:lnTo>
                <a:lnTo>
                  <a:pt x="54217" y="26366"/>
                </a:lnTo>
                <a:lnTo>
                  <a:pt x="58386" y="41318"/>
                </a:lnTo>
                <a:lnTo>
                  <a:pt x="59753" y="61201"/>
                </a:lnTo>
                <a:lnTo>
                  <a:pt x="58386" y="81383"/>
                </a:lnTo>
                <a:lnTo>
                  <a:pt x="54217" y="96302"/>
                </a:lnTo>
                <a:lnTo>
                  <a:pt x="47146" y="105551"/>
                </a:lnTo>
                <a:lnTo>
                  <a:pt x="37071" y="108724"/>
                </a:lnTo>
                <a:lnTo>
                  <a:pt x="61718" y="108724"/>
                </a:lnTo>
                <a:lnTo>
                  <a:pt x="67357" y="101117"/>
                </a:lnTo>
                <a:lnTo>
                  <a:pt x="72765" y="81243"/>
                </a:lnTo>
                <a:lnTo>
                  <a:pt x="74155" y="61201"/>
                </a:lnTo>
                <a:lnTo>
                  <a:pt x="72765" y="41464"/>
                </a:lnTo>
                <a:lnTo>
                  <a:pt x="67357" y="21556"/>
                </a:lnTo>
                <a:lnTo>
                  <a:pt x="61581" y="13677"/>
                </a:lnTo>
                <a:close/>
              </a:path>
              <a:path w="1394460" h="122554">
                <a:moveTo>
                  <a:pt x="401027" y="0"/>
                </a:moveTo>
                <a:lnTo>
                  <a:pt x="390232" y="0"/>
                </a:lnTo>
                <a:lnTo>
                  <a:pt x="386391" y="11750"/>
                </a:lnTo>
                <a:lnTo>
                  <a:pt x="380826" y="18405"/>
                </a:lnTo>
                <a:lnTo>
                  <a:pt x="372764" y="21616"/>
                </a:lnTo>
                <a:lnTo>
                  <a:pt x="361429" y="23037"/>
                </a:lnTo>
                <a:lnTo>
                  <a:pt x="361429" y="35280"/>
                </a:lnTo>
                <a:lnTo>
                  <a:pt x="386638" y="35280"/>
                </a:lnTo>
                <a:lnTo>
                  <a:pt x="386638" y="119164"/>
                </a:lnTo>
                <a:lnTo>
                  <a:pt x="401027" y="119164"/>
                </a:lnTo>
                <a:lnTo>
                  <a:pt x="401027" y="0"/>
                </a:lnTo>
                <a:close/>
              </a:path>
              <a:path w="1394460" h="122554">
                <a:moveTo>
                  <a:pt x="1333792" y="90004"/>
                </a:moveTo>
                <a:lnTo>
                  <a:pt x="1319758" y="90004"/>
                </a:lnTo>
                <a:lnTo>
                  <a:pt x="1324249" y="105996"/>
                </a:lnTo>
                <a:lnTo>
                  <a:pt x="1332757" y="115919"/>
                </a:lnTo>
                <a:lnTo>
                  <a:pt x="1343493" y="120983"/>
                </a:lnTo>
                <a:lnTo>
                  <a:pt x="1354670" y="122402"/>
                </a:lnTo>
                <a:lnTo>
                  <a:pt x="1375081" y="117801"/>
                </a:lnTo>
                <a:lnTo>
                  <a:pt x="1384392" y="109080"/>
                </a:lnTo>
                <a:lnTo>
                  <a:pt x="1356474" y="109080"/>
                </a:lnTo>
                <a:lnTo>
                  <a:pt x="1347917" y="107971"/>
                </a:lnTo>
                <a:lnTo>
                  <a:pt x="1340946" y="104533"/>
                </a:lnTo>
                <a:lnTo>
                  <a:pt x="1336069" y="98600"/>
                </a:lnTo>
                <a:lnTo>
                  <a:pt x="1333792" y="90004"/>
                </a:lnTo>
                <a:close/>
              </a:path>
              <a:path w="1394460" h="122554">
                <a:moveTo>
                  <a:pt x="1385031" y="55803"/>
                </a:moveTo>
                <a:lnTo>
                  <a:pt x="1355394" y="55803"/>
                </a:lnTo>
                <a:lnTo>
                  <a:pt x="1364933" y="57536"/>
                </a:lnTo>
                <a:lnTo>
                  <a:pt x="1372582" y="62642"/>
                </a:lnTo>
                <a:lnTo>
                  <a:pt x="1377667" y="70987"/>
                </a:lnTo>
                <a:lnTo>
                  <a:pt x="1379512" y="82435"/>
                </a:lnTo>
                <a:lnTo>
                  <a:pt x="1377885" y="92980"/>
                </a:lnTo>
                <a:lnTo>
                  <a:pt x="1373255" y="101430"/>
                </a:lnTo>
                <a:lnTo>
                  <a:pt x="1365994" y="107044"/>
                </a:lnTo>
                <a:lnTo>
                  <a:pt x="1356474" y="109080"/>
                </a:lnTo>
                <a:lnTo>
                  <a:pt x="1384392" y="109080"/>
                </a:lnTo>
                <a:lnTo>
                  <a:pt x="1386984" y="106653"/>
                </a:lnTo>
                <a:lnTo>
                  <a:pt x="1392541" y="92939"/>
                </a:lnTo>
                <a:lnTo>
                  <a:pt x="1393913" y="80644"/>
                </a:lnTo>
                <a:lnTo>
                  <a:pt x="1390826" y="64352"/>
                </a:lnTo>
                <a:lnTo>
                  <a:pt x="1385031" y="55803"/>
                </a:lnTo>
                <a:close/>
              </a:path>
              <a:path w="1394460" h="122554">
                <a:moveTo>
                  <a:pt x="1387792" y="2882"/>
                </a:moveTo>
                <a:lnTo>
                  <a:pt x="1331988" y="2882"/>
                </a:lnTo>
                <a:lnTo>
                  <a:pt x="1323708" y="66598"/>
                </a:lnTo>
                <a:lnTo>
                  <a:pt x="1335595" y="67322"/>
                </a:lnTo>
                <a:lnTo>
                  <a:pt x="1340269" y="59753"/>
                </a:lnTo>
                <a:lnTo>
                  <a:pt x="1347470" y="55803"/>
                </a:lnTo>
                <a:lnTo>
                  <a:pt x="1385031" y="55803"/>
                </a:lnTo>
                <a:lnTo>
                  <a:pt x="1382710" y="52381"/>
                </a:lnTo>
                <a:lnTo>
                  <a:pt x="1378533" y="49682"/>
                </a:lnTo>
                <a:lnTo>
                  <a:pt x="1337398" y="49682"/>
                </a:lnTo>
                <a:lnTo>
                  <a:pt x="1342072" y="17640"/>
                </a:lnTo>
                <a:lnTo>
                  <a:pt x="1387792" y="17640"/>
                </a:lnTo>
                <a:lnTo>
                  <a:pt x="1387792" y="2882"/>
                </a:lnTo>
                <a:close/>
              </a:path>
              <a:path w="1394460" h="122554">
                <a:moveTo>
                  <a:pt x="1358277" y="42481"/>
                </a:moveTo>
                <a:lnTo>
                  <a:pt x="1348549" y="42481"/>
                </a:lnTo>
                <a:lnTo>
                  <a:pt x="1342072" y="46075"/>
                </a:lnTo>
                <a:lnTo>
                  <a:pt x="1337398" y="49682"/>
                </a:lnTo>
                <a:lnTo>
                  <a:pt x="1378533" y="49682"/>
                </a:lnTo>
                <a:lnTo>
                  <a:pt x="1371287" y="45001"/>
                </a:lnTo>
                <a:lnTo>
                  <a:pt x="1358277" y="42481"/>
                </a:lnTo>
                <a:close/>
              </a:path>
            </a:pathLst>
          </a:custGeom>
          <a:solidFill>
            <a:srgbClr val="221E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788296" y="536534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05.</a:t>
            </a:r>
            <a:r>
              <a:rPr spc="-25" dirty="0"/>
              <a:t> </a:t>
            </a:r>
            <a:r>
              <a:rPr spc="-5" dirty="0"/>
              <a:t>Scheduling</a:t>
            </a:r>
            <a:r>
              <a:rPr spc="-15" dirty="0"/>
              <a:t> </a:t>
            </a:r>
            <a:r>
              <a:rPr spc="-5" dirty="0"/>
              <a:t>Algorithms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5111597" y="5022621"/>
            <a:ext cx="5904865" cy="582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190"/>
              </a:lnSpc>
              <a:spcBef>
                <a:spcPts val="100"/>
              </a:spcBef>
              <a:tabLst>
                <a:tab pos="4603115" algn="l"/>
                <a:tab pos="5699125" algn="l"/>
              </a:tabLst>
            </a:pPr>
            <a:r>
              <a:rPr sz="3300" u="sng" spc="-165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10</a:t>
            </a:r>
            <a:r>
              <a:rPr sz="2400" u="sng" spc="-2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300" u="sng" spc="-26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spc="-11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240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2400" u="sng" spc="-2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2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sz="3300" u="sng" spc="-32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165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17</a:t>
            </a:r>
            <a:r>
              <a:rPr sz="2400" u="sng" spc="-2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2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sz="3300" u="sng" spc="-32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u="sng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2400" u="sng" spc="-34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sz="2400" u="sng" spc="-1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300" u="sng" spc="-247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2400" u="sng" spc="-1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5</a:t>
            </a:r>
            <a:r>
              <a:rPr sz="2400" spc="-330" dirty="0">
                <a:latin typeface="Calibri"/>
                <a:cs typeface="Calibri"/>
              </a:rPr>
              <a:t> </a:t>
            </a: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−</a:t>
            </a:r>
            <a:r>
              <a:rPr sz="2400" i="1" u="sng" spc="-2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sng" spc="-1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</a:t>
            </a:r>
            <a:r>
              <a:rPr sz="3300" u="sng" spc="-262" baseline="-1262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3300" spc="-262" baseline="-1262" dirty="0">
                <a:latin typeface="Tahoma"/>
                <a:cs typeface="Tahoma"/>
              </a:rPr>
              <a:t>	</a:t>
            </a:r>
            <a:r>
              <a:rPr sz="3600" u="sng" spc="-7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26</a:t>
            </a:r>
            <a:r>
              <a:rPr sz="3600" spc="-7" baseline="-3472" dirty="0">
                <a:latin typeface="Calibri"/>
                <a:cs typeface="Calibri"/>
              </a:rPr>
              <a:t>	</a:t>
            </a:r>
            <a:r>
              <a:rPr sz="3600" u="sng" baseline="-3472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endParaRPr sz="3600" baseline="-3472">
              <a:latin typeface="Calibri"/>
              <a:cs typeface="Calibri"/>
            </a:endParaRPr>
          </a:p>
          <a:p>
            <a:pPr marL="1955800">
              <a:lnSpc>
                <a:spcPts val="2190"/>
              </a:lnSpc>
              <a:tabLst>
                <a:tab pos="4193540" algn="l"/>
                <a:tab pos="5098415" algn="l"/>
                <a:tab pos="5498465" algn="l"/>
              </a:tabLst>
            </a:pPr>
            <a:r>
              <a:rPr sz="3600" baseline="-27777" dirty="0">
                <a:latin typeface="Calibri"/>
                <a:cs typeface="Calibri"/>
              </a:rPr>
              <a:t>4	</a:t>
            </a:r>
            <a:r>
              <a:rPr sz="2400" spc="160" dirty="0">
                <a:latin typeface="Tahoma"/>
                <a:cs typeface="Tahoma"/>
              </a:rPr>
              <a:t>=	=	</a:t>
            </a:r>
            <a:r>
              <a:rPr sz="2400" dirty="0"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98099" y="536534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0F9BD9-E7A0-4CCF-8702-BAD8DBC00A9C}"/>
</file>

<file path=customXml/itemProps2.xml><?xml version="1.0" encoding="utf-8"?>
<ds:datastoreItem xmlns:ds="http://schemas.openxmlformats.org/officeDocument/2006/customXml" ds:itemID="{9DA1F3BC-690A-4911-8A39-758F15E5CE41}"/>
</file>

<file path=customXml/itemProps3.xml><?xml version="1.0" encoding="utf-8"?>
<ds:datastoreItem xmlns:ds="http://schemas.openxmlformats.org/officeDocument/2006/customXml" ds:itemID="{EF99A830-B20D-40BB-96E6-0C037D5FED5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278</Words>
  <Application>Microsoft Office PowerPoint</Application>
  <PresentationFormat>Custom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MT</vt:lpstr>
      <vt:lpstr>Calibri</vt:lpstr>
      <vt:lpstr>Tahoma</vt:lpstr>
      <vt:lpstr>Times New Roman</vt:lpstr>
      <vt:lpstr>Trebuchet MS</vt:lpstr>
      <vt:lpstr>Office Theme</vt:lpstr>
      <vt:lpstr>Scheduling Algorithms</vt:lpstr>
      <vt:lpstr>Outline</vt:lpstr>
      <vt:lpstr>Shortest Job First (SJF)</vt:lpstr>
      <vt:lpstr>Shortest Job First (SJF)</vt:lpstr>
      <vt:lpstr>Outline</vt:lpstr>
      <vt:lpstr>Shortest Remaining Time First  (SRTF)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Mortier</dc:creator>
  <cp:lastModifiedBy>Nazia Shahzadi Lecturer FCS</cp:lastModifiedBy>
  <cp:revision>1</cp:revision>
  <dcterms:created xsi:type="dcterms:W3CDTF">2024-10-21T18:04:45Z</dcterms:created>
  <dcterms:modified xsi:type="dcterms:W3CDTF">2024-10-21T18:09:25Z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2024-02-27T00:00:00Z</vt:filetime>
  </property>
  <property fmtid="{D5CDD505-2E9C-101B-9397-08002B2CF9AE}" pid="3" name="Creator">
    <vt:lpwstr>Impress</vt:lpwstr>
  </property>
  <property fmtid="{D5CDD505-2E9C-101B-9397-08002B2CF9AE}" pid="4" name="LastSaved">
    <vt:filetime>2024-02-27T00:00:00Z</vt:filetime>
  </property>
  <property fmtid="{D5CDD505-2E9C-101B-9397-08002B2CF9AE}" pid="5" name="ContentTypeId">
    <vt:lpwstr>0x010100A2EABA87DC27EC478135062CF833B2EF</vt:lpwstr>
  </property>
</Properties>
</file>