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67" r:id="rId7"/>
    <p:sldId id="275" r:id="rId8"/>
    <p:sldId id="276" r:id="rId9"/>
    <p:sldId id="273" r:id="rId10"/>
    <p:sldId id="277" r:id="rId11"/>
    <p:sldId id="278" r:id="rId12"/>
    <p:sldId id="279" r:id="rId13"/>
    <p:sldId id="280" r:id="rId14"/>
  </p:sldIdLst>
  <p:sldSz cx="12204700" cy="6858000"/>
  <p:notesSz cx="12204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FD94D-BFDD-C45C-A729-29B55E24BB1E}" v="2" dt="2024-10-27T21:28:54.948"/>
    <p1510:client id="{22CB877E-E01F-F929-FA14-7F1D37CBDE0E}" v="2" dt="2024-10-27T05:43:32.077"/>
    <p1510:client id="{C86EF00E-F464-968E-78E6-B875B2FDC510}" v="18" dt="2024-10-26T19:35:31.9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22379" userId="S::u2022379@giki.edu.pk::db31b837-a9bd-40da-a55a-1b5e1423838e" providerId="AD" clId="Web-{C86EF00E-F464-968E-78E6-B875B2FDC510}"/>
    <pc:docChg chg="modSld">
      <pc:chgData name="u2022379" userId="S::u2022379@giki.edu.pk::db31b837-a9bd-40da-a55a-1b5e1423838e" providerId="AD" clId="Web-{C86EF00E-F464-968E-78E6-B875B2FDC510}" dt="2024-10-26T19:35:30.604" v="7"/>
      <pc:docMkLst>
        <pc:docMk/>
      </pc:docMkLst>
      <pc:sldChg chg="modSp">
        <pc:chgData name="u2022379" userId="S::u2022379@giki.edu.pk::db31b837-a9bd-40da-a55a-1b5e1423838e" providerId="AD" clId="Web-{C86EF00E-F464-968E-78E6-B875B2FDC510}" dt="2024-10-26T19:35:30.604" v="7"/>
        <pc:sldMkLst>
          <pc:docMk/>
          <pc:sldMk cId="2298898822" sldId="275"/>
        </pc:sldMkLst>
        <pc:graphicFrameChg chg="mod modGraphic">
          <ac:chgData name="u2022379" userId="S::u2022379@giki.edu.pk::db31b837-a9bd-40da-a55a-1b5e1423838e" providerId="AD" clId="Web-{C86EF00E-F464-968E-78E6-B875B2FDC510}" dt="2024-10-26T19:35:30.604" v="7"/>
          <ac:graphicFrameMkLst>
            <pc:docMk/>
            <pc:sldMk cId="2298898822" sldId="275"/>
            <ac:graphicFrameMk id="28" creationId="{73E83335-8C8C-40C2-8F38-578D8D7F1397}"/>
          </ac:graphicFrameMkLst>
        </pc:graphicFrameChg>
      </pc:sldChg>
    </pc:docChg>
  </pc:docChgLst>
  <pc:docChgLst>
    <pc:chgData name="u2022258" userId="S::u2022258@giki.edu.pk::5a5c8267-7126-42b7-8120-03ffb0ff76dd" providerId="AD" clId="Web-{1A8FD94D-BFDD-C45C-A729-29B55E24BB1E}"/>
    <pc:docChg chg="sldOrd">
      <pc:chgData name="u2022258" userId="S::u2022258@giki.edu.pk::5a5c8267-7126-42b7-8120-03ffb0ff76dd" providerId="AD" clId="Web-{1A8FD94D-BFDD-C45C-A729-29B55E24BB1E}" dt="2024-10-27T21:28:54.948" v="1"/>
      <pc:docMkLst>
        <pc:docMk/>
      </pc:docMkLst>
      <pc:sldChg chg="ord">
        <pc:chgData name="u2022258" userId="S::u2022258@giki.edu.pk::5a5c8267-7126-42b7-8120-03ffb0ff76dd" providerId="AD" clId="Web-{1A8FD94D-BFDD-C45C-A729-29B55E24BB1E}" dt="2024-10-27T21:28:50.057" v="0"/>
        <pc:sldMkLst>
          <pc:docMk/>
          <pc:sldMk cId="0" sldId="273"/>
        </pc:sldMkLst>
      </pc:sldChg>
      <pc:sldChg chg="ord">
        <pc:chgData name="u2022258" userId="S::u2022258@giki.edu.pk::5a5c8267-7126-42b7-8120-03ffb0ff76dd" providerId="AD" clId="Web-{1A8FD94D-BFDD-C45C-A729-29B55E24BB1E}" dt="2024-10-27T21:28:54.948" v="1"/>
        <pc:sldMkLst>
          <pc:docMk/>
          <pc:sldMk cId="1273916913" sldId="277"/>
        </pc:sldMkLst>
      </pc:sldChg>
    </pc:docChg>
  </pc:docChgLst>
  <pc:docChgLst>
    <pc:chgData name="u2022605" userId="S::u2022605@giki.edu.pk::011aa473-e791-4a24-aa5a-9671aa6f19ef" providerId="AD" clId="Web-{22CB877E-E01F-F929-FA14-7F1D37CBDE0E}"/>
    <pc:docChg chg="modSld">
      <pc:chgData name="u2022605" userId="S::u2022605@giki.edu.pk::011aa473-e791-4a24-aa5a-9671aa6f19ef" providerId="AD" clId="Web-{22CB877E-E01F-F929-FA14-7F1D37CBDE0E}" dt="2024-10-27T05:43:32.077" v="1"/>
      <pc:docMkLst>
        <pc:docMk/>
      </pc:docMkLst>
      <pc:sldChg chg="modSp">
        <pc:chgData name="u2022605" userId="S::u2022605@giki.edu.pk::011aa473-e791-4a24-aa5a-9671aa6f19ef" providerId="AD" clId="Web-{22CB877E-E01F-F929-FA14-7F1D37CBDE0E}" dt="2024-10-27T05:43:32.077" v="1"/>
        <pc:sldMkLst>
          <pc:docMk/>
          <pc:sldMk cId="0" sldId="267"/>
        </pc:sldMkLst>
        <pc:graphicFrameChg chg="mod modGraphic">
          <ac:chgData name="u2022605" userId="S::u2022605@giki.edu.pk::011aa473-e791-4a24-aa5a-9671aa6f19ef" providerId="AD" clId="Web-{22CB877E-E01F-F929-FA14-7F1D37CBDE0E}" dt="2024-10-27T05:43:32.077" v="1"/>
          <ac:graphicFrameMkLst>
            <pc:docMk/>
            <pc:sldMk cId="0" sldId="267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255" y="1741220"/>
            <a:ext cx="6054725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977" y="3358326"/>
            <a:ext cx="6666865" cy="155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5377" y="6470088"/>
            <a:ext cx="16357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4303" y="6470088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502" y="1676400"/>
            <a:ext cx="974769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968375" marR="5080" indent="-956310" algn="ctr">
              <a:lnSpc>
                <a:spcPts val="6480"/>
              </a:lnSpc>
              <a:spcBef>
                <a:spcPts val="915"/>
              </a:spcBef>
              <a:tabLst>
                <a:tab pos="1840864" algn="l"/>
              </a:tabLst>
            </a:pPr>
            <a:r>
              <a:rPr spc="395" dirty="0"/>
              <a:t>Scheduling</a:t>
            </a:r>
            <a:r>
              <a:rPr lang="en-US" spc="395" dirty="0"/>
              <a:t> </a:t>
            </a:r>
            <a:r>
              <a:rPr spc="38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1613" y="3200400"/>
            <a:ext cx="5261471" cy="1507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76835" algn="ctr">
              <a:lnSpc>
                <a:spcPct val="124700"/>
              </a:lnSpc>
              <a:spcBef>
                <a:spcPts val="100"/>
              </a:spcBef>
            </a:pPr>
            <a:r>
              <a:rPr lang="en-US" sz="4000" spc="5" dirty="0">
                <a:latin typeface="Calibri"/>
                <a:cs typeface="Calibri"/>
              </a:rPr>
              <a:t>Lecture#22</a:t>
            </a:r>
          </a:p>
          <a:p>
            <a:pPr marL="25400" marR="17780" indent="76835" algn="ctr">
              <a:lnSpc>
                <a:spcPct val="124700"/>
              </a:lnSpc>
              <a:spcBef>
                <a:spcPts val="100"/>
              </a:spcBef>
            </a:pPr>
            <a:r>
              <a:rPr lang="en-US" sz="4000" spc="5" dirty="0">
                <a:latin typeface="Calibri"/>
                <a:cs typeface="Calibri"/>
              </a:rPr>
              <a:t>Week 8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C060-D40F-44D4-BC58-AC4294A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987" y="2967335"/>
            <a:ext cx="6054725" cy="923330"/>
          </a:xfrm>
        </p:spPr>
        <p:txBody>
          <a:bodyPr/>
          <a:lstStyle/>
          <a:p>
            <a:r>
              <a:rPr lang="en-US" dirty="0"/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30570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634212"/>
            <a:ext cx="2048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725234"/>
            <a:ext cx="5535930" cy="10483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Shortest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Remaining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(SRTF)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Round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Robin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332536"/>
            <a:ext cx="8419465" cy="12992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280" dirty="0"/>
              <a:t>Shortest</a:t>
            </a:r>
            <a:r>
              <a:rPr sz="4400" spc="45" dirty="0"/>
              <a:t> </a:t>
            </a:r>
            <a:r>
              <a:rPr sz="4400" spc="320" dirty="0"/>
              <a:t>Remaining</a:t>
            </a:r>
            <a:r>
              <a:rPr sz="4400" spc="60" dirty="0"/>
              <a:t> </a:t>
            </a:r>
            <a:r>
              <a:rPr sz="4400" spc="225" dirty="0"/>
              <a:t>Time</a:t>
            </a:r>
            <a:r>
              <a:rPr sz="4400" spc="60" dirty="0"/>
              <a:t> </a:t>
            </a:r>
            <a:r>
              <a:rPr sz="4400" spc="80" dirty="0"/>
              <a:t>First </a:t>
            </a:r>
            <a:r>
              <a:rPr sz="4400" spc="-1310" dirty="0"/>
              <a:t> </a:t>
            </a:r>
            <a:r>
              <a:rPr sz="4400" spc="229" dirty="0"/>
              <a:t>(SRTF)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776873"/>
            <a:ext cx="10344150" cy="22256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Simply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pre-emptive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version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SJF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Pre-empt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 process</a:t>
            </a:r>
            <a:r>
              <a:rPr sz="2400" spc="-5" dirty="0">
                <a:latin typeface="Calibri"/>
                <a:cs typeface="Calibri"/>
              </a:rPr>
              <a:t> 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new one arrives with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shorter </a:t>
            </a:r>
            <a:r>
              <a:rPr sz="2400" spc="-20" dirty="0">
                <a:latin typeface="Calibri"/>
                <a:cs typeface="Calibri"/>
              </a:rPr>
              <a:t>burst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 </a:t>
            </a:r>
            <a:r>
              <a:rPr sz="2400" spc="-5" dirty="0">
                <a:latin typeface="Calibri"/>
                <a:cs typeface="Calibri"/>
              </a:rPr>
              <a:t>than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remaining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Distinguish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arrival time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burst</a:t>
            </a:r>
            <a:r>
              <a:rPr sz="2800" b="1" spc="-10" dirty="0">
                <a:latin typeface="Calibri"/>
                <a:cs typeface="Calibri"/>
              </a:rPr>
              <a:t> length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e.g.,</a:t>
            </a: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Gives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377" y="5080584"/>
            <a:ext cx="399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Average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waiting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now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68525" y="3081603"/>
          <a:ext cx="3641088" cy="185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207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Arrival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075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1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2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3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4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28522" y="4167085"/>
            <a:ext cx="6367145" cy="508634"/>
            <a:chOff x="928522" y="4167085"/>
            <a:chExt cx="6367145" cy="508634"/>
          </a:xfrm>
        </p:grpSpPr>
        <p:sp>
          <p:nvSpPr>
            <p:cNvPr id="7" name="object 7"/>
            <p:cNvSpPr/>
            <p:nvPr/>
          </p:nvSpPr>
          <p:spPr>
            <a:xfrm>
              <a:off x="929157" y="4167720"/>
              <a:ext cx="6365875" cy="507365"/>
            </a:xfrm>
            <a:custGeom>
              <a:avLst/>
              <a:gdLst/>
              <a:ahLst/>
              <a:cxnLst/>
              <a:rect l="l" t="t" r="r" b="b"/>
              <a:pathLst>
                <a:path w="6365875" h="507364">
                  <a:moveTo>
                    <a:pt x="6365519" y="0"/>
                  </a:moveTo>
                  <a:lnTo>
                    <a:pt x="0" y="0"/>
                  </a:lnTo>
                  <a:lnTo>
                    <a:pt x="0" y="507237"/>
                  </a:lnTo>
                  <a:lnTo>
                    <a:pt x="6365519" y="507237"/>
                  </a:lnTo>
                  <a:lnTo>
                    <a:pt x="6365519" y="0"/>
                  </a:lnTo>
                  <a:close/>
                </a:path>
              </a:pathLst>
            </a:custGeom>
            <a:solidFill>
              <a:srgbClr val="E5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9157" y="4167720"/>
              <a:ext cx="6365875" cy="507365"/>
            </a:xfrm>
            <a:custGeom>
              <a:avLst/>
              <a:gdLst/>
              <a:ahLst/>
              <a:cxnLst/>
              <a:rect l="l" t="t" r="r" b="b"/>
              <a:pathLst>
                <a:path w="6365875" h="507364">
                  <a:moveTo>
                    <a:pt x="6365519" y="507237"/>
                  </a:moveTo>
                  <a:lnTo>
                    <a:pt x="0" y="507237"/>
                  </a:lnTo>
                  <a:lnTo>
                    <a:pt x="0" y="0"/>
                  </a:lnTo>
                  <a:lnTo>
                    <a:pt x="6365519" y="0"/>
                  </a:lnTo>
                  <a:lnTo>
                    <a:pt x="6365519" y="507237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9720" y="4167720"/>
              <a:ext cx="985519" cy="507365"/>
            </a:xfrm>
            <a:custGeom>
              <a:avLst/>
              <a:gdLst/>
              <a:ahLst/>
              <a:cxnLst/>
              <a:rect l="l" t="t" r="r" b="b"/>
              <a:pathLst>
                <a:path w="985519" h="507364">
                  <a:moveTo>
                    <a:pt x="9715" y="0"/>
                  </a:moveTo>
                  <a:lnTo>
                    <a:pt x="0" y="0"/>
                  </a:lnTo>
                  <a:lnTo>
                    <a:pt x="0" y="507238"/>
                  </a:lnTo>
                  <a:lnTo>
                    <a:pt x="9715" y="507238"/>
                  </a:lnTo>
                  <a:lnTo>
                    <a:pt x="9715" y="0"/>
                  </a:lnTo>
                  <a:close/>
                </a:path>
                <a:path w="985519" h="507364">
                  <a:moveTo>
                    <a:pt x="984961" y="0"/>
                  </a:moveTo>
                  <a:lnTo>
                    <a:pt x="975245" y="0"/>
                  </a:lnTo>
                  <a:lnTo>
                    <a:pt x="975245" y="507238"/>
                  </a:lnTo>
                  <a:lnTo>
                    <a:pt x="984961" y="507238"/>
                  </a:lnTo>
                  <a:lnTo>
                    <a:pt x="984961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3323" y="4334395"/>
              <a:ext cx="108356" cy="1303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76521" y="4434116"/>
              <a:ext cx="39370" cy="106045"/>
            </a:xfrm>
            <a:custGeom>
              <a:avLst/>
              <a:gdLst/>
              <a:ahLst/>
              <a:cxnLst/>
              <a:rect l="l" t="t" r="r" b="b"/>
              <a:pathLst>
                <a:path w="39370" h="106045">
                  <a:moveTo>
                    <a:pt x="39242" y="0"/>
                  </a:moveTo>
                  <a:lnTo>
                    <a:pt x="28803" y="0"/>
                  </a:lnTo>
                  <a:lnTo>
                    <a:pt x="24906" y="10083"/>
                  </a:lnTo>
                  <a:lnTo>
                    <a:pt x="19259" y="15843"/>
                  </a:lnTo>
                  <a:lnTo>
                    <a:pt x="11183" y="18630"/>
                  </a:lnTo>
                  <a:lnTo>
                    <a:pt x="0" y="19799"/>
                  </a:lnTo>
                  <a:lnTo>
                    <a:pt x="0" y="30238"/>
                  </a:lnTo>
                  <a:lnTo>
                    <a:pt x="25196" y="30238"/>
                  </a:lnTo>
                  <a:lnTo>
                    <a:pt x="25196" y="105486"/>
                  </a:lnTo>
                  <a:lnTo>
                    <a:pt x="39242" y="105486"/>
                  </a:lnTo>
                  <a:lnTo>
                    <a:pt x="39242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199" y="4334395"/>
              <a:ext cx="197637" cy="2080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074" y="4334395"/>
              <a:ext cx="108369" cy="1303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3284" y="4434116"/>
              <a:ext cx="39370" cy="106045"/>
            </a:xfrm>
            <a:custGeom>
              <a:avLst/>
              <a:gdLst/>
              <a:ahLst/>
              <a:cxnLst/>
              <a:rect l="l" t="t" r="r" b="b"/>
              <a:pathLst>
                <a:path w="39369" h="106045">
                  <a:moveTo>
                    <a:pt x="39230" y="0"/>
                  </a:moveTo>
                  <a:lnTo>
                    <a:pt x="28790" y="0"/>
                  </a:lnTo>
                  <a:lnTo>
                    <a:pt x="24951" y="10083"/>
                  </a:lnTo>
                  <a:lnTo>
                    <a:pt x="19391" y="15843"/>
                  </a:lnTo>
                  <a:lnTo>
                    <a:pt x="11333" y="18630"/>
                  </a:lnTo>
                  <a:lnTo>
                    <a:pt x="0" y="19799"/>
                  </a:lnTo>
                  <a:lnTo>
                    <a:pt x="0" y="30238"/>
                  </a:lnTo>
                  <a:lnTo>
                    <a:pt x="25196" y="30238"/>
                  </a:lnTo>
                  <a:lnTo>
                    <a:pt x="25196" y="105486"/>
                  </a:lnTo>
                  <a:lnTo>
                    <a:pt x="39230" y="105486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8" y="4334395"/>
              <a:ext cx="195478" cy="20520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7116" y="4334395"/>
              <a:ext cx="197637" cy="2052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18281" y="4167720"/>
              <a:ext cx="1653539" cy="507365"/>
            </a:xfrm>
            <a:custGeom>
              <a:avLst/>
              <a:gdLst/>
              <a:ahLst/>
              <a:cxnLst/>
              <a:rect l="l" t="t" r="r" b="b"/>
              <a:pathLst>
                <a:path w="1653539" h="507364">
                  <a:moveTo>
                    <a:pt x="9715" y="0"/>
                  </a:moveTo>
                  <a:lnTo>
                    <a:pt x="0" y="0"/>
                  </a:lnTo>
                  <a:lnTo>
                    <a:pt x="0" y="507238"/>
                  </a:lnTo>
                  <a:lnTo>
                    <a:pt x="9715" y="507238"/>
                  </a:lnTo>
                  <a:lnTo>
                    <a:pt x="9715" y="0"/>
                  </a:lnTo>
                  <a:close/>
                </a:path>
                <a:path w="1653539" h="507364">
                  <a:moveTo>
                    <a:pt x="1653476" y="0"/>
                  </a:moveTo>
                  <a:lnTo>
                    <a:pt x="1643761" y="0"/>
                  </a:lnTo>
                  <a:lnTo>
                    <a:pt x="1643761" y="507238"/>
                  </a:lnTo>
                  <a:lnTo>
                    <a:pt x="1653476" y="507238"/>
                  </a:lnTo>
                  <a:lnTo>
                    <a:pt x="1653476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6843" y="4752721"/>
            <a:ext cx="161632" cy="12240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2999" y="4752721"/>
            <a:ext cx="150837" cy="1191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3117" y="4752721"/>
            <a:ext cx="149758" cy="12240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92086" y="4752721"/>
            <a:ext cx="1394460" cy="122555"/>
          </a:xfrm>
          <a:custGeom>
            <a:avLst/>
            <a:gdLst/>
            <a:ahLst/>
            <a:cxnLst/>
            <a:rect l="l" t="t" r="r" b="b"/>
            <a:pathLst>
              <a:path w="1394460" h="122554">
                <a:moveTo>
                  <a:pt x="37071" y="0"/>
                </a:moveTo>
                <a:lnTo>
                  <a:pt x="18216" y="6171"/>
                </a:lnTo>
                <a:lnTo>
                  <a:pt x="6924" y="21556"/>
                </a:lnTo>
                <a:lnTo>
                  <a:pt x="1438" y="41464"/>
                </a:lnTo>
                <a:lnTo>
                  <a:pt x="0" y="61201"/>
                </a:lnTo>
                <a:lnTo>
                  <a:pt x="1438" y="81243"/>
                </a:lnTo>
                <a:lnTo>
                  <a:pt x="6924" y="101117"/>
                </a:lnTo>
                <a:lnTo>
                  <a:pt x="18216" y="116333"/>
                </a:lnTo>
                <a:lnTo>
                  <a:pt x="37071" y="122402"/>
                </a:lnTo>
                <a:lnTo>
                  <a:pt x="56078" y="116333"/>
                </a:lnTo>
                <a:lnTo>
                  <a:pt x="61718" y="108724"/>
                </a:lnTo>
                <a:lnTo>
                  <a:pt x="37071" y="108724"/>
                </a:lnTo>
                <a:lnTo>
                  <a:pt x="26846" y="105551"/>
                </a:lnTo>
                <a:lnTo>
                  <a:pt x="19791" y="96302"/>
                </a:lnTo>
                <a:lnTo>
                  <a:pt x="15706" y="81383"/>
                </a:lnTo>
                <a:lnTo>
                  <a:pt x="14389" y="61201"/>
                </a:lnTo>
                <a:lnTo>
                  <a:pt x="15706" y="41318"/>
                </a:lnTo>
                <a:lnTo>
                  <a:pt x="19791" y="26366"/>
                </a:lnTo>
                <a:lnTo>
                  <a:pt x="26846" y="16951"/>
                </a:lnTo>
                <a:lnTo>
                  <a:pt x="37071" y="13677"/>
                </a:lnTo>
                <a:lnTo>
                  <a:pt x="61581" y="13677"/>
                </a:lnTo>
                <a:lnTo>
                  <a:pt x="56078" y="6171"/>
                </a:lnTo>
                <a:lnTo>
                  <a:pt x="37071" y="0"/>
                </a:lnTo>
                <a:close/>
              </a:path>
              <a:path w="1394460" h="122554">
                <a:moveTo>
                  <a:pt x="61581" y="13677"/>
                </a:moveTo>
                <a:lnTo>
                  <a:pt x="37071" y="13677"/>
                </a:lnTo>
                <a:lnTo>
                  <a:pt x="47146" y="16951"/>
                </a:lnTo>
                <a:lnTo>
                  <a:pt x="54217" y="26366"/>
                </a:lnTo>
                <a:lnTo>
                  <a:pt x="58386" y="41318"/>
                </a:lnTo>
                <a:lnTo>
                  <a:pt x="59753" y="61201"/>
                </a:lnTo>
                <a:lnTo>
                  <a:pt x="58386" y="81383"/>
                </a:lnTo>
                <a:lnTo>
                  <a:pt x="54217" y="96302"/>
                </a:lnTo>
                <a:lnTo>
                  <a:pt x="47146" y="105551"/>
                </a:lnTo>
                <a:lnTo>
                  <a:pt x="37071" y="108724"/>
                </a:lnTo>
                <a:lnTo>
                  <a:pt x="61718" y="108724"/>
                </a:lnTo>
                <a:lnTo>
                  <a:pt x="67357" y="101117"/>
                </a:lnTo>
                <a:lnTo>
                  <a:pt x="72765" y="81243"/>
                </a:lnTo>
                <a:lnTo>
                  <a:pt x="74155" y="61201"/>
                </a:lnTo>
                <a:lnTo>
                  <a:pt x="72765" y="41464"/>
                </a:lnTo>
                <a:lnTo>
                  <a:pt x="67357" y="21556"/>
                </a:lnTo>
                <a:lnTo>
                  <a:pt x="61581" y="13677"/>
                </a:lnTo>
                <a:close/>
              </a:path>
              <a:path w="1394460" h="122554">
                <a:moveTo>
                  <a:pt x="401027" y="0"/>
                </a:moveTo>
                <a:lnTo>
                  <a:pt x="390232" y="0"/>
                </a:lnTo>
                <a:lnTo>
                  <a:pt x="386391" y="11750"/>
                </a:lnTo>
                <a:lnTo>
                  <a:pt x="380826" y="18405"/>
                </a:lnTo>
                <a:lnTo>
                  <a:pt x="372764" y="21616"/>
                </a:lnTo>
                <a:lnTo>
                  <a:pt x="361429" y="23037"/>
                </a:lnTo>
                <a:lnTo>
                  <a:pt x="361429" y="35280"/>
                </a:lnTo>
                <a:lnTo>
                  <a:pt x="386638" y="35280"/>
                </a:lnTo>
                <a:lnTo>
                  <a:pt x="386638" y="119164"/>
                </a:lnTo>
                <a:lnTo>
                  <a:pt x="401027" y="119164"/>
                </a:lnTo>
                <a:lnTo>
                  <a:pt x="401027" y="0"/>
                </a:lnTo>
                <a:close/>
              </a:path>
              <a:path w="1394460" h="122554">
                <a:moveTo>
                  <a:pt x="1333792" y="90004"/>
                </a:moveTo>
                <a:lnTo>
                  <a:pt x="1319758" y="90004"/>
                </a:lnTo>
                <a:lnTo>
                  <a:pt x="1324249" y="105996"/>
                </a:lnTo>
                <a:lnTo>
                  <a:pt x="1332757" y="115919"/>
                </a:lnTo>
                <a:lnTo>
                  <a:pt x="1343493" y="120983"/>
                </a:lnTo>
                <a:lnTo>
                  <a:pt x="1354670" y="122402"/>
                </a:lnTo>
                <a:lnTo>
                  <a:pt x="1375081" y="117801"/>
                </a:lnTo>
                <a:lnTo>
                  <a:pt x="1384392" y="109080"/>
                </a:lnTo>
                <a:lnTo>
                  <a:pt x="1356474" y="109080"/>
                </a:lnTo>
                <a:lnTo>
                  <a:pt x="1347917" y="107971"/>
                </a:lnTo>
                <a:lnTo>
                  <a:pt x="1340946" y="104533"/>
                </a:lnTo>
                <a:lnTo>
                  <a:pt x="1336069" y="98600"/>
                </a:lnTo>
                <a:lnTo>
                  <a:pt x="1333792" y="90004"/>
                </a:lnTo>
                <a:close/>
              </a:path>
              <a:path w="1394460" h="122554">
                <a:moveTo>
                  <a:pt x="1385031" y="55803"/>
                </a:moveTo>
                <a:lnTo>
                  <a:pt x="1355394" y="55803"/>
                </a:lnTo>
                <a:lnTo>
                  <a:pt x="1364933" y="57536"/>
                </a:lnTo>
                <a:lnTo>
                  <a:pt x="1372582" y="62642"/>
                </a:lnTo>
                <a:lnTo>
                  <a:pt x="1377667" y="70987"/>
                </a:lnTo>
                <a:lnTo>
                  <a:pt x="1379512" y="82435"/>
                </a:lnTo>
                <a:lnTo>
                  <a:pt x="1377885" y="92980"/>
                </a:lnTo>
                <a:lnTo>
                  <a:pt x="1373255" y="101430"/>
                </a:lnTo>
                <a:lnTo>
                  <a:pt x="1365994" y="107044"/>
                </a:lnTo>
                <a:lnTo>
                  <a:pt x="1356474" y="109080"/>
                </a:lnTo>
                <a:lnTo>
                  <a:pt x="1384392" y="109080"/>
                </a:lnTo>
                <a:lnTo>
                  <a:pt x="1386984" y="106653"/>
                </a:lnTo>
                <a:lnTo>
                  <a:pt x="1392541" y="92939"/>
                </a:lnTo>
                <a:lnTo>
                  <a:pt x="1393913" y="80644"/>
                </a:lnTo>
                <a:lnTo>
                  <a:pt x="1390826" y="64352"/>
                </a:lnTo>
                <a:lnTo>
                  <a:pt x="1385031" y="55803"/>
                </a:lnTo>
                <a:close/>
              </a:path>
              <a:path w="1394460" h="122554">
                <a:moveTo>
                  <a:pt x="1387792" y="2882"/>
                </a:moveTo>
                <a:lnTo>
                  <a:pt x="1331988" y="2882"/>
                </a:lnTo>
                <a:lnTo>
                  <a:pt x="1323708" y="66598"/>
                </a:lnTo>
                <a:lnTo>
                  <a:pt x="1335595" y="67322"/>
                </a:lnTo>
                <a:lnTo>
                  <a:pt x="1340269" y="59753"/>
                </a:lnTo>
                <a:lnTo>
                  <a:pt x="1347470" y="55803"/>
                </a:lnTo>
                <a:lnTo>
                  <a:pt x="1385031" y="55803"/>
                </a:lnTo>
                <a:lnTo>
                  <a:pt x="1382710" y="52381"/>
                </a:lnTo>
                <a:lnTo>
                  <a:pt x="1378533" y="49682"/>
                </a:lnTo>
                <a:lnTo>
                  <a:pt x="1337398" y="49682"/>
                </a:lnTo>
                <a:lnTo>
                  <a:pt x="1342072" y="17640"/>
                </a:lnTo>
                <a:lnTo>
                  <a:pt x="1387792" y="17640"/>
                </a:lnTo>
                <a:lnTo>
                  <a:pt x="1387792" y="2882"/>
                </a:lnTo>
                <a:close/>
              </a:path>
              <a:path w="1394460" h="122554">
                <a:moveTo>
                  <a:pt x="1358277" y="42481"/>
                </a:moveTo>
                <a:lnTo>
                  <a:pt x="1348549" y="42481"/>
                </a:lnTo>
                <a:lnTo>
                  <a:pt x="1342072" y="46075"/>
                </a:lnTo>
                <a:lnTo>
                  <a:pt x="1337398" y="49682"/>
                </a:lnTo>
                <a:lnTo>
                  <a:pt x="1378533" y="49682"/>
                </a:lnTo>
                <a:lnTo>
                  <a:pt x="1371287" y="45001"/>
                </a:lnTo>
                <a:lnTo>
                  <a:pt x="1358277" y="42481"/>
                </a:lnTo>
                <a:close/>
              </a:path>
            </a:pathLst>
          </a:custGeom>
          <a:solidFill>
            <a:srgbClr val="221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88296" y="5365343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111597" y="5022621"/>
            <a:ext cx="590486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190"/>
              </a:lnSpc>
              <a:spcBef>
                <a:spcPts val="100"/>
              </a:spcBef>
              <a:tabLst>
                <a:tab pos="4603115" algn="l"/>
                <a:tab pos="5699125" algn="l"/>
              </a:tabLst>
            </a:pPr>
            <a:r>
              <a:rPr sz="3300" u="sng" spc="-165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</a:t>
            </a:r>
            <a:r>
              <a:rPr sz="2400" u="sng" spc="-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3300" u="sng" spc="-26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u="sng" spc="-11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40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300" u="sng" spc="-240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400" u="sng" spc="-2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2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3300" u="sng" spc="-32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u="sng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40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300" u="sng" spc="-165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17</a:t>
            </a:r>
            <a:r>
              <a:rPr sz="2400" u="sng" spc="-2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2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3300" u="sng" spc="-32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u="sng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400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300" u="sng" spc="-247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r>
              <a:rPr sz="2400" spc="-330" dirty="0"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3300" u="sng" spc="-26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spc="-262" baseline="-1262" dirty="0">
                <a:latin typeface="Tahoma"/>
                <a:cs typeface="Tahoma"/>
              </a:rPr>
              <a:t>	</a:t>
            </a:r>
            <a:r>
              <a:rPr sz="3600" u="sng" spc="-7" baseline="-347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26</a:t>
            </a:r>
            <a:r>
              <a:rPr sz="3600" spc="-7" baseline="-3472" dirty="0">
                <a:latin typeface="Calibri"/>
                <a:cs typeface="Calibri"/>
              </a:rPr>
              <a:t>	</a:t>
            </a:r>
            <a:r>
              <a:rPr sz="3600" u="sng" baseline="-347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3600" baseline="-3472">
              <a:latin typeface="Calibri"/>
              <a:cs typeface="Calibri"/>
            </a:endParaRPr>
          </a:p>
          <a:p>
            <a:pPr marL="1955800">
              <a:lnSpc>
                <a:spcPts val="2190"/>
              </a:lnSpc>
              <a:tabLst>
                <a:tab pos="4193540" algn="l"/>
                <a:tab pos="5098415" algn="l"/>
                <a:tab pos="5498465" algn="l"/>
              </a:tabLst>
            </a:pPr>
            <a:r>
              <a:rPr sz="3600" baseline="-27777" dirty="0">
                <a:latin typeface="Calibri"/>
                <a:cs typeface="Calibri"/>
              </a:rPr>
              <a:t>4	</a:t>
            </a:r>
            <a:r>
              <a:rPr sz="2400" spc="160" dirty="0">
                <a:latin typeface="Tahoma"/>
                <a:cs typeface="Tahoma"/>
              </a:rPr>
              <a:t>=	=	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98099" y="5365343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617" y="322429"/>
            <a:ext cx="8419465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</a:pPr>
            <a:r>
              <a:rPr lang="en-US" sz="4400" spc="280" dirty="0"/>
              <a:t>SRTF Example#2</a:t>
            </a:r>
            <a:endParaRPr sz="44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91D63-C96D-44C9-A6C3-EBBE1059DD4F}"/>
              </a:ext>
            </a:extLst>
          </p:cNvPr>
          <p:cNvSpPr/>
          <p:nvPr/>
        </p:nvSpPr>
        <p:spPr>
          <a:xfrm>
            <a:off x="2073934" y="1037857"/>
            <a:ext cx="8752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the set of 5 processes whose arrival time and burst time are given below-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3E83335-8C8C-40C2-8F38-578D8D7F1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41888"/>
              </p:ext>
            </p:extLst>
          </p:nvPr>
        </p:nvGraphicFramePr>
        <p:xfrm>
          <a:off x="2782285" y="1905000"/>
          <a:ext cx="6640128" cy="27526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13376">
                  <a:extLst>
                    <a:ext uri="{9D8B030D-6E8A-4147-A177-3AD203B41FA5}">
                      <a16:colId xmlns:a16="http://schemas.microsoft.com/office/drawing/2014/main" val="2178853654"/>
                    </a:ext>
                  </a:extLst>
                </a:gridCol>
                <a:gridCol w="2213376">
                  <a:extLst>
                    <a:ext uri="{9D8B030D-6E8A-4147-A177-3AD203B41FA5}">
                      <a16:colId xmlns:a16="http://schemas.microsoft.com/office/drawing/2014/main" val="1607686188"/>
                    </a:ext>
                  </a:extLst>
                </a:gridCol>
                <a:gridCol w="2213376">
                  <a:extLst>
                    <a:ext uri="{9D8B030D-6E8A-4147-A177-3AD203B41FA5}">
                      <a16:colId xmlns:a16="http://schemas.microsoft.com/office/drawing/2014/main" val="2918061845"/>
                    </a:ext>
                  </a:extLst>
                </a:gridCol>
              </a:tblGrid>
              <a:tr h="3682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Process Id</a:t>
                      </a:r>
                      <a:endParaRPr lang="en-US" sz="3600" b="1" dirty="0">
                        <a:effectLst/>
                      </a:endParaRP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Arrival time</a:t>
                      </a:r>
                      <a:endParaRPr lang="en-US" sz="3600" b="1" dirty="0">
                        <a:effectLst/>
                      </a:endParaRP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Burst time</a:t>
                      </a:r>
                      <a:endParaRPr lang="en-US" sz="3600" b="1" dirty="0">
                        <a:effectLst/>
                      </a:endParaRP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958018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P1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294995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P2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678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P3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707944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P4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6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65922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P5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05625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E186EC3-2F64-489B-A057-E59CDB787FF0}"/>
              </a:ext>
            </a:extLst>
          </p:cNvPr>
          <p:cNvSpPr/>
          <p:nvPr/>
        </p:nvSpPr>
        <p:spPr>
          <a:xfrm>
            <a:off x="3051174" y="5173812"/>
            <a:ext cx="61023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i="0" dirty="0">
                <a:solidFill>
                  <a:srgbClr val="FF0000"/>
                </a:solidFill>
                <a:effectLst/>
                <a:latin typeface="Arimo"/>
              </a:rPr>
              <a:t>If the CPU scheduling policy is SRTF preemptive, calculate the average waiting time and average turn around time.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617" y="322429"/>
            <a:ext cx="8419465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</a:pPr>
            <a:r>
              <a:rPr lang="en-US" sz="4400" spc="280" dirty="0"/>
              <a:t>SRTF Example#2 (Cont.…)</a:t>
            </a:r>
            <a:endParaRPr sz="44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91D63-C96D-44C9-A6C3-EBBE1059DD4F}"/>
              </a:ext>
            </a:extLst>
          </p:cNvPr>
          <p:cNvSpPr/>
          <p:nvPr/>
        </p:nvSpPr>
        <p:spPr>
          <a:xfrm>
            <a:off x="2073934" y="1037857"/>
            <a:ext cx="8752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36DA5-4CE0-4698-9035-B51B1691B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9957" y="1600200"/>
            <a:ext cx="5524784" cy="755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BAC32D-C0F0-495A-A01A-172DB0DCBC57}"/>
              </a:ext>
            </a:extLst>
          </p:cNvPr>
          <p:cNvSpPr/>
          <p:nvPr/>
        </p:nvSpPr>
        <p:spPr>
          <a:xfrm>
            <a:off x="615950" y="2497369"/>
            <a:ext cx="610235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i="0" dirty="0">
                <a:solidFill>
                  <a:srgbClr val="FF0000"/>
                </a:solidFill>
                <a:effectLst/>
                <a:latin typeface="Arimo"/>
              </a:rPr>
              <a:t>Now, we know-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Arimo"/>
              </a:rPr>
              <a:t>Turn Around time = Exit time – Arrival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Arimo"/>
              </a:rPr>
              <a:t>Waiting time = Turn Around time – Burst time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8F79F8-1925-44AD-AB56-FA36E3B6D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00735"/>
              </p:ext>
            </p:extLst>
          </p:nvPr>
        </p:nvGraphicFramePr>
        <p:xfrm>
          <a:off x="653122" y="3705999"/>
          <a:ext cx="6781801" cy="25092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45932">
                  <a:extLst>
                    <a:ext uri="{9D8B030D-6E8A-4147-A177-3AD203B41FA5}">
                      <a16:colId xmlns:a16="http://schemas.microsoft.com/office/drawing/2014/main" val="4280472008"/>
                    </a:ext>
                  </a:extLst>
                </a:gridCol>
                <a:gridCol w="1334266">
                  <a:extLst>
                    <a:ext uri="{9D8B030D-6E8A-4147-A177-3AD203B41FA5}">
                      <a16:colId xmlns:a16="http://schemas.microsoft.com/office/drawing/2014/main" val="267233330"/>
                    </a:ext>
                  </a:extLst>
                </a:gridCol>
                <a:gridCol w="1896916">
                  <a:extLst>
                    <a:ext uri="{9D8B030D-6E8A-4147-A177-3AD203B41FA5}">
                      <a16:colId xmlns:a16="http://schemas.microsoft.com/office/drawing/2014/main" val="2644498868"/>
                    </a:ext>
                  </a:extLst>
                </a:gridCol>
                <a:gridCol w="2304687">
                  <a:extLst>
                    <a:ext uri="{9D8B030D-6E8A-4147-A177-3AD203B41FA5}">
                      <a16:colId xmlns:a16="http://schemas.microsoft.com/office/drawing/2014/main" val="1737895717"/>
                    </a:ext>
                  </a:extLst>
                </a:gridCol>
              </a:tblGrid>
              <a:tr h="4795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Process Id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Exit time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Turn Around time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Waiting time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64272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P1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4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4 – 3 = 1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1 – 1 = 0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047135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P2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6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6 – 1 = 5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5 – 4 = 1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531861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P3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8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8 – 4 = 4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4 – 2 = 2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929565"/>
                  </a:ext>
                </a:extLst>
              </a:tr>
              <a:tr h="45466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P4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16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16 – 0 = 16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16 – 6 = 10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780388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P5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11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effectLst/>
                        </a:rPr>
                        <a:t>11 – 2 = 9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</a:rPr>
                        <a:t>9 – 3 = 6</a:t>
                      </a:r>
                    </a:p>
                  </a:txBody>
                  <a:tcPr marL="37726" marR="37726" marT="30181" marB="30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541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D056EC-CF3A-449C-8135-0A327AD0182F}"/>
              </a:ext>
            </a:extLst>
          </p:cNvPr>
          <p:cNvSpPr/>
          <p:nvPr/>
        </p:nvSpPr>
        <p:spPr>
          <a:xfrm>
            <a:off x="7775575" y="4038600"/>
            <a:ext cx="3776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Arimo"/>
              </a:rPr>
              <a:t>Now,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Arimo"/>
              </a:rPr>
              <a:t>Average Turn Around time = (1 + 5 + 4 + 16 + 9) / 5 = 35 / 5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Arimo"/>
              </a:rPr>
              <a:t>= 7 unit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B050"/>
                </a:solidFill>
                <a:effectLst/>
                <a:latin typeface="Arimo"/>
              </a:rPr>
              <a:t>Average waiting time = (0 + 1 + 2 + 10 + 6) / 5 = 19 / 5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Arimo"/>
              </a:rPr>
              <a:t>= 3.8 unit</a:t>
            </a:r>
          </a:p>
        </p:txBody>
      </p:sp>
    </p:spTree>
    <p:extLst>
      <p:ext uri="{BB962C8B-B14F-4D97-AF65-F5344CB8AC3E}">
        <p14:creationId xmlns:p14="http://schemas.microsoft.com/office/powerpoint/2010/main" val="285779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634212"/>
            <a:ext cx="35420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50" dirty="0"/>
              <a:t>Round</a:t>
            </a:r>
            <a:r>
              <a:rPr sz="4400" spc="-15" dirty="0"/>
              <a:t> </a:t>
            </a:r>
            <a:r>
              <a:rPr sz="4400" spc="260" dirty="0"/>
              <a:t>Robin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783204"/>
            <a:ext cx="10324465" cy="15544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37490" algn="l"/>
              </a:tabLst>
            </a:pPr>
            <a:r>
              <a:rPr sz="2600" spc="1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pre-emptive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scheduling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scheme</a:t>
            </a:r>
            <a:r>
              <a:rPr sz="2600" spc="-15" dirty="0">
                <a:latin typeface="Calibri"/>
                <a:cs typeface="Calibri"/>
              </a:rPr>
              <a:t> 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time-sharing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systems</a:t>
            </a:r>
            <a:endParaRPr sz="2600">
              <a:latin typeface="Calibri"/>
              <a:cs typeface="Calibri"/>
            </a:endParaRPr>
          </a:p>
          <a:p>
            <a:pPr marL="699770" lvl="1" indent="-225425">
              <a:lnSpc>
                <a:spcPct val="100000"/>
              </a:lnSpc>
              <a:spcBef>
                <a:spcPts val="195"/>
              </a:spcBef>
              <a:buSzPct val="97777"/>
              <a:buFont typeface="Arial MT"/>
              <a:buChar char="•"/>
              <a:tabLst>
                <a:tab pos="700405" algn="l"/>
              </a:tabLst>
            </a:pPr>
            <a:r>
              <a:rPr sz="2250" spc="-10" dirty="0">
                <a:latin typeface="Calibri"/>
                <a:cs typeface="Calibri"/>
              </a:rPr>
              <a:t>Give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each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process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a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b="1" spc="-10" dirty="0">
                <a:latin typeface="Calibri"/>
                <a:cs typeface="Calibri"/>
              </a:rPr>
              <a:t>quantum</a:t>
            </a:r>
            <a:r>
              <a:rPr sz="2250" b="1" spc="-15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(or </a:t>
            </a:r>
            <a:r>
              <a:rPr sz="2250" spc="-10" dirty="0">
                <a:latin typeface="Calibri"/>
                <a:cs typeface="Calibri"/>
              </a:rPr>
              <a:t>time-slice) </a:t>
            </a:r>
            <a:r>
              <a:rPr sz="2250" spc="-5" dirty="0">
                <a:latin typeface="Calibri"/>
                <a:cs typeface="Calibri"/>
              </a:rPr>
              <a:t>of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CPU </a:t>
            </a:r>
            <a:r>
              <a:rPr sz="2250" spc="-10" dirty="0">
                <a:latin typeface="Calibri"/>
                <a:cs typeface="Calibri"/>
              </a:rPr>
              <a:t>time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e.g.,</a:t>
            </a:r>
            <a:r>
              <a:rPr sz="2250" spc="-5" dirty="0">
                <a:latin typeface="Calibri"/>
                <a:cs typeface="Calibri"/>
              </a:rPr>
              <a:t> 10—100 </a:t>
            </a:r>
            <a:r>
              <a:rPr sz="2250" spc="-10" dirty="0">
                <a:latin typeface="Calibri"/>
                <a:cs typeface="Calibri"/>
              </a:rPr>
              <a:t>milliseconds</a:t>
            </a:r>
            <a:endParaRPr sz="2250">
              <a:latin typeface="Calibri"/>
              <a:cs typeface="Calibri"/>
            </a:endParaRPr>
          </a:p>
          <a:p>
            <a:pPr marL="699770" lvl="1" indent="-225425">
              <a:lnSpc>
                <a:spcPct val="100000"/>
              </a:lnSpc>
              <a:spcBef>
                <a:spcPts val="190"/>
              </a:spcBef>
              <a:buSzPct val="97777"/>
              <a:buFont typeface="Arial MT"/>
              <a:buChar char="•"/>
              <a:tabLst>
                <a:tab pos="700405" algn="l"/>
              </a:tabLst>
            </a:pPr>
            <a:r>
              <a:rPr sz="2250" spc="-5" dirty="0">
                <a:latin typeface="Calibri"/>
                <a:cs typeface="Calibri"/>
              </a:rPr>
              <a:t>Once </a:t>
            </a:r>
            <a:r>
              <a:rPr sz="2250" spc="-10" dirty="0">
                <a:latin typeface="Calibri"/>
                <a:cs typeface="Calibri"/>
              </a:rPr>
              <a:t>quantum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elapsed,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process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is</a:t>
            </a:r>
            <a:r>
              <a:rPr sz="2250" spc="-1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pre-empted</a:t>
            </a:r>
            <a:r>
              <a:rPr sz="2250" spc="-5" dirty="0">
                <a:latin typeface="Calibri"/>
                <a:cs typeface="Calibri"/>
              </a:rPr>
              <a:t> and </a:t>
            </a:r>
            <a:r>
              <a:rPr sz="2250" spc="-10" dirty="0">
                <a:latin typeface="Calibri"/>
                <a:cs typeface="Calibri"/>
              </a:rPr>
              <a:t>appended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to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5" dirty="0">
                <a:latin typeface="Calibri"/>
                <a:cs typeface="Calibri"/>
              </a:rPr>
              <a:t>the </a:t>
            </a:r>
            <a:r>
              <a:rPr sz="2250" spc="-10" dirty="0">
                <a:latin typeface="Calibri"/>
                <a:cs typeface="Calibri"/>
              </a:rPr>
              <a:t>ready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queue</a:t>
            </a:r>
            <a:endParaRPr sz="2250">
              <a:latin typeface="Calibri"/>
              <a:cs typeface="Calibri"/>
            </a:endParaRPr>
          </a:p>
          <a:p>
            <a:pPr marL="699770" lvl="1" indent="-225425">
              <a:lnSpc>
                <a:spcPct val="100000"/>
              </a:lnSpc>
              <a:spcBef>
                <a:spcPts val="190"/>
              </a:spcBef>
              <a:buSzPct val="97777"/>
              <a:buFont typeface="Arial MT"/>
              <a:buChar char="•"/>
              <a:tabLst>
                <a:tab pos="700405" algn="l"/>
              </a:tabLst>
            </a:pPr>
            <a:r>
              <a:rPr sz="2250" spc="-10" dirty="0">
                <a:latin typeface="Calibri"/>
                <a:cs typeface="Calibri"/>
              </a:rPr>
              <a:t>Timer </a:t>
            </a:r>
            <a:r>
              <a:rPr sz="2250" spc="-15" dirty="0">
                <a:latin typeface="Calibri"/>
                <a:cs typeface="Calibri"/>
              </a:rPr>
              <a:t>interrupts</a:t>
            </a:r>
            <a:r>
              <a:rPr sz="2250" spc="-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every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quantum </a:t>
            </a:r>
            <a:r>
              <a:rPr sz="2250" spc="-15" dirty="0">
                <a:latin typeface="Calibri"/>
                <a:cs typeface="Calibri"/>
              </a:rPr>
              <a:t>to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schedule </a:t>
            </a:r>
            <a:r>
              <a:rPr sz="2250" spc="-15" dirty="0">
                <a:latin typeface="Calibri"/>
                <a:cs typeface="Calibri"/>
              </a:rPr>
              <a:t>next</a:t>
            </a:r>
            <a:r>
              <a:rPr sz="2250" dirty="0">
                <a:latin typeface="Calibri"/>
                <a:cs typeface="Calibri"/>
              </a:rPr>
              <a:t> </a:t>
            </a:r>
            <a:r>
              <a:rPr sz="2250" spc="-15" dirty="0">
                <a:latin typeface="Calibri"/>
                <a:cs typeface="Calibri"/>
              </a:rPr>
              <a:t>process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377" y="3360722"/>
            <a:ext cx="4977130" cy="26885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37490" algn="l"/>
                <a:tab pos="3520440" algn="l"/>
              </a:tabLst>
            </a:pPr>
            <a:r>
              <a:rPr sz="260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be</a:t>
            </a:r>
            <a:r>
              <a:rPr sz="2600" dirty="0">
                <a:latin typeface="Calibri"/>
                <a:cs typeface="Calibri"/>
              </a:rPr>
              <a:t> tricky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choose	</a:t>
            </a:r>
            <a:r>
              <a:rPr sz="2600" spc="-5" dirty="0">
                <a:latin typeface="Calibri"/>
                <a:cs typeface="Calibri"/>
              </a:rPr>
              <a:t>correctly</a:t>
            </a:r>
            <a:endParaRPr sz="2600">
              <a:latin typeface="Calibri"/>
              <a:cs typeface="Calibri"/>
            </a:endParaRPr>
          </a:p>
          <a:p>
            <a:pPr marL="699770" marR="815340" lvl="1" indent="-224790">
              <a:lnSpc>
                <a:spcPts val="2740"/>
              </a:lnSpc>
              <a:spcBef>
                <a:spcPts val="254"/>
              </a:spcBef>
              <a:buSzPct val="97777"/>
              <a:buFont typeface="Arial MT"/>
              <a:buChar char="•"/>
              <a:tabLst>
                <a:tab pos="700405" algn="l"/>
              </a:tabLst>
            </a:pPr>
            <a:r>
              <a:rPr sz="2250" i="1" dirty="0">
                <a:latin typeface="Calibri"/>
                <a:cs typeface="Calibri"/>
              </a:rPr>
              <a:t>q </a:t>
            </a:r>
            <a:r>
              <a:rPr sz="2250" spc="-10" dirty="0">
                <a:latin typeface="Calibri"/>
                <a:cs typeface="Calibri"/>
              </a:rPr>
              <a:t>too </a:t>
            </a:r>
            <a:r>
              <a:rPr sz="2250" spc="-15" dirty="0">
                <a:latin typeface="Calibri"/>
                <a:cs typeface="Calibri"/>
              </a:rPr>
              <a:t>large </a:t>
            </a:r>
            <a:r>
              <a:rPr sz="2250" spc="-20" dirty="0">
                <a:latin typeface="Calibri"/>
                <a:cs typeface="Calibri"/>
              </a:rPr>
              <a:t>degenerates </a:t>
            </a:r>
            <a:r>
              <a:rPr sz="2250" spc="-15" dirty="0">
                <a:latin typeface="Calibri"/>
                <a:cs typeface="Calibri"/>
              </a:rPr>
              <a:t>into </a:t>
            </a:r>
            <a:r>
              <a:rPr sz="2250" dirty="0">
                <a:latin typeface="Calibri"/>
                <a:cs typeface="Calibri"/>
              </a:rPr>
              <a:t>a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FIFO</a:t>
            </a:r>
            <a:r>
              <a:rPr sz="2250" spc="-1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queue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(</a:t>
            </a:r>
            <a:r>
              <a:rPr sz="2600" dirty="0">
                <a:latin typeface="Constantia"/>
                <a:cs typeface="Constantia"/>
              </a:rPr>
              <a:t>~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250" spc="-20" dirty="0">
                <a:latin typeface="Calibri"/>
                <a:cs typeface="Calibri"/>
              </a:rPr>
              <a:t>FCFS)</a:t>
            </a:r>
            <a:endParaRPr sz="2250">
              <a:latin typeface="Calibri"/>
              <a:cs typeface="Calibri"/>
            </a:endParaRPr>
          </a:p>
          <a:p>
            <a:pPr marL="699770" marR="5080" lvl="1" indent="-224790">
              <a:lnSpc>
                <a:spcPts val="2420"/>
              </a:lnSpc>
              <a:spcBef>
                <a:spcPts val="484"/>
              </a:spcBef>
              <a:buSzPct val="97777"/>
              <a:buFont typeface="Arial MT"/>
              <a:buChar char="•"/>
              <a:tabLst>
                <a:tab pos="700405" algn="l"/>
              </a:tabLst>
            </a:pPr>
            <a:r>
              <a:rPr sz="2250" i="1" dirty="0">
                <a:latin typeface="Calibri"/>
                <a:cs typeface="Calibri"/>
              </a:rPr>
              <a:t>q </a:t>
            </a:r>
            <a:r>
              <a:rPr sz="2250" spc="-10" dirty="0">
                <a:latin typeface="Calibri"/>
                <a:cs typeface="Calibri"/>
              </a:rPr>
              <a:t>too </a:t>
            </a:r>
            <a:r>
              <a:rPr sz="2250" spc="-5" dirty="0">
                <a:latin typeface="Calibri"/>
                <a:cs typeface="Calibri"/>
              </a:rPr>
              <a:t>small </a:t>
            </a:r>
            <a:r>
              <a:rPr sz="2250" spc="-20" dirty="0">
                <a:latin typeface="Calibri"/>
                <a:cs typeface="Calibri"/>
              </a:rPr>
              <a:t>makes </a:t>
            </a:r>
            <a:r>
              <a:rPr sz="2250" spc="-5" dirty="0">
                <a:latin typeface="Calibri"/>
                <a:cs typeface="Calibri"/>
              </a:rPr>
              <a:t>the </a:t>
            </a:r>
            <a:r>
              <a:rPr sz="2250" spc="-15" dirty="0">
                <a:latin typeface="Calibri"/>
                <a:cs typeface="Calibri"/>
              </a:rPr>
              <a:t>context switch </a:t>
            </a:r>
            <a:r>
              <a:rPr sz="2250" spc="-495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overhead</a:t>
            </a:r>
            <a:r>
              <a:rPr sz="2250" spc="-2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too </a:t>
            </a:r>
            <a:r>
              <a:rPr sz="2250" spc="-15" dirty="0">
                <a:latin typeface="Calibri"/>
                <a:cs typeface="Calibri"/>
              </a:rPr>
              <a:t>great</a:t>
            </a:r>
            <a:endParaRPr sz="2250">
              <a:latin typeface="Calibri"/>
              <a:cs typeface="Calibri"/>
            </a:endParaRPr>
          </a:p>
          <a:p>
            <a:pPr marL="236854" marR="637540" indent="-224790">
              <a:lnSpc>
                <a:spcPts val="2820"/>
              </a:lnSpc>
              <a:spcBef>
                <a:spcPts val="940"/>
              </a:spcBef>
              <a:buFont typeface="Arial MT"/>
              <a:buChar char="•"/>
              <a:tabLst>
                <a:tab pos="237490" algn="l"/>
              </a:tabLst>
            </a:pPr>
            <a:r>
              <a:rPr sz="2600" i="1" spc="5" dirty="0">
                <a:latin typeface="Calibri"/>
                <a:cs typeface="Calibri"/>
              </a:rPr>
              <a:t>q </a:t>
            </a:r>
            <a:r>
              <a:rPr sz="2600" dirty="0">
                <a:latin typeface="Calibri"/>
                <a:cs typeface="Calibri"/>
              </a:rPr>
              <a:t>usually 10ms </a:t>
            </a:r>
            <a:r>
              <a:rPr sz="2600" spc="-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100ms, </a:t>
            </a:r>
            <a:r>
              <a:rPr sz="2600" spc="5" dirty="0">
                <a:latin typeface="Calibri"/>
                <a:cs typeface="Calibri"/>
              </a:rPr>
              <a:t> while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context </a:t>
            </a:r>
            <a:r>
              <a:rPr sz="2600" spc="-5" dirty="0">
                <a:latin typeface="Calibri"/>
                <a:cs typeface="Calibri"/>
              </a:rPr>
              <a:t>switch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&lt;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10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μsec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98120" y="3642118"/>
            <a:ext cx="5317490" cy="2142490"/>
            <a:chOff x="6198120" y="3642118"/>
            <a:chExt cx="5317490" cy="2142490"/>
          </a:xfrm>
        </p:grpSpPr>
        <p:sp>
          <p:nvSpPr>
            <p:cNvPr id="6" name="object 6"/>
            <p:cNvSpPr/>
            <p:nvPr/>
          </p:nvSpPr>
          <p:spPr>
            <a:xfrm>
              <a:off x="6229794" y="3855961"/>
              <a:ext cx="3221355" cy="379095"/>
            </a:xfrm>
            <a:custGeom>
              <a:avLst/>
              <a:gdLst/>
              <a:ahLst/>
              <a:cxnLst/>
              <a:rect l="l" t="t" r="r" b="b"/>
              <a:pathLst>
                <a:path w="3221354" h="379095">
                  <a:moveTo>
                    <a:pt x="3221291" y="0"/>
                  </a:moveTo>
                  <a:lnTo>
                    <a:pt x="3212287" y="0"/>
                  </a:lnTo>
                  <a:lnTo>
                    <a:pt x="3212287" y="370078"/>
                  </a:lnTo>
                  <a:lnTo>
                    <a:pt x="8648" y="370078"/>
                  </a:lnTo>
                  <a:lnTo>
                    <a:pt x="8648" y="0"/>
                  </a:lnTo>
                  <a:lnTo>
                    <a:pt x="0" y="0"/>
                  </a:lnTo>
                  <a:lnTo>
                    <a:pt x="0" y="374040"/>
                  </a:lnTo>
                  <a:lnTo>
                    <a:pt x="0" y="378714"/>
                  </a:lnTo>
                  <a:lnTo>
                    <a:pt x="4330" y="378714"/>
                  </a:lnTo>
                  <a:lnTo>
                    <a:pt x="3216960" y="378714"/>
                  </a:lnTo>
                  <a:lnTo>
                    <a:pt x="3221291" y="378714"/>
                  </a:lnTo>
                  <a:lnTo>
                    <a:pt x="3221291" y="374040"/>
                  </a:lnTo>
                  <a:lnTo>
                    <a:pt x="3221291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4125" y="4555439"/>
              <a:ext cx="3213100" cy="374650"/>
            </a:xfrm>
            <a:custGeom>
              <a:avLst/>
              <a:gdLst/>
              <a:ahLst/>
              <a:cxnLst/>
              <a:rect l="l" t="t" r="r" b="b"/>
              <a:pathLst>
                <a:path w="3213100" h="374650">
                  <a:moveTo>
                    <a:pt x="3212630" y="0"/>
                  </a:moveTo>
                  <a:lnTo>
                    <a:pt x="0" y="0"/>
                  </a:lnTo>
                  <a:lnTo>
                    <a:pt x="0" y="374395"/>
                  </a:lnTo>
                  <a:lnTo>
                    <a:pt x="3212630" y="374395"/>
                  </a:lnTo>
                  <a:lnTo>
                    <a:pt x="3212630" y="0"/>
                  </a:lnTo>
                  <a:close/>
                </a:path>
              </a:pathLst>
            </a:custGeom>
            <a:solidFill>
              <a:srgbClr val="C6E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9794" y="4482363"/>
              <a:ext cx="3221355" cy="520700"/>
            </a:xfrm>
            <a:custGeom>
              <a:avLst/>
              <a:gdLst/>
              <a:ahLst/>
              <a:cxnLst/>
              <a:rect l="l" t="t" r="r" b="b"/>
              <a:pathLst>
                <a:path w="3221354" h="520700">
                  <a:moveTo>
                    <a:pt x="3221291" y="68757"/>
                  </a:moveTo>
                  <a:lnTo>
                    <a:pt x="3216960" y="68757"/>
                  </a:lnTo>
                  <a:lnTo>
                    <a:pt x="3212287" y="68757"/>
                  </a:lnTo>
                  <a:lnTo>
                    <a:pt x="3212287" y="77393"/>
                  </a:lnTo>
                  <a:lnTo>
                    <a:pt x="3212287" y="443522"/>
                  </a:lnTo>
                  <a:lnTo>
                    <a:pt x="1936445" y="443522"/>
                  </a:lnTo>
                  <a:lnTo>
                    <a:pt x="1936445" y="77393"/>
                  </a:lnTo>
                  <a:lnTo>
                    <a:pt x="3212287" y="77393"/>
                  </a:lnTo>
                  <a:lnTo>
                    <a:pt x="3212287" y="68757"/>
                  </a:lnTo>
                  <a:lnTo>
                    <a:pt x="1936445" y="68757"/>
                  </a:lnTo>
                  <a:lnTo>
                    <a:pt x="1936445" y="0"/>
                  </a:lnTo>
                  <a:lnTo>
                    <a:pt x="1927809" y="0"/>
                  </a:lnTo>
                  <a:lnTo>
                    <a:pt x="1927809" y="68757"/>
                  </a:lnTo>
                  <a:lnTo>
                    <a:pt x="1927809" y="77393"/>
                  </a:lnTo>
                  <a:lnTo>
                    <a:pt x="1927809" y="443522"/>
                  </a:lnTo>
                  <a:lnTo>
                    <a:pt x="8648" y="443522"/>
                  </a:lnTo>
                  <a:lnTo>
                    <a:pt x="8648" y="77393"/>
                  </a:lnTo>
                  <a:lnTo>
                    <a:pt x="1927809" y="77393"/>
                  </a:lnTo>
                  <a:lnTo>
                    <a:pt x="1927809" y="68757"/>
                  </a:lnTo>
                  <a:lnTo>
                    <a:pt x="4330" y="68757"/>
                  </a:lnTo>
                  <a:lnTo>
                    <a:pt x="0" y="68757"/>
                  </a:lnTo>
                  <a:lnTo>
                    <a:pt x="0" y="73075"/>
                  </a:lnTo>
                  <a:lnTo>
                    <a:pt x="0" y="447471"/>
                  </a:lnTo>
                  <a:lnTo>
                    <a:pt x="0" y="451802"/>
                  </a:lnTo>
                  <a:lnTo>
                    <a:pt x="4330" y="451802"/>
                  </a:lnTo>
                  <a:lnTo>
                    <a:pt x="1927809" y="451802"/>
                  </a:lnTo>
                  <a:lnTo>
                    <a:pt x="1927809" y="520560"/>
                  </a:lnTo>
                  <a:lnTo>
                    <a:pt x="1936445" y="520560"/>
                  </a:lnTo>
                  <a:lnTo>
                    <a:pt x="1936445" y="451802"/>
                  </a:lnTo>
                  <a:lnTo>
                    <a:pt x="3216960" y="451802"/>
                  </a:lnTo>
                  <a:lnTo>
                    <a:pt x="3221291" y="451802"/>
                  </a:lnTo>
                  <a:lnTo>
                    <a:pt x="3221291" y="447471"/>
                  </a:lnTo>
                  <a:lnTo>
                    <a:pt x="3221291" y="73075"/>
                  </a:lnTo>
                  <a:lnTo>
                    <a:pt x="3221291" y="68757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4125" y="5255285"/>
              <a:ext cx="3213100" cy="374650"/>
            </a:xfrm>
            <a:custGeom>
              <a:avLst/>
              <a:gdLst/>
              <a:ahLst/>
              <a:cxnLst/>
              <a:rect l="l" t="t" r="r" b="b"/>
              <a:pathLst>
                <a:path w="3213100" h="374650">
                  <a:moveTo>
                    <a:pt x="3212630" y="0"/>
                  </a:moveTo>
                  <a:lnTo>
                    <a:pt x="0" y="0"/>
                  </a:lnTo>
                  <a:lnTo>
                    <a:pt x="0" y="374040"/>
                  </a:lnTo>
                  <a:lnTo>
                    <a:pt x="3212630" y="374040"/>
                  </a:lnTo>
                  <a:lnTo>
                    <a:pt x="3212630" y="0"/>
                  </a:lnTo>
                  <a:close/>
                </a:path>
              </a:pathLst>
            </a:custGeom>
            <a:solidFill>
              <a:srgbClr val="D0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9794" y="5250954"/>
              <a:ext cx="3221355" cy="382905"/>
            </a:xfrm>
            <a:custGeom>
              <a:avLst/>
              <a:gdLst/>
              <a:ahLst/>
              <a:cxnLst/>
              <a:rect l="l" t="t" r="r" b="b"/>
              <a:pathLst>
                <a:path w="3221354" h="382904">
                  <a:moveTo>
                    <a:pt x="3221291" y="0"/>
                  </a:moveTo>
                  <a:lnTo>
                    <a:pt x="3216960" y="0"/>
                  </a:lnTo>
                  <a:lnTo>
                    <a:pt x="4330" y="0"/>
                  </a:lnTo>
                  <a:lnTo>
                    <a:pt x="0" y="0"/>
                  </a:lnTo>
                  <a:lnTo>
                    <a:pt x="0" y="4330"/>
                  </a:lnTo>
                  <a:lnTo>
                    <a:pt x="4330" y="4330"/>
                  </a:lnTo>
                  <a:lnTo>
                    <a:pt x="4330" y="8648"/>
                  </a:lnTo>
                  <a:lnTo>
                    <a:pt x="3212287" y="8648"/>
                  </a:lnTo>
                  <a:lnTo>
                    <a:pt x="3212287" y="374040"/>
                  </a:lnTo>
                  <a:lnTo>
                    <a:pt x="4330" y="374040"/>
                  </a:lnTo>
                  <a:lnTo>
                    <a:pt x="4330" y="382689"/>
                  </a:lnTo>
                  <a:lnTo>
                    <a:pt x="3216960" y="382689"/>
                  </a:lnTo>
                  <a:lnTo>
                    <a:pt x="3221291" y="382689"/>
                  </a:lnTo>
                  <a:lnTo>
                    <a:pt x="3221291" y="378371"/>
                  </a:lnTo>
                  <a:lnTo>
                    <a:pt x="3221291" y="4330"/>
                  </a:lnTo>
                  <a:lnTo>
                    <a:pt x="3221291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8120" y="3642118"/>
              <a:ext cx="5317197" cy="214200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217094" y="3525735"/>
            <a:ext cx="324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8175" algn="l"/>
                <a:tab pos="3233420" algn="l"/>
              </a:tabLst>
            </a:pPr>
            <a:r>
              <a:rPr sz="1800" u="sng" dirty="0"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dirty="0">
                <a:uFill>
                  <a:solidFill>
                    <a:srgbClr val="221E1F"/>
                  </a:solidFill>
                </a:uFill>
                <a:latin typeface="Calibri"/>
                <a:cs typeface="Calibri"/>
              </a:rPr>
              <a:t>=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617" y="322429"/>
            <a:ext cx="8419465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</a:pPr>
            <a:r>
              <a:rPr lang="en-US" sz="4400" spc="280" dirty="0"/>
              <a:t>RR Example#1</a:t>
            </a:r>
            <a:endParaRPr sz="44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91D63-C96D-44C9-A6C3-EBBE1059DD4F}"/>
              </a:ext>
            </a:extLst>
          </p:cNvPr>
          <p:cNvSpPr/>
          <p:nvPr/>
        </p:nvSpPr>
        <p:spPr>
          <a:xfrm>
            <a:off x="2073934" y="1037857"/>
            <a:ext cx="8752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Consider the set of 5 processes whose arrival time and burst time are given below-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3E83335-8C8C-40C2-8F38-578D8D7F1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4436"/>
              </p:ext>
            </p:extLst>
          </p:nvPr>
        </p:nvGraphicFramePr>
        <p:xfrm>
          <a:off x="2782285" y="1905000"/>
          <a:ext cx="6640128" cy="275269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13376">
                  <a:extLst>
                    <a:ext uri="{9D8B030D-6E8A-4147-A177-3AD203B41FA5}">
                      <a16:colId xmlns:a16="http://schemas.microsoft.com/office/drawing/2014/main" val="2178853654"/>
                    </a:ext>
                  </a:extLst>
                </a:gridCol>
                <a:gridCol w="2213376">
                  <a:extLst>
                    <a:ext uri="{9D8B030D-6E8A-4147-A177-3AD203B41FA5}">
                      <a16:colId xmlns:a16="http://schemas.microsoft.com/office/drawing/2014/main" val="1607686188"/>
                    </a:ext>
                  </a:extLst>
                </a:gridCol>
                <a:gridCol w="2213376">
                  <a:extLst>
                    <a:ext uri="{9D8B030D-6E8A-4147-A177-3AD203B41FA5}">
                      <a16:colId xmlns:a16="http://schemas.microsoft.com/office/drawing/2014/main" val="2918061845"/>
                    </a:ext>
                  </a:extLst>
                </a:gridCol>
              </a:tblGrid>
              <a:tr h="3682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Process Id</a:t>
                      </a:r>
                      <a:endParaRPr lang="en-US" sz="3600" b="1" dirty="0">
                        <a:effectLst/>
                      </a:endParaRP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Arrival time</a:t>
                      </a:r>
                      <a:endParaRPr lang="en-US" sz="3600" b="1" dirty="0">
                        <a:effectLst/>
                      </a:endParaRP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Burst time</a:t>
                      </a:r>
                      <a:endParaRPr lang="en-US" sz="3600" b="1" dirty="0">
                        <a:effectLst/>
                      </a:endParaRP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958018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P1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294995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P2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678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P3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707944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P4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2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65922"/>
                  </a:ext>
                </a:extLst>
              </a:tr>
              <a:tr h="4749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P5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4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3</a:t>
                      </a:r>
                    </a:p>
                  </a:txBody>
                  <a:tcPr marL="45697" marR="45697" marT="36557" marB="365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05625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E186EC3-2F64-489B-A057-E59CDB787FF0}"/>
              </a:ext>
            </a:extLst>
          </p:cNvPr>
          <p:cNvSpPr/>
          <p:nvPr/>
        </p:nvSpPr>
        <p:spPr>
          <a:xfrm>
            <a:off x="3051174" y="5173812"/>
            <a:ext cx="610235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Arimo"/>
              </a:rPr>
              <a:t>If the CPU scheduling policy is Round Robin with time quantum = 2 unit, calculate the average waiting time and average turn around time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1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617" y="322429"/>
            <a:ext cx="8419465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</a:pPr>
            <a:r>
              <a:rPr lang="en-US" sz="4400" spc="280" dirty="0"/>
              <a:t>RR Example#1 (Cont.…)</a:t>
            </a:r>
            <a:endParaRPr sz="44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91D63-C96D-44C9-A6C3-EBBE1059DD4F}"/>
              </a:ext>
            </a:extLst>
          </p:cNvPr>
          <p:cNvSpPr/>
          <p:nvPr/>
        </p:nvSpPr>
        <p:spPr>
          <a:xfrm>
            <a:off x="2073934" y="1037857"/>
            <a:ext cx="8752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Ready Queue-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186EC3-2F64-489B-A057-E59CDB787FF0}"/>
              </a:ext>
            </a:extLst>
          </p:cNvPr>
          <p:cNvSpPr/>
          <p:nvPr/>
        </p:nvSpPr>
        <p:spPr>
          <a:xfrm>
            <a:off x="3194114" y="3788818"/>
            <a:ext cx="610235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Arimo"/>
              </a:rPr>
              <a:t>Now, we know-</a:t>
            </a:r>
          </a:p>
          <a:p>
            <a:pPr algn="just"/>
            <a:endParaRPr lang="en-US" sz="2400" b="1" dirty="0">
              <a:solidFill>
                <a:srgbClr val="FF0000"/>
              </a:solidFill>
              <a:latin typeface="Arimo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Arimo"/>
              </a:rPr>
              <a:t>Turn Around time = Exit time – Arrival time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Arimo"/>
              </a:rPr>
              <a:t>Waiting time = Turn Around time – Burst time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5CEC6D-E2DB-4870-88C4-4FEFF01FB521}"/>
              </a:ext>
            </a:extLst>
          </p:cNvPr>
          <p:cNvSpPr/>
          <p:nvPr/>
        </p:nvSpPr>
        <p:spPr>
          <a:xfrm>
            <a:off x="4121150" y="1499522"/>
            <a:ext cx="424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P5, P1, P2, P5, P4, P1, P3, P2, P1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638FA-ED86-4872-BB30-BF74C226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103" y="2352389"/>
            <a:ext cx="10076491" cy="11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3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617" y="322429"/>
            <a:ext cx="8419465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</a:pPr>
            <a:r>
              <a:rPr lang="en-US" sz="4400" spc="280" dirty="0"/>
              <a:t>RR Example#1 (Cont.…)</a:t>
            </a:r>
            <a:endParaRPr sz="44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EFABD3-1CC7-4F15-B7E6-96CD48E28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05214"/>
              </p:ext>
            </p:extLst>
          </p:nvPr>
        </p:nvGraphicFramePr>
        <p:xfrm>
          <a:off x="2516954" y="1219200"/>
          <a:ext cx="7170789" cy="24375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7395">
                  <a:extLst>
                    <a:ext uri="{9D8B030D-6E8A-4147-A177-3AD203B41FA5}">
                      <a16:colId xmlns:a16="http://schemas.microsoft.com/office/drawing/2014/main" val="3698273479"/>
                    </a:ext>
                  </a:extLst>
                </a:gridCol>
                <a:gridCol w="1410796">
                  <a:extLst>
                    <a:ext uri="{9D8B030D-6E8A-4147-A177-3AD203B41FA5}">
                      <a16:colId xmlns:a16="http://schemas.microsoft.com/office/drawing/2014/main" val="2543728587"/>
                    </a:ext>
                  </a:extLst>
                </a:gridCol>
                <a:gridCol w="2005720">
                  <a:extLst>
                    <a:ext uri="{9D8B030D-6E8A-4147-A177-3AD203B41FA5}">
                      <a16:colId xmlns:a16="http://schemas.microsoft.com/office/drawing/2014/main" val="3981433805"/>
                    </a:ext>
                  </a:extLst>
                </a:gridCol>
                <a:gridCol w="2436878">
                  <a:extLst>
                    <a:ext uri="{9D8B030D-6E8A-4147-A177-3AD203B41FA5}">
                      <a16:colId xmlns:a16="http://schemas.microsoft.com/office/drawing/2014/main" val="2849457887"/>
                    </a:ext>
                  </a:extLst>
                </a:gridCol>
              </a:tblGrid>
              <a:tr h="52543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Process Id</a:t>
                      </a:r>
                      <a:endParaRPr lang="en-US" sz="2800" b="1" dirty="0">
                        <a:effectLst/>
                      </a:endParaRP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Exit time</a:t>
                      </a:r>
                      <a:endParaRPr lang="en-US" sz="2800" b="1" dirty="0">
                        <a:effectLst/>
                      </a:endParaRP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Turn Around time</a:t>
                      </a:r>
                      <a:endParaRPr lang="en-US" sz="2800" b="1" dirty="0">
                        <a:effectLst/>
                      </a:endParaRP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Waiting time</a:t>
                      </a:r>
                      <a:endParaRPr lang="en-US" sz="2800" b="1" dirty="0">
                        <a:effectLst/>
                      </a:endParaRP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29401"/>
                  </a:ext>
                </a:extLst>
              </a:tr>
              <a:tr h="3127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P1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13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13 – 0 = 13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13 – 5 = 8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094944"/>
                  </a:ext>
                </a:extLst>
              </a:tr>
              <a:tr h="41914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P2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12 – 1 = 11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 – 3 = 8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922053"/>
                  </a:ext>
                </a:extLst>
              </a:tr>
              <a:tr h="42224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P3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5 – 2 = 3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 – 1 = 2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36751"/>
                  </a:ext>
                </a:extLst>
              </a:tr>
              <a:tr h="422241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P4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9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9 – 3 = 6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6 – 2 = 4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108675"/>
                  </a:ext>
                </a:extLst>
              </a:tr>
              <a:tr h="29851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P5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14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14 – 4 = 10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10 – 3 = 7</a:t>
                      </a:r>
                    </a:p>
                  </a:txBody>
                  <a:tcPr marL="31197" marR="31197" marT="24957" marB="24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539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9943AE0-DCA7-42F7-9065-4B638562B1E8}"/>
              </a:ext>
            </a:extLst>
          </p:cNvPr>
          <p:cNvSpPr/>
          <p:nvPr/>
        </p:nvSpPr>
        <p:spPr>
          <a:xfrm>
            <a:off x="2095783" y="4114800"/>
            <a:ext cx="8013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Now,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Average Turn Around time = (13 + 11 + 3 + 6 + 10) / 5 = 43 / 5 = 8.6 unit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Average waiting time = (8 + 8 + 2 + 4 + 7) / 5 = 29 / 5 = 5.8 unit</a:t>
            </a:r>
          </a:p>
        </p:txBody>
      </p:sp>
    </p:spTree>
    <p:extLst>
      <p:ext uri="{BB962C8B-B14F-4D97-AF65-F5344CB8AC3E}">
        <p14:creationId xmlns:p14="http://schemas.microsoft.com/office/powerpoint/2010/main" val="19078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27E82E-B2BF-4B29-87CF-6DA240FED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561dd-2ab5-4abd-9284-8f5005bce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3C30E4-D7D5-447D-8CD8-BC7D51FADA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AE66AB-FDB6-4559-BFF4-7BD2496B41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710</Words>
  <Application>Microsoft Office PowerPoint</Application>
  <PresentationFormat>Custom</PresentationFormat>
  <Paragraphs>168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Scheduling Algorithms</vt:lpstr>
      <vt:lpstr>Outline</vt:lpstr>
      <vt:lpstr>Shortest Remaining Time First  (SRTF)</vt:lpstr>
      <vt:lpstr>SRTF Example#2</vt:lpstr>
      <vt:lpstr>SRTF Example#2 (Cont.…)</vt:lpstr>
      <vt:lpstr>Round Robin</vt:lpstr>
      <vt:lpstr>RR Example#1</vt:lpstr>
      <vt:lpstr>RR Example#1 (Cont.…)</vt:lpstr>
      <vt:lpstr>RR Example#1 (Cont.…)</vt:lpstr>
      <vt:lpstr>Any 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Mortier</dc:creator>
  <cp:lastModifiedBy>Nazia Shahzadi Lecturer FCS</cp:lastModifiedBy>
  <cp:revision>13</cp:revision>
  <dcterms:created xsi:type="dcterms:W3CDTF">2024-10-20T17:43:35Z</dcterms:created>
  <dcterms:modified xsi:type="dcterms:W3CDTF">2024-10-27T21:29:00Z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2024-02-27T00:00:00Z</vt:filetime>
  </property>
  <property fmtid="{D5CDD505-2E9C-101B-9397-08002B2CF9AE}" pid="3" name="Creator">
    <vt:lpwstr>Impress</vt:lpwstr>
  </property>
  <property fmtid="{D5CDD505-2E9C-101B-9397-08002B2CF9AE}" pid="4" name="LastSaved">
    <vt:filetime>2024-02-27T00:00:00Z</vt:filetime>
  </property>
  <property fmtid="{D5CDD505-2E9C-101B-9397-08002B2CF9AE}" pid="5" name="ContentTypeId">
    <vt:lpwstr>0x010100A2EABA87DC27EC478135062CF833B2EF</vt:lpwstr>
  </property>
</Properties>
</file>