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76" r:id="rId8"/>
    <p:sldId id="259" r:id="rId9"/>
    <p:sldId id="260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B26E3-7090-C42D-AB6C-FEE6C85C548A}" v="2" dt="2024-10-27T05:05:45.298"/>
    <p1510:client id="{FDA437AE-7B9E-9654-3418-FECF4CF9D4FD}" v="1" dt="2024-10-26T19:55:33.07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2022379" userId="S::u2022379@giki.edu.pk::db31b837-a9bd-40da-a55a-1b5e1423838e" providerId="AD" clId="Web-{FDA437AE-7B9E-9654-3418-FECF4CF9D4FD}"/>
    <pc:docChg chg="modSld">
      <pc:chgData name="u2022379" userId="S::u2022379@giki.edu.pk::db31b837-a9bd-40da-a55a-1b5e1423838e" providerId="AD" clId="Web-{FDA437AE-7B9E-9654-3418-FECF4CF9D4FD}" dt="2024-10-26T19:55:33.077" v="0" actId="1076"/>
      <pc:docMkLst>
        <pc:docMk/>
      </pc:docMkLst>
      <pc:sldChg chg="modSp">
        <pc:chgData name="u2022379" userId="S::u2022379@giki.edu.pk::db31b837-a9bd-40da-a55a-1b5e1423838e" providerId="AD" clId="Web-{FDA437AE-7B9E-9654-3418-FECF4CF9D4FD}" dt="2024-10-26T19:55:33.077" v="0" actId="1076"/>
        <pc:sldMkLst>
          <pc:docMk/>
          <pc:sldMk cId="469757417" sldId="257"/>
        </pc:sldMkLst>
        <pc:spChg chg="mod">
          <ac:chgData name="u2022379" userId="S::u2022379@giki.edu.pk::db31b837-a9bd-40da-a55a-1b5e1423838e" providerId="AD" clId="Web-{FDA437AE-7B9E-9654-3418-FECF4CF9D4FD}" dt="2024-10-26T19:55:33.077" v="0" actId="1076"/>
          <ac:spMkLst>
            <pc:docMk/>
            <pc:sldMk cId="469757417" sldId="257"/>
            <ac:spMk id="7" creationId="{D4BA1CEA-89D0-E8E0-159C-A3E60F1FBAE5}"/>
          </ac:spMkLst>
        </pc:spChg>
      </pc:sldChg>
    </pc:docChg>
  </pc:docChgLst>
  <pc:docChgLst>
    <pc:chgData name="u2022605" userId="S::u2022605@giki.edu.pk::011aa473-e791-4a24-aa5a-9671aa6f19ef" providerId="AD" clId="Web-{585B26E3-7090-C42D-AB6C-FEE6C85C548A}"/>
    <pc:docChg chg="modSld">
      <pc:chgData name="u2022605" userId="S::u2022605@giki.edu.pk::011aa473-e791-4a24-aa5a-9671aa6f19ef" providerId="AD" clId="Web-{585B26E3-7090-C42D-AB6C-FEE6C85C548A}" dt="2024-10-27T05:05:45.298" v="1"/>
      <pc:docMkLst>
        <pc:docMk/>
      </pc:docMkLst>
      <pc:sldChg chg="modSp">
        <pc:chgData name="u2022605" userId="S::u2022605@giki.edu.pk::011aa473-e791-4a24-aa5a-9671aa6f19ef" providerId="AD" clId="Web-{585B26E3-7090-C42D-AB6C-FEE6C85C548A}" dt="2024-10-27T05:05:45.298" v="1"/>
        <pc:sldMkLst>
          <pc:docMk/>
          <pc:sldMk cId="0" sldId="276"/>
        </pc:sldMkLst>
        <pc:graphicFrameChg chg="mod modGraphic">
          <ac:chgData name="u2022605" userId="S::u2022605@giki.edu.pk::011aa473-e791-4a24-aa5a-9671aa6f19ef" providerId="AD" clId="Web-{585B26E3-7090-C42D-AB6C-FEE6C85C548A}" dt="2024-10-27T05:05:45.298" v="1"/>
          <ac:graphicFrameMkLst>
            <pc:docMk/>
            <pc:sldMk cId="0" sldId="276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D74B6-4568-4F3E-88F5-726AB7748182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9DFDA-3079-44DE-B21D-FCB3E41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5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9DFDA-3079-44DE-B21D-FCB3E41724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1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9DFDA-3079-44DE-B21D-FCB3E41724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7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0379-1D8D-10C7-6991-A9898E35C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BAA84-C21B-3EA8-7B2F-820B04864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97915-BC91-4B43-6C2C-1745538F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6BF3-A83B-46D4-B525-ABAD9E94D6E2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94AD-3A1A-E89F-BF50-4298155A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A24F0-671B-3217-7CF7-98521C90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5589-06AB-4D36-B9DF-40A62752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0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A751-F9C0-69DF-6A34-8901E135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29215-40D1-24A0-1ABE-1DCFD8876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C73B-774B-3622-C9BF-4A34C92C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6BF3-A83B-46D4-B525-ABAD9E94D6E2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2FD2-9030-9CE7-19DD-F2E2DE78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9D30-1B1A-5A76-C23A-0D5C5CDE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5589-06AB-4D36-B9DF-40A62752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9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26530-3A17-0C20-F53B-D027A9920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C3820-2EBA-92E7-33D3-D85B41936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968C-61A5-D904-E464-965AF978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6BF3-A83B-46D4-B525-ABAD9E94D6E2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BB860-5B8C-165B-6CE4-3EB7C9CB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11909-8FE6-5AF4-784E-416FA94E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5589-06AB-4D36-B9DF-40A62752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F7FA-A1A2-F34A-57E7-243F5A24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7BA4-3B3D-4074-DA98-409DCA3B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8C7E1-9233-04DA-1679-CA545438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6BF3-A83B-46D4-B525-ABAD9E94D6E2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29897-997F-2F13-511A-3C135A11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81FBE-D1E7-3CA9-0F97-F108FBEC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5589-06AB-4D36-B9DF-40A62752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9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0385-1153-C4DF-B908-56B4EB68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09142-E787-A186-B8EF-9B1C98FA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66FD-3C5B-2629-436A-CE459DD9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6BF3-A83B-46D4-B525-ABAD9E94D6E2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D837E-26CA-A62D-BA7B-57DE9B61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1AECE-56F9-00D1-33A4-5DC6F395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5589-06AB-4D36-B9DF-40A62752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2063-5C11-FD59-647D-E4FDE3D0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BA27-9932-250C-4073-FFFF57301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99EF8-7E4B-C1B0-BD72-020316A8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AC043-2478-384C-3308-534B641E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6BF3-A83B-46D4-B525-ABAD9E94D6E2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C2132-D9FF-8EE5-31B5-11775799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FDF5D-6B1D-42DF-5B96-5474C9F5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5589-06AB-4D36-B9DF-40A62752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0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3A11-4BCF-E651-6107-902261EB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E1878-3A4E-6CA1-400A-F8901F02C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9EFE5-792C-2D16-4DEA-5C143F020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236D8-13DC-F8AA-4089-576CC588D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27C63-B198-36A0-6D1B-6DC6969E8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139B4-DCD9-1867-8F97-570CB710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6BF3-A83B-46D4-B525-ABAD9E94D6E2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9D504-A6F9-6CB8-C25B-12FA5558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4C280-FFDC-51A2-09B7-71B490BE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5589-06AB-4D36-B9DF-40A62752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1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386A-98AC-BAC1-BCFB-A730F594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ED74B-DDFB-37D7-5CF1-673455EF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6BF3-A83B-46D4-B525-ABAD9E94D6E2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19FC-2217-8C6C-9340-38AC6EBE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8DDAC-91F8-B20B-FCBE-B573513E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5589-06AB-4D36-B9DF-40A62752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9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6CE3A-1282-40C0-1055-38B8ABF5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6BF3-A83B-46D4-B525-ABAD9E94D6E2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B6A61-9FE1-5273-3B49-9D2756B3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6010A-DA11-CE07-F604-91FA325D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5589-06AB-4D36-B9DF-40A62752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BF95-A774-27B0-EFD6-2AF50791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FA14-1EBC-93BC-CED6-6253FDAE8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32A64-F589-2F74-AA9D-7D1760A17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50DD5-9D42-981E-F9B2-C08A54C7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6BF3-A83B-46D4-B525-ABAD9E94D6E2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56EE1-5C29-9BAE-655D-284D5B97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F9570-9835-64BE-9D7A-48B00086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5589-06AB-4D36-B9DF-40A62752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0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FFFB-CEAC-9EE2-D4E9-F091954D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1701B-5117-D80D-70F9-D87337FFD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F2CDB-BD87-C49F-2B5E-7CDF4F6A9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8C805-1BE5-94D7-6820-EB83D3C5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6BF3-A83B-46D4-B525-ABAD9E94D6E2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7FAEF-2AD8-CA55-8526-10E8E885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21A3C-2C55-5588-14D7-C12FCCA9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5589-06AB-4D36-B9DF-40A62752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FEDC0-EFB7-A7FC-2BC3-AD1B01CC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962C9-D043-FC14-F826-85991828B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CF580-75CE-DCE0-F1CB-1AEBE5987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66BF3-A83B-46D4-B525-ABAD9E94D6E2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54A8-B302-A6DF-9B12-DF1389EA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2ED-21E2-FCEB-7EEB-C7292E1C3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5589-06AB-4D36-B9DF-40A627523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1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91DE-24E5-113D-F566-08C69C805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Priority Scheduling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66D49-A058-DE2C-E245-1FD6C8CC9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Lecture 23</a:t>
            </a:r>
          </a:p>
          <a:p>
            <a:r>
              <a:rPr lang="en-US" sz="3200" dirty="0"/>
              <a:t>Week8</a:t>
            </a:r>
          </a:p>
        </p:txBody>
      </p:sp>
    </p:spTree>
    <p:extLst>
      <p:ext uri="{BB962C8B-B14F-4D97-AF65-F5344CB8AC3E}">
        <p14:creationId xmlns:p14="http://schemas.microsoft.com/office/powerpoint/2010/main" val="416672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E7EC-943A-D843-DF5C-7F7E20C32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0"/>
            <a:ext cx="10515600" cy="4351338"/>
          </a:xfrm>
        </p:spPr>
        <p:txBody>
          <a:bodyPr/>
          <a:lstStyle/>
          <a:p>
            <a:r>
              <a:rPr lang="en-US" dirty="0"/>
              <a:t>Consider the set of 5 processes whose arrival time and burst time are given below-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4075AC-FC94-C040-5C41-B92C57E27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20074"/>
              </p:ext>
            </p:extLst>
          </p:nvPr>
        </p:nvGraphicFramePr>
        <p:xfrm>
          <a:off x="2925508" y="1182922"/>
          <a:ext cx="6340984" cy="29883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96218">
                  <a:extLst>
                    <a:ext uri="{9D8B030D-6E8A-4147-A177-3AD203B41FA5}">
                      <a16:colId xmlns:a16="http://schemas.microsoft.com/office/drawing/2014/main" val="3852024975"/>
                    </a:ext>
                  </a:extLst>
                </a:gridCol>
                <a:gridCol w="1607884">
                  <a:extLst>
                    <a:ext uri="{9D8B030D-6E8A-4147-A177-3AD203B41FA5}">
                      <a16:colId xmlns:a16="http://schemas.microsoft.com/office/drawing/2014/main" val="1514154599"/>
                    </a:ext>
                  </a:extLst>
                </a:gridCol>
                <a:gridCol w="1489176">
                  <a:extLst>
                    <a:ext uri="{9D8B030D-6E8A-4147-A177-3AD203B41FA5}">
                      <a16:colId xmlns:a16="http://schemas.microsoft.com/office/drawing/2014/main" val="671878502"/>
                    </a:ext>
                  </a:extLst>
                </a:gridCol>
                <a:gridCol w="1347706">
                  <a:extLst>
                    <a:ext uri="{9D8B030D-6E8A-4147-A177-3AD203B41FA5}">
                      <a16:colId xmlns:a16="http://schemas.microsoft.com/office/drawing/2014/main" val="3786811843"/>
                    </a:ext>
                  </a:extLst>
                </a:gridCol>
              </a:tblGrid>
              <a:tr h="39283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Process Id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Arrival time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Burst time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 Priority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2964"/>
                  </a:ext>
                </a:extLst>
              </a:tr>
              <a:tr h="5191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P1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392275"/>
                  </a:ext>
                </a:extLst>
              </a:tr>
              <a:tr h="51910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P2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125152"/>
                  </a:ext>
                </a:extLst>
              </a:tr>
              <a:tr h="51910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P3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280013"/>
                  </a:ext>
                </a:extLst>
              </a:tr>
              <a:tr h="51910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P4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526888"/>
                  </a:ext>
                </a:extLst>
              </a:tr>
              <a:tr h="51910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P5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513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4E7C7D-FADC-93B7-8350-7FD0C85FDC40}"/>
              </a:ext>
            </a:extLst>
          </p:cNvPr>
          <p:cNvSpPr txBox="1"/>
          <p:nvPr/>
        </p:nvSpPr>
        <p:spPr>
          <a:xfrm>
            <a:off x="3047144" y="4533096"/>
            <a:ext cx="60977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mo"/>
              </a:rPr>
              <a:t>If the CPU scheduling policy is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mo"/>
              </a:rPr>
              <a:t>priority non-preemptive,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mo"/>
              </a:rPr>
              <a:t>calculate the average waiting time and average turn around time. (Higher number represents higher priority)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A1CEA-89D0-E8E0-159C-A3E60F1FBAE5}"/>
              </a:ext>
            </a:extLst>
          </p:cNvPr>
          <p:cNvSpPr txBox="1"/>
          <p:nvPr/>
        </p:nvSpPr>
        <p:spPr>
          <a:xfrm>
            <a:off x="9658963" y="2161644"/>
            <a:ext cx="2065106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Non-Preemptive</a:t>
            </a:r>
          </a:p>
        </p:txBody>
      </p:sp>
    </p:spTree>
    <p:extLst>
      <p:ext uri="{BB962C8B-B14F-4D97-AF65-F5344CB8AC3E}">
        <p14:creationId xmlns:p14="http://schemas.microsoft.com/office/powerpoint/2010/main" val="46975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DA4DFC-5DD1-3313-AC9F-71822E934753}"/>
              </a:ext>
            </a:extLst>
          </p:cNvPr>
          <p:cNvSpPr txBox="1"/>
          <p:nvPr/>
        </p:nvSpPr>
        <p:spPr>
          <a:xfrm>
            <a:off x="1271427" y="432186"/>
            <a:ext cx="60977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sng" dirty="0">
                <a:effectLst/>
                <a:latin typeface="Roboto Condensed" panose="020F0502020204030204" pitchFamily="2" charset="0"/>
              </a:rPr>
              <a:t>Solution-</a:t>
            </a:r>
            <a:endParaRPr lang="en-US" sz="2000" b="1" i="0" dirty="0">
              <a:effectLst/>
              <a:latin typeface="Roboto Condensed" panose="020F0502020204030204" pitchFamily="2" charset="0"/>
            </a:endParaRPr>
          </a:p>
          <a:p>
            <a:pPr algn="l"/>
            <a:r>
              <a:rPr lang="en-US" sz="2000" b="0" i="0" dirty="0">
                <a:effectLst/>
                <a:latin typeface="Arimo"/>
              </a:rPr>
              <a:t> </a:t>
            </a:r>
          </a:p>
          <a:p>
            <a:pPr algn="l"/>
            <a:r>
              <a:rPr lang="en-US" sz="2000" b="1" i="0" u="sng" dirty="0">
                <a:effectLst/>
                <a:latin typeface="Roboto Condensed" panose="020F0502020204030204" pitchFamily="2" charset="0"/>
              </a:rPr>
              <a:t>Chart-</a:t>
            </a:r>
            <a:endParaRPr lang="en-US" sz="2000" b="1" i="0" dirty="0">
              <a:effectLst/>
              <a:latin typeface="Roboto Condensed" panose="020F05020202040302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FF558-8528-03F9-6A34-E9B1E6D3F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7509" y="460155"/>
            <a:ext cx="6123715" cy="11877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B14821-2A0B-8296-B58E-DEC40192A3BF}"/>
              </a:ext>
            </a:extLst>
          </p:cNvPr>
          <p:cNvSpPr txBox="1"/>
          <p:nvPr/>
        </p:nvSpPr>
        <p:spPr>
          <a:xfrm>
            <a:off x="182365" y="1776190"/>
            <a:ext cx="6097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Arimo"/>
              </a:rPr>
              <a:t>Turn Around time = Exit time – Arrival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Arimo"/>
              </a:rPr>
              <a:t>Waiting time = Turn Around time – Burst time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3424440-1E84-FB7E-DE4F-FAF14AA3E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83175"/>
              </p:ext>
            </p:extLst>
          </p:nvPr>
        </p:nvGraphicFramePr>
        <p:xfrm>
          <a:off x="2626697" y="2733036"/>
          <a:ext cx="7306755" cy="22524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2375">
                  <a:extLst>
                    <a:ext uri="{9D8B030D-6E8A-4147-A177-3AD203B41FA5}">
                      <a16:colId xmlns:a16="http://schemas.microsoft.com/office/drawing/2014/main" val="3129086077"/>
                    </a:ext>
                  </a:extLst>
                </a:gridCol>
                <a:gridCol w="1437545">
                  <a:extLst>
                    <a:ext uri="{9D8B030D-6E8A-4147-A177-3AD203B41FA5}">
                      <a16:colId xmlns:a16="http://schemas.microsoft.com/office/drawing/2014/main" val="670717840"/>
                    </a:ext>
                  </a:extLst>
                </a:gridCol>
                <a:gridCol w="2043750">
                  <a:extLst>
                    <a:ext uri="{9D8B030D-6E8A-4147-A177-3AD203B41FA5}">
                      <a16:colId xmlns:a16="http://schemas.microsoft.com/office/drawing/2014/main" val="3936652848"/>
                    </a:ext>
                  </a:extLst>
                </a:gridCol>
                <a:gridCol w="2483085">
                  <a:extLst>
                    <a:ext uri="{9D8B030D-6E8A-4147-A177-3AD203B41FA5}">
                      <a16:colId xmlns:a16="http://schemas.microsoft.com/office/drawing/2014/main" val="259464126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Process Id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Exit time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Turn Around time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Waiting time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767999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P1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 – 0 = 4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 – 4 = 0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76549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P2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15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15 – 1 = 14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14 – 3 = 11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40403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P3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 – 2 = 10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 – 1 = 9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157265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P4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 – 3 = 6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 – 5 = 1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408763"/>
                  </a:ext>
                </a:extLst>
              </a:tr>
              <a:tr h="40337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P5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11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11 – 4 = 7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 – 2 = 5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38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12B0ACD-0008-7F38-F51A-F6CD65EF3EC1}"/>
              </a:ext>
            </a:extLst>
          </p:cNvPr>
          <p:cNvSpPr txBox="1"/>
          <p:nvPr/>
        </p:nvSpPr>
        <p:spPr>
          <a:xfrm>
            <a:off x="2399441" y="5234493"/>
            <a:ext cx="77612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Arimo"/>
              </a:rPr>
              <a:t>Average Turn Around time = (4 + 14 + 10 + 6 + 7) / 5 = 41 / 5 = 8.2 unit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Arimo"/>
              </a:rPr>
              <a:t>Average waiting time = (0 + 11 + 9 + 1 + 5) / 5 = 26 / 5 = 5.2 unit</a:t>
            </a:r>
          </a:p>
          <a:p>
            <a:pPr algn="l"/>
            <a:r>
              <a:rPr lang="en-US" sz="2000" b="0" i="0" dirty="0">
                <a:solidFill>
                  <a:schemeClr val="accent1"/>
                </a:solidFill>
                <a:effectLst/>
                <a:latin typeface="Arimo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1452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25" y="637120"/>
            <a:ext cx="5211097" cy="695236"/>
          </a:xfrm>
          <a:prstGeom prst="rect">
            <a:avLst/>
          </a:prstGeom>
        </p:spPr>
        <p:txBody>
          <a:bodyPr vert="horz" wrap="square" lIns="0" tIns="12687" rIns="0" bIns="0" rtlCol="0" anchor="ctr">
            <a:spAutoFit/>
          </a:bodyPr>
          <a:lstStyle/>
          <a:p>
            <a:pPr marL="12687">
              <a:lnSpc>
                <a:spcPct val="100000"/>
              </a:lnSpc>
              <a:spcBef>
                <a:spcPts val="100"/>
              </a:spcBef>
            </a:pPr>
            <a:r>
              <a:rPr sz="4396" spc="120" dirty="0"/>
              <a:t>Priority</a:t>
            </a:r>
            <a:r>
              <a:rPr sz="4396" spc="15" dirty="0"/>
              <a:t> </a:t>
            </a:r>
            <a:r>
              <a:rPr sz="4396" spc="300" dirty="0"/>
              <a:t>scheduling</a:t>
            </a:r>
            <a:endParaRPr sz="4396"/>
          </a:p>
        </p:txBody>
      </p:sp>
      <p:sp>
        <p:nvSpPr>
          <p:cNvPr id="3" name="object 3"/>
          <p:cNvSpPr txBox="1"/>
          <p:nvPr/>
        </p:nvSpPr>
        <p:spPr>
          <a:xfrm>
            <a:off x="914425" y="1812386"/>
            <a:ext cx="10106927" cy="803229"/>
          </a:xfrm>
          <a:prstGeom prst="rect">
            <a:avLst/>
          </a:prstGeom>
        </p:spPr>
        <p:txBody>
          <a:bodyPr vert="horz" wrap="square" lIns="0" tIns="59628" rIns="0" bIns="0" rtlCol="0">
            <a:spAutoFit/>
          </a:bodyPr>
          <a:lstStyle/>
          <a:p>
            <a:pPr marL="228371" marR="5075" indent="-216318">
              <a:lnSpc>
                <a:spcPts val="2857"/>
              </a:lnSpc>
              <a:spcBef>
                <a:spcPts val="470"/>
              </a:spcBef>
              <a:buSzPct val="98113"/>
              <a:buFont typeface="Arial MT"/>
              <a:buChar char="•"/>
              <a:tabLst>
                <a:tab pos="229006" algn="l"/>
              </a:tabLst>
            </a:pPr>
            <a:r>
              <a:rPr sz="2647" spc="-10" dirty="0">
                <a:latin typeface="Calibri"/>
                <a:cs typeface="Calibri"/>
              </a:rPr>
              <a:t>Associate</a:t>
            </a:r>
            <a:r>
              <a:rPr sz="2647" dirty="0">
                <a:latin typeface="Calibri"/>
                <a:cs typeface="Calibri"/>
              </a:rPr>
              <a:t> </a:t>
            </a:r>
            <a:r>
              <a:rPr sz="2647" spc="-15" dirty="0">
                <a:latin typeface="Calibri"/>
                <a:cs typeface="Calibri"/>
              </a:rPr>
              <a:t>integer</a:t>
            </a:r>
            <a:r>
              <a:rPr sz="2647" spc="5" dirty="0">
                <a:latin typeface="Calibri"/>
                <a:cs typeface="Calibri"/>
              </a:rPr>
              <a:t> </a:t>
            </a:r>
            <a:r>
              <a:rPr sz="2647" spc="-5" dirty="0">
                <a:latin typeface="Calibri"/>
                <a:cs typeface="Calibri"/>
              </a:rPr>
              <a:t>priority</a:t>
            </a:r>
            <a:r>
              <a:rPr sz="2647" dirty="0">
                <a:latin typeface="Calibri"/>
                <a:cs typeface="Calibri"/>
              </a:rPr>
              <a:t> with</a:t>
            </a:r>
            <a:r>
              <a:rPr sz="2647" spc="5" dirty="0">
                <a:latin typeface="Calibri"/>
                <a:cs typeface="Calibri"/>
              </a:rPr>
              <a:t> </a:t>
            </a:r>
            <a:r>
              <a:rPr sz="2647" spc="-10" dirty="0">
                <a:latin typeface="Calibri"/>
                <a:cs typeface="Calibri"/>
              </a:rPr>
              <a:t>process,</a:t>
            </a:r>
            <a:r>
              <a:rPr sz="2647" dirty="0">
                <a:latin typeface="Calibri"/>
                <a:cs typeface="Calibri"/>
              </a:rPr>
              <a:t> </a:t>
            </a:r>
            <a:r>
              <a:rPr sz="2647" spc="-5" dirty="0">
                <a:latin typeface="Calibri"/>
                <a:cs typeface="Calibri"/>
              </a:rPr>
              <a:t>and</a:t>
            </a:r>
            <a:r>
              <a:rPr sz="2647" dirty="0">
                <a:latin typeface="Calibri"/>
                <a:cs typeface="Calibri"/>
              </a:rPr>
              <a:t> </a:t>
            </a:r>
            <a:r>
              <a:rPr sz="2647" spc="-5" dirty="0">
                <a:latin typeface="Calibri"/>
                <a:cs typeface="Calibri"/>
              </a:rPr>
              <a:t>schedule</a:t>
            </a:r>
            <a:r>
              <a:rPr sz="2647" spc="5" dirty="0">
                <a:latin typeface="Calibri"/>
                <a:cs typeface="Calibri"/>
              </a:rPr>
              <a:t> </a:t>
            </a:r>
            <a:r>
              <a:rPr sz="2647" spc="-5" dirty="0">
                <a:latin typeface="Calibri"/>
                <a:cs typeface="Calibri"/>
              </a:rPr>
              <a:t>the</a:t>
            </a:r>
            <a:r>
              <a:rPr sz="2647" dirty="0">
                <a:latin typeface="Calibri"/>
                <a:cs typeface="Calibri"/>
              </a:rPr>
              <a:t> </a:t>
            </a:r>
            <a:r>
              <a:rPr sz="2647" spc="-10" dirty="0">
                <a:latin typeface="Calibri"/>
                <a:cs typeface="Calibri"/>
              </a:rPr>
              <a:t>highest</a:t>
            </a:r>
            <a:r>
              <a:rPr sz="2647" dirty="0">
                <a:latin typeface="Calibri"/>
                <a:cs typeface="Calibri"/>
              </a:rPr>
              <a:t> </a:t>
            </a:r>
            <a:r>
              <a:rPr sz="2647" spc="-5" dirty="0">
                <a:latin typeface="Calibri"/>
                <a:cs typeface="Calibri"/>
              </a:rPr>
              <a:t>priority </a:t>
            </a:r>
            <a:r>
              <a:rPr sz="2647" spc="-584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(</a:t>
            </a:r>
            <a:r>
              <a:rPr sz="2647" dirty="0">
                <a:latin typeface="Constantia"/>
                <a:cs typeface="Constantia"/>
              </a:rPr>
              <a:t>~</a:t>
            </a:r>
            <a:r>
              <a:rPr sz="2647" spc="-15" dirty="0">
                <a:latin typeface="Constantia"/>
                <a:cs typeface="Constantia"/>
              </a:rPr>
              <a:t> </a:t>
            </a:r>
            <a:r>
              <a:rPr sz="2647" spc="-15" dirty="0">
                <a:latin typeface="Calibri"/>
                <a:cs typeface="Calibri"/>
              </a:rPr>
              <a:t>lowest</a:t>
            </a:r>
            <a:r>
              <a:rPr sz="2647" spc="-5" dirty="0">
                <a:latin typeface="Calibri"/>
                <a:cs typeface="Calibri"/>
              </a:rPr>
              <a:t> number) </a:t>
            </a:r>
            <a:r>
              <a:rPr sz="2647" spc="-10" dirty="0">
                <a:latin typeface="Calibri"/>
                <a:cs typeface="Calibri"/>
              </a:rPr>
              <a:t>process,</a:t>
            </a:r>
            <a:r>
              <a:rPr sz="2647" spc="-5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e.g.,</a:t>
            </a:r>
            <a:endParaRPr sz="2647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998434" y="2345814"/>
          <a:ext cx="3373414" cy="2222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415">
                <a:tc>
                  <a:txBody>
                    <a:bodyPr/>
                    <a:lstStyle/>
                    <a:p>
                      <a:pPr marL="90805">
                        <a:lnSpc>
                          <a:spcPts val="207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71C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07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71C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075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Length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7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03">
                <a:tc>
                  <a:txBody>
                    <a:bodyPr/>
                    <a:lstStyle/>
                    <a:p>
                      <a:pPr marL="90805">
                        <a:lnSpc>
                          <a:spcPts val="20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spc="-15" baseline="-23809" dirty="0">
                          <a:latin typeface="Calibri"/>
                          <a:cs typeface="Calibri"/>
                        </a:rPr>
                        <a:t>1</a:t>
                      </a:r>
                      <a:endParaRPr sz="1600" baseline="-23809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5">
                <a:tc>
                  <a:txBody>
                    <a:bodyPr/>
                    <a:lstStyle/>
                    <a:p>
                      <a:pPr marL="90805">
                        <a:lnSpc>
                          <a:spcPts val="20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spc="-15" baseline="-23809" dirty="0">
                          <a:latin typeface="Calibri"/>
                          <a:cs typeface="Calibri"/>
                        </a:rPr>
                        <a:t>2</a:t>
                      </a:r>
                      <a:endParaRPr sz="1600" baseline="-23809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15">
                <a:tc>
                  <a:txBody>
                    <a:bodyPr/>
                    <a:lstStyle/>
                    <a:p>
                      <a:pPr marL="90805">
                        <a:lnSpc>
                          <a:spcPts val="20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spc="-15" baseline="-23809" dirty="0">
                          <a:latin typeface="Calibri"/>
                          <a:cs typeface="Calibri"/>
                        </a:rPr>
                        <a:t>3</a:t>
                      </a:r>
                      <a:endParaRPr sz="1600" baseline="-23809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15">
                <a:tc>
                  <a:txBody>
                    <a:bodyPr/>
                    <a:lstStyle/>
                    <a:p>
                      <a:pPr marL="90805">
                        <a:lnSpc>
                          <a:spcPts val="20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spc="-15" baseline="-23809" dirty="0">
                          <a:latin typeface="Calibri"/>
                          <a:cs typeface="Calibri"/>
                        </a:rPr>
                        <a:t>4</a:t>
                      </a:r>
                      <a:endParaRPr sz="1600" baseline="-23809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15">
                <a:tc>
                  <a:txBody>
                    <a:bodyPr/>
                    <a:lstStyle/>
                    <a:p>
                      <a:pPr marL="90805">
                        <a:lnSpc>
                          <a:spcPts val="20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spc="-15" baseline="-23809" dirty="0">
                          <a:latin typeface="Calibri"/>
                          <a:cs typeface="Calibri"/>
                        </a:rPr>
                        <a:t>5</a:t>
                      </a:r>
                      <a:endParaRPr sz="1600" baseline="-23809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76364" y="3923227"/>
            <a:ext cx="10391745" cy="2074924"/>
          </a:xfrm>
          <a:prstGeom prst="rect">
            <a:avLst/>
          </a:prstGeom>
        </p:spPr>
        <p:txBody>
          <a:bodyPr vert="horz" wrap="square" lIns="0" tIns="199183" rIns="0" bIns="0" rtlCol="0">
            <a:spAutoFit/>
          </a:bodyPr>
          <a:lstStyle/>
          <a:p>
            <a:pPr marL="266433" indent="-216318">
              <a:spcBef>
                <a:spcPts val="1568"/>
              </a:spcBef>
              <a:buSzPct val="98113"/>
              <a:buFont typeface="Arial MT"/>
              <a:buChar char="•"/>
              <a:tabLst>
                <a:tab pos="267068" algn="l"/>
              </a:tabLst>
            </a:pPr>
            <a:r>
              <a:rPr sz="2647" spc="-25" dirty="0">
                <a:latin typeface="Calibri"/>
                <a:cs typeface="Calibri"/>
              </a:rPr>
              <a:t>Average</a:t>
            </a:r>
            <a:r>
              <a:rPr sz="2647" spc="-15" dirty="0">
                <a:latin typeface="Calibri"/>
                <a:cs typeface="Calibri"/>
              </a:rPr>
              <a:t> waiting </a:t>
            </a:r>
            <a:r>
              <a:rPr sz="2647" spc="-5" dirty="0">
                <a:latin typeface="Calibri"/>
                <a:cs typeface="Calibri"/>
              </a:rPr>
              <a:t>time</a:t>
            </a:r>
            <a:r>
              <a:rPr sz="2647" spc="-15" dirty="0">
                <a:latin typeface="Calibri"/>
                <a:cs typeface="Calibri"/>
              </a:rPr>
              <a:t> </a:t>
            </a:r>
            <a:r>
              <a:rPr sz="2647" spc="-5" dirty="0">
                <a:latin typeface="Calibri"/>
                <a:cs typeface="Calibri"/>
              </a:rPr>
              <a:t>now</a:t>
            </a:r>
            <a:endParaRPr sz="2647">
              <a:latin typeface="Calibri"/>
              <a:cs typeface="Calibri"/>
            </a:endParaRPr>
          </a:p>
          <a:p>
            <a:pPr marL="293077">
              <a:lnSpc>
                <a:spcPts val="2787"/>
              </a:lnSpc>
              <a:spcBef>
                <a:spcPts val="1319"/>
              </a:spcBef>
              <a:tabLst>
                <a:tab pos="5479011" algn="l"/>
                <a:tab pos="5907207" algn="l"/>
                <a:tab pos="6382981" algn="l"/>
                <a:tab pos="6792146" algn="l"/>
              </a:tabLst>
            </a:pPr>
            <a:r>
              <a:rPr sz="3297" u="sng" spc="-487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2398" u="sng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2398" u="sng" spc="-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2398" u="sng" spc="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</a:t>
            </a:r>
            <a:r>
              <a:rPr sz="3297" u="sng" spc="-718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3297" u="sng" spc="-120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398" u="sng" spc="-3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2398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398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</a:t>
            </a:r>
            <a:r>
              <a:rPr sz="2398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398" u="sng" spc="-3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2398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3297" u="sng" spc="-599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2398" u="sng" spc="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2398" u="sng" spc="-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2398" u="sng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</a:t>
            </a:r>
            <a:r>
              <a:rPr sz="2398" u="sng" spc="-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2398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2398" u="sng" spc="1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</a:t>
            </a:r>
            <a:r>
              <a:rPr sz="3297" u="sng" spc="-718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3297" u="sng" spc="-127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398" u="sng" spc="-3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2398" u="sng" spc="-1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3297" u="sng" spc="-487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2398" u="sng" spc="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2398" u="sng" spc="-2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2398" u="sng" spc="1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</a:t>
            </a:r>
            <a:r>
              <a:rPr sz="2398" u="sng" spc="-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2398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2398" u="sng" spc="11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</a:t>
            </a:r>
            <a:r>
              <a:rPr sz="2398" u="sng" spc="-1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2398" u="sng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sz="3297" u="sng" spc="-718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3297" u="sng" spc="-7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398" u="sng" spc="-3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2398" u="sng" spc="-1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398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2398" dirty="0">
                <a:latin typeface="Calibri"/>
                <a:cs typeface="Calibri"/>
              </a:rPr>
              <a:t>	</a:t>
            </a:r>
            <a:r>
              <a:rPr sz="3596" spc="240" baseline="-34722" dirty="0">
                <a:latin typeface="Tahoma"/>
                <a:cs typeface="Tahoma"/>
              </a:rPr>
              <a:t>=</a:t>
            </a:r>
            <a:r>
              <a:rPr sz="3596" baseline="-34722" dirty="0">
                <a:latin typeface="Tahoma"/>
                <a:cs typeface="Tahoma"/>
              </a:rPr>
              <a:t>	</a:t>
            </a:r>
            <a:r>
              <a:rPr sz="3596" u="sng" spc="-7" baseline="-3472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</a:t>
            </a:r>
            <a:r>
              <a:rPr sz="3596" u="sng" baseline="-3472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3596" baseline="-3472" dirty="0">
                <a:latin typeface="Calibri"/>
                <a:cs typeface="Calibri"/>
              </a:rPr>
              <a:t>	</a:t>
            </a:r>
            <a:r>
              <a:rPr sz="3596" spc="240" baseline="-34722" dirty="0">
                <a:latin typeface="Tahoma"/>
                <a:cs typeface="Tahoma"/>
              </a:rPr>
              <a:t>=</a:t>
            </a:r>
            <a:r>
              <a:rPr sz="3596" baseline="-34722" dirty="0">
                <a:latin typeface="Tahoma"/>
                <a:cs typeface="Tahoma"/>
              </a:rPr>
              <a:t>	</a:t>
            </a:r>
            <a:r>
              <a:rPr sz="3596" baseline="-34722" dirty="0">
                <a:latin typeface="Calibri"/>
                <a:cs typeface="Calibri"/>
              </a:rPr>
              <a:t>8</a:t>
            </a:r>
            <a:r>
              <a:rPr sz="3596" spc="-277" baseline="-34722" dirty="0">
                <a:latin typeface="Calibri"/>
                <a:cs typeface="Calibri"/>
              </a:rPr>
              <a:t> </a:t>
            </a:r>
            <a:r>
              <a:rPr sz="3596" u="sng" baseline="-3472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3596" baseline="-3472">
              <a:latin typeface="Calibri"/>
              <a:cs typeface="Calibri"/>
            </a:endParaRPr>
          </a:p>
          <a:p>
            <a:pPr marR="517007" algn="ctr">
              <a:lnSpc>
                <a:spcPts val="2787"/>
              </a:lnSpc>
              <a:tabLst>
                <a:tab pos="3254292" algn="l"/>
                <a:tab pos="4272448" algn="l"/>
              </a:tabLst>
            </a:pPr>
            <a:r>
              <a:rPr sz="2398" dirty="0">
                <a:latin typeface="Calibri"/>
                <a:cs typeface="Calibri"/>
              </a:rPr>
              <a:t>5	5	5</a:t>
            </a:r>
            <a:endParaRPr sz="2398">
              <a:latin typeface="Calibri"/>
              <a:cs typeface="Calibri"/>
            </a:endParaRPr>
          </a:p>
          <a:p>
            <a:pPr marL="266433" indent="-216318">
              <a:spcBef>
                <a:spcPts val="1424"/>
              </a:spcBef>
              <a:buSzPct val="98113"/>
              <a:buFont typeface="Arial MT"/>
              <a:buChar char="•"/>
              <a:tabLst>
                <a:tab pos="267068" algn="l"/>
              </a:tabLst>
            </a:pPr>
            <a:r>
              <a:rPr sz="2647" spc="-5" dirty="0">
                <a:latin typeface="Calibri"/>
                <a:cs typeface="Calibri"/>
              </a:rPr>
              <a:t>Consider: SJF </a:t>
            </a:r>
            <a:r>
              <a:rPr sz="2647" dirty="0">
                <a:latin typeface="Calibri"/>
                <a:cs typeface="Calibri"/>
              </a:rPr>
              <a:t>as</a:t>
            </a:r>
            <a:r>
              <a:rPr sz="2647" spc="-10" dirty="0">
                <a:latin typeface="Calibri"/>
                <a:cs typeface="Calibri"/>
              </a:rPr>
              <a:t> </a:t>
            </a:r>
            <a:r>
              <a:rPr sz="2647" spc="-5" dirty="0">
                <a:latin typeface="Calibri"/>
                <a:cs typeface="Calibri"/>
              </a:rPr>
              <a:t>priority</a:t>
            </a:r>
            <a:r>
              <a:rPr sz="2647" dirty="0">
                <a:latin typeface="Calibri"/>
                <a:cs typeface="Calibri"/>
              </a:rPr>
              <a:t> </a:t>
            </a:r>
            <a:r>
              <a:rPr sz="2647" spc="-5" dirty="0">
                <a:latin typeface="Calibri"/>
                <a:cs typeface="Calibri"/>
              </a:rPr>
              <a:t>scheduling using </a:t>
            </a:r>
            <a:r>
              <a:rPr sz="2647" spc="-20" dirty="0">
                <a:latin typeface="Calibri"/>
                <a:cs typeface="Calibri"/>
              </a:rPr>
              <a:t>inverse</a:t>
            </a:r>
            <a:r>
              <a:rPr sz="2647" dirty="0">
                <a:latin typeface="Calibri"/>
                <a:cs typeface="Calibri"/>
              </a:rPr>
              <a:t> of</a:t>
            </a:r>
            <a:r>
              <a:rPr sz="2647" spc="-10" dirty="0">
                <a:latin typeface="Calibri"/>
                <a:cs typeface="Calibri"/>
              </a:rPr>
              <a:t> predicted</a:t>
            </a:r>
            <a:r>
              <a:rPr sz="2647" spc="-5" dirty="0">
                <a:latin typeface="Calibri"/>
                <a:cs typeface="Calibri"/>
              </a:rPr>
              <a:t> </a:t>
            </a:r>
            <a:r>
              <a:rPr sz="2647" spc="-20" dirty="0">
                <a:latin typeface="Calibri"/>
                <a:cs typeface="Calibri"/>
              </a:rPr>
              <a:t>burst</a:t>
            </a:r>
            <a:r>
              <a:rPr sz="2647" dirty="0">
                <a:latin typeface="Calibri"/>
                <a:cs typeface="Calibri"/>
              </a:rPr>
              <a:t> </a:t>
            </a:r>
            <a:r>
              <a:rPr sz="2647" spc="-10" dirty="0">
                <a:latin typeface="Calibri"/>
                <a:cs typeface="Calibri"/>
              </a:rPr>
              <a:t>length</a:t>
            </a:r>
            <a:endParaRPr sz="2647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37274" y="2884978"/>
            <a:ext cx="6714481" cy="534748"/>
            <a:chOff x="938250" y="2884411"/>
            <a:chExt cx="6721475" cy="535305"/>
          </a:xfrm>
        </p:grpSpPr>
        <p:sp>
          <p:nvSpPr>
            <p:cNvPr id="7" name="object 7"/>
            <p:cNvSpPr/>
            <p:nvPr/>
          </p:nvSpPr>
          <p:spPr>
            <a:xfrm>
              <a:off x="938885" y="2885046"/>
              <a:ext cx="6720205" cy="534035"/>
            </a:xfrm>
            <a:custGeom>
              <a:avLst/>
              <a:gdLst/>
              <a:ahLst/>
              <a:cxnLst/>
              <a:rect l="l" t="t" r="r" b="b"/>
              <a:pathLst>
                <a:path w="6720205" h="534035">
                  <a:moveTo>
                    <a:pt x="6720116" y="0"/>
                  </a:moveTo>
                  <a:lnTo>
                    <a:pt x="0" y="0"/>
                  </a:lnTo>
                  <a:lnTo>
                    <a:pt x="0" y="533869"/>
                  </a:lnTo>
                  <a:lnTo>
                    <a:pt x="6720116" y="533869"/>
                  </a:lnTo>
                  <a:lnTo>
                    <a:pt x="6720116" y="0"/>
                  </a:lnTo>
                  <a:close/>
                </a:path>
              </a:pathLst>
            </a:custGeom>
            <a:solidFill>
              <a:srgbClr val="E5E6E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8" name="object 8"/>
            <p:cNvSpPr/>
            <p:nvPr/>
          </p:nvSpPr>
          <p:spPr>
            <a:xfrm>
              <a:off x="938885" y="2885046"/>
              <a:ext cx="6720205" cy="534035"/>
            </a:xfrm>
            <a:custGeom>
              <a:avLst/>
              <a:gdLst/>
              <a:ahLst/>
              <a:cxnLst/>
              <a:rect l="l" t="t" r="r" b="b"/>
              <a:pathLst>
                <a:path w="6720205" h="534035">
                  <a:moveTo>
                    <a:pt x="6720116" y="533869"/>
                  </a:moveTo>
                  <a:lnTo>
                    <a:pt x="0" y="533869"/>
                  </a:lnTo>
                  <a:lnTo>
                    <a:pt x="0" y="0"/>
                  </a:lnTo>
                  <a:lnTo>
                    <a:pt x="6720116" y="0"/>
                  </a:lnTo>
                  <a:lnTo>
                    <a:pt x="6720116" y="533869"/>
                  </a:lnTo>
                  <a:close/>
                </a:path>
              </a:pathLst>
            </a:custGeom>
            <a:ln w="3175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9" name="object 9"/>
            <p:cNvSpPr/>
            <p:nvPr/>
          </p:nvSpPr>
          <p:spPr>
            <a:xfrm>
              <a:off x="1298155" y="2885046"/>
              <a:ext cx="1722755" cy="534035"/>
            </a:xfrm>
            <a:custGeom>
              <a:avLst/>
              <a:gdLst/>
              <a:ahLst/>
              <a:cxnLst/>
              <a:rect l="l" t="t" r="r" b="b"/>
              <a:pathLst>
                <a:path w="1722755" h="534035">
                  <a:moveTo>
                    <a:pt x="10439" y="0"/>
                  </a:moveTo>
                  <a:lnTo>
                    <a:pt x="0" y="0"/>
                  </a:lnTo>
                  <a:lnTo>
                    <a:pt x="0" y="533869"/>
                  </a:lnTo>
                  <a:lnTo>
                    <a:pt x="10439" y="533869"/>
                  </a:lnTo>
                  <a:lnTo>
                    <a:pt x="10439" y="0"/>
                  </a:lnTo>
                  <a:close/>
                </a:path>
                <a:path w="1722755" h="534035">
                  <a:moveTo>
                    <a:pt x="1722602" y="0"/>
                  </a:moveTo>
                  <a:lnTo>
                    <a:pt x="1712163" y="0"/>
                  </a:lnTo>
                  <a:lnTo>
                    <a:pt x="1712163" y="533869"/>
                  </a:lnTo>
                  <a:lnTo>
                    <a:pt x="1722602" y="533869"/>
                  </a:lnTo>
                  <a:lnTo>
                    <a:pt x="1722602" y="0"/>
                  </a:lnTo>
                  <a:close/>
                </a:path>
              </a:pathLst>
            </a:custGeom>
            <a:solidFill>
              <a:srgbClr val="221E1F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5042" y="3060725"/>
              <a:ext cx="114477" cy="1371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826165" y="3165119"/>
              <a:ext cx="41910" cy="111760"/>
            </a:xfrm>
            <a:custGeom>
              <a:avLst/>
              <a:gdLst/>
              <a:ahLst/>
              <a:cxnLst/>
              <a:rect l="l" t="t" r="r" b="b"/>
              <a:pathLst>
                <a:path w="41910" h="111760">
                  <a:moveTo>
                    <a:pt x="41389" y="0"/>
                  </a:moveTo>
                  <a:lnTo>
                    <a:pt x="30238" y="0"/>
                  </a:lnTo>
                  <a:lnTo>
                    <a:pt x="26272" y="10502"/>
                  </a:lnTo>
                  <a:lnTo>
                    <a:pt x="20381" y="16516"/>
                  </a:lnTo>
                  <a:lnTo>
                    <a:pt x="11859" y="19491"/>
                  </a:lnTo>
                  <a:lnTo>
                    <a:pt x="0" y="20878"/>
                  </a:lnTo>
                  <a:lnTo>
                    <a:pt x="0" y="32042"/>
                  </a:lnTo>
                  <a:lnTo>
                    <a:pt x="26276" y="32042"/>
                  </a:lnTo>
                  <a:lnTo>
                    <a:pt x="26276" y="111239"/>
                  </a:lnTo>
                  <a:lnTo>
                    <a:pt x="41389" y="111239"/>
                  </a:lnTo>
                  <a:lnTo>
                    <a:pt x="41389" y="0"/>
                  </a:lnTo>
                  <a:close/>
                </a:path>
              </a:pathLst>
            </a:custGeom>
            <a:solidFill>
              <a:srgbClr val="221E1F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9995" y="3060725"/>
              <a:ext cx="208445" cy="21563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1439" y="3060725"/>
              <a:ext cx="208800" cy="2185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3764" y="3060725"/>
              <a:ext cx="205917" cy="21563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6676" y="3060725"/>
              <a:ext cx="207721" cy="21851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570726" y="2885046"/>
              <a:ext cx="763270" cy="534035"/>
            </a:xfrm>
            <a:custGeom>
              <a:avLst/>
              <a:gdLst/>
              <a:ahLst/>
              <a:cxnLst/>
              <a:rect l="l" t="t" r="r" b="b"/>
              <a:pathLst>
                <a:path w="763270" h="534035">
                  <a:moveTo>
                    <a:pt x="10439" y="0"/>
                  </a:moveTo>
                  <a:lnTo>
                    <a:pt x="0" y="0"/>
                  </a:lnTo>
                  <a:lnTo>
                    <a:pt x="0" y="533869"/>
                  </a:lnTo>
                  <a:lnTo>
                    <a:pt x="10439" y="533869"/>
                  </a:lnTo>
                  <a:lnTo>
                    <a:pt x="10439" y="0"/>
                  </a:lnTo>
                  <a:close/>
                </a:path>
                <a:path w="763270" h="534035">
                  <a:moveTo>
                    <a:pt x="763193" y="0"/>
                  </a:moveTo>
                  <a:lnTo>
                    <a:pt x="752754" y="0"/>
                  </a:lnTo>
                  <a:lnTo>
                    <a:pt x="752754" y="533869"/>
                  </a:lnTo>
                  <a:lnTo>
                    <a:pt x="763193" y="533869"/>
                  </a:lnTo>
                  <a:lnTo>
                    <a:pt x="763193" y="0"/>
                  </a:lnTo>
                  <a:close/>
                </a:path>
              </a:pathLst>
            </a:custGeom>
            <a:solidFill>
              <a:srgbClr val="221E1F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</p:grpSp>
      <p:sp>
        <p:nvSpPr>
          <p:cNvPr id="17" name="object 17"/>
          <p:cNvSpPr/>
          <p:nvPr/>
        </p:nvSpPr>
        <p:spPr>
          <a:xfrm>
            <a:off x="899062" y="3500566"/>
            <a:ext cx="6829295" cy="128771"/>
          </a:xfrm>
          <a:custGeom>
            <a:avLst/>
            <a:gdLst/>
            <a:ahLst/>
            <a:cxnLst/>
            <a:rect l="l" t="t" r="r" b="b"/>
            <a:pathLst>
              <a:path w="6836409" h="128904">
                <a:moveTo>
                  <a:pt x="6720484" y="0"/>
                </a:moveTo>
                <a:lnTo>
                  <a:pt x="6709321" y="0"/>
                </a:lnTo>
                <a:lnTo>
                  <a:pt x="6705149" y="12224"/>
                </a:lnTo>
                <a:lnTo>
                  <a:pt x="6699153" y="19216"/>
                </a:lnTo>
                <a:lnTo>
                  <a:pt x="6690591" y="22629"/>
                </a:lnTo>
                <a:lnTo>
                  <a:pt x="6678726" y="24117"/>
                </a:lnTo>
                <a:lnTo>
                  <a:pt x="6678726" y="36360"/>
                </a:lnTo>
                <a:lnTo>
                  <a:pt x="6705358" y="36360"/>
                </a:lnTo>
                <a:lnTo>
                  <a:pt x="6705358" y="124917"/>
                </a:lnTo>
                <a:lnTo>
                  <a:pt x="6720484" y="124917"/>
                </a:lnTo>
                <a:lnTo>
                  <a:pt x="6720484" y="0"/>
                </a:lnTo>
                <a:close/>
              </a:path>
              <a:path w="6836409" h="128904">
                <a:moveTo>
                  <a:pt x="6774840" y="95034"/>
                </a:moveTo>
                <a:lnTo>
                  <a:pt x="6760806" y="95034"/>
                </a:lnTo>
                <a:lnTo>
                  <a:pt x="6762348" y="105431"/>
                </a:lnTo>
                <a:lnTo>
                  <a:pt x="6767736" y="116370"/>
                </a:lnTo>
                <a:lnTo>
                  <a:pt x="6778117" y="125012"/>
                </a:lnTo>
                <a:lnTo>
                  <a:pt x="6794639" y="128523"/>
                </a:lnTo>
                <a:lnTo>
                  <a:pt x="6817664" y="119422"/>
                </a:lnTo>
                <a:lnTo>
                  <a:pt x="6819939" y="115557"/>
                </a:lnTo>
                <a:lnTo>
                  <a:pt x="6794284" y="115557"/>
                </a:lnTo>
                <a:lnTo>
                  <a:pt x="6786538" y="114123"/>
                </a:lnTo>
                <a:lnTo>
                  <a:pt x="6780647" y="110024"/>
                </a:lnTo>
                <a:lnTo>
                  <a:pt x="6776714" y="103561"/>
                </a:lnTo>
                <a:lnTo>
                  <a:pt x="6774840" y="95034"/>
                </a:lnTo>
                <a:close/>
              </a:path>
              <a:path w="6836409" h="128904">
                <a:moveTo>
                  <a:pt x="6835450" y="68402"/>
                </a:moveTo>
                <a:lnTo>
                  <a:pt x="6821284" y="68402"/>
                </a:lnTo>
                <a:lnTo>
                  <a:pt x="6821639" y="69113"/>
                </a:lnTo>
                <a:lnTo>
                  <a:pt x="6818026" y="89888"/>
                </a:lnTo>
                <a:lnTo>
                  <a:pt x="6812419" y="104351"/>
                </a:lnTo>
                <a:lnTo>
                  <a:pt x="6804584" y="112806"/>
                </a:lnTo>
                <a:lnTo>
                  <a:pt x="6794284" y="115557"/>
                </a:lnTo>
                <a:lnTo>
                  <a:pt x="6819939" y="115557"/>
                </a:lnTo>
                <a:lnTo>
                  <a:pt x="6830056" y="98372"/>
                </a:lnTo>
                <a:lnTo>
                  <a:pt x="6835091" y="74758"/>
                </a:lnTo>
                <a:lnTo>
                  <a:pt x="6835450" y="68402"/>
                </a:lnTo>
                <a:close/>
              </a:path>
              <a:path w="6836409" h="128904">
                <a:moveTo>
                  <a:pt x="6796087" y="0"/>
                </a:moveTo>
                <a:lnTo>
                  <a:pt x="6780168" y="3503"/>
                </a:lnTo>
                <a:lnTo>
                  <a:pt x="6768674" y="12912"/>
                </a:lnTo>
                <a:lnTo>
                  <a:pt x="6761704" y="26574"/>
                </a:lnTo>
                <a:lnTo>
                  <a:pt x="6759359" y="42837"/>
                </a:lnTo>
                <a:lnTo>
                  <a:pt x="6761996" y="59822"/>
                </a:lnTo>
                <a:lnTo>
                  <a:pt x="6769393" y="72624"/>
                </a:lnTo>
                <a:lnTo>
                  <a:pt x="6780774" y="80702"/>
                </a:lnTo>
                <a:lnTo>
                  <a:pt x="6795363" y="83515"/>
                </a:lnTo>
                <a:lnTo>
                  <a:pt x="6803260" y="82470"/>
                </a:lnTo>
                <a:lnTo>
                  <a:pt x="6810752" y="79468"/>
                </a:lnTo>
                <a:lnTo>
                  <a:pt x="6817030" y="74712"/>
                </a:lnTo>
                <a:lnTo>
                  <a:pt x="6820556" y="69481"/>
                </a:lnTo>
                <a:lnTo>
                  <a:pt x="6797522" y="69481"/>
                </a:lnTo>
                <a:lnTo>
                  <a:pt x="6789766" y="68598"/>
                </a:lnTo>
                <a:lnTo>
                  <a:pt x="6782176" y="64846"/>
                </a:lnTo>
                <a:lnTo>
                  <a:pt x="6776407" y="56569"/>
                </a:lnTo>
                <a:lnTo>
                  <a:pt x="6774116" y="42113"/>
                </a:lnTo>
                <a:lnTo>
                  <a:pt x="6775681" y="30744"/>
                </a:lnTo>
                <a:lnTo>
                  <a:pt x="6780150" y="21867"/>
                </a:lnTo>
                <a:lnTo>
                  <a:pt x="6787184" y="16093"/>
                </a:lnTo>
                <a:lnTo>
                  <a:pt x="6796443" y="14033"/>
                </a:lnTo>
                <a:lnTo>
                  <a:pt x="6823854" y="14033"/>
                </a:lnTo>
                <a:lnTo>
                  <a:pt x="6817669" y="6220"/>
                </a:lnTo>
                <a:lnTo>
                  <a:pt x="6796087" y="0"/>
                </a:lnTo>
                <a:close/>
              </a:path>
              <a:path w="6836409" h="128904">
                <a:moveTo>
                  <a:pt x="6823854" y="14033"/>
                </a:moveTo>
                <a:lnTo>
                  <a:pt x="6796443" y="14033"/>
                </a:lnTo>
                <a:lnTo>
                  <a:pt x="6806873" y="16278"/>
                </a:lnTo>
                <a:lnTo>
                  <a:pt x="6814034" y="22271"/>
                </a:lnTo>
                <a:lnTo>
                  <a:pt x="6818158" y="30894"/>
                </a:lnTo>
                <a:lnTo>
                  <a:pt x="6819480" y="41033"/>
                </a:lnTo>
                <a:lnTo>
                  <a:pt x="6817112" y="55808"/>
                </a:lnTo>
                <a:lnTo>
                  <a:pt x="6811335" y="64439"/>
                </a:lnTo>
                <a:lnTo>
                  <a:pt x="6804141" y="68479"/>
                </a:lnTo>
                <a:lnTo>
                  <a:pt x="6797522" y="69481"/>
                </a:lnTo>
                <a:lnTo>
                  <a:pt x="6820556" y="69481"/>
                </a:lnTo>
                <a:lnTo>
                  <a:pt x="6821284" y="68402"/>
                </a:lnTo>
                <a:lnTo>
                  <a:pt x="6835450" y="68402"/>
                </a:lnTo>
                <a:lnTo>
                  <a:pt x="6835936" y="59822"/>
                </a:lnTo>
                <a:lnTo>
                  <a:pt x="6835903" y="55808"/>
                </a:lnTo>
                <a:lnTo>
                  <a:pt x="6834911" y="40397"/>
                </a:lnTo>
                <a:lnTo>
                  <a:pt x="6829699" y="21418"/>
                </a:lnTo>
                <a:lnTo>
                  <a:pt x="6823854" y="14033"/>
                </a:lnTo>
                <a:close/>
              </a:path>
              <a:path w="6836409" h="128904">
                <a:moveTo>
                  <a:pt x="6396126" y="0"/>
                </a:moveTo>
                <a:lnTo>
                  <a:pt x="6384963" y="0"/>
                </a:lnTo>
                <a:lnTo>
                  <a:pt x="6380991" y="12224"/>
                </a:lnTo>
                <a:lnTo>
                  <a:pt x="6375060" y="19216"/>
                </a:lnTo>
                <a:lnTo>
                  <a:pt x="6366428" y="22629"/>
                </a:lnTo>
                <a:lnTo>
                  <a:pt x="6354356" y="24117"/>
                </a:lnTo>
                <a:lnTo>
                  <a:pt x="6354356" y="36360"/>
                </a:lnTo>
                <a:lnTo>
                  <a:pt x="6381000" y="36360"/>
                </a:lnTo>
                <a:lnTo>
                  <a:pt x="6381000" y="124917"/>
                </a:lnTo>
                <a:lnTo>
                  <a:pt x="6396126" y="124917"/>
                </a:lnTo>
                <a:lnTo>
                  <a:pt x="6396126" y="0"/>
                </a:lnTo>
                <a:close/>
              </a:path>
              <a:path w="6836409" h="128904">
                <a:moveTo>
                  <a:pt x="6473164" y="0"/>
                </a:moveTo>
                <a:lnTo>
                  <a:pt x="6456219" y="3572"/>
                </a:lnTo>
                <a:lnTo>
                  <a:pt x="6445623" y="12376"/>
                </a:lnTo>
                <a:lnTo>
                  <a:pt x="6440158" y="23542"/>
                </a:lnTo>
                <a:lnTo>
                  <a:pt x="6438607" y="34201"/>
                </a:lnTo>
                <a:lnTo>
                  <a:pt x="6439603" y="42634"/>
                </a:lnTo>
                <a:lnTo>
                  <a:pt x="6442521" y="49547"/>
                </a:lnTo>
                <a:lnTo>
                  <a:pt x="6447260" y="54905"/>
                </a:lnTo>
                <a:lnTo>
                  <a:pt x="6453720" y="58674"/>
                </a:lnTo>
                <a:lnTo>
                  <a:pt x="6445730" y="63611"/>
                </a:lnTo>
                <a:lnTo>
                  <a:pt x="6439730" y="70334"/>
                </a:lnTo>
                <a:lnTo>
                  <a:pt x="6435956" y="78878"/>
                </a:lnTo>
                <a:lnTo>
                  <a:pt x="6434690" y="88925"/>
                </a:lnTo>
                <a:lnTo>
                  <a:pt x="6434701" y="91084"/>
                </a:lnTo>
                <a:lnTo>
                  <a:pt x="6461101" y="126677"/>
                </a:lnTo>
                <a:lnTo>
                  <a:pt x="6473875" y="128523"/>
                </a:lnTo>
                <a:lnTo>
                  <a:pt x="6491137" y="125171"/>
                </a:lnTo>
                <a:lnTo>
                  <a:pt x="6503133" y="116282"/>
                </a:lnTo>
                <a:lnTo>
                  <a:pt x="6504130" y="114477"/>
                </a:lnTo>
                <a:lnTo>
                  <a:pt x="6474244" y="114477"/>
                </a:lnTo>
                <a:lnTo>
                  <a:pt x="6462065" y="112014"/>
                </a:lnTo>
                <a:lnTo>
                  <a:pt x="6454576" y="105838"/>
                </a:lnTo>
                <a:lnTo>
                  <a:pt x="6450800" y="97772"/>
                </a:lnTo>
                <a:lnTo>
                  <a:pt x="6449758" y="89636"/>
                </a:lnTo>
                <a:lnTo>
                  <a:pt x="6451188" y="81027"/>
                </a:lnTo>
                <a:lnTo>
                  <a:pt x="6455522" y="73664"/>
                </a:lnTo>
                <a:lnTo>
                  <a:pt x="6462826" y="68528"/>
                </a:lnTo>
                <a:lnTo>
                  <a:pt x="6473164" y="66598"/>
                </a:lnTo>
                <a:lnTo>
                  <a:pt x="6504316" y="66598"/>
                </a:lnTo>
                <a:lnTo>
                  <a:pt x="6503138" y="64972"/>
                </a:lnTo>
                <a:lnTo>
                  <a:pt x="6493687" y="58674"/>
                </a:lnTo>
                <a:lnTo>
                  <a:pt x="6498115" y="55732"/>
                </a:lnTo>
                <a:lnTo>
                  <a:pt x="6500663" y="53276"/>
                </a:lnTo>
                <a:lnTo>
                  <a:pt x="6473164" y="53276"/>
                </a:lnTo>
                <a:lnTo>
                  <a:pt x="6465666" y="51904"/>
                </a:lnTo>
                <a:lnTo>
                  <a:pt x="6459350" y="47967"/>
                </a:lnTo>
                <a:lnTo>
                  <a:pt x="6454990" y="41735"/>
                </a:lnTo>
                <a:lnTo>
                  <a:pt x="6453365" y="33477"/>
                </a:lnTo>
                <a:lnTo>
                  <a:pt x="6454168" y="27251"/>
                </a:lnTo>
                <a:lnTo>
                  <a:pt x="6457097" y="20921"/>
                </a:lnTo>
                <a:lnTo>
                  <a:pt x="6462928" y="16008"/>
                </a:lnTo>
                <a:lnTo>
                  <a:pt x="6472440" y="14033"/>
                </a:lnTo>
                <a:lnTo>
                  <a:pt x="6502260" y="14033"/>
                </a:lnTo>
                <a:lnTo>
                  <a:pt x="6500253" y="10664"/>
                </a:lnTo>
                <a:lnTo>
                  <a:pt x="6489307" y="2986"/>
                </a:lnTo>
                <a:lnTo>
                  <a:pt x="6473164" y="0"/>
                </a:lnTo>
                <a:close/>
              </a:path>
              <a:path w="6836409" h="128904">
                <a:moveTo>
                  <a:pt x="6504316" y="66598"/>
                </a:moveTo>
                <a:lnTo>
                  <a:pt x="6473164" y="66598"/>
                </a:lnTo>
                <a:lnTo>
                  <a:pt x="6482497" y="68044"/>
                </a:lnTo>
                <a:lnTo>
                  <a:pt x="6490041" y="72493"/>
                </a:lnTo>
                <a:lnTo>
                  <a:pt x="6495086" y="80116"/>
                </a:lnTo>
                <a:lnTo>
                  <a:pt x="6496926" y="91084"/>
                </a:lnTo>
                <a:lnTo>
                  <a:pt x="6494850" y="102787"/>
                </a:lnTo>
                <a:lnTo>
                  <a:pt x="6489499" y="109934"/>
                </a:lnTo>
                <a:lnTo>
                  <a:pt x="6482192" y="113505"/>
                </a:lnTo>
                <a:lnTo>
                  <a:pt x="6474244" y="114477"/>
                </a:lnTo>
                <a:lnTo>
                  <a:pt x="6504130" y="114477"/>
                </a:lnTo>
                <a:lnTo>
                  <a:pt x="6510133" y="103615"/>
                </a:lnTo>
                <a:lnTo>
                  <a:pt x="6512407" y="88925"/>
                </a:lnTo>
                <a:lnTo>
                  <a:pt x="6511657" y="81212"/>
                </a:lnTo>
                <a:lnTo>
                  <a:pt x="6508848" y="72856"/>
                </a:lnTo>
                <a:lnTo>
                  <a:pt x="6504316" y="66598"/>
                </a:lnTo>
                <a:close/>
              </a:path>
              <a:path w="6836409" h="128904">
                <a:moveTo>
                  <a:pt x="6502260" y="14033"/>
                </a:moveTo>
                <a:lnTo>
                  <a:pt x="6472440" y="14033"/>
                </a:lnTo>
                <a:lnTo>
                  <a:pt x="6482747" y="15895"/>
                </a:lnTo>
                <a:lnTo>
                  <a:pt x="6489274" y="20559"/>
                </a:lnTo>
                <a:lnTo>
                  <a:pt x="6492696" y="26640"/>
                </a:lnTo>
                <a:lnTo>
                  <a:pt x="6493687" y="32753"/>
                </a:lnTo>
                <a:lnTo>
                  <a:pt x="6492202" y="40824"/>
                </a:lnTo>
                <a:lnTo>
                  <a:pt x="6488017" y="47339"/>
                </a:lnTo>
                <a:lnTo>
                  <a:pt x="6481536" y="51691"/>
                </a:lnTo>
                <a:lnTo>
                  <a:pt x="6473164" y="53276"/>
                </a:lnTo>
                <a:lnTo>
                  <a:pt x="6500663" y="53276"/>
                </a:lnTo>
                <a:lnTo>
                  <a:pt x="6502952" y="51069"/>
                </a:lnTo>
                <a:lnTo>
                  <a:pt x="6506846" y="43639"/>
                </a:lnTo>
                <a:lnTo>
                  <a:pt x="6508445" y="32397"/>
                </a:lnTo>
                <a:lnTo>
                  <a:pt x="6506475" y="21109"/>
                </a:lnTo>
                <a:lnTo>
                  <a:pt x="6502260" y="14033"/>
                </a:lnTo>
                <a:close/>
              </a:path>
              <a:path w="6836409" h="128904">
                <a:moveTo>
                  <a:pt x="5643727" y="0"/>
                </a:moveTo>
                <a:lnTo>
                  <a:pt x="5632564" y="0"/>
                </a:lnTo>
                <a:lnTo>
                  <a:pt x="5628393" y="12224"/>
                </a:lnTo>
                <a:lnTo>
                  <a:pt x="5622436" y="19216"/>
                </a:lnTo>
                <a:lnTo>
                  <a:pt x="5613983" y="22629"/>
                </a:lnTo>
                <a:lnTo>
                  <a:pt x="5602325" y="24117"/>
                </a:lnTo>
                <a:lnTo>
                  <a:pt x="5602325" y="36360"/>
                </a:lnTo>
                <a:lnTo>
                  <a:pt x="5628246" y="36360"/>
                </a:lnTo>
                <a:lnTo>
                  <a:pt x="5628246" y="124917"/>
                </a:lnTo>
                <a:lnTo>
                  <a:pt x="5643727" y="124917"/>
                </a:lnTo>
                <a:lnTo>
                  <a:pt x="5643727" y="0"/>
                </a:lnTo>
                <a:close/>
              </a:path>
              <a:path w="6836409" h="128904">
                <a:moveTo>
                  <a:pt x="5724359" y="0"/>
                </a:moveTo>
                <a:lnTo>
                  <a:pt x="5703293" y="6614"/>
                </a:lnTo>
                <a:lnTo>
                  <a:pt x="5690293" y="23218"/>
                </a:lnTo>
                <a:lnTo>
                  <a:pt x="5683706" y="44952"/>
                </a:lnTo>
                <a:lnTo>
                  <a:pt x="5681939" y="66224"/>
                </a:lnTo>
                <a:lnTo>
                  <a:pt x="5681939" y="68621"/>
                </a:lnTo>
                <a:lnTo>
                  <a:pt x="5690882" y="110159"/>
                </a:lnTo>
                <a:lnTo>
                  <a:pt x="5720041" y="128523"/>
                </a:lnTo>
                <a:lnTo>
                  <a:pt x="5730573" y="127623"/>
                </a:lnTo>
                <a:lnTo>
                  <a:pt x="5738402" y="125102"/>
                </a:lnTo>
                <a:lnTo>
                  <a:pt x="5744341" y="121232"/>
                </a:lnTo>
                <a:lnTo>
                  <a:pt x="5749201" y="116281"/>
                </a:lnTo>
                <a:lnTo>
                  <a:pt x="5750480" y="114477"/>
                </a:lnTo>
                <a:lnTo>
                  <a:pt x="5722924" y="114477"/>
                </a:lnTo>
                <a:lnTo>
                  <a:pt x="5711956" y="112071"/>
                </a:lnTo>
                <a:lnTo>
                  <a:pt x="5704333" y="105749"/>
                </a:lnTo>
                <a:lnTo>
                  <a:pt x="5699884" y="96861"/>
                </a:lnTo>
                <a:lnTo>
                  <a:pt x="5698439" y="86753"/>
                </a:lnTo>
                <a:lnTo>
                  <a:pt x="5699924" y="76253"/>
                </a:lnTo>
                <a:lnTo>
                  <a:pt x="5704381" y="67541"/>
                </a:lnTo>
                <a:lnTo>
                  <a:pt x="5711806" y="61596"/>
                </a:lnTo>
                <a:lnTo>
                  <a:pt x="5715417" y="60832"/>
                </a:lnTo>
                <a:lnTo>
                  <a:pt x="5697004" y="60832"/>
                </a:lnTo>
                <a:lnTo>
                  <a:pt x="5710158" y="19463"/>
                </a:lnTo>
                <a:lnTo>
                  <a:pt x="5724004" y="14033"/>
                </a:lnTo>
                <a:lnTo>
                  <a:pt x="5750767" y="14033"/>
                </a:lnTo>
                <a:lnTo>
                  <a:pt x="5745245" y="7156"/>
                </a:lnTo>
                <a:lnTo>
                  <a:pt x="5734803" y="1637"/>
                </a:lnTo>
                <a:lnTo>
                  <a:pt x="5724359" y="0"/>
                </a:lnTo>
                <a:close/>
              </a:path>
              <a:path w="6836409" h="128904">
                <a:moveTo>
                  <a:pt x="5751244" y="59397"/>
                </a:moveTo>
                <a:lnTo>
                  <a:pt x="5722200" y="59397"/>
                </a:lnTo>
                <a:lnTo>
                  <a:pt x="5733242" y="62035"/>
                </a:lnTo>
                <a:lnTo>
                  <a:pt x="5740334" y="68621"/>
                </a:lnTo>
                <a:lnTo>
                  <a:pt x="5744119" y="77164"/>
                </a:lnTo>
                <a:lnTo>
                  <a:pt x="5745238" y="85674"/>
                </a:lnTo>
                <a:lnTo>
                  <a:pt x="5743675" y="97466"/>
                </a:lnTo>
                <a:lnTo>
                  <a:pt x="5739210" y="106557"/>
                </a:lnTo>
                <a:lnTo>
                  <a:pt x="5732181" y="112407"/>
                </a:lnTo>
                <a:lnTo>
                  <a:pt x="5722924" y="114477"/>
                </a:lnTo>
                <a:lnTo>
                  <a:pt x="5750480" y="114477"/>
                </a:lnTo>
                <a:lnTo>
                  <a:pt x="5754075" y="109410"/>
                </a:lnTo>
                <a:lnTo>
                  <a:pt x="5757432" y="102103"/>
                </a:lnTo>
                <a:lnTo>
                  <a:pt x="5759372" y="94055"/>
                </a:lnTo>
                <a:lnTo>
                  <a:pt x="5759996" y="84962"/>
                </a:lnTo>
                <a:lnTo>
                  <a:pt x="5756351" y="66224"/>
                </a:lnTo>
                <a:lnTo>
                  <a:pt x="5751244" y="59397"/>
                </a:lnTo>
                <a:close/>
              </a:path>
              <a:path w="6836409" h="128904">
                <a:moveTo>
                  <a:pt x="5724359" y="45719"/>
                </a:moveTo>
                <a:lnTo>
                  <a:pt x="5713909" y="47120"/>
                </a:lnTo>
                <a:lnTo>
                  <a:pt x="5706090" y="50714"/>
                </a:lnTo>
                <a:lnTo>
                  <a:pt x="5700567" y="55589"/>
                </a:lnTo>
                <a:lnTo>
                  <a:pt x="5697004" y="60832"/>
                </a:lnTo>
                <a:lnTo>
                  <a:pt x="5715417" y="60832"/>
                </a:lnTo>
                <a:lnTo>
                  <a:pt x="5722200" y="59397"/>
                </a:lnTo>
                <a:lnTo>
                  <a:pt x="5751244" y="59397"/>
                </a:lnTo>
                <a:lnTo>
                  <a:pt x="5747307" y="54135"/>
                </a:lnTo>
                <a:lnTo>
                  <a:pt x="5735698" y="47649"/>
                </a:lnTo>
                <a:lnTo>
                  <a:pt x="5724359" y="45719"/>
                </a:lnTo>
                <a:close/>
              </a:path>
              <a:path w="6836409" h="128904">
                <a:moveTo>
                  <a:pt x="5750767" y="14033"/>
                </a:moveTo>
                <a:lnTo>
                  <a:pt x="5724004" y="14033"/>
                </a:lnTo>
                <a:lnTo>
                  <a:pt x="5732003" y="15501"/>
                </a:lnTo>
                <a:lnTo>
                  <a:pt x="5737774" y="19569"/>
                </a:lnTo>
                <a:lnTo>
                  <a:pt x="5741520" y="25729"/>
                </a:lnTo>
                <a:lnTo>
                  <a:pt x="5743448" y="33477"/>
                </a:lnTo>
                <a:lnTo>
                  <a:pt x="5757481" y="33477"/>
                </a:lnTo>
                <a:lnTo>
                  <a:pt x="5753524" y="17466"/>
                </a:lnTo>
                <a:lnTo>
                  <a:pt x="5750767" y="14033"/>
                </a:lnTo>
                <a:close/>
              </a:path>
              <a:path w="6836409" h="128904">
                <a:moveTo>
                  <a:pt x="2122208" y="0"/>
                </a:moveTo>
                <a:lnTo>
                  <a:pt x="2101141" y="6614"/>
                </a:lnTo>
                <a:lnTo>
                  <a:pt x="2088141" y="23218"/>
                </a:lnTo>
                <a:lnTo>
                  <a:pt x="2081554" y="44952"/>
                </a:lnTo>
                <a:lnTo>
                  <a:pt x="2079787" y="66224"/>
                </a:lnTo>
                <a:lnTo>
                  <a:pt x="2079787" y="68621"/>
                </a:lnTo>
                <a:lnTo>
                  <a:pt x="2088718" y="110159"/>
                </a:lnTo>
                <a:lnTo>
                  <a:pt x="2117877" y="128523"/>
                </a:lnTo>
                <a:lnTo>
                  <a:pt x="2128411" y="127623"/>
                </a:lnTo>
                <a:lnTo>
                  <a:pt x="2136243" y="125102"/>
                </a:lnTo>
                <a:lnTo>
                  <a:pt x="2142182" y="121232"/>
                </a:lnTo>
                <a:lnTo>
                  <a:pt x="2147036" y="116281"/>
                </a:lnTo>
                <a:lnTo>
                  <a:pt x="2148318" y="114477"/>
                </a:lnTo>
                <a:lnTo>
                  <a:pt x="2120760" y="114477"/>
                </a:lnTo>
                <a:lnTo>
                  <a:pt x="2109799" y="112071"/>
                </a:lnTo>
                <a:lnTo>
                  <a:pt x="2102180" y="105749"/>
                </a:lnTo>
                <a:lnTo>
                  <a:pt x="2097732" y="96861"/>
                </a:lnTo>
                <a:lnTo>
                  <a:pt x="2096287" y="86753"/>
                </a:lnTo>
                <a:lnTo>
                  <a:pt x="2097771" y="76253"/>
                </a:lnTo>
                <a:lnTo>
                  <a:pt x="2102223" y="67541"/>
                </a:lnTo>
                <a:lnTo>
                  <a:pt x="2109644" y="61596"/>
                </a:lnTo>
                <a:lnTo>
                  <a:pt x="2113254" y="60832"/>
                </a:lnTo>
                <a:lnTo>
                  <a:pt x="2094839" y="60832"/>
                </a:lnTo>
                <a:lnTo>
                  <a:pt x="2107996" y="19463"/>
                </a:lnTo>
                <a:lnTo>
                  <a:pt x="2121839" y="14033"/>
                </a:lnTo>
                <a:lnTo>
                  <a:pt x="2148603" y="14033"/>
                </a:lnTo>
                <a:lnTo>
                  <a:pt x="2143082" y="7156"/>
                </a:lnTo>
                <a:lnTo>
                  <a:pt x="2132644" y="1637"/>
                </a:lnTo>
                <a:lnTo>
                  <a:pt x="2122208" y="0"/>
                </a:lnTo>
                <a:close/>
              </a:path>
              <a:path w="6836409" h="128904">
                <a:moveTo>
                  <a:pt x="2149092" y="59397"/>
                </a:moveTo>
                <a:lnTo>
                  <a:pt x="2120036" y="59397"/>
                </a:lnTo>
                <a:lnTo>
                  <a:pt x="2131080" y="62035"/>
                </a:lnTo>
                <a:lnTo>
                  <a:pt x="2138176" y="68621"/>
                </a:lnTo>
                <a:lnTo>
                  <a:pt x="2141965" y="77164"/>
                </a:lnTo>
                <a:lnTo>
                  <a:pt x="2143086" y="85674"/>
                </a:lnTo>
                <a:lnTo>
                  <a:pt x="2141521" y="97466"/>
                </a:lnTo>
                <a:lnTo>
                  <a:pt x="2137052" y="106557"/>
                </a:lnTo>
                <a:lnTo>
                  <a:pt x="2130019" y="112407"/>
                </a:lnTo>
                <a:lnTo>
                  <a:pt x="2120760" y="114477"/>
                </a:lnTo>
                <a:lnTo>
                  <a:pt x="2148318" y="114477"/>
                </a:lnTo>
                <a:lnTo>
                  <a:pt x="2151918" y="109410"/>
                </a:lnTo>
                <a:lnTo>
                  <a:pt x="2155278" y="102103"/>
                </a:lnTo>
                <a:lnTo>
                  <a:pt x="2157220" y="94055"/>
                </a:lnTo>
                <a:lnTo>
                  <a:pt x="2157844" y="84962"/>
                </a:lnTo>
                <a:lnTo>
                  <a:pt x="2154199" y="66224"/>
                </a:lnTo>
                <a:lnTo>
                  <a:pt x="2149092" y="59397"/>
                </a:lnTo>
                <a:close/>
              </a:path>
              <a:path w="6836409" h="128904">
                <a:moveTo>
                  <a:pt x="2122208" y="45719"/>
                </a:moveTo>
                <a:lnTo>
                  <a:pt x="2111752" y="47120"/>
                </a:lnTo>
                <a:lnTo>
                  <a:pt x="2103932" y="50714"/>
                </a:lnTo>
                <a:lnTo>
                  <a:pt x="2098408" y="55589"/>
                </a:lnTo>
                <a:lnTo>
                  <a:pt x="2094839" y="60832"/>
                </a:lnTo>
                <a:lnTo>
                  <a:pt x="2113254" y="60832"/>
                </a:lnTo>
                <a:lnTo>
                  <a:pt x="2120036" y="59397"/>
                </a:lnTo>
                <a:lnTo>
                  <a:pt x="2149092" y="59397"/>
                </a:lnTo>
                <a:lnTo>
                  <a:pt x="2145155" y="54135"/>
                </a:lnTo>
                <a:lnTo>
                  <a:pt x="2133546" y="47649"/>
                </a:lnTo>
                <a:lnTo>
                  <a:pt x="2122208" y="45719"/>
                </a:lnTo>
                <a:close/>
              </a:path>
              <a:path w="6836409" h="128904">
                <a:moveTo>
                  <a:pt x="2148603" y="14033"/>
                </a:moveTo>
                <a:lnTo>
                  <a:pt x="2121839" y="14033"/>
                </a:lnTo>
                <a:lnTo>
                  <a:pt x="2129839" y="15501"/>
                </a:lnTo>
                <a:lnTo>
                  <a:pt x="2135609" y="19569"/>
                </a:lnTo>
                <a:lnTo>
                  <a:pt x="2139356" y="25729"/>
                </a:lnTo>
                <a:lnTo>
                  <a:pt x="2141283" y="33477"/>
                </a:lnTo>
                <a:lnTo>
                  <a:pt x="2155316" y="33477"/>
                </a:lnTo>
                <a:lnTo>
                  <a:pt x="2151359" y="17466"/>
                </a:lnTo>
                <a:lnTo>
                  <a:pt x="2148603" y="14033"/>
                </a:lnTo>
                <a:close/>
              </a:path>
              <a:path w="6836409" h="128904">
                <a:moveTo>
                  <a:pt x="38887" y="0"/>
                </a:moveTo>
                <a:lnTo>
                  <a:pt x="19138" y="6368"/>
                </a:lnTo>
                <a:lnTo>
                  <a:pt x="7289" y="22321"/>
                </a:lnTo>
                <a:lnTo>
                  <a:pt x="1518" y="43135"/>
                </a:lnTo>
                <a:lnTo>
                  <a:pt x="0" y="64084"/>
                </a:lnTo>
                <a:lnTo>
                  <a:pt x="1518" y="85238"/>
                </a:lnTo>
                <a:lnTo>
                  <a:pt x="7289" y="106157"/>
                </a:lnTo>
                <a:lnTo>
                  <a:pt x="19138" y="122150"/>
                </a:lnTo>
                <a:lnTo>
                  <a:pt x="38887" y="128523"/>
                </a:lnTo>
                <a:lnTo>
                  <a:pt x="59042" y="122150"/>
                </a:lnTo>
                <a:lnTo>
                  <a:pt x="64828" y="114477"/>
                </a:lnTo>
                <a:lnTo>
                  <a:pt x="38887" y="114477"/>
                </a:lnTo>
                <a:lnTo>
                  <a:pt x="28338" y="111057"/>
                </a:lnTo>
                <a:lnTo>
                  <a:pt x="20929" y="101158"/>
                </a:lnTo>
                <a:lnTo>
                  <a:pt x="16559" y="85320"/>
                </a:lnTo>
                <a:lnTo>
                  <a:pt x="15125" y="64084"/>
                </a:lnTo>
                <a:lnTo>
                  <a:pt x="16559" y="43046"/>
                </a:lnTo>
                <a:lnTo>
                  <a:pt x="20929" y="27309"/>
                </a:lnTo>
                <a:lnTo>
                  <a:pt x="28338" y="17448"/>
                </a:lnTo>
                <a:lnTo>
                  <a:pt x="38887" y="14033"/>
                </a:lnTo>
                <a:lnTo>
                  <a:pt x="64837" y="14033"/>
                </a:lnTo>
                <a:lnTo>
                  <a:pt x="59042" y="6368"/>
                </a:lnTo>
                <a:lnTo>
                  <a:pt x="38887" y="0"/>
                </a:lnTo>
                <a:close/>
              </a:path>
              <a:path w="6836409" h="128904">
                <a:moveTo>
                  <a:pt x="64837" y="14033"/>
                </a:moveTo>
                <a:lnTo>
                  <a:pt x="38887" y="14033"/>
                </a:lnTo>
                <a:lnTo>
                  <a:pt x="49636" y="17448"/>
                </a:lnTo>
                <a:lnTo>
                  <a:pt x="57151" y="27309"/>
                </a:lnTo>
                <a:lnTo>
                  <a:pt x="61563" y="43046"/>
                </a:lnTo>
                <a:lnTo>
                  <a:pt x="63004" y="64084"/>
                </a:lnTo>
                <a:lnTo>
                  <a:pt x="61563" y="85320"/>
                </a:lnTo>
                <a:lnTo>
                  <a:pt x="57151" y="101158"/>
                </a:lnTo>
                <a:lnTo>
                  <a:pt x="49636" y="111057"/>
                </a:lnTo>
                <a:lnTo>
                  <a:pt x="38887" y="114477"/>
                </a:lnTo>
                <a:lnTo>
                  <a:pt x="64828" y="114477"/>
                </a:lnTo>
                <a:lnTo>
                  <a:pt x="71102" y="106157"/>
                </a:lnTo>
                <a:lnTo>
                  <a:pt x="76954" y="85238"/>
                </a:lnTo>
                <a:lnTo>
                  <a:pt x="78486" y="64084"/>
                </a:lnTo>
                <a:lnTo>
                  <a:pt x="76954" y="43135"/>
                </a:lnTo>
                <a:lnTo>
                  <a:pt x="71102" y="22321"/>
                </a:lnTo>
                <a:lnTo>
                  <a:pt x="64837" y="14033"/>
                </a:lnTo>
                <a:close/>
              </a:path>
              <a:path w="6836409" h="128904">
                <a:moveTo>
                  <a:pt x="423367" y="0"/>
                </a:moveTo>
                <a:lnTo>
                  <a:pt x="411835" y="0"/>
                </a:lnTo>
                <a:lnTo>
                  <a:pt x="407866" y="12224"/>
                </a:lnTo>
                <a:lnTo>
                  <a:pt x="401939" y="19216"/>
                </a:lnTo>
                <a:lnTo>
                  <a:pt x="393311" y="22629"/>
                </a:lnTo>
                <a:lnTo>
                  <a:pt x="381241" y="24117"/>
                </a:lnTo>
                <a:lnTo>
                  <a:pt x="381241" y="36360"/>
                </a:lnTo>
                <a:lnTo>
                  <a:pt x="407885" y="36360"/>
                </a:lnTo>
                <a:lnTo>
                  <a:pt x="407885" y="124917"/>
                </a:lnTo>
                <a:lnTo>
                  <a:pt x="423367" y="124917"/>
                </a:lnTo>
                <a:lnTo>
                  <a:pt x="423367" y="0"/>
                </a:lnTo>
                <a:close/>
              </a:path>
            </a:pathLst>
          </a:custGeom>
          <a:solidFill>
            <a:srgbClr val="221E1F"/>
          </a:solidFill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915377" y="6470088"/>
            <a:ext cx="16357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87">
              <a:lnSpc>
                <a:spcPts val="1239"/>
              </a:lnSpc>
            </a:pPr>
            <a:r>
              <a:rPr lang="en-US"/>
              <a:t>05.</a:t>
            </a:r>
            <a:r>
              <a:rPr lang="en-US" spc="-25"/>
              <a:t> </a:t>
            </a:r>
            <a:r>
              <a:rPr lang="en-US" spc="-5"/>
              <a:t>Scheduling</a:t>
            </a:r>
            <a:r>
              <a:rPr lang="en-US" spc="-15"/>
              <a:t> </a:t>
            </a:r>
            <a:r>
              <a:rPr lang="en-US" spc="-5"/>
              <a:t>Algorithms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1064303" y="6470088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62">
              <a:lnSpc>
                <a:spcPts val="1239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E7EC-943A-D843-DF5C-7F7E20C32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0"/>
            <a:ext cx="10515600" cy="4351338"/>
          </a:xfrm>
        </p:spPr>
        <p:txBody>
          <a:bodyPr/>
          <a:lstStyle/>
          <a:p>
            <a:r>
              <a:rPr lang="en-US" dirty="0"/>
              <a:t>Consider the set of 5 processes whose arrival time and burst time are given below-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4075AC-FC94-C040-5C41-B92C57E27137}"/>
              </a:ext>
            </a:extLst>
          </p:cNvPr>
          <p:cNvGraphicFramePr>
            <a:graphicFrameLocks noGrp="1"/>
          </p:cNvGraphicFramePr>
          <p:nvPr/>
        </p:nvGraphicFramePr>
        <p:xfrm>
          <a:off x="2925508" y="1182922"/>
          <a:ext cx="6340984" cy="29883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96218">
                  <a:extLst>
                    <a:ext uri="{9D8B030D-6E8A-4147-A177-3AD203B41FA5}">
                      <a16:colId xmlns:a16="http://schemas.microsoft.com/office/drawing/2014/main" val="3852024975"/>
                    </a:ext>
                  </a:extLst>
                </a:gridCol>
                <a:gridCol w="1607884">
                  <a:extLst>
                    <a:ext uri="{9D8B030D-6E8A-4147-A177-3AD203B41FA5}">
                      <a16:colId xmlns:a16="http://schemas.microsoft.com/office/drawing/2014/main" val="1514154599"/>
                    </a:ext>
                  </a:extLst>
                </a:gridCol>
                <a:gridCol w="1489176">
                  <a:extLst>
                    <a:ext uri="{9D8B030D-6E8A-4147-A177-3AD203B41FA5}">
                      <a16:colId xmlns:a16="http://schemas.microsoft.com/office/drawing/2014/main" val="671878502"/>
                    </a:ext>
                  </a:extLst>
                </a:gridCol>
                <a:gridCol w="1347706">
                  <a:extLst>
                    <a:ext uri="{9D8B030D-6E8A-4147-A177-3AD203B41FA5}">
                      <a16:colId xmlns:a16="http://schemas.microsoft.com/office/drawing/2014/main" val="3786811843"/>
                    </a:ext>
                  </a:extLst>
                </a:gridCol>
              </a:tblGrid>
              <a:tr h="39283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Process Id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Arrival time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Burst time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 Priority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2964"/>
                  </a:ext>
                </a:extLst>
              </a:tr>
              <a:tr h="5191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P1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392275"/>
                  </a:ext>
                </a:extLst>
              </a:tr>
              <a:tr h="51910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P2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125152"/>
                  </a:ext>
                </a:extLst>
              </a:tr>
              <a:tr h="51910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P3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280013"/>
                  </a:ext>
                </a:extLst>
              </a:tr>
              <a:tr h="51910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P4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526888"/>
                  </a:ext>
                </a:extLst>
              </a:tr>
              <a:tr h="51910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P5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513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4E7C7D-FADC-93B7-8350-7FD0C85FDC40}"/>
              </a:ext>
            </a:extLst>
          </p:cNvPr>
          <p:cNvSpPr txBox="1"/>
          <p:nvPr/>
        </p:nvSpPr>
        <p:spPr>
          <a:xfrm>
            <a:off x="3047144" y="4533096"/>
            <a:ext cx="60977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mo"/>
              </a:rPr>
              <a:t>If the CPU scheduling policy is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mo"/>
              </a:rPr>
              <a:t>priority preemptive,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mo"/>
              </a:rPr>
              <a:t>calculate the average waiting time and average turn around time. (Higher number represents higher priority)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8F490-4AFF-EA91-CD50-BE8BD6A39892}"/>
              </a:ext>
            </a:extLst>
          </p:cNvPr>
          <p:cNvSpPr txBox="1"/>
          <p:nvPr/>
        </p:nvSpPr>
        <p:spPr>
          <a:xfrm>
            <a:off x="9658963" y="2075380"/>
            <a:ext cx="2065106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Preemptive</a:t>
            </a:r>
          </a:p>
        </p:txBody>
      </p:sp>
    </p:spTree>
    <p:extLst>
      <p:ext uri="{BB962C8B-B14F-4D97-AF65-F5344CB8AC3E}">
        <p14:creationId xmlns:p14="http://schemas.microsoft.com/office/powerpoint/2010/main" val="265723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DA4DFC-5DD1-3313-AC9F-71822E934753}"/>
              </a:ext>
            </a:extLst>
          </p:cNvPr>
          <p:cNvSpPr txBox="1"/>
          <p:nvPr/>
        </p:nvSpPr>
        <p:spPr>
          <a:xfrm>
            <a:off x="1271427" y="432186"/>
            <a:ext cx="60977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sng" dirty="0">
                <a:effectLst/>
                <a:latin typeface="Roboto Condensed" panose="020F0502020204030204" pitchFamily="2" charset="0"/>
              </a:rPr>
              <a:t>Solution-</a:t>
            </a:r>
            <a:endParaRPr lang="en-US" sz="2000" b="1" i="0" dirty="0">
              <a:effectLst/>
              <a:latin typeface="Roboto Condensed" panose="020F0502020204030204" pitchFamily="2" charset="0"/>
            </a:endParaRPr>
          </a:p>
          <a:p>
            <a:pPr algn="l"/>
            <a:r>
              <a:rPr lang="en-US" sz="2000" b="0" i="0" dirty="0">
                <a:effectLst/>
                <a:latin typeface="Arimo"/>
              </a:rPr>
              <a:t> </a:t>
            </a:r>
          </a:p>
          <a:p>
            <a:pPr algn="l"/>
            <a:r>
              <a:rPr lang="en-US" sz="2000" b="1" i="0" u="sng" dirty="0">
                <a:effectLst/>
                <a:latin typeface="Roboto Condensed" panose="020F0502020204030204" pitchFamily="2" charset="0"/>
              </a:rPr>
              <a:t>Chart-</a:t>
            </a:r>
            <a:endParaRPr lang="en-US" sz="2000" b="1" i="0" dirty="0">
              <a:effectLst/>
              <a:latin typeface="Roboto Condensed" panose="020F05020202040302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14821-2A0B-8296-B58E-DEC40192A3BF}"/>
              </a:ext>
            </a:extLst>
          </p:cNvPr>
          <p:cNvSpPr txBox="1"/>
          <p:nvPr/>
        </p:nvSpPr>
        <p:spPr>
          <a:xfrm>
            <a:off x="182365" y="1776190"/>
            <a:ext cx="6097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Arimo"/>
              </a:rPr>
              <a:t>Turn Around time = Exit time – Arrival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Arimo"/>
              </a:rPr>
              <a:t>Waiting time = Turn Around time – Burst time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3424440-1E84-FB7E-DE4F-FAF14AA3E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27892"/>
              </p:ext>
            </p:extLst>
          </p:nvPr>
        </p:nvGraphicFramePr>
        <p:xfrm>
          <a:off x="2626697" y="2733036"/>
          <a:ext cx="7306755" cy="228297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2375">
                  <a:extLst>
                    <a:ext uri="{9D8B030D-6E8A-4147-A177-3AD203B41FA5}">
                      <a16:colId xmlns:a16="http://schemas.microsoft.com/office/drawing/2014/main" val="3129086077"/>
                    </a:ext>
                  </a:extLst>
                </a:gridCol>
                <a:gridCol w="1437545">
                  <a:extLst>
                    <a:ext uri="{9D8B030D-6E8A-4147-A177-3AD203B41FA5}">
                      <a16:colId xmlns:a16="http://schemas.microsoft.com/office/drawing/2014/main" val="670717840"/>
                    </a:ext>
                  </a:extLst>
                </a:gridCol>
                <a:gridCol w="2043750">
                  <a:extLst>
                    <a:ext uri="{9D8B030D-6E8A-4147-A177-3AD203B41FA5}">
                      <a16:colId xmlns:a16="http://schemas.microsoft.com/office/drawing/2014/main" val="3936652848"/>
                    </a:ext>
                  </a:extLst>
                </a:gridCol>
                <a:gridCol w="2483085">
                  <a:extLst>
                    <a:ext uri="{9D8B030D-6E8A-4147-A177-3AD203B41FA5}">
                      <a16:colId xmlns:a16="http://schemas.microsoft.com/office/drawing/2014/main" val="2594641260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Process Id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Exit time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Turn Around time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Waiting time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767999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P1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15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 – 0 = 15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 – 4 = 11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76549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P2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 – 1 = 11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11 – 3 = 8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40403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P3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 – 2 = 1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 – 1 = 0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157265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P4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 – 3 = 5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 – 5 = 0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408763"/>
                  </a:ext>
                </a:extLst>
              </a:tr>
              <a:tr h="40337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P5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 – 4 = 6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 – 2 = 4</a:t>
                      </a:r>
                    </a:p>
                  </a:txBody>
                  <a:tcPr marL="63500" marR="635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38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12B0ACD-0008-7F38-F51A-F6CD65EF3EC1}"/>
              </a:ext>
            </a:extLst>
          </p:cNvPr>
          <p:cNvSpPr txBox="1"/>
          <p:nvPr/>
        </p:nvSpPr>
        <p:spPr>
          <a:xfrm>
            <a:off x="2399441" y="5234493"/>
            <a:ext cx="77612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Arimo"/>
              </a:rPr>
              <a:t>Average Turn Around time = (15 + 11 + 1 + 5 + 6) / 5 = 38 / 5 = 7.6 unit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Arimo"/>
              </a:rPr>
              <a:t>Average waiting time = (11 + 8 + 0 + 0 + 4) / 5 = 23 / 5 = 4.6 unit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5A1D5-DF46-9C7A-34B9-D5739E0F9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4082" y="615956"/>
            <a:ext cx="5543835" cy="8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4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5377" y="6470088"/>
            <a:ext cx="16357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87">
              <a:lnSpc>
                <a:spcPts val="1239"/>
              </a:lnSpc>
            </a:pPr>
            <a:r>
              <a:rPr lang="en-US"/>
              <a:t>05.</a:t>
            </a:r>
            <a:r>
              <a:rPr lang="en-US" spc="-25"/>
              <a:t> </a:t>
            </a:r>
            <a:r>
              <a:rPr lang="en-US" spc="-5"/>
              <a:t>Scheduling</a:t>
            </a:r>
            <a:r>
              <a:rPr lang="en-US" spc="-15"/>
              <a:t> </a:t>
            </a:r>
            <a:r>
              <a:rPr lang="en-US" spc="-5"/>
              <a:t>Algorithms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4303" y="6470088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62">
              <a:lnSpc>
                <a:spcPts val="1239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25" y="637120"/>
            <a:ext cx="2046378" cy="695236"/>
          </a:xfrm>
          <a:prstGeom prst="rect">
            <a:avLst/>
          </a:prstGeom>
        </p:spPr>
        <p:txBody>
          <a:bodyPr vert="horz" wrap="square" lIns="0" tIns="12687" rIns="0" bIns="0" rtlCol="0" anchor="ctr">
            <a:spAutoFit/>
          </a:bodyPr>
          <a:lstStyle/>
          <a:p>
            <a:pPr marL="12687">
              <a:lnSpc>
                <a:spcPct val="100000"/>
              </a:lnSpc>
              <a:spcBef>
                <a:spcPts val="100"/>
              </a:spcBef>
            </a:pPr>
            <a:r>
              <a:rPr sz="4396" spc="200" dirty="0"/>
              <a:t>Outline</a:t>
            </a:r>
            <a:endParaRPr sz="4396"/>
          </a:p>
        </p:txBody>
      </p:sp>
      <p:sp>
        <p:nvSpPr>
          <p:cNvPr id="3" name="object 3"/>
          <p:cNvSpPr txBox="1"/>
          <p:nvPr/>
        </p:nvSpPr>
        <p:spPr>
          <a:xfrm>
            <a:off x="914425" y="1727008"/>
            <a:ext cx="5530169" cy="3913534"/>
          </a:xfrm>
          <a:prstGeom prst="rect">
            <a:avLst/>
          </a:prstGeom>
        </p:spPr>
        <p:txBody>
          <a:bodyPr vert="horz" wrap="square" lIns="0" tIns="95785" rIns="0" bIns="0" rtlCol="0">
            <a:spAutoFit/>
          </a:bodyPr>
          <a:lstStyle/>
          <a:p>
            <a:pPr marL="241059" indent="-228371">
              <a:spcBef>
                <a:spcPts val="754"/>
              </a:spcBef>
              <a:buFont typeface="Arial MT"/>
              <a:buChar char="•"/>
              <a:tabLst>
                <a:tab pos="241059" algn="l"/>
              </a:tabLst>
            </a:pPr>
            <a:r>
              <a:rPr sz="2797" spc="-25" dirty="0">
                <a:solidFill>
                  <a:srgbClr val="BEBEBE"/>
                </a:solidFill>
                <a:latin typeface="Calibri"/>
                <a:cs typeface="Calibri"/>
              </a:rPr>
              <a:t>First-Come</a:t>
            </a:r>
            <a:r>
              <a:rPr sz="2797" spc="-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797" spc="-20" dirty="0">
                <a:solidFill>
                  <a:srgbClr val="BEBEBE"/>
                </a:solidFill>
                <a:latin typeface="Calibri"/>
                <a:cs typeface="Calibri"/>
              </a:rPr>
              <a:t>First-Served</a:t>
            </a:r>
            <a:r>
              <a:rPr sz="2797" spc="-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797" spc="-20" dirty="0">
                <a:solidFill>
                  <a:srgbClr val="BEBEBE"/>
                </a:solidFill>
                <a:latin typeface="Calibri"/>
                <a:cs typeface="Calibri"/>
              </a:rPr>
              <a:t>(FCFS)</a:t>
            </a:r>
            <a:endParaRPr sz="2797">
              <a:latin typeface="Calibri"/>
              <a:cs typeface="Calibri"/>
            </a:endParaRPr>
          </a:p>
          <a:p>
            <a:pPr marL="241059" indent="-228371">
              <a:spcBef>
                <a:spcPts val="654"/>
              </a:spcBef>
              <a:buFont typeface="Arial MT"/>
              <a:buChar char="•"/>
              <a:tabLst>
                <a:tab pos="241059" algn="l"/>
              </a:tabLst>
            </a:pPr>
            <a:r>
              <a:rPr sz="2797" spc="-15" dirty="0">
                <a:solidFill>
                  <a:srgbClr val="BEBEBE"/>
                </a:solidFill>
                <a:latin typeface="Calibri"/>
                <a:cs typeface="Calibri"/>
              </a:rPr>
              <a:t>Shortest</a:t>
            </a:r>
            <a:r>
              <a:rPr sz="2797" spc="-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797" spc="-5" dirty="0">
                <a:solidFill>
                  <a:srgbClr val="BEBEBE"/>
                </a:solidFill>
                <a:latin typeface="Calibri"/>
                <a:cs typeface="Calibri"/>
              </a:rPr>
              <a:t>Job</a:t>
            </a:r>
            <a:r>
              <a:rPr sz="2797" spc="-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797" spc="-20" dirty="0">
                <a:solidFill>
                  <a:srgbClr val="BEBEBE"/>
                </a:solidFill>
                <a:latin typeface="Calibri"/>
                <a:cs typeface="Calibri"/>
              </a:rPr>
              <a:t>First </a:t>
            </a:r>
            <a:r>
              <a:rPr sz="2797" spc="-10" dirty="0">
                <a:solidFill>
                  <a:srgbClr val="BEBEBE"/>
                </a:solidFill>
                <a:latin typeface="Calibri"/>
                <a:cs typeface="Calibri"/>
              </a:rPr>
              <a:t>(SJF)</a:t>
            </a:r>
            <a:endParaRPr sz="2797">
              <a:latin typeface="Calibri"/>
              <a:cs typeface="Calibri"/>
            </a:endParaRPr>
          </a:p>
          <a:p>
            <a:pPr marL="241059" indent="-228371">
              <a:spcBef>
                <a:spcPts val="659"/>
              </a:spcBef>
              <a:buFont typeface="Arial MT"/>
              <a:buChar char="•"/>
              <a:tabLst>
                <a:tab pos="241059" algn="l"/>
              </a:tabLst>
            </a:pPr>
            <a:r>
              <a:rPr sz="2797" spc="-15" dirty="0">
                <a:solidFill>
                  <a:srgbClr val="BEBEBE"/>
                </a:solidFill>
                <a:latin typeface="Calibri"/>
                <a:cs typeface="Calibri"/>
              </a:rPr>
              <a:t>Shortest</a:t>
            </a:r>
            <a:r>
              <a:rPr sz="2797" spc="-2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797" spc="-15" dirty="0">
                <a:solidFill>
                  <a:srgbClr val="BEBEBE"/>
                </a:solidFill>
                <a:latin typeface="Calibri"/>
                <a:cs typeface="Calibri"/>
              </a:rPr>
              <a:t>Remaining</a:t>
            </a:r>
            <a:r>
              <a:rPr sz="2797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797" spc="-5" dirty="0">
                <a:solidFill>
                  <a:srgbClr val="BEBEBE"/>
                </a:solidFill>
                <a:latin typeface="Calibri"/>
                <a:cs typeface="Calibri"/>
              </a:rPr>
              <a:t>Time</a:t>
            </a:r>
            <a:r>
              <a:rPr sz="2797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797" spc="-20" dirty="0">
                <a:solidFill>
                  <a:srgbClr val="BEBEBE"/>
                </a:solidFill>
                <a:latin typeface="Calibri"/>
                <a:cs typeface="Calibri"/>
              </a:rPr>
              <a:t>First </a:t>
            </a:r>
            <a:r>
              <a:rPr sz="2797" spc="-10" dirty="0">
                <a:solidFill>
                  <a:srgbClr val="BEBEBE"/>
                </a:solidFill>
                <a:latin typeface="Calibri"/>
                <a:cs typeface="Calibri"/>
              </a:rPr>
              <a:t>(SRTF)</a:t>
            </a:r>
            <a:endParaRPr sz="2797">
              <a:latin typeface="Calibri"/>
              <a:cs typeface="Calibri"/>
            </a:endParaRPr>
          </a:p>
          <a:p>
            <a:pPr marL="241059" indent="-228371">
              <a:spcBef>
                <a:spcPts val="654"/>
              </a:spcBef>
              <a:buFont typeface="Arial MT"/>
              <a:buChar char="•"/>
              <a:tabLst>
                <a:tab pos="241059" algn="l"/>
              </a:tabLst>
            </a:pPr>
            <a:r>
              <a:rPr sz="2797" spc="-20" dirty="0">
                <a:solidFill>
                  <a:srgbClr val="BEBEBE"/>
                </a:solidFill>
                <a:latin typeface="Calibri"/>
                <a:cs typeface="Calibri"/>
              </a:rPr>
              <a:t>Round</a:t>
            </a:r>
            <a:r>
              <a:rPr sz="2797" spc="-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797" spc="-20" dirty="0">
                <a:solidFill>
                  <a:srgbClr val="BEBEBE"/>
                </a:solidFill>
                <a:latin typeface="Calibri"/>
                <a:cs typeface="Calibri"/>
              </a:rPr>
              <a:t>Robin</a:t>
            </a:r>
            <a:r>
              <a:rPr sz="2797" spc="-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797" dirty="0">
                <a:solidFill>
                  <a:srgbClr val="BEBEBE"/>
                </a:solidFill>
                <a:latin typeface="Calibri"/>
                <a:cs typeface="Calibri"/>
              </a:rPr>
              <a:t>(RR)</a:t>
            </a:r>
            <a:endParaRPr sz="2797">
              <a:latin typeface="Calibri"/>
              <a:cs typeface="Calibri"/>
            </a:endParaRPr>
          </a:p>
          <a:p>
            <a:pPr marL="241059" indent="-228371">
              <a:spcBef>
                <a:spcPts val="654"/>
              </a:spcBef>
              <a:buFont typeface="Arial MT"/>
              <a:buChar char="•"/>
              <a:tabLst>
                <a:tab pos="241059" algn="l"/>
              </a:tabLst>
            </a:pPr>
            <a:r>
              <a:rPr sz="2797" spc="-10" dirty="0">
                <a:solidFill>
                  <a:srgbClr val="BEBEBE"/>
                </a:solidFill>
                <a:latin typeface="Calibri"/>
                <a:cs typeface="Calibri"/>
              </a:rPr>
              <a:t>Priority</a:t>
            </a:r>
            <a:r>
              <a:rPr sz="2797" spc="-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797" spc="-10" dirty="0">
                <a:solidFill>
                  <a:srgbClr val="BEBEBE"/>
                </a:solidFill>
                <a:latin typeface="Calibri"/>
                <a:cs typeface="Calibri"/>
              </a:rPr>
              <a:t>scheduling</a:t>
            </a:r>
            <a:endParaRPr sz="2797">
              <a:latin typeface="Calibri"/>
              <a:cs typeface="Calibri"/>
            </a:endParaRPr>
          </a:p>
          <a:p>
            <a:pPr marL="241059" indent="-228371">
              <a:spcBef>
                <a:spcPts val="659"/>
              </a:spcBef>
              <a:buFont typeface="Arial MT"/>
              <a:buChar char="•"/>
              <a:tabLst>
                <a:tab pos="241059" algn="l"/>
              </a:tabLst>
            </a:pPr>
            <a:r>
              <a:rPr sz="2797" spc="-15" dirty="0">
                <a:latin typeface="Calibri"/>
                <a:cs typeface="Calibri"/>
              </a:rPr>
              <a:t>Multilevel</a:t>
            </a:r>
            <a:r>
              <a:rPr sz="2797" spc="-30" dirty="0">
                <a:latin typeface="Calibri"/>
                <a:cs typeface="Calibri"/>
              </a:rPr>
              <a:t> </a:t>
            </a:r>
            <a:r>
              <a:rPr sz="2797" spc="-10" dirty="0">
                <a:latin typeface="Calibri"/>
                <a:cs typeface="Calibri"/>
              </a:rPr>
              <a:t>queues</a:t>
            </a:r>
            <a:endParaRPr sz="2797">
              <a:latin typeface="Calibri"/>
              <a:cs typeface="Calibri"/>
            </a:endParaRPr>
          </a:p>
          <a:p>
            <a:pPr marL="697802" lvl="1" indent="-228371">
              <a:spcBef>
                <a:spcPts val="215"/>
              </a:spcBef>
              <a:buFont typeface="Arial MT"/>
              <a:buChar char="•"/>
              <a:tabLst>
                <a:tab pos="697802" algn="l"/>
              </a:tabLst>
            </a:pPr>
            <a:r>
              <a:rPr sz="2398" spc="-10" dirty="0">
                <a:latin typeface="Calibri"/>
                <a:cs typeface="Calibri"/>
              </a:rPr>
              <a:t>Multilevel</a:t>
            </a:r>
            <a:r>
              <a:rPr sz="2398" spc="-40" dirty="0">
                <a:latin typeface="Calibri"/>
                <a:cs typeface="Calibri"/>
              </a:rPr>
              <a:t> </a:t>
            </a:r>
            <a:r>
              <a:rPr sz="2398" spc="-5" dirty="0">
                <a:latin typeface="Calibri"/>
                <a:cs typeface="Calibri"/>
              </a:rPr>
              <a:t>queues</a:t>
            </a:r>
            <a:endParaRPr sz="2398">
              <a:latin typeface="Calibri"/>
              <a:cs typeface="Calibri"/>
            </a:endParaRPr>
          </a:p>
          <a:p>
            <a:pPr marL="697802" lvl="1" indent="-228371">
              <a:spcBef>
                <a:spcPts val="209"/>
              </a:spcBef>
              <a:buFont typeface="Arial MT"/>
              <a:buChar char="•"/>
              <a:tabLst>
                <a:tab pos="697802" algn="l"/>
              </a:tabLst>
            </a:pPr>
            <a:r>
              <a:rPr sz="2398" spc="-10" dirty="0">
                <a:latin typeface="Calibri"/>
                <a:cs typeface="Calibri"/>
              </a:rPr>
              <a:t>Multilevel</a:t>
            </a:r>
            <a:r>
              <a:rPr sz="2398" spc="-30" dirty="0">
                <a:latin typeface="Calibri"/>
                <a:cs typeface="Calibri"/>
              </a:rPr>
              <a:t> </a:t>
            </a:r>
            <a:r>
              <a:rPr sz="2398" spc="-10" dirty="0">
                <a:latin typeface="Calibri"/>
                <a:cs typeface="Calibri"/>
              </a:rPr>
              <a:t>feedback</a:t>
            </a:r>
            <a:r>
              <a:rPr sz="2398" spc="-25" dirty="0">
                <a:latin typeface="Calibri"/>
                <a:cs typeface="Calibri"/>
              </a:rPr>
              <a:t> </a:t>
            </a:r>
            <a:r>
              <a:rPr sz="2398" spc="-5" dirty="0">
                <a:latin typeface="Calibri"/>
                <a:cs typeface="Calibri"/>
              </a:rPr>
              <a:t>queues</a:t>
            </a:r>
            <a:endParaRPr sz="239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25" y="637120"/>
            <a:ext cx="5017623" cy="695236"/>
          </a:xfrm>
          <a:prstGeom prst="rect">
            <a:avLst/>
          </a:prstGeom>
        </p:spPr>
        <p:txBody>
          <a:bodyPr vert="horz" wrap="square" lIns="0" tIns="12687" rIns="0" bIns="0" rtlCol="0" anchor="ctr">
            <a:spAutoFit/>
          </a:bodyPr>
          <a:lstStyle/>
          <a:p>
            <a:pPr marL="12687">
              <a:lnSpc>
                <a:spcPct val="100000"/>
              </a:lnSpc>
              <a:spcBef>
                <a:spcPts val="100"/>
              </a:spcBef>
            </a:pPr>
            <a:r>
              <a:rPr sz="4396" spc="180" dirty="0"/>
              <a:t>Multilevel</a:t>
            </a:r>
            <a:r>
              <a:rPr sz="4396" spc="-10" dirty="0"/>
              <a:t> </a:t>
            </a:r>
            <a:r>
              <a:rPr sz="4396" spc="395" dirty="0"/>
              <a:t>Queues</a:t>
            </a:r>
            <a:endParaRPr sz="4396"/>
          </a:p>
        </p:txBody>
      </p:sp>
      <p:sp>
        <p:nvSpPr>
          <p:cNvPr id="3" name="object 3"/>
          <p:cNvSpPr txBox="1"/>
          <p:nvPr/>
        </p:nvSpPr>
        <p:spPr>
          <a:xfrm>
            <a:off x="914425" y="1810229"/>
            <a:ext cx="6089022" cy="4187908"/>
          </a:xfrm>
          <a:prstGeom prst="rect">
            <a:avLst/>
          </a:prstGeom>
        </p:spPr>
        <p:txBody>
          <a:bodyPr vert="horz" wrap="square" lIns="0" tIns="61530" rIns="0" bIns="0" rtlCol="0">
            <a:spAutoFit/>
          </a:bodyPr>
          <a:lstStyle/>
          <a:p>
            <a:pPr marL="241059" marR="5075" indent="-228371">
              <a:lnSpc>
                <a:spcPts val="3017"/>
              </a:lnSpc>
              <a:spcBef>
                <a:spcPts val="484"/>
              </a:spcBef>
              <a:buFont typeface="Arial MT"/>
              <a:buChar char="•"/>
              <a:tabLst>
                <a:tab pos="241059" algn="l"/>
              </a:tabLst>
            </a:pPr>
            <a:r>
              <a:rPr sz="2797" spc="-20" dirty="0">
                <a:latin typeface="Calibri"/>
                <a:cs typeface="Calibri"/>
              </a:rPr>
              <a:t>Partition</a:t>
            </a:r>
            <a:r>
              <a:rPr sz="2797" spc="-10" dirty="0">
                <a:latin typeface="Calibri"/>
                <a:cs typeface="Calibri"/>
              </a:rPr>
              <a:t> </a:t>
            </a:r>
            <a:r>
              <a:rPr sz="2797" spc="-20" dirty="0">
                <a:latin typeface="Calibri"/>
                <a:cs typeface="Calibri"/>
              </a:rPr>
              <a:t>Ready</a:t>
            </a:r>
            <a:r>
              <a:rPr sz="2797" spc="-5" dirty="0">
                <a:latin typeface="Calibri"/>
                <a:cs typeface="Calibri"/>
              </a:rPr>
              <a:t> </a:t>
            </a:r>
            <a:r>
              <a:rPr sz="2797" spc="-10" dirty="0">
                <a:latin typeface="Calibri"/>
                <a:cs typeface="Calibri"/>
              </a:rPr>
              <a:t>queue</a:t>
            </a:r>
            <a:r>
              <a:rPr sz="2797" spc="-5" dirty="0">
                <a:latin typeface="Calibri"/>
                <a:cs typeface="Calibri"/>
              </a:rPr>
              <a:t> </a:t>
            </a:r>
            <a:r>
              <a:rPr sz="2797" spc="-20" dirty="0">
                <a:latin typeface="Calibri"/>
                <a:cs typeface="Calibri"/>
              </a:rPr>
              <a:t>into</a:t>
            </a:r>
            <a:r>
              <a:rPr sz="2797" spc="-5" dirty="0">
                <a:latin typeface="Calibri"/>
                <a:cs typeface="Calibri"/>
              </a:rPr>
              <a:t> </a:t>
            </a:r>
            <a:r>
              <a:rPr sz="2797" spc="-20" dirty="0">
                <a:latin typeface="Calibri"/>
                <a:cs typeface="Calibri"/>
              </a:rPr>
              <a:t>many</a:t>
            </a:r>
            <a:r>
              <a:rPr sz="2797" spc="-5" dirty="0">
                <a:latin typeface="Calibri"/>
                <a:cs typeface="Calibri"/>
              </a:rPr>
              <a:t> </a:t>
            </a:r>
            <a:r>
              <a:rPr sz="2797" spc="-10" dirty="0">
                <a:latin typeface="Calibri"/>
                <a:cs typeface="Calibri"/>
              </a:rPr>
              <a:t>queues </a:t>
            </a:r>
            <a:r>
              <a:rPr sz="2797" spc="-614" dirty="0">
                <a:latin typeface="Calibri"/>
                <a:cs typeface="Calibri"/>
              </a:rPr>
              <a:t> </a:t>
            </a:r>
            <a:r>
              <a:rPr sz="2797" spc="-25" dirty="0">
                <a:latin typeface="Calibri"/>
                <a:cs typeface="Calibri"/>
              </a:rPr>
              <a:t>for</a:t>
            </a:r>
            <a:r>
              <a:rPr sz="2797" spc="-10" dirty="0">
                <a:latin typeface="Calibri"/>
                <a:cs typeface="Calibri"/>
              </a:rPr>
              <a:t> </a:t>
            </a:r>
            <a:r>
              <a:rPr sz="2797" spc="-30" dirty="0">
                <a:latin typeface="Calibri"/>
                <a:cs typeface="Calibri"/>
              </a:rPr>
              <a:t>different</a:t>
            </a:r>
            <a:r>
              <a:rPr sz="2797" spc="-10" dirty="0">
                <a:latin typeface="Calibri"/>
                <a:cs typeface="Calibri"/>
              </a:rPr>
              <a:t> types</a:t>
            </a:r>
            <a:r>
              <a:rPr sz="2797" spc="-5" dirty="0">
                <a:latin typeface="Calibri"/>
                <a:cs typeface="Calibri"/>
              </a:rPr>
              <a:t> of</a:t>
            </a:r>
            <a:r>
              <a:rPr sz="2797" spc="-10" dirty="0">
                <a:latin typeface="Calibri"/>
                <a:cs typeface="Calibri"/>
              </a:rPr>
              <a:t> </a:t>
            </a:r>
            <a:r>
              <a:rPr sz="2797" spc="-15" dirty="0">
                <a:latin typeface="Calibri"/>
                <a:cs typeface="Calibri"/>
              </a:rPr>
              <a:t>process,</a:t>
            </a:r>
            <a:r>
              <a:rPr sz="2797" spc="-5" dirty="0">
                <a:latin typeface="Calibri"/>
                <a:cs typeface="Calibri"/>
              </a:rPr>
              <a:t> </a:t>
            </a:r>
            <a:r>
              <a:rPr sz="2797" dirty="0">
                <a:latin typeface="Calibri"/>
                <a:cs typeface="Calibri"/>
              </a:rPr>
              <a:t>e.g.,</a:t>
            </a:r>
            <a:endParaRPr sz="2797">
              <a:latin typeface="Calibri"/>
              <a:cs typeface="Calibri"/>
            </a:endParaRPr>
          </a:p>
          <a:p>
            <a:pPr marL="697802" lvl="1" indent="-228371">
              <a:spcBef>
                <a:spcPts val="165"/>
              </a:spcBef>
              <a:buFont typeface="Arial MT"/>
              <a:buChar char="•"/>
              <a:tabLst>
                <a:tab pos="697802" algn="l"/>
              </a:tabLst>
            </a:pPr>
            <a:r>
              <a:rPr sz="2398" spc="-15" dirty="0">
                <a:latin typeface="Calibri"/>
                <a:cs typeface="Calibri"/>
              </a:rPr>
              <a:t>Foreground/interactive</a:t>
            </a:r>
            <a:r>
              <a:rPr sz="2398" spc="-20" dirty="0">
                <a:latin typeface="Calibri"/>
                <a:cs typeface="Calibri"/>
              </a:rPr>
              <a:t> </a:t>
            </a:r>
            <a:r>
              <a:rPr sz="2398" spc="-10" dirty="0">
                <a:latin typeface="Calibri"/>
                <a:cs typeface="Calibri"/>
              </a:rPr>
              <a:t>processes</a:t>
            </a:r>
            <a:endParaRPr sz="2398">
              <a:latin typeface="Calibri"/>
              <a:cs typeface="Calibri"/>
            </a:endParaRPr>
          </a:p>
          <a:p>
            <a:pPr marL="697802" lvl="1" indent="-228371">
              <a:spcBef>
                <a:spcPts val="210"/>
              </a:spcBef>
              <a:buFont typeface="Arial MT"/>
              <a:buChar char="•"/>
              <a:tabLst>
                <a:tab pos="697802" algn="l"/>
              </a:tabLst>
            </a:pPr>
            <a:r>
              <a:rPr sz="2398" spc="-10" dirty="0">
                <a:latin typeface="Calibri"/>
                <a:cs typeface="Calibri"/>
              </a:rPr>
              <a:t>Background/batch</a:t>
            </a:r>
            <a:r>
              <a:rPr sz="2398" spc="-20" dirty="0">
                <a:latin typeface="Calibri"/>
                <a:cs typeface="Calibri"/>
              </a:rPr>
              <a:t> </a:t>
            </a:r>
            <a:r>
              <a:rPr sz="2398" spc="-10" dirty="0">
                <a:latin typeface="Calibri"/>
                <a:cs typeface="Calibri"/>
              </a:rPr>
              <a:t>processes</a:t>
            </a:r>
            <a:endParaRPr sz="2398">
              <a:latin typeface="Calibri"/>
              <a:cs typeface="Calibri"/>
            </a:endParaRPr>
          </a:p>
          <a:p>
            <a:pPr marL="241059" marR="194116" indent="-228371">
              <a:lnSpc>
                <a:spcPts val="3017"/>
              </a:lnSpc>
              <a:spcBef>
                <a:spcPts val="1034"/>
              </a:spcBef>
              <a:buFont typeface="Arial MT"/>
              <a:buChar char="•"/>
              <a:tabLst>
                <a:tab pos="241059" algn="l"/>
              </a:tabLst>
            </a:pPr>
            <a:r>
              <a:rPr sz="2797" spc="-15" dirty="0">
                <a:latin typeface="Calibri"/>
                <a:cs typeface="Calibri"/>
              </a:rPr>
              <a:t>Each process </a:t>
            </a:r>
            <a:r>
              <a:rPr sz="2797" spc="-5" dirty="0">
                <a:latin typeface="Calibri"/>
                <a:cs typeface="Calibri"/>
              </a:rPr>
              <a:t>is </a:t>
            </a:r>
            <a:r>
              <a:rPr sz="2797" spc="-10" dirty="0">
                <a:latin typeface="Calibri"/>
                <a:cs typeface="Calibri"/>
              </a:rPr>
              <a:t>permanently </a:t>
            </a:r>
            <a:r>
              <a:rPr sz="2797" spc="-5" dirty="0">
                <a:latin typeface="Calibri"/>
                <a:cs typeface="Calibri"/>
              </a:rPr>
              <a:t>assigned </a:t>
            </a:r>
            <a:r>
              <a:rPr sz="2797" dirty="0">
                <a:latin typeface="Calibri"/>
                <a:cs typeface="Calibri"/>
              </a:rPr>
              <a:t>a </a:t>
            </a:r>
            <a:r>
              <a:rPr sz="2797" spc="-619" dirty="0">
                <a:latin typeface="Calibri"/>
                <a:cs typeface="Calibri"/>
              </a:rPr>
              <a:t> </a:t>
            </a:r>
            <a:r>
              <a:rPr sz="2797" spc="-10" dirty="0">
                <a:latin typeface="Calibri"/>
                <a:cs typeface="Calibri"/>
              </a:rPr>
              <a:t>given</a:t>
            </a:r>
            <a:r>
              <a:rPr sz="2797" spc="-15" dirty="0">
                <a:latin typeface="Calibri"/>
                <a:cs typeface="Calibri"/>
              </a:rPr>
              <a:t> </a:t>
            </a:r>
            <a:r>
              <a:rPr sz="2797" spc="-10" dirty="0">
                <a:latin typeface="Calibri"/>
                <a:cs typeface="Calibri"/>
              </a:rPr>
              <a:t>queue</a:t>
            </a:r>
            <a:endParaRPr sz="2797">
              <a:latin typeface="Calibri"/>
              <a:cs typeface="Calibri"/>
            </a:endParaRPr>
          </a:p>
          <a:p>
            <a:pPr marL="241059" marR="720639" indent="-228371">
              <a:lnSpc>
                <a:spcPts val="3017"/>
              </a:lnSpc>
              <a:spcBef>
                <a:spcPts val="994"/>
              </a:spcBef>
              <a:buFont typeface="Arial MT"/>
              <a:buChar char="•"/>
              <a:tabLst>
                <a:tab pos="241059" algn="l"/>
              </a:tabLst>
            </a:pPr>
            <a:r>
              <a:rPr sz="2797" spc="-15" dirty="0">
                <a:latin typeface="Calibri"/>
                <a:cs typeface="Calibri"/>
              </a:rPr>
              <a:t>Each </a:t>
            </a:r>
            <a:r>
              <a:rPr sz="2797" spc="-10" dirty="0">
                <a:latin typeface="Calibri"/>
                <a:cs typeface="Calibri"/>
              </a:rPr>
              <a:t>queue runs </a:t>
            </a:r>
            <a:r>
              <a:rPr sz="2797" spc="-5" dirty="0">
                <a:latin typeface="Calibri"/>
                <a:cs typeface="Calibri"/>
              </a:rPr>
              <a:t>its own </a:t>
            </a:r>
            <a:r>
              <a:rPr sz="2797" spc="-10" dirty="0">
                <a:latin typeface="Calibri"/>
                <a:cs typeface="Calibri"/>
              </a:rPr>
              <a:t>scheduling </a:t>
            </a:r>
            <a:r>
              <a:rPr sz="2797" spc="-619" dirty="0">
                <a:latin typeface="Calibri"/>
                <a:cs typeface="Calibri"/>
              </a:rPr>
              <a:t> </a:t>
            </a:r>
            <a:r>
              <a:rPr sz="2797" spc="-10" dirty="0">
                <a:latin typeface="Calibri"/>
                <a:cs typeface="Calibri"/>
              </a:rPr>
              <a:t>algorithm, </a:t>
            </a:r>
            <a:r>
              <a:rPr sz="2797" dirty="0">
                <a:latin typeface="Calibri"/>
                <a:cs typeface="Calibri"/>
              </a:rPr>
              <a:t>e.g.,</a:t>
            </a:r>
            <a:endParaRPr sz="2797">
              <a:latin typeface="Calibri"/>
              <a:cs typeface="Calibri"/>
            </a:endParaRPr>
          </a:p>
          <a:p>
            <a:pPr marL="697802" lvl="1" indent="-228371">
              <a:spcBef>
                <a:spcPts val="165"/>
              </a:spcBef>
              <a:buFont typeface="Arial MT"/>
              <a:buChar char="•"/>
              <a:tabLst>
                <a:tab pos="697802" algn="l"/>
              </a:tabLst>
            </a:pPr>
            <a:r>
              <a:rPr sz="2398" spc="-15" dirty="0">
                <a:latin typeface="Calibri"/>
                <a:cs typeface="Calibri"/>
              </a:rPr>
              <a:t>Foreground</a:t>
            </a:r>
            <a:r>
              <a:rPr sz="2398" spc="-25" dirty="0">
                <a:latin typeface="Calibri"/>
                <a:cs typeface="Calibri"/>
              </a:rPr>
              <a:t> </a:t>
            </a:r>
            <a:r>
              <a:rPr sz="2398" spc="-5" dirty="0">
                <a:latin typeface="Calibri"/>
                <a:cs typeface="Calibri"/>
              </a:rPr>
              <a:t>runs</a:t>
            </a:r>
            <a:r>
              <a:rPr sz="2398" spc="-25" dirty="0">
                <a:latin typeface="Calibri"/>
                <a:cs typeface="Calibri"/>
              </a:rPr>
              <a:t> </a:t>
            </a:r>
            <a:r>
              <a:rPr sz="2398" spc="-15" dirty="0">
                <a:latin typeface="Calibri"/>
                <a:cs typeface="Calibri"/>
              </a:rPr>
              <a:t>Round</a:t>
            </a:r>
            <a:r>
              <a:rPr sz="2398" spc="-20" dirty="0">
                <a:latin typeface="Calibri"/>
                <a:cs typeface="Calibri"/>
              </a:rPr>
              <a:t> Robin</a:t>
            </a:r>
            <a:endParaRPr sz="2398">
              <a:latin typeface="Calibri"/>
              <a:cs typeface="Calibri"/>
            </a:endParaRPr>
          </a:p>
          <a:p>
            <a:pPr marL="697802" lvl="1" indent="-228371">
              <a:spcBef>
                <a:spcPts val="210"/>
              </a:spcBef>
              <a:buFont typeface="Arial MT"/>
              <a:buChar char="•"/>
              <a:tabLst>
                <a:tab pos="697802" algn="l"/>
              </a:tabLst>
            </a:pPr>
            <a:r>
              <a:rPr sz="2398" spc="-10" dirty="0">
                <a:latin typeface="Calibri"/>
                <a:cs typeface="Calibri"/>
              </a:rPr>
              <a:t>Background </a:t>
            </a:r>
            <a:r>
              <a:rPr sz="2398" spc="-5" dirty="0">
                <a:latin typeface="Calibri"/>
                <a:cs typeface="Calibri"/>
              </a:rPr>
              <a:t>runs</a:t>
            </a:r>
            <a:r>
              <a:rPr sz="2398" spc="-15" dirty="0">
                <a:latin typeface="Calibri"/>
                <a:cs typeface="Calibri"/>
              </a:rPr>
              <a:t> </a:t>
            </a:r>
            <a:r>
              <a:rPr sz="2398" spc="-20" dirty="0">
                <a:latin typeface="Calibri"/>
                <a:cs typeface="Calibri"/>
              </a:rPr>
              <a:t>First-Come</a:t>
            </a:r>
            <a:r>
              <a:rPr sz="2398" spc="-5" dirty="0">
                <a:latin typeface="Calibri"/>
                <a:cs typeface="Calibri"/>
              </a:rPr>
              <a:t> </a:t>
            </a:r>
            <a:r>
              <a:rPr sz="2398" spc="-15" dirty="0">
                <a:latin typeface="Calibri"/>
                <a:cs typeface="Calibri"/>
              </a:rPr>
              <a:t>First-Served</a:t>
            </a:r>
            <a:endParaRPr sz="2398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30346" y="2418447"/>
            <a:ext cx="4735977" cy="3091135"/>
            <a:chOff x="6937565" y="2417394"/>
            <a:chExt cx="4740910" cy="3094355"/>
          </a:xfrm>
        </p:grpSpPr>
        <p:sp>
          <p:nvSpPr>
            <p:cNvPr id="5" name="object 5"/>
            <p:cNvSpPr/>
            <p:nvPr/>
          </p:nvSpPr>
          <p:spPr>
            <a:xfrm>
              <a:off x="6969595" y="2787116"/>
              <a:ext cx="813435" cy="123189"/>
            </a:xfrm>
            <a:custGeom>
              <a:avLst/>
              <a:gdLst/>
              <a:ahLst/>
              <a:cxnLst/>
              <a:rect l="l" t="t" r="r" b="b"/>
              <a:pathLst>
                <a:path w="813434" h="123189">
                  <a:moveTo>
                    <a:pt x="700201" y="0"/>
                  </a:moveTo>
                  <a:lnTo>
                    <a:pt x="700201" y="32397"/>
                  </a:lnTo>
                  <a:lnTo>
                    <a:pt x="0" y="32397"/>
                  </a:lnTo>
                  <a:lnTo>
                    <a:pt x="0" y="88201"/>
                  </a:lnTo>
                  <a:lnTo>
                    <a:pt x="700201" y="88557"/>
                  </a:lnTo>
                  <a:lnTo>
                    <a:pt x="700201" y="123126"/>
                  </a:lnTo>
                  <a:lnTo>
                    <a:pt x="719289" y="112318"/>
                  </a:lnTo>
                  <a:lnTo>
                    <a:pt x="813244" y="61569"/>
                  </a:lnTo>
                  <a:lnTo>
                    <a:pt x="700201" y="0"/>
                  </a:lnTo>
                  <a:close/>
                </a:path>
              </a:pathLst>
            </a:custGeom>
            <a:solidFill>
              <a:srgbClr val="E0F2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6" name="object 6"/>
            <p:cNvSpPr/>
            <p:nvPr/>
          </p:nvSpPr>
          <p:spPr>
            <a:xfrm>
              <a:off x="6969595" y="2787116"/>
              <a:ext cx="814069" cy="123189"/>
            </a:xfrm>
            <a:custGeom>
              <a:avLst/>
              <a:gdLst/>
              <a:ahLst/>
              <a:cxnLst/>
              <a:rect l="l" t="t" r="r" b="b"/>
              <a:pathLst>
                <a:path w="814070" h="123189">
                  <a:moveTo>
                    <a:pt x="813600" y="61569"/>
                  </a:moveTo>
                  <a:lnTo>
                    <a:pt x="700201" y="123126"/>
                  </a:lnTo>
                  <a:lnTo>
                    <a:pt x="700201" y="88557"/>
                  </a:lnTo>
                  <a:lnTo>
                    <a:pt x="0" y="88201"/>
                  </a:lnTo>
                  <a:lnTo>
                    <a:pt x="0" y="32397"/>
                  </a:lnTo>
                  <a:lnTo>
                    <a:pt x="700201" y="32397"/>
                  </a:lnTo>
                  <a:lnTo>
                    <a:pt x="700201" y="0"/>
                  </a:lnTo>
                  <a:lnTo>
                    <a:pt x="813600" y="61569"/>
                  </a:lnTo>
                  <a:close/>
                </a:path>
              </a:pathLst>
            </a:custGeom>
            <a:ln w="3175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7" name="object 7"/>
            <p:cNvSpPr/>
            <p:nvPr/>
          </p:nvSpPr>
          <p:spPr>
            <a:xfrm>
              <a:off x="10864076" y="2787116"/>
              <a:ext cx="813435" cy="123189"/>
            </a:xfrm>
            <a:custGeom>
              <a:avLst/>
              <a:gdLst/>
              <a:ahLst/>
              <a:cxnLst/>
              <a:rect l="l" t="t" r="r" b="b"/>
              <a:pathLst>
                <a:path w="813434" h="123189">
                  <a:moveTo>
                    <a:pt x="813244" y="61569"/>
                  </a:moveTo>
                  <a:lnTo>
                    <a:pt x="699846" y="0"/>
                  </a:lnTo>
                  <a:lnTo>
                    <a:pt x="699846" y="32397"/>
                  </a:lnTo>
                  <a:lnTo>
                    <a:pt x="23761" y="32397"/>
                  </a:lnTo>
                  <a:lnTo>
                    <a:pt x="0" y="32397"/>
                  </a:lnTo>
                  <a:lnTo>
                    <a:pt x="0" y="88201"/>
                  </a:lnTo>
                  <a:lnTo>
                    <a:pt x="699846" y="88557"/>
                  </a:lnTo>
                  <a:lnTo>
                    <a:pt x="699846" y="123126"/>
                  </a:lnTo>
                  <a:lnTo>
                    <a:pt x="743038" y="99364"/>
                  </a:lnTo>
                  <a:lnTo>
                    <a:pt x="813244" y="61569"/>
                  </a:lnTo>
                  <a:close/>
                </a:path>
              </a:pathLst>
            </a:custGeom>
            <a:solidFill>
              <a:srgbClr val="E0F2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8" name="object 8"/>
            <p:cNvSpPr/>
            <p:nvPr/>
          </p:nvSpPr>
          <p:spPr>
            <a:xfrm>
              <a:off x="10868761" y="2819514"/>
              <a:ext cx="33655" cy="55880"/>
            </a:xfrm>
            <a:custGeom>
              <a:avLst/>
              <a:gdLst/>
              <a:ahLst/>
              <a:cxnLst/>
              <a:rect l="l" t="t" r="r" b="b"/>
              <a:pathLst>
                <a:path w="33654" h="55880">
                  <a:moveTo>
                    <a:pt x="33477" y="0"/>
                  </a:moveTo>
                  <a:lnTo>
                    <a:pt x="0" y="0"/>
                  </a:lnTo>
                  <a:lnTo>
                    <a:pt x="0" y="55803"/>
                  </a:lnTo>
                  <a:lnTo>
                    <a:pt x="33477" y="55803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DCF1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9" name="object 9"/>
            <p:cNvSpPr/>
            <p:nvPr/>
          </p:nvSpPr>
          <p:spPr>
            <a:xfrm>
              <a:off x="10883163" y="2819514"/>
              <a:ext cx="33655" cy="55880"/>
            </a:xfrm>
            <a:custGeom>
              <a:avLst/>
              <a:gdLst/>
              <a:ahLst/>
              <a:cxnLst/>
              <a:rect l="l" t="t" r="r" b="b"/>
              <a:pathLst>
                <a:path w="33654" h="55880">
                  <a:moveTo>
                    <a:pt x="33121" y="0"/>
                  </a:moveTo>
                  <a:lnTo>
                    <a:pt x="0" y="0"/>
                  </a:lnTo>
                  <a:lnTo>
                    <a:pt x="0" y="55803"/>
                  </a:lnTo>
                  <a:lnTo>
                    <a:pt x="33121" y="55803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D8F0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7197" y="2819514"/>
              <a:ext cx="33655" cy="55880"/>
            </a:xfrm>
            <a:custGeom>
              <a:avLst/>
              <a:gdLst/>
              <a:ahLst/>
              <a:cxnLst/>
              <a:rect l="l" t="t" r="r" b="b"/>
              <a:pathLst>
                <a:path w="33654" h="55880">
                  <a:moveTo>
                    <a:pt x="33121" y="0"/>
                  </a:moveTo>
                  <a:lnTo>
                    <a:pt x="0" y="0"/>
                  </a:lnTo>
                  <a:lnTo>
                    <a:pt x="0" y="55803"/>
                  </a:lnTo>
                  <a:lnTo>
                    <a:pt x="33121" y="55803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D4EF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11598" y="2819514"/>
              <a:ext cx="33655" cy="55880"/>
            </a:xfrm>
            <a:custGeom>
              <a:avLst/>
              <a:gdLst/>
              <a:ahLst/>
              <a:cxnLst/>
              <a:rect l="l" t="t" r="r" b="b"/>
              <a:pathLst>
                <a:path w="33654" h="55880">
                  <a:moveTo>
                    <a:pt x="33121" y="0"/>
                  </a:moveTo>
                  <a:lnTo>
                    <a:pt x="0" y="0"/>
                  </a:lnTo>
                  <a:lnTo>
                    <a:pt x="0" y="55803"/>
                  </a:lnTo>
                  <a:lnTo>
                    <a:pt x="33121" y="55803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D0EE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25645" y="2819514"/>
              <a:ext cx="33655" cy="55880"/>
            </a:xfrm>
            <a:custGeom>
              <a:avLst/>
              <a:gdLst/>
              <a:ahLst/>
              <a:cxnLst/>
              <a:rect l="l" t="t" r="r" b="b"/>
              <a:pathLst>
                <a:path w="33654" h="55880">
                  <a:moveTo>
                    <a:pt x="33477" y="0"/>
                  </a:moveTo>
                  <a:lnTo>
                    <a:pt x="0" y="0"/>
                  </a:lnTo>
                  <a:lnTo>
                    <a:pt x="0" y="55803"/>
                  </a:lnTo>
                  <a:lnTo>
                    <a:pt x="33477" y="55803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CCED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40034" y="2819514"/>
              <a:ext cx="33655" cy="55880"/>
            </a:xfrm>
            <a:custGeom>
              <a:avLst/>
              <a:gdLst/>
              <a:ahLst/>
              <a:cxnLst/>
              <a:rect l="l" t="t" r="r" b="b"/>
              <a:pathLst>
                <a:path w="33654" h="55880">
                  <a:moveTo>
                    <a:pt x="33121" y="0"/>
                  </a:moveTo>
                  <a:lnTo>
                    <a:pt x="0" y="0"/>
                  </a:lnTo>
                  <a:lnTo>
                    <a:pt x="0" y="55803"/>
                  </a:lnTo>
                  <a:lnTo>
                    <a:pt x="33121" y="55803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C8EC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54080" y="2819514"/>
              <a:ext cx="33655" cy="55880"/>
            </a:xfrm>
            <a:custGeom>
              <a:avLst/>
              <a:gdLst/>
              <a:ahLst/>
              <a:cxnLst/>
              <a:rect l="l" t="t" r="r" b="b"/>
              <a:pathLst>
                <a:path w="33654" h="55880">
                  <a:moveTo>
                    <a:pt x="33477" y="0"/>
                  </a:moveTo>
                  <a:lnTo>
                    <a:pt x="0" y="0"/>
                  </a:lnTo>
                  <a:lnTo>
                    <a:pt x="0" y="55803"/>
                  </a:lnTo>
                  <a:lnTo>
                    <a:pt x="33477" y="55803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C4EB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68482" y="2819514"/>
              <a:ext cx="33655" cy="55880"/>
            </a:xfrm>
            <a:custGeom>
              <a:avLst/>
              <a:gdLst/>
              <a:ahLst/>
              <a:cxnLst/>
              <a:rect l="l" t="t" r="r" b="b"/>
              <a:pathLst>
                <a:path w="33654" h="55880">
                  <a:moveTo>
                    <a:pt x="33477" y="0"/>
                  </a:moveTo>
                  <a:lnTo>
                    <a:pt x="0" y="0"/>
                  </a:lnTo>
                  <a:lnTo>
                    <a:pt x="0" y="55803"/>
                  </a:lnTo>
                  <a:lnTo>
                    <a:pt x="33477" y="55803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C0EA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82883" y="2819514"/>
              <a:ext cx="33655" cy="55880"/>
            </a:xfrm>
            <a:custGeom>
              <a:avLst/>
              <a:gdLst/>
              <a:ahLst/>
              <a:cxnLst/>
              <a:rect l="l" t="t" r="r" b="b"/>
              <a:pathLst>
                <a:path w="33654" h="55880">
                  <a:moveTo>
                    <a:pt x="33477" y="0"/>
                  </a:moveTo>
                  <a:lnTo>
                    <a:pt x="0" y="0"/>
                  </a:lnTo>
                  <a:lnTo>
                    <a:pt x="0" y="55803"/>
                  </a:lnTo>
                  <a:lnTo>
                    <a:pt x="33477" y="55803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BCE9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97285" y="2819514"/>
              <a:ext cx="33655" cy="55880"/>
            </a:xfrm>
            <a:custGeom>
              <a:avLst/>
              <a:gdLst/>
              <a:ahLst/>
              <a:cxnLst/>
              <a:rect l="l" t="t" r="r" b="b"/>
              <a:pathLst>
                <a:path w="33654" h="55880">
                  <a:moveTo>
                    <a:pt x="33108" y="0"/>
                  </a:moveTo>
                  <a:lnTo>
                    <a:pt x="0" y="0"/>
                  </a:lnTo>
                  <a:lnTo>
                    <a:pt x="0" y="55803"/>
                  </a:lnTo>
                  <a:lnTo>
                    <a:pt x="33108" y="55803"/>
                  </a:lnTo>
                  <a:lnTo>
                    <a:pt x="33108" y="0"/>
                  </a:lnTo>
                  <a:close/>
                </a:path>
              </a:pathLst>
            </a:custGeom>
            <a:solidFill>
              <a:srgbClr val="B9E8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11319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5803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B5E7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9" name="object 19"/>
            <p:cNvSpPr/>
            <p:nvPr/>
          </p:nvSpPr>
          <p:spPr>
            <a:xfrm>
              <a:off x="11025721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5803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B1E6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40123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ADE5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54524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A9E4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68926" y="2819514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39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2397" y="56159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A5E3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82959" y="2819514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66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2766" y="56159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rgbClr val="A1E2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97006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08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08" y="56159"/>
                  </a:lnTo>
                  <a:lnTo>
                    <a:pt x="33108" y="0"/>
                  </a:lnTo>
                  <a:close/>
                </a:path>
              </a:pathLst>
            </a:custGeom>
            <a:solidFill>
              <a:srgbClr val="9DE1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11039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99E0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6" name="object 26"/>
            <p:cNvSpPr/>
            <p:nvPr/>
          </p:nvSpPr>
          <p:spPr>
            <a:xfrm>
              <a:off x="11125441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95DF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7" name="object 27"/>
            <p:cNvSpPr/>
            <p:nvPr/>
          </p:nvSpPr>
          <p:spPr>
            <a:xfrm>
              <a:off x="11139475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89" y="56159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91DE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8" name="object 28"/>
            <p:cNvSpPr/>
            <p:nvPr/>
          </p:nvSpPr>
          <p:spPr>
            <a:xfrm>
              <a:off x="11153876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8DDD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9" name="object 29"/>
            <p:cNvSpPr/>
            <p:nvPr/>
          </p:nvSpPr>
          <p:spPr>
            <a:xfrm>
              <a:off x="11168278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89DC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0" name="object 30"/>
            <p:cNvSpPr/>
            <p:nvPr/>
          </p:nvSpPr>
          <p:spPr>
            <a:xfrm>
              <a:off x="11182680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85DB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1" name="object 31"/>
            <p:cNvSpPr/>
            <p:nvPr/>
          </p:nvSpPr>
          <p:spPr>
            <a:xfrm>
              <a:off x="11196713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89" y="56159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81DA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2" name="object 32"/>
            <p:cNvSpPr/>
            <p:nvPr/>
          </p:nvSpPr>
          <p:spPr>
            <a:xfrm>
              <a:off x="11211115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89" y="56159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7DD9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25517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79D8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39919" y="2819514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66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2766" y="56159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rgbClr val="75D7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5" name="object 35"/>
            <p:cNvSpPr/>
            <p:nvPr/>
          </p:nvSpPr>
          <p:spPr>
            <a:xfrm>
              <a:off x="11253597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71D6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6" name="object 36"/>
            <p:cNvSpPr/>
            <p:nvPr/>
          </p:nvSpPr>
          <p:spPr>
            <a:xfrm>
              <a:off x="11267999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6ED4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7" name="object 37"/>
            <p:cNvSpPr/>
            <p:nvPr/>
          </p:nvSpPr>
          <p:spPr>
            <a:xfrm>
              <a:off x="11282400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6AD3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8" name="object 38"/>
            <p:cNvSpPr/>
            <p:nvPr/>
          </p:nvSpPr>
          <p:spPr>
            <a:xfrm>
              <a:off x="11296802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66D2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9" name="object 39"/>
            <p:cNvSpPr/>
            <p:nvPr/>
          </p:nvSpPr>
          <p:spPr>
            <a:xfrm>
              <a:off x="11310835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89" y="56159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62D1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40" name="object 40"/>
            <p:cNvSpPr/>
            <p:nvPr/>
          </p:nvSpPr>
          <p:spPr>
            <a:xfrm>
              <a:off x="11325237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5ED0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41" name="object 41"/>
            <p:cNvSpPr/>
            <p:nvPr/>
          </p:nvSpPr>
          <p:spPr>
            <a:xfrm>
              <a:off x="11339639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5ACF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42" name="object 42"/>
            <p:cNvSpPr/>
            <p:nvPr/>
          </p:nvSpPr>
          <p:spPr>
            <a:xfrm>
              <a:off x="11354041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56CE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43" name="object 43"/>
            <p:cNvSpPr/>
            <p:nvPr/>
          </p:nvSpPr>
          <p:spPr>
            <a:xfrm>
              <a:off x="11368075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89" y="56159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52CD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44" name="object 44"/>
            <p:cNvSpPr/>
            <p:nvPr/>
          </p:nvSpPr>
          <p:spPr>
            <a:xfrm>
              <a:off x="11382476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4ECC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1396878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4ACC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46" name="object 46"/>
            <p:cNvSpPr/>
            <p:nvPr/>
          </p:nvSpPr>
          <p:spPr>
            <a:xfrm>
              <a:off x="11411280" y="2819514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66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2766" y="56159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rgbClr val="46CA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47" name="object 47"/>
            <p:cNvSpPr/>
            <p:nvPr/>
          </p:nvSpPr>
          <p:spPr>
            <a:xfrm>
              <a:off x="11424958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42C9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48" name="object 48"/>
            <p:cNvSpPr/>
            <p:nvPr/>
          </p:nvSpPr>
          <p:spPr>
            <a:xfrm>
              <a:off x="11439359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3EC8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49" name="object 49"/>
            <p:cNvSpPr/>
            <p:nvPr/>
          </p:nvSpPr>
          <p:spPr>
            <a:xfrm>
              <a:off x="11453761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3AC7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50" name="object 50"/>
            <p:cNvSpPr/>
            <p:nvPr/>
          </p:nvSpPr>
          <p:spPr>
            <a:xfrm>
              <a:off x="11468163" y="2819514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53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2753" y="56159"/>
                  </a:lnTo>
                  <a:lnTo>
                    <a:pt x="32753" y="0"/>
                  </a:lnTo>
                  <a:close/>
                </a:path>
              </a:pathLst>
            </a:custGeom>
            <a:solidFill>
              <a:srgbClr val="36C6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51" name="object 51"/>
            <p:cNvSpPr/>
            <p:nvPr/>
          </p:nvSpPr>
          <p:spPr>
            <a:xfrm>
              <a:off x="11482565" y="2819514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53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2753" y="56159"/>
                  </a:lnTo>
                  <a:lnTo>
                    <a:pt x="32753" y="0"/>
                  </a:lnTo>
                  <a:close/>
                </a:path>
              </a:pathLst>
            </a:custGeom>
            <a:solidFill>
              <a:srgbClr val="33C5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52" name="object 52"/>
            <p:cNvSpPr/>
            <p:nvPr/>
          </p:nvSpPr>
          <p:spPr>
            <a:xfrm>
              <a:off x="11496599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2EC4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53" name="object 53"/>
            <p:cNvSpPr/>
            <p:nvPr/>
          </p:nvSpPr>
          <p:spPr>
            <a:xfrm>
              <a:off x="11510645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2AC3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54" name="object 54"/>
            <p:cNvSpPr/>
            <p:nvPr/>
          </p:nvSpPr>
          <p:spPr>
            <a:xfrm>
              <a:off x="11525034" y="2819514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26C2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55" name="object 55"/>
            <p:cNvSpPr/>
            <p:nvPr/>
          </p:nvSpPr>
          <p:spPr>
            <a:xfrm>
              <a:off x="11539435" y="2787116"/>
              <a:ext cx="33655" cy="123189"/>
            </a:xfrm>
            <a:custGeom>
              <a:avLst/>
              <a:gdLst/>
              <a:ahLst/>
              <a:cxnLst/>
              <a:rect l="l" t="t" r="r" b="b"/>
              <a:pathLst>
                <a:path w="33654" h="123189">
                  <a:moveTo>
                    <a:pt x="24485" y="0"/>
                  </a:moveTo>
                  <a:lnTo>
                    <a:pt x="24485" y="32397"/>
                  </a:lnTo>
                  <a:lnTo>
                    <a:pt x="0" y="32397"/>
                  </a:lnTo>
                  <a:lnTo>
                    <a:pt x="0" y="88557"/>
                  </a:lnTo>
                  <a:lnTo>
                    <a:pt x="24485" y="88557"/>
                  </a:lnTo>
                  <a:lnTo>
                    <a:pt x="24485" y="123126"/>
                  </a:lnTo>
                  <a:lnTo>
                    <a:pt x="24841" y="123126"/>
                  </a:lnTo>
                  <a:lnTo>
                    <a:pt x="33121" y="118440"/>
                  </a:lnTo>
                  <a:lnTo>
                    <a:pt x="33121" y="4686"/>
                  </a:lnTo>
                  <a:lnTo>
                    <a:pt x="24485" y="0"/>
                  </a:lnTo>
                  <a:close/>
                </a:path>
              </a:pathLst>
            </a:custGeom>
            <a:solidFill>
              <a:srgbClr val="23C1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56" name="object 56"/>
            <p:cNvSpPr/>
            <p:nvPr/>
          </p:nvSpPr>
          <p:spPr>
            <a:xfrm>
              <a:off x="11553482" y="2787116"/>
              <a:ext cx="33655" cy="123189"/>
            </a:xfrm>
            <a:custGeom>
              <a:avLst/>
              <a:gdLst/>
              <a:ahLst/>
              <a:cxnLst/>
              <a:rect l="l" t="t" r="r" b="b"/>
              <a:pathLst>
                <a:path w="33654" h="123189">
                  <a:moveTo>
                    <a:pt x="10439" y="0"/>
                  </a:moveTo>
                  <a:lnTo>
                    <a:pt x="10439" y="32397"/>
                  </a:lnTo>
                  <a:lnTo>
                    <a:pt x="0" y="32397"/>
                  </a:lnTo>
                  <a:lnTo>
                    <a:pt x="0" y="88557"/>
                  </a:lnTo>
                  <a:lnTo>
                    <a:pt x="10439" y="88557"/>
                  </a:lnTo>
                  <a:lnTo>
                    <a:pt x="10439" y="123126"/>
                  </a:lnTo>
                  <a:lnTo>
                    <a:pt x="10795" y="123126"/>
                  </a:lnTo>
                  <a:lnTo>
                    <a:pt x="33121" y="110528"/>
                  </a:lnTo>
                  <a:lnTo>
                    <a:pt x="33121" y="12242"/>
                  </a:lnTo>
                  <a:lnTo>
                    <a:pt x="10439" y="0"/>
                  </a:lnTo>
                  <a:close/>
                </a:path>
              </a:pathLst>
            </a:custGeom>
            <a:solidFill>
              <a:srgbClr val="1FC0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57" name="object 57"/>
            <p:cNvSpPr/>
            <p:nvPr/>
          </p:nvSpPr>
          <p:spPr>
            <a:xfrm>
              <a:off x="11567884" y="2789275"/>
              <a:ext cx="33655" cy="119380"/>
            </a:xfrm>
            <a:custGeom>
              <a:avLst/>
              <a:gdLst/>
              <a:ahLst/>
              <a:cxnLst/>
              <a:rect l="l" t="t" r="r" b="b"/>
              <a:pathLst>
                <a:path w="33654" h="119380">
                  <a:moveTo>
                    <a:pt x="0" y="0"/>
                  </a:moveTo>
                  <a:lnTo>
                    <a:pt x="0" y="118808"/>
                  </a:lnTo>
                  <a:lnTo>
                    <a:pt x="33121" y="100444"/>
                  </a:lnTo>
                  <a:lnTo>
                    <a:pt x="33121" y="18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BF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58" name="object 58"/>
            <p:cNvSpPr/>
            <p:nvPr/>
          </p:nvSpPr>
          <p:spPr>
            <a:xfrm>
              <a:off x="11581917" y="2796844"/>
              <a:ext cx="33655" cy="103505"/>
            </a:xfrm>
            <a:custGeom>
              <a:avLst/>
              <a:gdLst/>
              <a:ahLst/>
              <a:cxnLst/>
              <a:rect l="l" t="t" r="r" b="b"/>
              <a:pathLst>
                <a:path w="33654" h="103505">
                  <a:moveTo>
                    <a:pt x="0" y="0"/>
                  </a:moveTo>
                  <a:lnTo>
                    <a:pt x="0" y="103314"/>
                  </a:lnTo>
                  <a:lnTo>
                    <a:pt x="33477" y="85318"/>
                  </a:lnTo>
                  <a:lnTo>
                    <a:pt x="33477" y="17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E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59" name="object 59"/>
            <p:cNvSpPr/>
            <p:nvPr/>
          </p:nvSpPr>
          <p:spPr>
            <a:xfrm>
              <a:off x="11596319" y="2804756"/>
              <a:ext cx="33655" cy="88265"/>
            </a:xfrm>
            <a:custGeom>
              <a:avLst/>
              <a:gdLst/>
              <a:ahLst/>
              <a:cxnLst/>
              <a:rect l="l" t="t" r="r" b="b"/>
              <a:pathLst>
                <a:path w="33654" h="88264">
                  <a:moveTo>
                    <a:pt x="0" y="0"/>
                  </a:moveTo>
                  <a:lnTo>
                    <a:pt x="0" y="87845"/>
                  </a:lnTo>
                  <a:lnTo>
                    <a:pt x="33121" y="69481"/>
                  </a:lnTo>
                  <a:lnTo>
                    <a:pt x="33121" y="17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BD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60" name="object 60"/>
            <p:cNvSpPr/>
            <p:nvPr/>
          </p:nvSpPr>
          <p:spPr>
            <a:xfrm>
              <a:off x="11610365" y="2811957"/>
              <a:ext cx="33655" cy="73025"/>
            </a:xfrm>
            <a:custGeom>
              <a:avLst/>
              <a:gdLst/>
              <a:ahLst/>
              <a:cxnLst/>
              <a:rect l="l" t="t" r="r" b="b"/>
              <a:pathLst>
                <a:path w="33654" h="73025">
                  <a:moveTo>
                    <a:pt x="0" y="0"/>
                  </a:moveTo>
                  <a:lnTo>
                    <a:pt x="0" y="72720"/>
                  </a:lnTo>
                  <a:lnTo>
                    <a:pt x="33477" y="54724"/>
                  </a:lnTo>
                  <a:lnTo>
                    <a:pt x="33477" y="18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BC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61" name="object 61"/>
            <p:cNvSpPr/>
            <p:nvPr/>
          </p:nvSpPr>
          <p:spPr>
            <a:xfrm>
              <a:off x="11624754" y="2819882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0" y="0"/>
                  </a:moveTo>
                  <a:lnTo>
                    <a:pt x="0" y="56883"/>
                  </a:lnTo>
                  <a:lnTo>
                    <a:pt x="33489" y="38874"/>
                  </a:lnTo>
                  <a:lnTo>
                    <a:pt x="33489" y="17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BB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62" name="object 62"/>
            <p:cNvSpPr/>
            <p:nvPr/>
          </p:nvSpPr>
          <p:spPr>
            <a:xfrm>
              <a:off x="11639156" y="2827794"/>
              <a:ext cx="33655" cy="41910"/>
            </a:xfrm>
            <a:custGeom>
              <a:avLst/>
              <a:gdLst/>
              <a:ahLst/>
              <a:cxnLst/>
              <a:rect l="l" t="t" r="r" b="b"/>
              <a:pathLst>
                <a:path w="33654" h="41910">
                  <a:moveTo>
                    <a:pt x="0" y="0"/>
                  </a:moveTo>
                  <a:lnTo>
                    <a:pt x="0" y="41401"/>
                  </a:lnTo>
                  <a:lnTo>
                    <a:pt x="33489" y="23406"/>
                  </a:lnTo>
                  <a:lnTo>
                    <a:pt x="33489" y="18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BAF0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63" name="object 63"/>
            <p:cNvSpPr/>
            <p:nvPr/>
          </p:nvSpPr>
          <p:spPr>
            <a:xfrm>
              <a:off x="11653558" y="2835363"/>
              <a:ext cx="24130" cy="26670"/>
            </a:xfrm>
            <a:custGeom>
              <a:avLst/>
              <a:gdLst/>
              <a:ahLst/>
              <a:cxnLst/>
              <a:rect l="l" t="t" r="r" b="b"/>
              <a:pathLst>
                <a:path w="24129" h="26669">
                  <a:moveTo>
                    <a:pt x="0" y="0"/>
                  </a:moveTo>
                  <a:lnTo>
                    <a:pt x="0" y="26276"/>
                  </a:lnTo>
                  <a:lnTo>
                    <a:pt x="23761" y="13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B9F0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64" name="object 64"/>
            <p:cNvSpPr/>
            <p:nvPr/>
          </p:nvSpPr>
          <p:spPr>
            <a:xfrm>
              <a:off x="10864075" y="2787116"/>
              <a:ext cx="813435" cy="123189"/>
            </a:xfrm>
            <a:custGeom>
              <a:avLst/>
              <a:gdLst/>
              <a:ahLst/>
              <a:cxnLst/>
              <a:rect l="l" t="t" r="r" b="b"/>
              <a:pathLst>
                <a:path w="813434" h="123189">
                  <a:moveTo>
                    <a:pt x="813244" y="61569"/>
                  </a:moveTo>
                  <a:lnTo>
                    <a:pt x="699846" y="123126"/>
                  </a:lnTo>
                  <a:lnTo>
                    <a:pt x="699846" y="88557"/>
                  </a:lnTo>
                  <a:lnTo>
                    <a:pt x="0" y="88201"/>
                  </a:lnTo>
                  <a:lnTo>
                    <a:pt x="0" y="32397"/>
                  </a:lnTo>
                  <a:lnTo>
                    <a:pt x="699846" y="32397"/>
                  </a:lnTo>
                  <a:lnTo>
                    <a:pt x="699846" y="0"/>
                  </a:lnTo>
                  <a:lnTo>
                    <a:pt x="813244" y="61569"/>
                  </a:lnTo>
                  <a:close/>
                </a:path>
              </a:pathLst>
            </a:custGeom>
            <a:ln w="3175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65" name="object 65"/>
            <p:cNvSpPr/>
            <p:nvPr/>
          </p:nvSpPr>
          <p:spPr>
            <a:xfrm>
              <a:off x="7788237" y="2717279"/>
              <a:ext cx="3075940" cy="273685"/>
            </a:xfrm>
            <a:custGeom>
              <a:avLst/>
              <a:gdLst/>
              <a:ahLst/>
              <a:cxnLst/>
              <a:rect l="l" t="t" r="r" b="b"/>
              <a:pathLst>
                <a:path w="3075940" h="273685">
                  <a:moveTo>
                    <a:pt x="3075838" y="0"/>
                  </a:moveTo>
                  <a:lnTo>
                    <a:pt x="0" y="0"/>
                  </a:lnTo>
                  <a:lnTo>
                    <a:pt x="0" y="273240"/>
                  </a:lnTo>
                  <a:lnTo>
                    <a:pt x="3075838" y="273240"/>
                  </a:lnTo>
                  <a:lnTo>
                    <a:pt x="3075838" y="0"/>
                  </a:lnTo>
                  <a:close/>
                </a:path>
              </a:pathLst>
            </a:custGeom>
            <a:solidFill>
              <a:srgbClr val="43C6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66" name="object 66"/>
            <p:cNvSpPr/>
            <p:nvPr/>
          </p:nvSpPr>
          <p:spPr>
            <a:xfrm>
              <a:off x="7788237" y="2717279"/>
              <a:ext cx="3075940" cy="273685"/>
            </a:xfrm>
            <a:custGeom>
              <a:avLst/>
              <a:gdLst/>
              <a:ahLst/>
              <a:cxnLst/>
              <a:rect l="l" t="t" r="r" b="b"/>
              <a:pathLst>
                <a:path w="3075940" h="273685">
                  <a:moveTo>
                    <a:pt x="0" y="0"/>
                  </a:moveTo>
                  <a:lnTo>
                    <a:pt x="3075838" y="0"/>
                  </a:lnTo>
                  <a:lnTo>
                    <a:pt x="3075838" y="273240"/>
                  </a:lnTo>
                  <a:lnTo>
                    <a:pt x="0" y="27324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67" name="object 67"/>
            <p:cNvSpPr/>
            <p:nvPr/>
          </p:nvSpPr>
          <p:spPr>
            <a:xfrm>
              <a:off x="6969595" y="3333597"/>
              <a:ext cx="813435" cy="123825"/>
            </a:xfrm>
            <a:custGeom>
              <a:avLst/>
              <a:gdLst/>
              <a:ahLst/>
              <a:cxnLst/>
              <a:rect l="l" t="t" r="r" b="b"/>
              <a:pathLst>
                <a:path w="813434" h="123825">
                  <a:moveTo>
                    <a:pt x="700201" y="0"/>
                  </a:moveTo>
                  <a:lnTo>
                    <a:pt x="700201" y="32765"/>
                  </a:lnTo>
                  <a:lnTo>
                    <a:pt x="0" y="32765"/>
                  </a:lnTo>
                  <a:lnTo>
                    <a:pt x="0" y="88925"/>
                  </a:lnTo>
                  <a:lnTo>
                    <a:pt x="700201" y="89280"/>
                  </a:lnTo>
                  <a:lnTo>
                    <a:pt x="700201" y="123482"/>
                  </a:lnTo>
                  <a:lnTo>
                    <a:pt x="720001" y="112318"/>
                  </a:lnTo>
                  <a:lnTo>
                    <a:pt x="813244" y="61925"/>
                  </a:lnTo>
                  <a:lnTo>
                    <a:pt x="700201" y="0"/>
                  </a:lnTo>
                  <a:close/>
                </a:path>
              </a:pathLst>
            </a:custGeom>
            <a:solidFill>
              <a:srgbClr val="E0F2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68" name="object 68"/>
            <p:cNvSpPr/>
            <p:nvPr/>
          </p:nvSpPr>
          <p:spPr>
            <a:xfrm>
              <a:off x="6969595" y="3333597"/>
              <a:ext cx="814069" cy="123825"/>
            </a:xfrm>
            <a:custGeom>
              <a:avLst/>
              <a:gdLst/>
              <a:ahLst/>
              <a:cxnLst/>
              <a:rect l="l" t="t" r="r" b="b"/>
              <a:pathLst>
                <a:path w="814070" h="123825">
                  <a:moveTo>
                    <a:pt x="813600" y="61925"/>
                  </a:moveTo>
                  <a:lnTo>
                    <a:pt x="700201" y="123482"/>
                  </a:lnTo>
                  <a:lnTo>
                    <a:pt x="700201" y="89280"/>
                  </a:lnTo>
                  <a:lnTo>
                    <a:pt x="0" y="88925"/>
                  </a:lnTo>
                  <a:lnTo>
                    <a:pt x="0" y="32765"/>
                  </a:lnTo>
                  <a:lnTo>
                    <a:pt x="700201" y="32765"/>
                  </a:lnTo>
                  <a:lnTo>
                    <a:pt x="700201" y="0"/>
                  </a:lnTo>
                  <a:lnTo>
                    <a:pt x="813600" y="61925"/>
                  </a:lnTo>
                  <a:close/>
                </a:path>
              </a:pathLst>
            </a:custGeom>
            <a:ln w="3175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69" name="object 69"/>
            <p:cNvSpPr/>
            <p:nvPr/>
          </p:nvSpPr>
          <p:spPr>
            <a:xfrm>
              <a:off x="10864076" y="3333597"/>
              <a:ext cx="813435" cy="123825"/>
            </a:xfrm>
            <a:custGeom>
              <a:avLst/>
              <a:gdLst/>
              <a:ahLst/>
              <a:cxnLst/>
              <a:rect l="l" t="t" r="r" b="b"/>
              <a:pathLst>
                <a:path w="813434" h="123825">
                  <a:moveTo>
                    <a:pt x="813244" y="61925"/>
                  </a:moveTo>
                  <a:lnTo>
                    <a:pt x="699846" y="0"/>
                  </a:lnTo>
                  <a:lnTo>
                    <a:pt x="699846" y="32766"/>
                  </a:lnTo>
                  <a:lnTo>
                    <a:pt x="23761" y="32766"/>
                  </a:lnTo>
                  <a:lnTo>
                    <a:pt x="0" y="32766"/>
                  </a:lnTo>
                  <a:lnTo>
                    <a:pt x="0" y="88925"/>
                  </a:lnTo>
                  <a:lnTo>
                    <a:pt x="699846" y="89281"/>
                  </a:lnTo>
                  <a:lnTo>
                    <a:pt x="699846" y="123482"/>
                  </a:lnTo>
                  <a:lnTo>
                    <a:pt x="813244" y="61925"/>
                  </a:lnTo>
                  <a:close/>
                </a:path>
              </a:pathLst>
            </a:custGeom>
            <a:solidFill>
              <a:srgbClr val="E0F2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70" name="object 70"/>
            <p:cNvSpPr/>
            <p:nvPr/>
          </p:nvSpPr>
          <p:spPr>
            <a:xfrm>
              <a:off x="10868761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DCF1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71" name="object 71"/>
            <p:cNvSpPr/>
            <p:nvPr/>
          </p:nvSpPr>
          <p:spPr>
            <a:xfrm>
              <a:off x="10883163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D8F0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72" name="object 72"/>
            <p:cNvSpPr/>
            <p:nvPr/>
          </p:nvSpPr>
          <p:spPr>
            <a:xfrm>
              <a:off x="10897197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D4EF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73" name="object 73"/>
            <p:cNvSpPr/>
            <p:nvPr/>
          </p:nvSpPr>
          <p:spPr>
            <a:xfrm>
              <a:off x="10911598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D0EE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74" name="object 74"/>
            <p:cNvSpPr/>
            <p:nvPr/>
          </p:nvSpPr>
          <p:spPr>
            <a:xfrm>
              <a:off x="10925645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CCED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75" name="object 75"/>
            <p:cNvSpPr/>
            <p:nvPr/>
          </p:nvSpPr>
          <p:spPr>
            <a:xfrm>
              <a:off x="10940034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C8EC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76" name="object 76"/>
            <p:cNvSpPr/>
            <p:nvPr/>
          </p:nvSpPr>
          <p:spPr>
            <a:xfrm>
              <a:off x="10954080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C4EB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77" name="object 77"/>
            <p:cNvSpPr/>
            <p:nvPr/>
          </p:nvSpPr>
          <p:spPr>
            <a:xfrm>
              <a:off x="10968482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C0EA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78" name="object 78"/>
            <p:cNvSpPr/>
            <p:nvPr/>
          </p:nvSpPr>
          <p:spPr>
            <a:xfrm>
              <a:off x="10982883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BCE9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79" name="object 79"/>
            <p:cNvSpPr/>
            <p:nvPr/>
          </p:nvSpPr>
          <p:spPr>
            <a:xfrm>
              <a:off x="10997285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08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08" y="56514"/>
                  </a:lnTo>
                  <a:lnTo>
                    <a:pt x="33108" y="0"/>
                  </a:lnTo>
                  <a:close/>
                </a:path>
              </a:pathLst>
            </a:custGeom>
            <a:solidFill>
              <a:srgbClr val="B9E8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80" name="object 80"/>
            <p:cNvSpPr/>
            <p:nvPr/>
          </p:nvSpPr>
          <p:spPr>
            <a:xfrm>
              <a:off x="11011319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514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B5E7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81" name="object 81"/>
            <p:cNvSpPr/>
            <p:nvPr/>
          </p:nvSpPr>
          <p:spPr>
            <a:xfrm>
              <a:off x="11025721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514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B1E6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82" name="object 82"/>
            <p:cNvSpPr/>
            <p:nvPr/>
          </p:nvSpPr>
          <p:spPr>
            <a:xfrm>
              <a:off x="11040123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477" y="56514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ADE5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83" name="object 83"/>
            <p:cNvSpPr/>
            <p:nvPr/>
          </p:nvSpPr>
          <p:spPr>
            <a:xfrm>
              <a:off x="11054524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121" y="56514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A9E4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84" name="object 84"/>
            <p:cNvSpPr/>
            <p:nvPr/>
          </p:nvSpPr>
          <p:spPr>
            <a:xfrm>
              <a:off x="11068926" y="3366363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397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2397" y="56514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A5E3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85" name="object 85"/>
            <p:cNvSpPr/>
            <p:nvPr/>
          </p:nvSpPr>
          <p:spPr>
            <a:xfrm>
              <a:off x="11082959" y="3366363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66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2766" y="56514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rgbClr val="A1E2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86" name="object 86"/>
            <p:cNvSpPr/>
            <p:nvPr/>
          </p:nvSpPr>
          <p:spPr>
            <a:xfrm>
              <a:off x="11097006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08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108" y="56514"/>
                  </a:lnTo>
                  <a:lnTo>
                    <a:pt x="33108" y="0"/>
                  </a:lnTo>
                  <a:close/>
                </a:path>
              </a:pathLst>
            </a:custGeom>
            <a:solidFill>
              <a:srgbClr val="9DE1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87" name="object 87"/>
            <p:cNvSpPr/>
            <p:nvPr/>
          </p:nvSpPr>
          <p:spPr>
            <a:xfrm>
              <a:off x="11111039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121" y="56514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99E0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88" name="object 88"/>
            <p:cNvSpPr/>
            <p:nvPr/>
          </p:nvSpPr>
          <p:spPr>
            <a:xfrm>
              <a:off x="11125441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121" y="56514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95DF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89" name="object 89"/>
            <p:cNvSpPr/>
            <p:nvPr/>
          </p:nvSpPr>
          <p:spPr>
            <a:xfrm>
              <a:off x="11139475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489" y="56514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91DE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90" name="object 90"/>
            <p:cNvSpPr/>
            <p:nvPr/>
          </p:nvSpPr>
          <p:spPr>
            <a:xfrm>
              <a:off x="11153876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477" y="56514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8DDD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91" name="object 91"/>
            <p:cNvSpPr/>
            <p:nvPr/>
          </p:nvSpPr>
          <p:spPr>
            <a:xfrm>
              <a:off x="11168278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477" y="56514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89DC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92" name="object 92"/>
            <p:cNvSpPr/>
            <p:nvPr/>
          </p:nvSpPr>
          <p:spPr>
            <a:xfrm>
              <a:off x="11182680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121" y="56514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85DB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93" name="object 93"/>
            <p:cNvSpPr/>
            <p:nvPr/>
          </p:nvSpPr>
          <p:spPr>
            <a:xfrm>
              <a:off x="11196713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489" y="56514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81DA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94" name="object 94"/>
            <p:cNvSpPr/>
            <p:nvPr/>
          </p:nvSpPr>
          <p:spPr>
            <a:xfrm>
              <a:off x="11211115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489" y="56514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7DD9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95" name="object 95"/>
            <p:cNvSpPr/>
            <p:nvPr/>
          </p:nvSpPr>
          <p:spPr>
            <a:xfrm>
              <a:off x="11225517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121" y="56514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79D8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96" name="object 96"/>
            <p:cNvSpPr/>
            <p:nvPr/>
          </p:nvSpPr>
          <p:spPr>
            <a:xfrm>
              <a:off x="11239919" y="3366363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66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2766" y="56514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rgbClr val="75D7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97" name="object 97"/>
            <p:cNvSpPr/>
            <p:nvPr/>
          </p:nvSpPr>
          <p:spPr>
            <a:xfrm>
              <a:off x="11253597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477" y="56514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71D6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98" name="object 98"/>
            <p:cNvSpPr/>
            <p:nvPr/>
          </p:nvSpPr>
          <p:spPr>
            <a:xfrm>
              <a:off x="11267999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477" y="56514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6ED4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99" name="object 99"/>
            <p:cNvSpPr/>
            <p:nvPr/>
          </p:nvSpPr>
          <p:spPr>
            <a:xfrm>
              <a:off x="11282400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477" y="56514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6AD3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296802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121" y="56514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66D2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1310835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489" y="56514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62D1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1325237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477" y="56514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5ED0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1339639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477" y="56514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5ACF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1354041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121" y="56514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56CE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1368075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489" y="56514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52CD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1382476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121" y="56514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4ECC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1396878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121" y="56514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4ACC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1411280" y="3366363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66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2766" y="56514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rgbClr val="46CA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1424958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477" y="56514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42C9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1439359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477" y="56514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3EC8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1453761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477" y="56514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3AC7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1468163" y="3366363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53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2753" y="56514"/>
                  </a:lnTo>
                  <a:lnTo>
                    <a:pt x="32753" y="0"/>
                  </a:lnTo>
                  <a:close/>
                </a:path>
              </a:pathLst>
            </a:custGeom>
            <a:solidFill>
              <a:srgbClr val="36C6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1482565" y="3366363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53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2753" y="56514"/>
                  </a:lnTo>
                  <a:lnTo>
                    <a:pt x="32753" y="0"/>
                  </a:lnTo>
                  <a:close/>
                </a:path>
              </a:pathLst>
            </a:custGeom>
            <a:solidFill>
              <a:srgbClr val="33C5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1496599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121" y="56514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2EC4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510645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477" y="56514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2AC3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1525034" y="3366363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4"/>
                  </a:lnTo>
                  <a:lnTo>
                    <a:pt x="33121" y="56514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26C2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1539435" y="3333597"/>
              <a:ext cx="33655" cy="123825"/>
            </a:xfrm>
            <a:custGeom>
              <a:avLst/>
              <a:gdLst/>
              <a:ahLst/>
              <a:cxnLst/>
              <a:rect l="l" t="t" r="r" b="b"/>
              <a:pathLst>
                <a:path w="33654" h="123825">
                  <a:moveTo>
                    <a:pt x="24485" y="0"/>
                  </a:moveTo>
                  <a:lnTo>
                    <a:pt x="24485" y="32765"/>
                  </a:lnTo>
                  <a:lnTo>
                    <a:pt x="0" y="32765"/>
                  </a:lnTo>
                  <a:lnTo>
                    <a:pt x="0" y="89280"/>
                  </a:lnTo>
                  <a:lnTo>
                    <a:pt x="24485" y="89280"/>
                  </a:lnTo>
                  <a:lnTo>
                    <a:pt x="24485" y="123482"/>
                  </a:lnTo>
                  <a:lnTo>
                    <a:pt x="24841" y="123482"/>
                  </a:lnTo>
                  <a:lnTo>
                    <a:pt x="33121" y="118808"/>
                  </a:lnTo>
                  <a:lnTo>
                    <a:pt x="33121" y="4686"/>
                  </a:lnTo>
                  <a:lnTo>
                    <a:pt x="24485" y="0"/>
                  </a:lnTo>
                  <a:close/>
                </a:path>
              </a:pathLst>
            </a:custGeom>
            <a:solidFill>
              <a:srgbClr val="23C1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1553482" y="3333597"/>
              <a:ext cx="33655" cy="123825"/>
            </a:xfrm>
            <a:custGeom>
              <a:avLst/>
              <a:gdLst/>
              <a:ahLst/>
              <a:cxnLst/>
              <a:rect l="l" t="t" r="r" b="b"/>
              <a:pathLst>
                <a:path w="33654" h="123825">
                  <a:moveTo>
                    <a:pt x="10439" y="0"/>
                  </a:moveTo>
                  <a:lnTo>
                    <a:pt x="10439" y="32765"/>
                  </a:lnTo>
                  <a:lnTo>
                    <a:pt x="0" y="32765"/>
                  </a:lnTo>
                  <a:lnTo>
                    <a:pt x="0" y="89280"/>
                  </a:lnTo>
                  <a:lnTo>
                    <a:pt x="10439" y="89280"/>
                  </a:lnTo>
                  <a:lnTo>
                    <a:pt x="10439" y="123482"/>
                  </a:lnTo>
                  <a:lnTo>
                    <a:pt x="10795" y="123482"/>
                  </a:lnTo>
                  <a:lnTo>
                    <a:pt x="33121" y="110883"/>
                  </a:lnTo>
                  <a:lnTo>
                    <a:pt x="33121" y="12242"/>
                  </a:lnTo>
                  <a:lnTo>
                    <a:pt x="10439" y="0"/>
                  </a:lnTo>
                  <a:close/>
                </a:path>
              </a:pathLst>
            </a:custGeom>
            <a:solidFill>
              <a:srgbClr val="1FC0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1567884" y="3335756"/>
              <a:ext cx="33655" cy="119380"/>
            </a:xfrm>
            <a:custGeom>
              <a:avLst/>
              <a:gdLst/>
              <a:ahLst/>
              <a:cxnLst/>
              <a:rect l="l" t="t" r="r" b="b"/>
              <a:pathLst>
                <a:path w="33654" h="119379">
                  <a:moveTo>
                    <a:pt x="0" y="0"/>
                  </a:moveTo>
                  <a:lnTo>
                    <a:pt x="0" y="119164"/>
                  </a:lnTo>
                  <a:lnTo>
                    <a:pt x="33121" y="100799"/>
                  </a:lnTo>
                  <a:lnTo>
                    <a:pt x="33121" y="18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BF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1581917" y="3343681"/>
              <a:ext cx="33655" cy="103505"/>
            </a:xfrm>
            <a:custGeom>
              <a:avLst/>
              <a:gdLst/>
              <a:ahLst/>
              <a:cxnLst/>
              <a:rect l="l" t="t" r="r" b="b"/>
              <a:pathLst>
                <a:path w="33654" h="103504">
                  <a:moveTo>
                    <a:pt x="0" y="0"/>
                  </a:moveTo>
                  <a:lnTo>
                    <a:pt x="0" y="103314"/>
                  </a:lnTo>
                  <a:lnTo>
                    <a:pt x="33477" y="85318"/>
                  </a:lnTo>
                  <a:lnTo>
                    <a:pt x="33477" y="17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E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1596319" y="3351237"/>
              <a:ext cx="33655" cy="88265"/>
            </a:xfrm>
            <a:custGeom>
              <a:avLst/>
              <a:gdLst/>
              <a:ahLst/>
              <a:cxnLst/>
              <a:rect l="l" t="t" r="r" b="b"/>
              <a:pathLst>
                <a:path w="33654" h="88264">
                  <a:moveTo>
                    <a:pt x="0" y="0"/>
                  </a:moveTo>
                  <a:lnTo>
                    <a:pt x="0" y="88201"/>
                  </a:lnTo>
                  <a:lnTo>
                    <a:pt x="33121" y="70205"/>
                  </a:lnTo>
                  <a:lnTo>
                    <a:pt x="33121" y="17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BD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1610365" y="3358794"/>
              <a:ext cx="33655" cy="73025"/>
            </a:xfrm>
            <a:custGeom>
              <a:avLst/>
              <a:gdLst/>
              <a:ahLst/>
              <a:cxnLst/>
              <a:rect l="l" t="t" r="r" b="b"/>
              <a:pathLst>
                <a:path w="33654" h="73025">
                  <a:moveTo>
                    <a:pt x="0" y="0"/>
                  </a:moveTo>
                  <a:lnTo>
                    <a:pt x="0" y="72720"/>
                  </a:lnTo>
                  <a:lnTo>
                    <a:pt x="33477" y="54724"/>
                  </a:lnTo>
                  <a:lnTo>
                    <a:pt x="33477" y="18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BC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1624754" y="3366719"/>
              <a:ext cx="33655" cy="57785"/>
            </a:xfrm>
            <a:custGeom>
              <a:avLst/>
              <a:gdLst/>
              <a:ahLst/>
              <a:cxnLst/>
              <a:rect l="l" t="t" r="r" b="b"/>
              <a:pathLst>
                <a:path w="33654" h="57785">
                  <a:moveTo>
                    <a:pt x="0" y="0"/>
                  </a:moveTo>
                  <a:lnTo>
                    <a:pt x="0" y="57238"/>
                  </a:lnTo>
                  <a:lnTo>
                    <a:pt x="33489" y="38874"/>
                  </a:lnTo>
                  <a:lnTo>
                    <a:pt x="33489" y="17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BB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1639156" y="3374643"/>
              <a:ext cx="33655" cy="41910"/>
            </a:xfrm>
            <a:custGeom>
              <a:avLst/>
              <a:gdLst/>
              <a:ahLst/>
              <a:cxnLst/>
              <a:rect l="l" t="t" r="r" b="b"/>
              <a:pathLst>
                <a:path w="33654" h="41910">
                  <a:moveTo>
                    <a:pt x="0" y="0"/>
                  </a:moveTo>
                  <a:lnTo>
                    <a:pt x="0" y="41401"/>
                  </a:lnTo>
                  <a:lnTo>
                    <a:pt x="33489" y="23393"/>
                  </a:lnTo>
                  <a:lnTo>
                    <a:pt x="33489" y="17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BAF0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1653558" y="3382556"/>
              <a:ext cx="24130" cy="26034"/>
            </a:xfrm>
            <a:custGeom>
              <a:avLst/>
              <a:gdLst/>
              <a:ahLst/>
              <a:cxnLst/>
              <a:rect l="l" t="t" r="r" b="b"/>
              <a:pathLst>
                <a:path w="24129" h="26035">
                  <a:moveTo>
                    <a:pt x="0" y="0"/>
                  </a:moveTo>
                  <a:lnTo>
                    <a:pt x="0" y="25920"/>
                  </a:lnTo>
                  <a:lnTo>
                    <a:pt x="23761" y="129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B9F0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864075" y="3333597"/>
              <a:ext cx="813435" cy="123825"/>
            </a:xfrm>
            <a:custGeom>
              <a:avLst/>
              <a:gdLst/>
              <a:ahLst/>
              <a:cxnLst/>
              <a:rect l="l" t="t" r="r" b="b"/>
              <a:pathLst>
                <a:path w="813434" h="123825">
                  <a:moveTo>
                    <a:pt x="813244" y="61925"/>
                  </a:moveTo>
                  <a:lnTo>
                    <a:pt x="699846" y="123482"/>
                  </a:lnTo>
                  <a:lnTo>
                    <a:pt x="699846" y="89280"/>
                  </a:lnTo>
                  <a:lnTo>
                    <a:pt x="0" y="88925"/>
                  </a:lnTo>
                  <a:lnTo>
                    <a:pt x="0" y="32765"/>
                  </a:lnTo>
                  <a:lnTo>
                    <a:pt x="699846" y="32765"/>
                  </a:lnTo>
                  <a:lnTo>
                    <a:pt x="699846" y="0"/>
                  </a:lnTo>
                  <a:lnTo>
                    <a:pt x="813244" y="61925"/>
                  </a:lnTo>
                  <a:close/>
                </a:path>
              </a:pathLst>
            </a:custGeom>
            <a:ln w="3175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788237" y="3264484"/>
              <a:ext cx="3075940" cy="273685"/>
            </a:xfrm>
            <a:custGeom>
              <a:avLst/>
              <a:gdLst/>
              <a:ahLst/>
              <a:cxnLst/>
              <a:rect l="l" t="t" r="r" b="b"/>
              <a:pathLst>
                <a:path w="3075940" h="273685">
                  <a:moveTo>
                    <a:pt x="3075838" y="0"/>
                  </a:moveTo>
                  <a:lnTo>
                    <a:pt x="0" y="0"/>
                  </a:lnTo>
                  <a:lnTo>
                    <a:pt x="0" y="273240"/>
                  </a:lnTo>
                  <a:lnTo>
                    <a:pt x="3075838" y="273240"/>
                  </a:lnTo>
                  <a:lnTo>
                    <a:pt x="3075838" y="0"/>
                  </a:lnTo>
                  <a:close/>
                </a:path>
              </a:pathLst>
            </a:custGeom>
            <a:solidFill>
              <a:srgbClr val="6BCE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788237" y="3264484"/>
              <a:ext cx="3075940" cy="273685"/>
            </a:xfrm>
            <a:custGeom>
              <a:avLst/>
              <a:gdLst/>
              <a:ahLst/>
              <a:cxnLst/>
              <a:rect l="l" t="t" r="r" b="b"/>
              <a:pathLst>
                <a:path w="3075940" h="273685">
                  <a:moveTo>
                    <a:pt x="0" y="0"/>
                  </a:moveTo>
                  <a:lnTo>
                    <a:pt x="3075838" y="0"/>
                  </a:lnTo>
                  <a:lnTo>
                    <a:pt x="3075838" y="273240"/>
                  </a:lnTo>
                  <a:lnTo>
                    <a:pt x="0" y="27324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969595" y="3880434"/>
              <a:ext cx="813435" cy="123825"/>
            </a:xfrm>
            <a:custGeom>
              <a:avLst/>
              <a:gdLst/>
              <a:ahLst/>
              <a:cxnLst/>
              <a:rect l="l" t="t" r="r" b="b"/>
              <a:pathLst>
                <a:path w="813434" h="123825">
                  <a:moveTo>
                    <a:pt x="700201" y="0"/>
                  </a:moveTo>
                  <a:lnTo>
                    <a:pt x="700201" y="32766"/>
                  </a:lnTo>
                  <a:lnTo>
                    <a:pt x="0" y="32766"/>
                  </a:lnTo>
                  <a:lnTo>
                    <a:pt x="0" y="88925"/>
                  </a:lnTo>
                  <a:lnTo>
                    <a:pt x="700201" y="89281"/>
                  </a:lnTo>
                  <a:lnTo>
                    <a:pt x="700201" y="123482"/>
                  </a:lnTo>
                  <a:lnTo>
                    <a:pt x="725411" y="109448"/>
                  </a:lnTo>
                  <a:lnTo>
                    <a:pt x="813244" y="61925"/>
                  </a:lnTo>
                  <a:lnTo>
                    <a:pt x="700201" y="0"/>
                  </a:lnTo>
                  <a:close/>
                </a:path>
              </a:pathLst>
            </a:custGeom>
            <a:solidFill>
              <a:srgbClr val="E0F2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969595" y="3880434"/>
              <a:ext cx="814069" cy="123825"/>
            </a:xfrm>
            <a:custGeom>
              <a:avLst/>
              <a:gdLst/>
              <a:ahLst/>
              <a:cxnLst/>
              <a:rect l="l" t="t" r="r" b="b"/>
              <a:pathLst>
                <a:path w="814070" h="123825">
                  <a:moveTo>
                    <a:pt x="813600" y="61925"/>
                  </a:moveTo>
                  <a:lnTo>
                    <a:pt x="700201" y="123482"/>
                  </a:lnTo>
                  <a:lnTo>
                    <a:pt x="700201" y="89281"/>
                  </a:lnTo>
                  <a:lnTo>
                    <a:pt x="0" y="88925"/>
                  </a:lnTo>
                  <a:lnTo>
                    <a:pt x="0" y="32766"/>
                  </a:lnTo>
                  <a:lnTo>
                    <a:pt x="700201" y="32766"/>
                  </a:lnTo>
                  <a:lnTo>
                    <a:pt x="700201" y="0"/>
                  </a:lnTo>
                  <a:lnTo>
                    <a:pt x="813600" y="61925"/>
                  </a:lnTo>
                  <a:close/>
                </a:path>
              </a:pathLst>
            </a:custGeom>
            <a:ln w="3175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864076" y="3880433"/>
              <a:ext cx="813435" cy="123825"/>
            </a:xfrm>
            <a:custGeom>
              <a:avLst/>
              <a:gdLst/>
              <a:ahLst/>
              <a:cxnLst/>
              <a:rect l="l" t="t" r="r" b="b"/>
              <a:pathLst>
                <a:path w="813434" h="123825">
                  <a:moveTo>
                    <a:pt x="813244" y="61925"/>
                  </a:moveTo>
                  <a:lnTo>
                    <a:pt x="699846" y="0"/>
                  </a:lnTo>
                  <a:lnTo>
                    <a:pt x="699846" y="32766"/>
                  </a:lnTo>
                  <a:lnTo>
                    <a:pt x="23761" y="32766"/>
                  </a:lnTo>
                  <a:lnTo>
                    <a:pt x="0" y="32766"/>
                  </a:lnTo>
                  <a:lnTo>
                    <a:pt x="0" y="88925"/>
                  </a:lnTo>
                  <a:lnTo>
                    <a:pt x="699846" y="89281"/>
                  </a:lnTo>
                  <a:lnTo>
                    <a:pt x="699846" y="123482"/>
                  </a:lnTo>
                  <a:lnTo>
                    <a:pt x="813244" y="61925"/>
                  </a:lnTo>
                  <a:close/>
                </a:path>
              </a:pathLst>
            </a:custGeom>
            <a:solidFill>
              <a:srgbClr val="E0F2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868761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DCF1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883163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D8F0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897197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D4EF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911598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D0EE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925645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CCED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940034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C8EC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954080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C4EB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968482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C0EA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982883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BCE9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997285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08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08" y="56515"/>
                  </a:lnTo>
                  <a:lnTo>
                    <a:pt x="33108" y="0"/>
                  </a:lnTo>
                  <a:close/>
                </a:path>
              </a:pathLst>
            </a:custGeom>
            <a:solidFill>
              <a:srgbClr val="B9E8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1011319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B5E7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1025721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B1E6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1040123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ADE5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054524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A9E4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1068926" y="3913200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39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2397" y="56515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A5E3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1082959" y="3913200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66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2766" y="56515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rgbClr val="A1E2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1097006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08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08" y="56515"/>
                  </a:lnTo>
                  <a:lnTo>
                    <a:pt x="33108" y="0"/>
                  </a:lnTo>
                  <a:close/>
                </a:path>
              </a:pathLst>
            </a:custGeom>
            <a:solidFill>
              <a:srgbClr val="9DE1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1111039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99E0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1125441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95DF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1139475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89" y="56515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91DE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1153876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8DDD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1168278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89DC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1182680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85DB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1196713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89" y="56515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81DA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1211115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89" y="56515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7DD9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1225517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79D8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1239919" y="3913200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66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2766" y="56515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rgbClr val="75D7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1253597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71D6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1267999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6ED4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1282400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6AD3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1296802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66D2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1310835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89" y="56515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62D1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1325237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5ED0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1339639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5ACF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1354041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56CE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1368075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89" y="56515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52CD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382476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4ECC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396878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4ACC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1411280" y="3913200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66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2766" y="56515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rgbClr val="46CA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1424958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42C9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1439359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3EC8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1453761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3AC7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1468163" y="3913200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53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2753" y="56515"/>
                  </a:lnTo>
                  <a:lnTo>
                    <a:pt x="32753" y="0"/>
                  </a:lnTo>
                  <a:close/>
                </a:path>
              </a:pathLst>
            </a:custGeom>
            <a:solidFill>
              <a:srgbClr val="36C6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1482565" y="3913200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53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2753" y="56515"/>
                  </a:lnTo>
                  <a:lnTo>
                    <a:pt x="32753" y="0"/>
                  </a:lnTo>
                  <a:close/>
                </a:path>
              </a:pathLst>
            </a:custGeom>
            <a:solidFill>
              <a:srgbClr val="33C5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1496599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2EC4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1510645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2AC3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1525034" y="3913200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26C2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1539435" y="3880434"/>
              <a:ext cx="33655" cy="123825"/>
            </a:xfrm>
            <a:custGeom>
              <a:avLst/>
              <a:gdLst/>
              <a:ahLst/>
              <a:cxnLst/>
              <a:rect l="l" t="t" r="r" b="b"/>
              <a:pathLst>
                <a:path w="33654" h="123825">
                  <a:moveTo>
                    <a:pt x="24485" y="0"/>
                  </a:moveTo>
                  <a:lnTo>
                    <a:pt x="24485" y="32766"/>
                  </a:lnTo>
                  <a:lnTo>
                    <a:pt x="0" y="32766"/>
                  </a:lnTo>
                  <a:lnTo>
                    <a:pt x="0" y="89281"/>
                  </a:lnTo>
                  <a:lnTo>
                    <a:pt x="24485" y="89281"/>
                  </a:lnTo>
                  <a:lnTo>
                    <a:pt x="24485" y="123482"/>
                  </a:lnTo>
                  <a:lnTo>
                    <a:pt x="24841" y="123482"/>
                  </a:lnTo>
                  <a:lnTo>
                    <a:pt x="33121" y="118808"/>
                  </a:lnTo>
                  <a:lnTo>
                    <a:pt x="33121" y="4686"/>
                  </a:lnTo>
                  <a:lnTo>
                    <a:pt x="24485" y="0"/>
                  </a:lnTo>
                  <a:close/>
                </a:path>
              </a:pathLst>
            </a:custGeom>
            <a:solidFill>
              <a:srgbClr val="23C1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1553482" y="3880434"/>
              <a:ext cx="33655" cy="123825"/>
            </a:xfrm>
            <a:custGeom>
              <a:avLst/>
              <a:gdLst/>
              <a:ahLst/>
              <a:cxnLst/>
              <a:rect l="l" t="t" r="r" b="b"/>
              <a:pathLst>
                <a:path w="33654" h="123825">
                  <a:moveTo>
                    <a:pt x="10439" y="0"/>
                  </a:moveTo>
                  <a:lnTo>
                    <a:pt x="10439" y="32766"/>
                  </a:lnTo>
                  <a:lnTo>
                    <a:pt x="0" y="32766"/>
                  </a:lnTo>
                  <a:lnTo>
                    <a:pt x="0" y="89281"/>
                  </a:lnTo>
                  <a:lnTo>
                    <a:pt x="10439" y="89281"/>
                  </a:lnTo>
                  <a:lnTo>
                    <a:pt x="10439" y="123482"/>
                  </a:lnTo>
                  <a:lnTo>
                    <a:pt x="10795" y="123482"/>
                  </a:lnTo>
                  <a:lnTo>
                    <a:pt x="33121" y="110883"/>
                  </a:lnTo>
                  <a:lnTo>
                    <a:pt x="33121" y="12611"/>
                  </a:lnTo>
                  <a:lnTo>
                    <a:pt x="10439" y="0"/>
                  </a:lnTo>
                  <a:close/>
                </a:path>
              </a:pathLst>
            </a:custGeom>
            <a:solidFill>
              <a:srgbClr val="1FC0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1567884" y="3882605"/>
              <a:ext cx="33655" cy="119380"/>
            </a:xfrm>
            <a:custGeom>
              <a:avLst/>
              <a:gdLst/>
              <a:ahLst/>
              <a:cxnLst/>
              <a:rect l="l" t="t" r="r" b="b"/>
              <a:pathLst>
                <a:path w="33654" h="119379">
                  <a:moveTo>
                    <a:pt x="0" y="0"/>
                  </a:moveTo>
                  <a:lnTo>
                    <a:pt x="0" y="119151"/>
                  </a:lnTo>
                  <a:lnTo>
                    <a:pt x="33121" y="100799"/>
                  </a:lnTo>
                  <a:lnTo>
                    <a:pt x="33121" y="17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BF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1581917" y="3890517"/>
              <a:ext cx="33655" cy="103505"/>
            </a:xfrm>
            <a:custGeom>
              <a:avLst/>
              <a:gdLst/>
              <a:ahLst/>
              <a:cxnLst/>
              <a:rect l="l" t="t" r="r" b="b"/>
              <a:pathLst>
                <a:path w="33654" h="103504">
                  <a:moveTo>
                    <a:pt x="0" y="0"/>
                  </a:moveTo>
                  <a:lnTo>
                    <a:pt x="0" y="103327"/>
                  </a:lnTo>
                  <a:lnTo>
                    <a:pt x="33477" y="85686"/>
                  </a:lnTo>
                  <a:lnTo>
                    <a:pt x="33477" y="17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E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1596319" y="3898074"/>
              <a:ext cx="33655" cy="88265"/>
            </a:xfrm>
            <a:custGeom>
              <a:avLst/>
              <a:gdLst/>
              <a:ahLst/>
              <a:cxnLst/>
              <a:rect l="l" t="t" r="r" b="b"/>
              <a:pathLst>
                <a:path w="33654" h="88264">
                  <a:moveTo>
                    <a:pt x="0" y="0"/>
                  </a:moveTo>
                  <a:lnTo>
                    <a:pt x="0" y="88201"/>
                  </a:lnTo>
                  <a:lnTo>
                    <a:pt x="33121" y="70205"/>
                  </a:lnTo>
                  <a:lnTo>
                    <a:pt x="33121" y="18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BD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1610365" y="3905643"/>
              <a:ext cx="33655" cy="73025"/>
            </a:xfrm>
            <a:custGeom>
              <a:avLst/>
              <a:gdLst/>
              <a:ahLst/>
              <a:cxnLst/>
              <a:rect l="l" t="t" r="r" b="b"/>
              <a:pathLst>
                <a:path w="33654" h="73025">
                  <a:moveTo>
                    <a:pt x="0" y="0"/>
                  </a:moveTo>
                  <a:lnTo>
                    <a:pt x="0" y="72720"/>
                  </a:lnTo>
                  <a:lnTo>
                    <a:pt x="33477" y="54711"/>
                  </a:lnTo>
                  <a:lnTo>
                    <a:pt x="33477" y="18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BC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1624754" y="3913555"/>
              <a:ext cx="33655" cy="57785"/>
            </a:xfrm>
            <a:custGeom>
              <a:avLst/>
              <a:gdLst/>
              <a:ahLst/>
              <a:cxnLst/>
              <a:rect l="l" t="t" r="r" b="b"/>
              <a:pathLst>
                <a:path w="33654" h="57785">
                  <a:moveTo>
                    <a:pt x="0" y="0"/>
                  </a:moveTo>
                  <a:lnTo>
                    <a:pt x="0" y="57238"/>
                  </a:lnTo>
                  <a:lnTo>
                    <a:pt x="33489" y="38887"/>
                  </a:lnTo>
                  <a:lnTo>
                    <a:pt x="33489" y="18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BB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1639156" y="3921480"/>
              <a:ext cx="33655" cy="41910"/>
            </a:xfrm>
            <a:custGeom>
              <a:avLst/>
              <a:gdLst/>
              <a:ahLst/>
              <a:cxnLst/>
              <a:rect l="l" t="t" r="r" b="b"/>
              <a:pathLst>
                <a:path w="33654" h="41910">
                  <a:moveTo>
                    <a:pt x="0" y="0"/>
                  </a:moveTo>
                  <a:lnTo>
                    <a:pt x="0" y="41401"/>
                  </a:lnTo>
                  <a:lnTo>
                    <a:pt x="33489" y="23393"/>
                  </a:lnTo>
                  <a:lnTo>
                    <a:pt x="33489" y="18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BAF0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1653558" y="3929405"/>
              <a:ext cx="24130" cy="26034"/>
            </a:xfrm>
            <a:custGeom>
              <a:avLst/>
              <a:gdLst/>
              <a:ahLst/>
              <a:cxnLst/>
              <a:rect l="l" t="t" r="r" b="b"/>
              <a:pathLst>
                <a:path w="24129" h="26035">
                  <a:moveTo>
                    <a:pt x="0" y="0"/>
                  </a:moveTo>
                  <a:lnTo>
                    <a:pt x="0" y="25920"/>
                  </a:lnTo>
                  <a:lnTo>
                    <a:pt x="23761" y="12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B9F0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0864075" y="3880434"/>
              <a:ext cx="813435" cy="123825"/>
            </a:xfrm>
            <a:custGeom>
              <a:avLst/>
              <a:gdLst/>
              <a:ahLst/>
              <a:cxnLst/>
              <a:rect l="l" t="t" r="r" b="b"/>
              <a:pathLst>
                <a:path w="813434" h="123825">
                  <a:moveTo>
                    <a:pt x="813244" y="61925"/>
                  </a:moveTo>
                  <a:lnTo>
                    <a:pt x="699846" y="123482"/>
                  </a:lnTo>
                  <a:lnTo>
                    <a:pt x="699846" y="89281"/>
                  </a:lnTo>
                  <a:lnTo>
                    <a:pt x="0" y="88925"/>
                  </a:lnTo>
                  <a:lnTo>
                    <a:pt x="0" y="32766"/>
                  </a:lnTo>
                  <a:lnTo>
                    <a:pt x="699846" y="32766"/>
                  </a:lnTo>
                  <a:lnTo>
                    <a:pt x="699846" y="0"/>
                  </a:lnTo>
                  <a:lnTo>
                    <a:pt x="813244" y="61925"/>
                  </a:lnTo>
                  <a:close/>
                </a:path>
              </a:pathLst>
            </a:custGeom>
            <a:ln w="3175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7788237" y="3811320"/>
              <a:ext cx="3075940" cy="273685"/>
            </a:xfrm>
            <a:custGeom>
              <a:avLst/>
              <a:gdLst/>
              <a:ahLst/>
              <a:cxnLst/>
              <a:rect l="l" t="t" r="r" b="b"/>
              <a:pathLst>
                <a:path w="3075940" h="273685">
                  <a:moveTo>
                    <a:pt x="3075838" y="0"/>
                  </a:moveTo>
                  <a:lnTo>
                    <a:pt x="0" y="0"/>
                  </a:lnTo>
                  <a:lnTo>
                    <a:pt x="0" y="273240"/>
                  </a:lnTo>
                  <a:lnTo>
                    <a:pt x="3075838" y="273240"/>
                  </a:lnTo>
                  <a:lnTo>
                    <a:pt x="3075838" y="0"/>
                  </a:lnTo>
                  <a:close/>
                </a:path>
              </a:pathLst>
            </a:custGeom>
            <a:solidFill>
              <a:srgbClr val="8DD7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7788237" y="3811320"/>
              <a:ext cx="3075940" cy="273685"/>
            </a:xfrm>
            <a:custGeom>
              <a:avLst/>
              <a:gdLst/>
              <a:ahLst/>
              <a:cxnLst/>
              <a:rect l="l" t="t" r="r" b="b"/>
              <a:pathLst>
                <a:path w="3075940" h="273685">
                  <a:moveTo>
                    <a:pt x="0" y="0"/>
                  </a:moveTo>
                  <a:lnTo>
                    <a:pt x="3075838" y="0"/>
                  </a:lnTo>
                  <a:lnTo>
                    <a:pt x="3075838" y="273240"/>
                  </a:lnTo>
                  <a:lnTo>
                    <a:pt x="0" y="27324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969595" y="4427283"/>
              <a:ext cx="813435" cy="123825"/>
            </a:xfrm>
            <a:custGeom>
              <a:avLst/>
              <a:gdLst/>
              <a:ahLst/>
              <a:cxnLst/>
              <a:rect l="l" t="t" r="r" b="b"/>
              <a:pathLst>
                <a:path w="813434" h="123825">
                  <a:moveTo>
                    <a:pt x="813244" y="62280"/>
                  </a:moveTo>
                  <a:lnTo>
                    <a:pt x="703808" y="2159"/>
                  </a:lnTo>
                  <a:lnTo>
                    <a:pt x="700201" y="0"/>
                  </a:lnTo>
                  <a:lnTo>
                    <a:pt x="700201" y="32753"/>
                  </a:lnTo>
                  <a:lnTo>
                    <a:pt x="24130" y="32753"/>
                  </a:lnTo>
                  <a:lnTo>
                    <a:pt x="9728" y="32753"/>
                  </a:lnTo>
                  <a:lnTo>
                    <a:pt x="0" y="32753"/>
                  </a:lnTo>
                  <a:lnTo>
                    <a:pt x="0" y="88912"/>
                  </a:lnTo>
                  <a:lnTo>
                    <a:pt x="700201" y="89281"/>
                  </a:lnTo>
                  <a:lnTo>
                    <a:pt x="700201" y="123482"/>
                  </a:lnTo>
                  <a:lnTo>
                    <a:pt x="726122" y="109080"/>
                  </a:lnTo>
                  <a:lnTo>
                    <a:pt x="813244" y="62280"/>
                  </a:lnTo>
                  <a:close/>
                </a:path>
              </a:pathLst>
            </a:custGeom>
            <a:solidFill>
              <a:srgbClr val="E0F2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974636" y="446003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DCF1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988683" y="446003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D8F0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94" name="object 194"/>
            <p:cNvSpPr/>
            <p:nvPr/>
          </p:nvSpPr>
          <p:spPr>
            <a:xfrm>
              <a:off x="7003084" y="446003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08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08" y="56159"/>
                  </a:lnTo>
                  <a:lnTo>
                    <a:pt x="33108" y="0"/>
                  </a:lnTo>
                  <a:close/>
                </a:path>
              </a:pathLst>
            </a:custGeom>
            <a:solidFill>
              <a:srgbClr val="D4EF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95" name="object 195"/>
            <p:cNvSpPr/>
            <p:nvPr/>
          </p:nvSpPr>
          <p:spPr>
            <a:xfrm>
              <a:off x="7017474" y="446003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D0EE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7031520" y="446003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CCED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7045566" y="446003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C8EC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7059955" y="446003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89" y="56159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C4EB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199" name="object 199"/>
            <p:cNvSpPr/>
            <p:nvPr/>
          </p:nvSpPr>
          <p:spPr>
            <a:xfrm>
              <a:off x="7074357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C0EA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00" name="object 200"/>
            <p:cNvSpPr/>
            <p:nvPr/>
          </p:nvSpPr>
          <p:spPr>
            <a:xfrm>
              <a:off x="7088759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BCE9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7102805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08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08" y="56527"/>
                  </a:lnTo>
                  <a:lnTo>
                    <a:pt x="33108" y="0"/>
                  </a:lnTo>
                  <a:close/>
                </a:path>
              </a:pathLst>
            </a:custGeom>
            <a:solidFill>
              <a:srgbClr val="B9E8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02" name="object 202"/>
            <p:cNvSpPr/>
            <p:nvPr/>
          </p:nvSpPr>
          <p:spPr>
            <a:xfrm>
              <a:off x="7117194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B5E7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7131596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B1E6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04" name="object 204"/>
            <p:cNvSpPr/>
            <p:nvPr/>
          </p:nvSpPr>
          <p:spPr>
            <a:xfrm>
              <a:off x="7145642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ADE5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05" name="object 205"/>
            <p:cNvSpPr/>
            <p:nvPr/>
          </p:nvSpPr>
          <p:spPr>
            <a:xfrm>
              <a:off x="7159675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A9E4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06" name="object 206"/>
            <p:cNvSpPr/>
            <p:nvPr/>
          </p:nvSpPr>
          <p:spPr>
            <a:xfrm>
              <a:off x="7174077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A5E3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07" name="object 207"/>
            <p:cNvSpPr/>
            <p:nvPr/>
          </p:nvSpPr>
          <p:spPr>
            <a:xfrm>
              <a:off x="7188123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A1E2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08" name="object 208"/>
            <p:cNvSpPr/>
            <p:nvPr/>
          </p:nvSpPr>
          <p:spPr>
            <a:xfrm>
              <a:off x="7202525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08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08" y="56527"/>
                  </a:lnTo>
                  <a:lnTo>
                    <a:pt x="33108" y="0"/>
                  </a:lnTo>
                  <a:close/>
                </a:path>
              </a:pathLst>
            </a:custGeom>
            <a:solidFill>
              <a:srgbClr val="9DE1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09" name="object 209"/>
            <p:cNvSpPr/>
            <p:nvPr/>
          </p:nvSpPr>
          <p:spPr>
            <a:xfrm>
              <a:off x="7216559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99E0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10" name="object 210"/>
            <p:cNvSpPr/>
            <p:nvPr/>
          </p:nvSpPr>
          <p:spPr>
            <a:xfrm>
              <a:off x="7230961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95DF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11" name="object 211"/>
            <p:cNvSpPr/>
            <p:nvPr/>
          </p:nvSpPr>
          <p:spPr>
            <a:xfrm>
              <a:off x="7245362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91DE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12" name="object 212"/>
            <p:cNvSpPr/>
            <p:nvPr/>
          </p:nvSpPr>
          <p:spPr>
            <a:xfrm>
              <a:off x="7259764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8DDD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13" name="object 213"/>
            <p:cNvSpPr/>
            <p:nvPr/>
          </p:nvSpPr>
          <p:spPr>
            <a:xfrm>
              <a:off x="7274166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08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08" y="56527"/>
                  </a:lnTo>
                  <a:lnTo>
                    <a:pt x="33108" y="0"/>
                  </a:lnTo>
                  <a:close/>
                </a:path>
              </a:pathLst>
            </a:custGeom>
            <a:solidFill>
              <a:srgbClr val="89DC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14" name="object 214"/>
            <p:cNvSpPr/>
            <p:nvPr/>
          </p:nvSpPr>
          <p:spPr>
            <a:xfrm>
              <a:off x="7288199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85DB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15" name="object 215"/>
            <p:cNvSpPr/>
            <p:nvPr/>
          </p:nvSpPr>
          <p:spPr>
            <a:xfrm>
              <a:off x="7302601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81DA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16" name="object 216"/>
            <p:cNvSpPr/>
            <p:nvPr/>
          </p:nvSpPr>
          <p:spPr>
            <a:xfrm>
              <a:off x="7317003" y="4460036"/>
              <a:ext cx="33020" cy="57150"/>
            </a:xfrm>
            <a:custGeom>
              <a:avLst/>
              <a:gdLst/>
              <a:ahLst/>
              <a:cxnLst/>
              <a:rect l="l" t="t" r="r" b="b"/>
              <a:pathLst>
                <a:path w="33020" h="57150">
                  <a:moveTo>
                    <a:pt x="32753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2753" y="56527"/>
                  </a:lnTo>
                  <a:lnTo>
                    <a:pt x="32753" y="0"/>
                  </a:lnTo>
                  <a:close/>
                </a:path>
              </a:pathLst>
            </a:custGeom>
            <a:solidFill>
              <a:srgbClr val="7DD9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17" name="object 217"/>
            <p:cNvSpPr/>
            <p:nvPr/>
          </p:nvSpPr>
          <p:spPr>
            <a:xfrm>
              <a:off x="7331405" y="4460036"/>
              <a:ext cx="33020" cy="57150"/>
            </a:xfrm>
            <a:custGeom>
              <a:avLst/>
              <a:gdLst/>
              <a:ahLst/>
              <a:cxnLst/>
              <a:rect l="l" t="t" r="r" b="b"/>
              <a:pathLst>
                <a:path w="33020" h="57150">
                  <a:moveTo>
                    <a:pt x="32753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2753" y="56527"/>
                  </a:lnTo>
                  <a:lnTo>
                    <a:pt x="32753" y="0"/>
                  </a:lnTo>
                  <a:close/>
                </a:path>
              </a:pathLst>
            </a:custGeom>
            <a:solidFill>
              <a:srgbClr val="79D8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18" name="object 218"/>
            <p:cNvSpPr/>
            <p:nvPr/>
          </p:nvSpPr>
          <p:spPr>
            <a:xfrm>
              <a:off x="7345083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75D7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19" name="object 219"/>
            <p:cNvSpPr/>
            <p:nvPr/>
          </p:nvSpPr>
          <p:spPr>
            <a:xfrm>
              <a:off x="7359485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71D6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373874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89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89" y="56527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6ED4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388275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6AD3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402322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66D2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416723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62D1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431125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5ED0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445514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5ACF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459561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56CE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27" name="object 227"/>
            <p:cNvSpPr/>
            <p:nvPr/>
          </p:nvSpPr>
          <p:spPr>
            <a:xfrm>
              <a:off x="7473962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52CD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488364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4ECC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502766" y="4460036"/>
              <a:ext cx="33020" cy="57150"/>
            </a:xfrm>
            <a:custGeom>
              <a:avLst/>
              <a:gdLst/>
              <a:ahLst/>
              <a:cxnLst/>
              <a:rect l="l" t="t" r="r" b="b"/>
              <a:pathLst>
                <a:path w="33020" h="57150">
                  <a:moveTo>
                    <a:pt x="3239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2397" y="56527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4ACC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516444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46CA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530846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08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08" y="56527"/>
                  </a:lnTo>
                  <a:lnTo>
                    <a:pt x="33108" y="0"/>
                  </a:lnTo>
                  <a:close/>
                </a:path>
              </a:pathLst>
            </a:custGeom>
            <a:solidFill>
              <a:srgbClr val="42C9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544879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3EC8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559281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3AC7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573314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89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89" y="56527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36C6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587716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33C5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602118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2EC4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616520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2AC3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30553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89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89" y="56527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26C2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644955" y="4427283"/>
              <a:ext cx="33655" cy="123825"/>
            </a:xfrm>
            <a:custGeom>
              <a:avLst/>
              <a:gdLst/>
              <a:ahLst/>
              <a:cxnLst/>
              <a:rect l="l" t="t" r="r" b="b"/>
              <a:pathLst>
                <a:path w="33654" h="123825">
                  <a:moveTo>
                    <a:pt x="24841" y="0"/>
                  </a:moveTo>
                  <a:lnTo>
                    <a:pt x="24841" y="32753"/>
                  </a:lnTo>
                  <a:lnTo>
                    <a:pt x="0" y="32753"/>
                  </a:lnTo>
                  <a:lnTo>
                    <a:pt x="0" y="89280"/>
                  </a:lnTo>
                  <a:lnTo>
                    <a:pt x="24841" y="89280"/>
                  </a:lnTo>
                  <a:lnTo>
                    <a:pt x="24841" y="123482"/>
                  </a:lnTo>
                  <a:lnTo>
                    <a:pt x="33121" y="118795"/>
                  </a:lnTo>
                  <a:lnTo>
                    <a:pt x="33121" y="4673"/>
                  </a:lnTo>
                  <a:lnTo>
                    <a:pt x="24841" y="0"/>
                  </a:lnTo>
                  <a:close/>
                </a:path>
              </a:pathLst>
            </a:custGeom>
            <a:solidFill>
              <a:srgbClr val="23C1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659357" y="4427283"/>
              <a:ext cx="33655" cy="123825"/>
            </a:xfrm>
            <a:custGeom>
              <a:avLst/>
              <a:gdLst/>
              <a:ahLst/>
              <a:cxnLst/>
              <a:rect l="l" t="t" r="r" b="b"/>
              <a:pathLst>
                <a:path w="33654" h="123825">
                  <a:moveTo>
                    <a:pt x="10439" y="0"/>
                  </a:moveTo>
                  <a:lnTo>
                    <a:pt x="10439" y="32753"/>
                  </a:lnTo>
                  <a:lnTo>
                    <a:pt x="0" y="32753"/>
                  </a:lnTo>
                  <a:lnTo>
                    <a:pt x="0" y="89280"/>
                  </a:lnTo>
                  <a:lnTo>
                    <a:pt x="10439" y="89280"/>
                  </a:lnTo>
                  <a:lnTo>
                    <a:pt x="10439" y="123482"/>
                  </a:lnTo>
                  <a:lnTo>
                    <a:pt x="33121" y="110870"/>
                  </a:lnTo>
                  <a:lnTo>
                    <a:pt x="33121" y="12598"/>
                  </a:lnTo>
                  <a:lnTo>
                    <a:pt x="10439" y="0"/>
                  </a:lnTo>
                  <a:close/>
                </a:path>
              </a:pathLst>
            </a:custGeom>
            <a:solidFill>
              <a:srgbClr val="1FC0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673403" y="4429442"/>
              <a:ext cx="33655" cy="119380"/>
            </a:xfrm>
            <a:custGeom>
              <a:avLst/>
              <a:gdLst/>
              <a:ahLst/>
              <a:cxnLst/>
              <a:rect l="l" t="t" r="r" b="b"/>
              <a:pathLst>
                <a:path w="33654" h="119379">
                  <a:moveTo>
                    <a:pt x="0" y="0"/>
                  </a:moveTo>
                  <a:lnTo>
                    <a:pt x="0" y="119151"/>
                  </a:lnTo>
                  <a:lnTo>
                    <a:pt x="33121" y="101155"/>
                  </a:lnTo>
                  <a:lnTo>
                    <a:pt x="33121" y="18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BF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687805" y="4437354"/>
              <a:ext cx="33655" cy="103505"/>
            </a:xfrm>
            <a:custGeom>
              <a:avLst/>
              <a:gdLst/>
              <a:ahLst/>
              <a:cxnLst/>
              <a:rect l="l" t="t" r="r" b="b"/>
              <a:pathLst>
                <a:path w="33654" h="103504">
                  <a:moveTo>
                    <a:pt x="0" y="0"/>
                  </a:moveTo>
                  <a:lnTo>
                    <a:pt x="0" y="103327"/>
                  </a:lnTo>
                  <a:lnTo>
                    <a:pt x="33108" y="85686"/>
                  </a:lnTo>
                  <a:lnTo>
                    <a:pt x="33108" y="18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E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701838" y="4445279"/>
              <a:ext cx="33655" cy="88265"/>
            </a:xfrm>
            <a:custGeom>
              <a:avLst/>
              <a:gdLst/>
              <a:ahLst/>
              <a:cxnLst/>
              <a:rect l="l" t="t" r="r" b="b"/>
              <a:pathLst>
                <a:path w="33654" h="88264">
                  <a:moveTo>
                    <a:pt x="0" y="0"/>
                  </a:moveTo>
                  <a:lnTo>
                    <a:pt x="0" y="87845"/>
                  </a:lnTo>
                  <a:lnTo>
                    <a:pt x="33477" y="69837"/>
                  </a:lnTo>
                  <a:lnTo>
                    <a:pt x="33477" y="17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BD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716240" y="4452835"/>
              <a:ext cx="33655" cy="73025"/>
            </a:xfrm>
            <a:custGeom>
              <a:avLst/>
              <a:gdLst/>
              <a:ahLst/>
              <a:cxnLst/>
              <a:rect l="l" t="t" r="r" b="b"/>
              <a:pathLst>
                <a:path w="33654" h="73025">
                  <a:moveTo>
                    <a:pt x="0" y="0"/>
                  </a:moveTo>
                  <a:lnTo>
                    <a:pt x="0" y="72720"/>
                  </a:lnTo>
                  <a:lnTo>
                    <a:pt x="33477" y="54368"/>
                  </a:lnTo>
                  <a:lnTo>
                    <a:pt x="33477" y="18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BC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730642" y="4460760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0" y="0"/>
                  </a:moveTo>
                  <a:lnTo>
                    <a:pt x="0" y="56883"/>
                  </a:lnTo>
                  <a:lnTo>
                    <a:pt x="33121" y="38874"/>
                  </a:lnTo>
                  <a:lnTo>
                    <a:pt x="33121" y="17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BB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745044" y="4468685"/>
              <a:ext cx="33655" cy="41275"/>
            </a:xfrm>
            <a:custGeom>
              <a:avLst/>
              <a:gdLst/>
              <a:ahLst/>
              <a:cxnLst/>
              <a:rect l="l" t="t" r="r" b="b"/>
              <a:pathLst>
                <a:path w="33654" h="41275">
                  <a:moveTo>
                    <a:pt x="0" y="0"/>
                  </a:moveTo>
                  <a:lnTo>
                    <a:pt x="0" y="41033"/>
                  </a:lnTo>
                  <a:lnTo>
                    <a:pt x="33121" y="23037"/>
                  </a:lnTo>
                  <a:lnTo>
                    <a:pt x="33121" y="17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BAF0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759077" y="4476241"/>
              <a:ext cx="24130" cy="26034"/>
            </a:xfrm>
            <a:custGeom>
              <a:avLst/>
              <a:gdLst/>
              <a:ahLst/>
              <a:cxnLst/>
              <a:rect l="l" t="t" r="r" b="b"/>
              <a:pathLst>
                <a:path w="24129" h="26035">
                  <a:moveTo>
                    <a:pt x="0" y="0"/>
                  </a:moveTo>
                  <a:lnTo>
                    <a:pt x="0" y="25920"/>
                  </a:lnTo>
                  <a:lnTo>
                    <a:pt x="24117" y="13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B9F0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48" name="object 248"/>
            <p:cNvSpPr/>
            <p:nvPr/>
          </p:nvSpPr>
          <p:spPr>
            <a:xfrm>
              <a:off x="6969595" y="4427283"/>
              <a:ext cx="814069" cy="123825"/>
            </a:xfrm>
            <a:custGeom>
              <a:avLst/>
              <a:gdLst/>
              <a:ahLst/>
              <a:cxnLst/>
              <a:rect l="l" t="t" r="r" b="b"/>
              <a:pathLst>
                <a:path w="814070" h="123825">
                  <a:moveTo>
                    <a:pt x="813600" y="62280"/>
                  </a:moveTo>
                  <a:lnTo>
                    <a:pt x="700201" y="123482"/>
                  </a:lnTo>
                  <a:lnTo>
                    <a:pt x="700201" y="89280"/>
                  </a:lnTo>
                  <a:lnTo>
                    <a:pt x="0" y="88912"/>
                  </a:lnTo>
                  <a:lnTo>
                    <a:pt x="0" y="32753"/>
                  </a:lnTo>
                  <a:lnTo>
                    <a:pt x="700201" y="32753"/>
                  </a:lnTo>
                  <a:lnTo>
                    <a:pt x="700201" y="0"/>
                  </a:lnTo>
                  <a:lnTo>
                    <a:pt x="813600" y="62280"/>
                  </a:lnTo>
                  <a:close/>
                </a:path>
              </a:pathLst>
            </a:custGeom>
            <a:ln w="3175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0864076" y="4427283"/>
              <a:ext cx="813435" cy="123825"/>
            </a:xfrm>
            <a:custGeom>
              <a:avLst/>
              <a:gdLst/>
              <a:ahLst/>
              <a:cxnLst/>
              <a:rect l="l" t="t" r="r" b="b"/>
              <a:pathLst>
                <a:path w="813434" h="123825">
                  <a:moveTo>
                    <a:pt x="813244" y="62280"/>
                  </a:moveTo>
                  <a:lnTo>
                    <a:pt x="699846" y="0"/>
                  </a:lnTo>
                  <a:lnTo>
                    <a:pt x="699846" y="32753"/>
                  </a:lnTo>
                  <a:lnTo>
                    <a:pt x="23761" y="32753"/>
                  </a:lnTo>
                  <a:lnTo>
                    <a:pt x="0" y="32753"/>
                  </a:lnTo>
                  <a:lnTo>
                    <a:pt x="0" y="88912"/>
                  </a:lnTo>
                  <a:lnTo>
                    <a:pt x="699846" y="89281"/>
                  </a:lnTo>
                  <a:lnTo>
                    <a:pt x="699846" y="123482"/>
                  </a:lnTo>
                  <a:lnTo>
                    <a:pt x="813244" y="62280"/>
                  </a:lnTo>
                  <a:close/>
                </a:path>
              </a:pathLst>
            </a:custGeom>
            <a:solidFill>
              <a:srgbClr val="E0F2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0868761" y="446003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DCF1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0883163" y="446003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D8F0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0897197" y="446003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D4EF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0911598" y="446003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D0EE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0925645" y="446003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CCED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0940034" y="446003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C8EC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0954080" y="446003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C4EB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0968482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C0EA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0982883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BCE9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0997285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08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08" y="56527"/>
                  </a:lnTo>
                  <a:lnTo>
                    <a:pt x="33108" y="0"/>
                  </a:lnTo>
                  <a:close/>
                </a:path>
              </a:pathLst>
            </a:custGeom>
            <a:solidFill>
              <a:srgbClr val="B9E8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1011319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B5E7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1025721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B1E6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1040123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ADE5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1054524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A9E4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1068926" y="4460036"/>
              <a:ext cx="33020" cy="57150"/>
            </a:xfrm>
            <a:custGeom>
              <a:avLst/>
              <a:gdLst/>
              <a:ahLst/>
              <a:cxnLst/>
              <a:rect l="l" t="t" r="r" b="b"/>
              <a:pathLst>
                <a:path w="33020" h="57150">
                  <a:moveTo>
                    <a:pt x="3239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2397" y="56527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A5E3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1082959" y="4460036"/>
              <a:ext cx="33020" cy="57150"/>
            </a:xfrm>
            <a:custGeom>
              <a:avLst/>
              <a:gdLst/>
              <a:ahLst/>
              <a:cxnLst/>
              <a:rect l="l" t="t" r="r" b="b"/>
              <a:pathLst>
                <a:path w="33020" h="57150">
                  <a:moveTo>
                    <a:pt x="32766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2766" y="56527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rgbClr val="A1E2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1097006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08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08" y="56527"/>
                  </a:lnTo>
                  <a:lnTo>
                    <a:pt x="33108" y="0"/>
                  </a:lnTo>
                  <a:close/>
                </a:path>
              </a:pathLst>
            </a:custGeom>
            <a:solidFill>
              <a:srgbClr val="9DE1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1111039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99E0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1125441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95DF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1139475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89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89" y="56527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91DE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1153876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8DDD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1168278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89DC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1182680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85DB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1196713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89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89" y="56527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81DA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1211115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89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89" y="56527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7DD9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1225517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79D8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1239919" y="4460036"/>
              <a:ext cx="33020" cy="57150"/>
            </a:xfrm>
            <a:custGeom>
              <a:avLst/>
              <a:gdLst/>
              <a:ahLst/>
              <a:cxnLst/>
              <a:rect l="l" t="t" r="r" b="b"/>
              <a:pathLst>
                <a:path w="33020" h="57150">
                  <a:moveTo>
                    <a:pt x="32766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2766" y="56527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rgbClr val="75D7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1253597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71D6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1267999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6ED4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1282400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6AD3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1296802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66D2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1310835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89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89" y="56527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62D1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1325237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5ED0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1339639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5ACF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1354041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56CE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1368075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89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89" y="56527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52CD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1382476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4ECC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1396878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4ACC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1411280" y="4460036"/>
              <a:ext cx="33020" cy="57150"/>
            </a:xfrm>
            <a:custGeom>
              <a:avLst/>
              <a:gdLst/>
              <a:ahLst/>
              <a:cxnLst/>
              <a:rect l="l" t="t" r="r" b="b"/>
              <a:pathLst>
                <a:path w="33020" h="57150">
                  <a:moveTo>
                    <a:pt x="32766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2766" y="56527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rgbClr val="46CA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1424958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42C9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1439359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3EC8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1453761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3AC7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1468163" y="4460036"/>
              <a:ext cx="33020" cy="57150"/>
            </a:xfrm>
            <a:custGeom>
              <a:avLst/>
              <a:gdLst/>
              <a:ahLst/>
              <a:cxnLst/>
              <a:rect l="l" t="t" r="r" b="b"/>
              <a:pathLst>
                <a:path w="33020" h="57150">
                  <a:moveTo>
                    <a:pt x="32753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2753" y="56527"/>
                  </a:lnTo>
                  <a:lnTo>
                    <a:pt x="32753" y="0"/>
                  </a:lnTo>
                  <a:close/>
                </a:path>
              </a:pathLst>
            </a:custGeom>
            <a:solidFill>
              <a:srgbClr val="36C6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1482565" y="4460036"/>
              <a:ext cx="33020" cy="57150"/>
            </a:xfrm>
            <a:custGeom>
              <a:avLst/>
              <a:gdLst/>
              <a:ahLst/>
              <a:cxnLst/>
              <a:rect l="l" t="t" r="r" b="b"/>
              <a:pathLst>
                <a:path w="33020" h="57150">
                  <a:moveTo>
                    <a:pt x="32753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2753" y="56527"/>
                  </a:lnTo>
                  <a:lnTo>
                    <a:pt x="32753" y="0"/>
                  </a:lnTo>
                  <a:close/>
                </a:path>
              </a:pathLst>
            </a:custGeom>
            <a:solidFill>
              <a:srgbClr val="33C5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1496599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2EC4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1510645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477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477" y="56527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2AC3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1525034" y="4460036"/>
              <a:ext cx="33655" cy="57150"/>
            </a:xfrm>
            <a:custGeom>
              <a:avLst/>
              <a:gdLst/>
              <a:ahLst/>
              <a:cxnLst/>
              <a:rect l="l" t="t" r="r" b="b"/>
              <a:pathLst>
                <a:path w="33654" h="57150">
                  <a:moveTo>
                    <a:pt x="33121" y="0"/>
                  </a:moveTo>
                  <a:lnTo>
                    <a:pt x="0" y="0"/>
                  </a:lnTo>
                  <a:lnTo>
                    <a:pt x="0" y="56527"/>
                  </a:lnTo>
                  <a:lnTo>
                    <a:pt x="33121" y="56527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26C2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1539435" y="4427283"/>
              <a:ext cx="33655" cy="123825"/>
            </a:xfrm>
            <a:custGeom>
              <a:avLst/>
              <a:gdLst/>
              <a:ahLst/>
              <a:cxnLst/>
              <a:rect l="l" t="t" r="r" b="b"/>
              <a:pathLst>
                <a:path w="33654" h="123825">
                  <a:moveTo>
                    <a:pt x="24485" y="0"/>
                  </a:moveTo>
                  <a:lnTo>
                    <a:pt x="24485" y="32753"/>
                  </a:lnTo>
                  <a:lnTo>
                    <a:pt x="0" y="32753"/>
                  </a:lnTo>
                  <a:lnTo>
                    <a:pt x="0" y="89280"/>
                  </a:lnTo>
                  <a:lnTo>
                    <a:pt x="24485" y="89280"/>
                  </a:lnTo>
                  <a:lnTo>
                    <a:pt x="24485" y="123482"/>
                  </a:lnTo>
                  <a:lnTo>
                    <a:pt x="24841" y="123482"/>
                  </a:lnTo>
                  <a:lnTo>
                    <a:pt x="33121" y="118795"/>
                  </a:lnTo>
                  <a:lnTo>
                    <a:pt x="33121" y="4673"/>
                  </a:lnTo>
                  <a:lnTo>
                    <a:pt x="24485" y="0"/>
                  </a:lnTo>
                  <a:close/>
                </a:path>
              </a:pathLst>
            </a:custGeom>
            <a:solidFill>
              <a:srgbClr val="23C1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1553482" y="4427283"/>
              <a:ext cx="33655" cy="123825"/>
            </a:xfrm>
            <a:custGeom>
              <a:avLst/>
              <a:gdLst/>
              <a:ahLst/>
              <a:cxnLst/>
              <a:rect l="l" t="t" r="r" b="b"/>
              <a:pathLst>
                <a:path w="33654" h="123825">
                  <a:moveTo>
                    <a:pt x="10439" y="0"/>
                  </a:moveTo>
                  <a:lnTo>
                    <a:pt x="10439" y="32753"/>
                  </a:lnTo>
                  <a:lnTo>
                    <a:pt x="0" y="32753"/>
                  </a:lnTo>
                  <a:lnTo>
                    <a:pt x="0" y="89280"/>
                  </a:lnTo>
                  <a:lnTo>
                    <a:pt x="10439" y="89280"/>
                  </a:lnTo>
                  <a:lnTo>
                    <a:pt x="10439" y="123482"/>
                  </a:lnTo>
                  <a:lnTo>
                    <a:pt x="10795" y="123482"/>
                  </a:lnTo>
                  <a:lnTo>
                    <a:pt x="33121" y="110870"/>
                  </a:lnTo>
                  <a:lnTo>
                    <a:pt x="33121" y="12598"/>
                  </a:lnTo>
                  <a:lnTo>
                    <a:pt x="10439" y="0"/>
                  </a:lnTo>
                  <a:close/>
                </a:path>
              </a:pathLst>
            </a:custGeom>
            <a:solidFill>
              <a:srgbClr val="1FC0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1567884" y="4429442"/>
              <a:ext cx="33655" cy="119380"/>
            </a:xfrm>
            <a:custGeom>
              <a:avLst/>
              <a:gdLst/>
              <a:ahLst/>
              <a:cxnLst/>
              <a:rect l="l" t="t" r="r" b="b"/>
              <a:pathLst>
                <a:path w="33654" h="119379">
                  <a:moveTo>
                    <a:pt x="0" y="0"/>
                  </a:moveTo>
                  <a:lnTo>
                    <a:pt x="0" y="119151"/>
                  </a:lnTo>
                  <a:lnTo>
                    <a:pt x="33121" y="100799"/>
                  </a:lnTo>
                  <a:lnTo>
                    <a:pt x="33121" y="18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BF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1581917" y="4437354"/>
              <a:ext cx="33655" cy="103505"/>
            </a:xfrm>
            <a:custGeom>
              <a:avLst/>
              <a:gdLst/>
              <a:ahLst/>
              <a:cxnLst/>
              <a:rect l="l" t="t" r="r" b="b"/>
              <a:pathLst>
                <a:path w="33654" h="103504">
                  <a:moveTo>
                    <a:pt x="0" y="0"/>
                  </a:moveTo>
                  <a:lnTo>
                    <a:pt x="0" y="103327"/>
                  </a:lnTo>
                  <a:lnTo>
                    <a:pt x="33477" y="85686"/>
                  </a:lnTo>
                  <a:lnTo>
                    <a:pt x="33477" y="18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E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01" name="object 301"/>
            <p:cNvSpPr/>
            <p:nvPr/>
          </p:nvSpPr>
          <p:spPr>
            <a:xfrm>
              <a:off x="11596319" y="4445279"/>
              <a:ext cx="33655" cy="88265"/>
            </a:xfrm>
            <a:custGeom>
              <a:avLst/>
              <a:gdLst/>
              <a:ahLst/>
              <a:cxnLst/>
              <a:rect l="l" t="t" r="r" b="b"/>
              <a:pathLst>
                <a:path w="33654" h="88264">
                  <a:moveTo>
                    <a:pt x="0" y="0"/>
                  </a:moveTo>
                  <a:lnTo>
                    <a:pt x="0" y="87845"/>
                  </a:lnTo>
                  <a:lnTo>
                    <a:pt x="33121" y="69837"/>
                  </a:lnTo>
                  <a:lnTo>
                    <a:pt x="33121" y="17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BD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02" name="object 302"/>
            <p:cNvSpPr/>
            <p:nvPr/>
          </p:nvSpPr>
          <p:spPr>
            <a:xfrm>
              <a:off x="11610365" y="4452480"/>
              <a:ext cx="33655" cy="73660"/>
            </a:xfrm>
            <a:custGeom>
              <a:avLst/>
              <a:gdLst/>
              <a:ahLst/>
              <a:cxnLst/>
              <a:rect l="l" t="t" r="r" b="b"/>
              <a:pathLst>
                <a:path w="33654" h="73660">
                  <a:moveTo>
                    <a:pt x="0" y="0"/>
                  </a:moveTo>
                  <a:lnTo>
                    <a:pt x="0" y="73075"/>
                  </a:lnTo>
                  <a:lnTo>
                    <a:pt x="33477" y="54724"/>
                  </a:lnTo>
                  <a:lnTo>
                    <a:pt x="33477" y="18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BC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1624754" y="4460405"/>
              <a:ext cx="33655" cy="57785"/>
            </a:xfrm>
            <a:custGeom>
              <a:avLst/>
              <a:gdLst/>
              <a:ahLst/>
              <a:cxnLst/>
              <a:rect l="l" t="t" r="r" b="b"/>
              <a:pathLst>
                <a:path w="33654" h="57785">
                  <a:moveTo>
                    <a:pt x="0" y="0"/>
                  </a:moveTo>
                  <a:lnTo>
                    <a:pt x="0" y="57238"/>
                  </a:lnTo>
                  <a:lnTo>
                    <a:pt x="33489" y="38874"/>
                  </a:lnTo>
                  <a:lnTo>
                    <a:pt x="33489" y="18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BB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1639156" y="4468317"/>
              <a:ext cx="33655" cy="41910"/>
            </a:xfrm>
            <a:custGeom>
              <a:avLst/>
              <a:gdLst/>
              <a:ahLst/>
              <a:cxnLst/>
              <a:rect l="l" t="t" r="r" b="b"/>
              <a:pathLst>
                <a:path w="33654" h="41910">
                  <a:moveTo>
                    <a:pt x="0" y="0"/>
                  </a:moveTo>
                  <a:lnTo>
                    <a:pt x="0" y="41401"/>
                  </a:lnTo>
                  <a:lnTo>
                    <a:pt x="33489" y="23406"/>
                  </a:lnTo>
                  <a:lnTo>
                    <a:pt x="33489" y="18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BAF0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1653558" y="4476241"/>
              <a:ext cx="24130" cy="26034"/>
            </a:xfrm>
            <a:custGeom>
              <a:avLst/>
              <a:gdLst/>
              <a:ahLst/>
              <a:cxnLst/>
              <a:rect l="l" t="t" r="r" b="b"/>
              <a:pathLst>
                <a:path w="24129" h="26035">
                  <a:moveTo>
                    <a:pt x="0" y="0"/>
                  </a:moveTo>
                  <a:lnTo>
                    <a:pt x="0" y="25920"/>
                  </a:lnTo>
                  <a:lnTo>
                    <a:pt x="23761" y="13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B9F0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0864075" y="4427283"/>
              <a:ext cx="813435" cy="123825"/>
            </a:xfrm>
            <a:custGeom>
              <a:avLst/>
              <a:gdLst/>
              <a:ahLst/>
              <a:cxnLst/>
              <a:rect l="l" t="t" r="r" b="b"/>
              <a:pathLst>
                <a:path w="813434" h="123825">
                  <a:moveTo>
                    <a:pt x="813244" y="62280"/>
                  </a:moveTo>
                  <a:lnTo>
                    <a:pt x="699846" y="123482"/>
                  </a:lnTo>
                  <a:lnTo>
                    <a:pt x="699846" y="89280"/>
                  </a:lnTo>
                  <a:lnTo>
                    <a:pt x="0" y="88912"/>
                  </a:lnTo>
                  <a:lnTo>
                    <a:pt x="0" y="32753"/>
                  </a:lnTo>
                  <a:lnTo>
                    <a:pt x="699846" y="32753"/>
                  </a:lnTo>
                  <a:lnTo>
                    <a:pt x="699846" y="0"/>
                  </a:lnTo>
                  <a:lnTo>
                    <a:pt x="813244" y="62280"/>
                  </a:lnTo>
                  <a:close/>
                </a:path>
              </a:pathLst>
            </a:custGeom>
            <a:ln w="3175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07" name="object 307"/>
            <p:cNvSpPr/>
            <p:nvPr/>
          </p:nvSpPr>
          <p:spPr>
            <a:xfrm>
              <a:off x="7788237" y="4358157"/>
              <a:ext cx="3075940" cy="273050"/>
            </a:xfrm>
            <a:custGeom>
              <a:avLst/>
              <a:gdLst/>
              <a:ahLst/>
              <a:cxnLst/>
              <a:rect l="l" t="t" r="r" b="b"/>
              <a:pathLst>
                <a:path w="3075940" h="273050">
                  <a:moveTo>
                    <a:pt x="3075838" y="0"/>
                  </a:moveTo>
                  <a:lnTo>
                    <a:pt x="0" y="0"/>
                  </a:lnTo>
                  <a:lnTo>
                    <a:pt x="0" y="272884"/>
                  </a:lnTo>
                  <a:lnTo>
                    <a:pt x="3075838" y="272884"/>
                  </a:lnTo>
                  <a:lnTo>
                    <a:pt x="3075838" y="0"/>
                  </a:lnTo>
                  <a:close/>
                </a:path>
              </a:pathLst>
            </a:custGeom>
            <a:solidFill>
              <a:srgbClr val="A9DF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08" name="object 308"/>
            <p:cNvSpPr/>
            <p:nvPr/>
          </p:nvSpPr>
          <p:spPr>
            <a:xfrm>
              <a:off x="7788237" y="4358157"/>
              <a:ext cx="3075940" cy="273050"/>
            </a:xfrm>
            <a:custGeom>
              <a:avLst/>
              <a:gdLst/>
              <a:ahLst/>
              <a:cxnLst/>
              <a:rect l="l" t="t" r="r" b="b"/>
              <a:pathLst>
                <a:path w="3075940" h="273050">
                  <a:moveTo>
                    <a:pt x="0" y="0"/>
                  </a:moveTo>
                  <a:lnTo>
                    <a:pt x="3075838" y="0"/>
                  </a:lnTo>
                  <a:lnTo>
                    <a:pt x="3075838" y="272884"/>
                  </a:lnTo>
                  <a:lnTo>
                    <a:pt x="0" y="27288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969595" y="4974120"/>
              <a:ext cx="813435" cy="123825"/>
            </a:xfrm>
            <a:custGeom>
              <a:avLst/>
              <a:gdLst/>
              <a:ahLst/>
              <a:cxnLst/>
              <a:rect l="l" t="t" r="r" b="b"/>
              <a:pathLst>
                <a:path w="813434" h="123825">
                  <a:moveTo>
                    <a:pt x="700201" y="0"/>
                  </a:moveTo>
                  <a:lnTo>
                    <a:pt x="700201" y="32765"/>
                  </a:lnTo>
                  <a:lnTo>
                    <a:pt x="0" y="32765"/>
                  </a:lnTo>
                  <a:lnTo>
                    <a:pt x="0" y="88925"/>
                  </a:lnTo>
                  <a:lnTo>
                    <a:pt x="700201" y="89281"/>
                  </a:lnTo>
                  <a:lnTo>
                    <a:pt x="700201" y="123482"/>
                  </a:lnTo>
                  <a:lnTo>
                    <a:pt x="728281" y="108000"/>
                  </a:lnTo>
                  <a:lnTo>
                    <a:pt x="813244" y="62280"/>
                  </a:lnTo>
                  <a:lnTo>
                    <a:pt x="700201" y="0"/>
                  </a:lnTo>
                  <a:close/>
                </a:path>
              </a:pathLst>
            </a:custGeom>
            <a:solidFill>
              <a:srgbClr val="E0F2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969595" y="4974120"/>
              <a:ext cx="814069" cy="123825"/>
            </a:xfrm>
            <a:custGeom>
              <a:avLst/>
              <a:gdLst/>
              <a:ahLst/>
              <a:cxnLst/>
              <a:rect l="l" t="t" r="r" b="b"/>
              <a:pathLst>
                <a:path w="814070" h="123825">
                  <a:moveTo>
                    <a:pt x="813600" y="62280"/>
                  </a:moveTo>
                  <a:lnTo>
                    <a:pt x="700201" y="123482"/>
                  </a:lnTo>
                  <a:lnTo>
                    <a:pt x="700201" y="89281"/>
                  </a:lnTo>
                  <a:lnTo>
                    <a:pt x="0" y="88925"/>
                  </a:lnTo>
                  <a:lnTo>
                    <a:pt x="0" y="32765"/>
                  </a:lnTo>
                  <a:lnTo>
                    <a:pt x="700201" y="32765"/>
                  </a:lnTo>
                  <a:lnTo>
                    <a:pt x="700201" y="0"/>
                  </a:lnTo>
                  <a:lnTo>
                    <a:pt x="813600" y="62280"/>
                  </a:lnTo>
                  <a:close/>
                </a:path>
              </a:pathLst>
            </a:custGeom>
            <a:ln w="3175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0864076" y="4974119"/>
              <a:ext cx="813435" cy="123825"/>
            </a:xfrm>
            <a:custGeom>
              <a:avLst/>
              <a:gdLst/>
              <a:ahLst/>
              <a:cxnLst/>
              <a:rect l="l" t="t" r="r" b="b"/>
              <a:pathLst>
                <a:path w="813434" h="123825">
                  <a:moveTo>
                    <a:pt x="813244" y="62280"/>
                  </a:moveTo>
                  <a:lnTo>
                    <a:pt x="699846" y="0"/>
                  </a:lnTo>
                  <a:lnTo>
                    <a:pt x="699846" y="32766"/>
                  </a:lnTo>
                  <a:lnTo>
                    <a:pt x="23761" y="32766"/>
                  </a:lnTo>
                  <a:lnTo>
                    <a:pt x="0" y="32766"/>
                  </a:lnTo>
                  <a:lnTo>
                    <a:pt x="0" y="88925"/>
                  </a:lnTo>
                  <a:lnTo>
                    <a:pt x="699846" y="89281"/>
                  </a:lnTo>
                  <a:lnTo>
                    <a:pt x="699846" y="123482"/>
                  </a:lnTo>
                  <a:lnTo>
                    <a:pt x="813244" y="62280"/>
                  </a:lnTo>
                  <a:close/>
                </a:path>
              </a:pathLst>
            </a:custGeom>
            <a:solidFill>
              <a:srgbClr val="E0F2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0868761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DCF1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0883163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D8F0FC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0897197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D4EF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0911598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D0EE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0925645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CCED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0940034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121" y="56159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C8EC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0954080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159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C4EBFB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0968482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C0EA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0982883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159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BCE9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0997285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08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08" y="56515"/>
                  </a:lnTo>
                  <a:lnTo>
                    <a:pt x="33108" y="0"/>
                  </a:lnTo>
                  <a:close/>
                </a:path>
              </a:pathLst>
            </a:custGeom>
            <a:solidFill>
              <a:srgbClr val="B9E8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1011319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B5E7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1025721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B1E6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24" name="object 324"/>
            <p:cNvSpPr/>
            <p:nvPr/>
          </p:nvSpPr>
          <p:spPr>
            <a:xfrm>
              <a:off x="11040123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ADE5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25" name="object 325"/>
            <p:cNvSpPr/>
            <p:nvPr/>
          </p:nvSpPr>
          <p:spPr>
            <a:xfrm>
              <a:off x="11054524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A9E4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1068926" y="5006886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39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2397" y="56515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A5E3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1082959" y="5006886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66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2766" y="56515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rgbClr val="A1E2F9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1097006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08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08" y="56515"/>
                  </a:lnTo>
                  <a:lnTo>
                    <a:pt x="33108" y="0"/>
                  </a:lnTo>
                  <a:close/>
                </a:path>
              </a:pathLst>
            </a:custGeom>
            <a:solidFill>
              <a:srgbClr val="9DE1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29" name="object 329"/>
            <p:cNvSpPr/>
            <p:nvPr/>
          </p:nvSpPr>
          <p:spPr>
            <a:xfrm>
              <a:off x="11111039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99E0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30" name="object 330"/>
            <p:cNvSpPr/>
            <p:nvPr/>
          </p:nvSpPr>
          <p:spPr>
            <a:xfrm>
              <a:off x="11125441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95DF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31" name="object 331"/>
            <p:cNvSpPr/>
            <p:nvPr/>
          </p:nvSpPr>
          <p:spPr>
            <a:xfrm>
              <a:off x="11139475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89" y="56515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91DE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32" name="object 332"/>
            <p:cNvSpPr/>
            <p:nvPr/>
          </p:nvSpPr>
          <p:spPr>
            <a:xfrm>
              <a:off x="11153876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8DDDF8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33" name="object 333"/>
            <p:cNvSpPr/>
            <p:nvPr/>
          </p:nvSpPr>
          <p:spPr>
            <a:xfrm>
              <a:off x="11168278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89DC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34" name="object 334"/>
            <p:cNvSpPr/>
            <p:nvPr/>
          </p:nvSpPr>
          <p:spPr>
            <a:xfrm>
              <a:off x="11182680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85DB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35" name="object 335"/>
            <p:cNvSpPr/>
            <p:nvPr/>
          </p:nvSpPr>
          <p:spPr>
            <a:xfrm>
              <a:off x="11196713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89" y="56515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81DA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36" name="object 336"/>
            <p:cNvSpPr/>
            <p:nvPr/>
          </p:nvSpPr>
          <p:spPr>
            <a:xfrm>
              <a:off x="11211115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89" y="56515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7DD9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37" name="object 337"/>
            <p:cNvSpPr/>
            <p:nvPr/>
          </p:nvSpPr>
          <p:spPr>
            <a:xfrm>
              <a:off x="11225517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79D8F7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38" name="object 338"/>
            <p:cNvSpPr/>
            <p:nvPr/>
          </p:nvSpPr>
          <p:spPr>
            <a:xfrm>
              <a:off x="11239919" y="5006886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66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2766" y="56515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rgbClr val="75D7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39" name="object 339"/>
            <p:cNvSpPr/>
            <p:nvPr/>
          </p:nvSpPr>
          <p:spPr>
            <a:xfrm>
              <a:off x="11253597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71D6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40" name="object 340"/>
            <p:cNvSpPr/>
            <p:nvPr/>
          </p:nvSpPr>
          <p:spPr>
            <a:xfrm>
              <a:off x="11267999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6ED4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41" name="object 341"/>
            <p:cNvSpPr/>
            <p:nvPr/>
          </p:nvSpPr>
          <p:spPr>
            <a:xfrm>
              <a:off x="11282400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6AD3F6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42" name="object 342"/>
            <p:cNvSpPr/>
            <p:nvPr/>
          </p:nvSpPr>
          <p:spPr>
            <a:xfrm>
              <a:off x="11296802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66D2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43" name="object 343"/>
            <p:cNvSpPr/>
            <p:nvPr/>
          </p:nvSpPr>
          <p:spPr>
            <a:xfrm>
              <a:off x="11310835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89" y="56515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62D1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1325237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5ED0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45" name="object 345"/>
            <p:cNvSpPr/>
            <p:nvPr/>
          </p:nvSpPr>
          <p:spPr>
            <a:xfrm>
              <a:off x="11339639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5ACF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46" name="object 346"/>
            <p:cNvSpPr/>
            <p:nvPr/>
          </p:nvSpPr>
          <p:spPr>
            <a:xfrm>
              <a:off x="11354041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56CEF5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47" name="object 347"/>
            <p:cNvSpPr/>
            <p:nvPr/>
          </p:nvSpPr>
          <p:spPr>
            <a:xfrm>
              <a:off x="11368075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89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89" y="56515"/>
                  </a:lnTo>
                  <a:lnTo>
                    <a:pt x="33489" y="0"/>
                  </a:lnTo>
                  <a:close/>
                </a:path>
              </a:pathLst>
            </a:custGeom>
            <a:solidFill>
              <a:srgbClr val="52CD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48" name="object 348"/>
            <p:cNvSpPr/>
            <p:nvPr/>
          </p:nvSpPr>
          <p:spPr>
            <a:xfrm>
              <a:off x="11382476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4ECC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49" name="object 349"/>
            <p:cNvSpPr/>
            <p:nvPr/>
          </p:nvSpPr>
          <p:spPr>
            <a:xfrm>
              <a:off x="11396878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4ACC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50" name="object 350"/>
            <p:cNvSpPr/>
            <p:nvPr/>
          </p:nvSpPr>
          <p:spPr>
            <a:xfrm>
              <a:off x="11411280" y="5006886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66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2766" y="56515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rgbClr val="46CA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51" name="object 351"/>
            <p:cNvSpPr/>
            <p:nvPr/>
          </p:nvSpPr>
          <p:spPr>
            <a:xfrm>
              <a:off x="11424958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42C9F4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52" name="object 352"/>
            <p:cNvSpPr/>
            <p:nvPr/>
          </p:nvSpPr>
          <p:spPr>
            <a:xfrm>
              <a:off x="11439359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3EC8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53" name="object 353"/>
            <p:cNvSpPr/>
            <p:nvPr/>
          </p:nvSpPr>
          <p:spPr>
            <a:xfrm>
              <a:off x="11453761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3AC7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54" name="object 354"/>
            <p:cNvSpPr/>
            <p:nvPr/>
          </p:nvSpPr>
          <p:spPr>
            <a:xfrm>
              <a:off x="11468163" y="5006886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53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2753" y="56515"/>
                  </a:lnTo>
                  <a:lnTo>
                    <a:pt x="32753" y="0"/>
                  </a:lnTo>
                  <a:close/>
                </a:path>
              </a:pathLst>
            </a:custGeom>
            <a:solidFill>
              <a:srgbClr val="36C6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55" name="object 355"/>
            <p:cNvSpPr/>
            <p:nvPr/>
          </p:nvSpPr>
          <p:spPr>
            <a:xfrm>
              <a:off x="11482565" y="5006886"/>
              <a:ext cx="33020" cy="56515"/>
            </a:xfrm>
            <a:custGeom>
              <a:avLst/>
              <a:gdLst/>
              <a:ahLst/>
              <a:cxnLst/>
              <a:rect l="l" t="t" r="r" b="b"/>
              <a:pathLst>
                <a:path w="33020" h="56514">
                  <a:moveTo>
                    <a:pt x="32753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2753" y="56515"/>
                  </a:lnTo>
                  <a:lnTo>
                    <a:pt x="32753" y="0"/>
                  </a:lnTo>
                  <a:close/>
                </a:path>
              </a:pathLst>
            </a:custGeom>
            <a:solidFill>
              <a:srgbClr val="33C5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56" name="object 356"/>
            <p:cNvSpPr/>
            <p:nvPr/>
          </p:nvSpPr>
          <p:spPr>
            <a:xfrm>
              <a:off x="11496599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2EC4F3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57" name="object 357"/>
            <p:cNvSpPr/>
            <p:nvPr/>
          </p:nvSpPr>
          <p:spPr>
            <a:xfrm>
              <a:off x="11510645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477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477" y="56515"/>
                  </a:lnTo>
                  <a:lnTo>
                    <a:pt x="33477" y="0"/>
                  </a:lnTo>
                  <a:close/>
                </a:path>
              </a:pathLst>
            </a:custGeom>
            <a:solidFill>
              <a:srgbClr val="2AC3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58" name="object 358"/>
            <p:cNvSpPr/>
            <p:nvPr/>
          </p:nvSpPr>
          <p:spPr>
            <a:xfrm>
              <a:off x="11525034" y="5006886"/>
              <a:ext cx="33655" cy="56515"/>
            </a:xfrm>
            <a:custGeom>
              <a:avLst/>
              <a:gdLst/>
              <a:ahLst/>
              <a:cxnLst/>
              <a:rect l="l" t="t" r="r" b="b"/>
              <a:pathLst>
                <a:path w="33654" h="56514">
                  <a:moveTo>
                    <a:pt x="33121" y="0"/>
                  </a:moveTo>
                  <a:lnTo>
                    <a:pt x="0" y="0"/>
                  </a:lnTo>
                  <a:lnTo>
                    <a:pt x="0" y="56515"/>
                  </a:lnTo>
                  <a:lnTo>
                    <a:pt x="33121" y="56515"/>
                  </a:lnTo>
                  <a:lnTo>
                    <a:pt x="33121" y="0"/>
                  </a:lnTo>
                  <a:close/>
                </a:path>
              </a:pathLst>
            </a:custGeom>
            <a:solidFill>
              <a:srgbClr val="26C2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59" name="object 359"/>
            <p:cNvSpPr/>
            <p:nvPr/>
          </p:nvSpPr>
          <p:spPr>
            <a:xfrm>
              <a:off x="11539435" y="4974120"/>
              <a:ext cx="33655" cy="123825"/>
            </a:xfrm>
            <a:custGeom>
              <a:avLst/>
              <a:gdLst/>
              <a:ahLst/>
              <a:cxnLst/>
              <a:rect l="l" t="t" r="r" b="b"/>
              <a:pathLst>
                <a:path w="33654" h="123825">
                  <a:moveTo>
                    <a:pt x="24485" y="0"/>
                  </a:moveTo>
                  <a:lnTo>
                    <a:pt x="24485" y="32765"/>
                  </a:lnTo>
                  <a:lnTo>
                    <a:pt x="0" y="32765"/>
                  </a:lnTo>
                  <a:lnTo>
                    <a:pt x="0" y="89281"/>
                  </a:lnTo>
                  <a:lnTo>
                    <a:pt x="24485" y="89281"/>
                  </a:lnTo>
                  <a:lnTo>
                    <a:pt x="24485" y="123482"/>
                  </a:lnTo>
                  <a:lnTo>
                    <a:pt x="24841" y="123482"/>
                  </a:lnTo>
                  <a:lnTo>
                    <a:pt x="33121" y="118795"/>
                  </a:lnTo>
                  <a:lnTo>
                    <a:pt x="33121" y="4673"/>
                  </a:lnTo>
                  <a:lnTo>
                    <a:pt x="24485" y="0"/>
                  </a:lnTo>
                  <a:close/>
                </a:path>
              </a:pathLst>
            </a:custGeom>
            <a:solidFill>
              <a:srgbClr val="23C1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60" name="object 360"/>
            <p:cNvSpPr/>
            <p:nvPr/>
          </p:nvSpPr>
          <p:spPr>
            <a:xfrm>
              <a:off x="11553482" y="4974120"/>
              <a:ext cx="33655" cy="123825"/>
            </a:xfrm>
            <a:custGeom>
              <a:avLst/>
              <a:gdLst/>
              <a:ahLst/>
              <a:cxnLst/>
              <a:rect l="l" t="t" r="r" b="b"/>
              <a:pathLst>
                <a:path w="33654" h="123825">
                  <a:moveTo>
                    <a:pt x="10439" y="0"/>
                  </a:moveTo>
                  <a:lnTo>
                    <a:pt x="10439" y="32765"/>
                  </a:lnTo>
                  <a:lnTo>
                    <a:pt x="0" y="32765"/>
                  </a:lnTo>
                  <a:lnTo>
                    <a:pt x="0" y="89281"/>
                  </a:lnTo>
                  <a:lnTo>
                    <a:pt x="10439" y="89281"/>
                  </a:lnTo>
                  <a:lnTo>
                    <a:pt x="10439" y="123482"/>
                  </a:lnTo>
                  <a:lnTo>
                    <a:pt x="10795" y="123482"/>
                  </a:lnTo>
                  <a:lnTo>
                    <a:pt x="33121" y="110883"/>
                  </a:lnTo>
                  <a:lnTo>
                    <a:pt x="33121" y="12598"/>
                  </a:lnTo>
                  <a:lnTo>
                    <a:pt x="10439" y="0"/>
                  </a:lnTo>
                  <a:close/>
                </a:path>
              </a:pathLst>
            </a:custGeom>
            <a:solidFill>
              <a:srgbClr val="1FC0F2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61" name="object 361"/>
            <p:cNvSpPr/>
            <p:nvPr/>
          </p:nvSpPr>
          <p:spPr>
            <a:xfrm>
              <a:off x="11567884" y="4976279"/>
              <a:ext cx="33655" cy="119380"/>
            </a:xfrm>
            <a:custGeom>
              <a:avLst/>
              <a:gdLst/>
              <a:ahLst/>
              <a:cxnLst/>
              <a:rect l="l" t="t" r="r" b="b"/>
              <a:pathLst>
                <a:path w="33654" h="119379">
                  <a:moveTo>
                    <a:pt x="0" y="0"/>
                  </a:moveTo>
                  <a:lnTo>
                    <a:pt x="0" y="119164"/>
                  </a:lnTo>
                  <a:lnTo>
                    <a:pt x="33121" y="101523"/>
                  </a:lnTo>
                  <a:lnTo>
                    <a:pt x="33121" y="18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BF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62" name="object 362"/>
            <p:cNvSpPr/>
            <p:nvPr/>
          </p:nvSpPr>
          <p:spPr>
            <a:xfrm>
              <a:off x="11581917" y="4984203"/>
              <a:ext cx="33655" cy="103505"/>
            </a:xfrm>
            <a:custGeom>
              <a:avLst/>
              <a:gdLst/>
              <a:ahLst/>
              <a:cxnLst/>
              <a:rect l="l" t="t" r="r" b="b"/>
              <a:pathLst>
                <a:path w="33654" h="103504">
                  <a:moveTo>
                    <a:pt x="0" y="0"/>
                  </a:moveTo>
                  <a:lnTo>
                    <a:pt x="0" y="103314"/>
                  </a:lnTo>
                  <a:lnTo>
                    <a:pt x="33477" y="85674"/>
                  </a:lnTo>
                  <a:lnTo>
                    <a:pt x="33477" y="18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E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63" name="object 363"/>
            <p:cNvSpPr/>
            <p:nvPr/>
          </p:nvSpPr>
          <p:spPr>
            <a:xfrm>
              <a:off x="11596319" y="4992115"/>
              <a:ext cx="33655" cy="88265"/>
            </a:xfrm>
            <a:custGeom>
              <a:avLst/>
              <a:gdLst/>
              <a:ahLst/>
              <a:cxnLst/>
              <a:rect l="l" t="t" r="r" b="b"/>
              <a:pathLst>
                <a:path w="33654" h="88264">
                  <a:moveTo>
                    <a:pt x="0" y="0"/>
                  </a:moveTo>
                  <a:lnTo>
                    <a:pt x="0" y="88201"/>
                  </a:lnTo>
                  <a:lnTo>
                    <a:pt x="33121" y="69849"/>
                  </a:lnTo>
                  <a:lnTo>
                    <a:pt x="33121" y="18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BD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64" name="object 364"/>
            <p:cNvSpPr/>
            <p:nvPr/>
          </p:nvSpPr>
          <p:spPr>
            <a:xfrm>
              <a:off x="11610365" y="4999685"/>
              <a:ext cx="33655" cy="73025"/>
            </a:xfrm>
            <a:custGeom>
              <a:avLst/>
              <a:gdLst/>
              <a:ahLst/>
              <a:cxnLst/>
              <a:rect l="l" t="t" r="r" b="b"/>
              <a:pathLst>
                <a:path w="33654" h="73025">
                  <a:moveTo>
                    <a:pt x="0" y="0"/>
                  </a:moveTo>
                  <a:lnTo>
                    <a:pt x="0" y="72720"/>
                  </a:lnTo>
                  <a:lnTo>
                    <a:pt x="33477" y="54356"/>
                  </a:lnTo>
                  <a:lnTo>
                    <a:pt x="33477" y="18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BC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65" name="object 365"/>
            <p:cNvSpPr/>
            <p:nvPr/>
          </p:nvSpPr>
          <p:spPr>
            <a:xfrm>
              <a:off x="11624754" y="5007241"/>
              <a:ext cx="33655" cy="57785"/>
            </a:xfrm>
            <a:custGeom>
              <a:avLst/>
              <a:gdLst/>
              <a:ahLst/>
              <a:cxnLst/>
              <a:rect l="l" t="t" r="r" b="b"/>
              <a:pathLst>
                <a:path w="33654" h="57785">
                  <a:moveTo>
                    <a:pt x="0" y="0"/>
                  </a:moveTo>
                  <a:lnTo>
                    <a:pt x="0" y="57238"/>
                  </a:lnTo>
                  <a:lnTo>
                    <a:pt x="33489" y="39243"/>
                  </a:lnTo>
                  <a:lnTo>
                    <a:pt x="33489" y="18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BBF1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66" name="object 366"/>
            <p:cNvSpPr/>
            <p:nvPr/>
          </p:nvSpPr>
          <p:spPr>
            <a:xfrm>
              <a:off x="11639156" y="5015153"/>
              <a:ext cx="33655" cy="41910"/>
            </a:xfrm>
            <a:custGeom>
              <a:avLst/>
              <a:gdLst/>
              <a:ahLst/>
              <a:cxnLst/>
              <a:rect l="l" t="t" r="r" b="b"/>
              <a:pathLst>
                <a:path w="33654" h="41910">
                  <a:moveTo>
                    <a:pt x="0" y="0"/>
                  </a:moveTo>
                  <a:lnTo>
                    <a:pt x="0" y="41770"/>
                  </a:lnTo>
                  <a:lnTo>
                    <a:pt x="33489" y="23761"/>
                  </a:lnTo>
                  <a:lnTo>
                    <a:pt x="33489" y="18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BAF0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67" name="object 367"/>
            <p:cNvSpPr/>
            <p:nvPr/>
          </p:nvSpPr>
          <p:spPr>
            <a:xfrm>
              <a:off x="11653558" y="5023078"/>
              <a:ext cx="24130" cy="26034"/>
            </a:xfrm>
            <a:custGeom>
              <a:avLst/>
              <a:gdLst/>
              <a:ahLst/>
              <a:cxnLst/>
              <a:rect l="l" t="t" r="r" b="b"/>
              <a:pathLst>
                <a:path w="24129" h="26035">
                  <a:moveTo>
                    <a:pt x="0" y="0"/>
                  </a:moveTo>
                  <a:lnTo>
                    <a:pt x="0" y="25920"/>
                  </a:lnTo>
                  <a:lnTo>
                    <a:pt x="23761" y="13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B9F0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68" name="object 368"/>
            <p:cNvSpPr/>
            <p:nvPr/>
          </p:nvSpPr>
          <p:spPr>
            <a:xfrm>
              <a:off x="10864075" y="4974120"/>
              <a:ext cx="813435" cy="123825"/>
            </a:xfrm>
            <a:custGeom>
              <a:avLst/>
              <a:gdLst/>
              <a:ahLst/>
              <a:cxnLst/>
              <a:rect l="l" t="t" r="r" b="b"/>
              <a:pathLst>
                <a:path w="813434" h="123825">
                  <a:moveTo>
                    <a:pt x="813244" y="62280"/>
                  </a:moveTo>
                  <a:lnTo>
                    <a:pt x="699846" y="123482"/>
                  </a:lnTo>
                  <a:lnTo>
                    <a:pt x="699846" y="89281"/>
                  </a:lnTo>
                  <a:lnTo>
                    <a:pt x="0" y="88925"/>
                  </a:lnTo>
                  <a:lnTo>
                    <a:pt x="0" y="32765"/>
                  </a:lnTo>
                  <a:lnTo>
                    <a:pt x="699846" y="32765"/>
                  </a:lnTo>
                  <a:lnTo>
                    <a:pt x="699846" y="0"/>
                  </a:lnTo>
                  <a:lnTo>
                    <a:pt x="813244" y="62280"/>
                  </a:lnTo>
                  <a:close/>
                </a:path>
              </a:pathLst>
            </a:custGeom>
            <a:ln w="3175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69" name="object 369"/>
            <p:cNvSpPr/>
            <p:nvPr/>
          </p:nvSpPr>
          <p:spPr>
            <a:xfrm>
              <a:off x="7788237" y="4904638"/>
              <a:ext cx="3075940" cy="273685"/>
            </a:xfrm>
            <a:custGeom>
              <a:avLst/>
              <a:gdLst/>
              <a:ahLst/>
              <a:cxnLst/>
              <a:rect l="l" t="t" r="r" b="b"/>
              <a:pathLst>
                <a:path w="3075940" h="273685">
                  <a:moveTo>
                    <a:pt x="3075838" y="0"/>
                  </a:moveTo>
                  <a:lnTo>
                    <a:pt x="0" y="0"/>
                  </a:lnTo>
                  <a:lnTo>
                    <a:pt x="0" y="273240"/>
                  </a:lnTo>
                  <a:lnTo>
                    <a:pt x="3075838" y="273240"/>
                  </a:lnTo>
                  <a:lnTo>
                    <a:pt x="3075838" y="0"/>
                  </a:lnTo>
                  <a:close/>
                </a:path>
              </a:pathLst>
            </a:custGeom>
            <a:solidFill>
              <a:srgbClr val="C6E9FA"/>
            </a:solidFill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sp>
          <p:nvSpPr>
            <p:cNvPr id="370" name="object 370"/>
            <p:cNvSpPr/>
            <p:nvPr/>
          </p:nvSpPr>
          <p:spPr>
            <a:xfrm>
              <a:off x="7788237" y="4904638"/>
              <a:ext cx="3075940" cy="273685"/>
            </a:xfrm>
            <a:custGeom>
              <a:avLst/>
              <a:gdLst/>
              <a:ahLst/>
              <a:cxnLst/>
              <a:rect l="l" t="t" r="r" b="b"/>
              <a:pathLst>
                <a:path w="3075940" h="273685">
                  <a:moveTo>
                    <a:pt x="0" y="0"/>
                  </a:moveTo>
                  <a:lnTo>
                    <a:pt x="3075838" y="0"/>
                  </a:lnTo>
                  <a:lnTo>
                    <a:pt x="3075838" y="273240"/>
                  </a:lnTo>
                  <a:lnTo>
                    <a:pt x="0" y="27324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 sz="1798"/>
            </a:p>
          </p:txBody>
        </p:sp>
        <p:pic>
          <p:nvPicPr>
            <p:cNvPr id="371" name="object 3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7565" y="2417394"/>
              <a:ext cx="3252228" cy="3094202"/>
            </a:xfrm>
            <a:prstGeom prst="rect">
              <a:avLst/>
            </a:prstGeom>
          </p:spPr>
        </p:pic>
      </p:grpSp>
      <p:sp>
        <p:nvSpPr>
          <p:cNvPr id="372" name="object 372"/>
          <p:cNvSpPr txBox="1">
            <a:spLocks noGrp="1"/>
          </p:cNvSpPr>
          <p:nvPr>
            <p:ph type="ftr" sz="quarter" idx="5"/>
          </p:nvPr>
        </p:nvSpPr>
        <p:spPr>
          <a:xfrm>
            <a:off x="915377" y="6470088"/>
            <a:ext cx="16357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87">
              <a:lnSpc>
                <a:spcPts val="1239"/>
              </a:lnSpc>
            </a:pPr>
            <a:r>
              <a:rPr lang="en-US"/>
              <a:t>05.</a:t>
            </a:r>
            <a:r>
              <a:rPr lang="en-US" spc="-25"/>
              <a:t> </a:t>
            </a:r>
            <a:r>
              <a:rPr lang="en-US" spc="-5"/>
              <a:t>Scheduling</a:t>
            </a:r>
            <a:r>
              <a:rPr lang="en-US" spc="-15"/>
              <a:t> </a:t>
            </a:r>
            <a:r>
              <a:rPr lang="en-US" spc="-5"/>
              <a:t>Algorithms</a:t>
            </a:r>
            <a:endParaRPr spc="-5" dirty="0"/>
          </a:p>
        </p:txBody>
      </p:sp>
      <p:sp>
        <p:nvSpPr>
          <p:cNvPr id="373" name="object 373"/>
          <p:cNvSpPr txBox="1">
            <a:spLocks noGrp="1"/>
          </p:cNvSpPr>
          <p:nvPr>
            <p:ph type="sldNum" sz="quarter" idx="7"/>
          </p:nvPr>
        </p:nvSpPr>
        <p:spPr>
          <a:xfrm>
            <a:off x="11064303" y="6470088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62">
              <a:lnSpc>
                <a:spcPts val="1239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EABA87DC27EC478135062CF833B2EF" ma:contentTypeVersion="4" ma:contentTypeDescription="Create a new document." ma:contentTypeScope="" ma:versionID="4cace2c83786e5b53b0d809e83013462">
  <xsd:schema xmlns:xsd="http://www.w3.org/2001/XMLSchema" xmlns:xs="http://www.w3.org/2001/XMLSchema" xmlns:p="http://schemas.microsoft.com/office/2006/metadata/properties" xmlns:ns2="2d3561dd-2ab5-4abd-9284-8f5005bcea33" targetNamespace="http://schemas.microsoft.com/office/2006/metadata/properties" ma:root="true" ma:fieldsID="62ecfe8f3e96c1c24df27e05e7f0f3a2" ns2:_="">
    <xsd:import namespace="2d3561dd-2ab5-4abd-9284-8f5005bcea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561dd-2ab5-4abd-9284-8f5005bce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259984-E970-4788-B0BC-1C38AC4B69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4F8921-1DE1-40A1-AC19-67ECBE2061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0611CA-3527-4043-AF3F-517315B88C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3561dd-2ab5-4abd-9284-8f5005bcea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617</Words>
  <Application>Microsoft Office PowerPoint</Application>
  <PresentationFormat>Widescreen</PresentationFormat>
  <Paragraphs>169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Priority Scheduling </vt:lpstr>
      <vt:lpstr>PowerPoint Presentation</vt:lpstr>
      <vt:lpstr>PowerPoint Presentation</vt:lpstr>
      <vt:lpstr>Priority scheduling</vt:lpstr>
      <vt:lpstr>PowerPoint Presentation</vt:lpstr>
      <vt:lpstr>PowerPoint Presentation</vt:lpstr>
      <vt:lpstr>Outline</vt:lpstr>
      <vt:lpstr>Multilevel Queues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Nazia Shahzadi Lecturer FCS</dc:creator>
  <cp:lastModifiedBy>Nazia Shahzadi Lecturer FCS</cp:lastModifiedBy>
  <cp:revision>6</cp:revision>
  <dcterms:created xsi:type="dcterms:W3CDTF">2024-10-21T18:00:39Z</dcterms:created>
  <dcterms:modified xsi:type="dcterms:W3CDTF">2024-10-27T17:06:57Z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0x010100A2EABA87DC27EC478135062CF833B2EF</vt:lpwstr>
  </property>
</Properties>
</file>