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56" r:id="rId5"/>
    <p:sldId id="257" r:id="rId6"/>
    <p:sldId id="258" r:id="rId7"/>
    <p:sldId id="259" r:id="rId8"/>
    <p:sldId id="260" r:id="rId9"/>
    <p:sldId id="337" r:id="rId10"/>
    <p:sldId id="380" r:id="rId11"/>
    <p:sldId id="376" r:id="rId12"/>
    <p:sldId id="381" r:id="rId13"/>
    <p:sldId id="377" r:id="rId14"/>
    <p:sldId id="378" r:id="rId15"/>
    <p:sldId id="379" r:id="rId16"/>
    <p:sldId id="383" r:id="rId17"/>
    <p:sldId id="384" r:id="rId18"/>
    <p:sldId id="382" r:id="rId19"/>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E7EE8CB9-92E5-4AC9-879C-CC6DE505F5CC}" type="datetimeFigureOut">
              <a:rPr lang="en-US" smtClean="0"/>
              <a:t>12/16/2024</a:t>
            </a:fld>
            <a:endParaRPr lang="en-US"/>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FB63562A-878F-4E1C-94FA-1627467AF642}" type="slidenum">
              <a:rPr lang="en-US" smtClean="0"/>
              <a:t>‹#›</a:t>
            </a:fld>
            <a:endParaRPr lang="en-US"/>
          </a:p>
        </p:txBody>
      </p:sp>
    </p:spTree>
    <p:extLst>
      <p:ext uri="{BB962C8B-B14F-4D97-AF65-F5344CB8AC3E}">
        <p14:creationId xmlns:p14="http://schemas.microsoft.com/office/powerpoint/2010/main" val="145046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B5381CB-FA25-66CF-61BD-53915ACD1B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936208-5B71-40EA-85CE-5C9F005ECA75}"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8435" name="Rectangle 2">
            <a:extLst>
              <a:ext uri="{FF2B5EF4-FFF2-40B4-BE49-F238E27FC236}">
                <a16:creationId xmlns:a16="http://schemas.microsoft.com/office/drawing/2014/main" id="{2CF8A1B1-A0DD-DD4E-A144-9D84225947CF}"/>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644344B4-3467-701E-D469-8DD38FF37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C30C8-EA1B-7535-298C-B1CB55FF6BC1}"/>
            </a:ext>
          </a:extLst>
        </p:cNvPr>
        <p:cNvGrpSpPr/>
        <p:nvPr/>
      </p:nvGrpSpPr>
      <p:grpSpPr>
        <a:xfrm>
          <a:off x="0" y="0"/>
          <a:ext cx="0" cy="0"/>
          <a:chOff x="0" y="0"/>
          <a:chExt cx="0" cy="0"/>
        </a:xfrm>
      </p:grpSpPr>
      <p:sp>
        <p:nvSpPr>
          <p:cNvPr id="18434" name="Rectangle 7">
            <a:extLst>
              <a:ext uri="{FF2B5EF4-FFF2-40B4-BE49-F238E27FC236}">
                <a16:creationId xmlns:a16="http://schemas.microsoft.com/office/drawing/2014/main" id="{46EC2759-A19D-F7DB-49E8-8FBB6F628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936208-5B71-40EA-85CE-5C9F005ECA75}"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8435" name="Rectangle 2">
            <a:extLst>
              <a:ext uri="{FF2B5EF4-FFF2-40B4-BE49-F238E27FC236}">
                <a16:creationId xmlns:a16="http://schemas.microsoft.com/office/drawing/2014/main" id="{908370B5-D7CB-2B6E-8A11-7303CB3705A7}"/>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4474D616-586E-95A1-979D-8368D97EB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4202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E91EBEDB-1149-7030-FE33-B97B6DE4C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3382BF-892D-4E13-A93D-688CCD26B395}"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0483" name="Rectangle 2">
            <a:extLst>
              <a:ext uri="{FF2B5EF4-FFF2-40B4-BE49-F238E27FC236}">
                <a16:creationId xmlns:a16="http://schemas.microsoft.com/office/drawing/2014/main" id="{7C1C7607-3F39-2EBE-6932-FB7845239C2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A4146FED-F17C-4674-D9E1-56D49DBA75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2800" b="1" i="0">
                <a:solidFill>
                  <a:srgbClr val="ED1C24"/>
                </a:solidFill>
                <a:latin typeface="Arial"/>
                <a:cs typeface="Aria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800" b="0" i="0">
                <a:solidFill>
                  <a:srgbClr val="554F8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600" b="1" i="0">
                <a:solidFill>
                  <a:srgbClr val="363639"/>
                </a:solidFill>
                <a:latin typeface="Arial"/>
                <a:cs typeface="Arial"/>
              </a:defRPr>
            </a:lvl1pPr>
          </a:lstStyle>
          <a:p>
            <a:pPr marL="12700">
              <a:lnSpc>
                <a:spcPct val="100000"/>
              </a:lnSpc>
              <a:spcBef>
                <a:spcPts val="20"/>
              </a:spcBef>
            </a:pPr>
            <a:r>
              <a:t>7:</a:t>
            </a:r>
            <a:r>
              <a:rPr spc="-10"/>
              <a:t> Deadlocks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defRPr sz="1600" b="1" i="0">
                <a:solidFill>
                  <a:srgbClr val="363639"/>
                </a:solidFill>
                <a:latin typeface="Arial"/>
                <a:cs typeface="Arial"/>
              </a:defRPr>
            </a:lvl1pPr>
          </a:lstStyle>
          <a:p>
            <a:pPr marL="150495">
              <a:lnSpc>
                <a:spcPct val="100000"/>
              </a:lnSpc>
              <a:spcBef>
                <a:spcPts val="20"/>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ED1C2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554F8C"/>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600" b="1" i="0">
                <a:solidFill>
                  <a:srgbClr val="363639"/>
                </a:solidFill>
                <a:latin typeface="Arial"/>
                <a:cs typeface="Arial"/>
              </a:defRPr>
            </a:lvl1pPr>
          </a:lstStyle>
          <a:p>
            <a:pPr marL="12700">
              <a:lnSpc>
                <a:spcPct val="100000"/>
              </a:lnSpc>
              <a:spcBef>
                <a:spcPts val="20"/>
              </a:spcBef>
            </a:pPr>
            <a:r>
              <a:t>7:</a:t>
            </a:r>
            <a:r>
              <a:rPr spc="-10"/>
              <a:t> Deadlocks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defRPr sz="1600" b="1" i="0">
                <a:solidFill>
                  <a:srgbClr val="363639"/>
                </a:solidFill>
                <a:latin typeface="Arial"/>
                <a:cs typeface="Arial"/>
              </a:defRPr>
            </a:lvl1pPr>
          </a:lstStyle>
          <a:p>
            <a:pPr marL="150495">
              <a:lnSpc>
                <a:spcPct val="100000"/>
              </a:lnSpc>
              <a:spcBef>
                <a:spcPts val="20"/>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ED1C24"/>
                </a:solidFill>
                <a:latin typeface="Arial"/>
                <a:cs typeface="Arial"/>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rgbClr val="363639"/>
                </a:solidFill>
                <a:latin typeface="Arial"/>
                <a:cs typeface="Arial"/>
              </a:defRPr>
            </a:lvl1pPr>
          </a:lstStyle>
          <a:p>
            <a:pPr marL="12700">
              <a:lnSpc>
                <a:spcPct val="100000"/>
              </a:lnSpc>
              <a:spcBef>
                <a:spcPts val="20"/>
              </a:spcBef>
            </a:pPr>
            <a:r>
              <a:t>7:</a:t>
            </a:r>
            <a:r>
              <a:rPr spc="-10"/>
              <a:t> Deadlocks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7" name="Holder 7"/>
          <p:cNvSpPr>
            <a:spLocks noGrp="1"/>
          </p:cNvSpPr>
          <p:nvPr>
            <p:ph type="sldNum" sz="quarter" idx="7"/>
          </p:nvPr>
        </p:nvSpPr>
        <p:spPr/>
        <p:txBody>
          <a:bodyPr lIns="0" tIns="0" rIns="0" bIns="0"/>
          <a:lstStyle>
            <a:lvl1pPr>
              <a:defRPr sz="1600" b="1" i="0">
                <a:solidFill>
                  <a:srgbClr val="363639"/>
                </a:solidFill>
                <a:latin typeface="Arial"/>
                <a:cs typeface="Arial"/>
              </a:defRPr>
            </a:lvl1pPr>
          </a:lstStyle>
          <a:p>
            <a:pPr marL="150495">
              <a:lnSpc>
                <a:spcPct val="100000"/>
              </a:lnSpc>
              <a:spcBef>
                <a:spcPts val="20"/>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ED1C2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1" i="0">
                <a:solidFill>
                  <a:srgbClr val="363639"/>
                </a:solidFill>
                <a:latin typeface="Arial"/>
                <a:cs typeface="Arial"/>
              </a:defRPr>
            </a:lvl1pPr>
          </a:lstStyle>
          <a:p>
            <a:pPr marL="12700">
              <a:lnSpc>
                <a:spcPct val="100000"/>
              </a:lnSpc>
              <a:spcBef>
                <a:spcPts val="20"/>
              </a:spcBef>
            </a:pPr>
            <a:r>
              <a:t>7:</a:t>
            </a:r>
            <a:r>
              <a:rPr spc="-10"/>
              <a:t> Deadlocks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5" name="Holder 5"/>
          <p:cNvSpPr>
            <a:spLocks noGrp="1"/>
          </p:cNvSpPr>
          <p:nvPr>
            <p:ph type="sldNum" sz="quarter" idx="7"/>
          </p:nvPr>
        </p:nvSpPr>
        <p:spPr/>
        <p:txBody>
          <a:bodyPr lIns="0" tIns="0" rIns="0" bIns="0"/>
          <a:lstStyle>
            <a:lvl1pPr>
              <a:defRPr sz="1600" b="1" i="0">
                <a:solidFill>
                  <a:srgbClr val="363639"/>
                </a:solidFill>
                <a:latin typeface="Arial"/>
                <a:cs typeface="Arial"/>
              </a:defRPr>
            </a:lvl1pPr>
          </a:lstStyle>
          <a:p>
            <a:pPr marL="150495">
              <a:lnSpc>
                <a:spcPct val="100000"/>
              </a:lnSpc>
              <a:spcBef>
                <a:spcPts val="20"/>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rgbClr val="363639"/>
                </a:solidFill>
                <a:latin typeface="Arial"/>
                <a:cs typeface="Arial"/>
              </a:defRPr>
            </a:lvl1pPr>
          </a:lstStyle>
          <a:p>
            <a:pPr marL="12700">
              <a:lnSpc>
                <a:spcPct val="100000"/>
              </a:lnSpc>
              <a:spcBef>
                <a:spcPts val="20"/>
              </a:spcBef>
            </a:pPr>
            <a:r>
              <a:t>7:</a:t>
            </a:r>
            <a:r>
              <a:rPr spc="-10"/>
              <a:t> Deadlocks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4" name="Holder 4"/>
          <p:cNvSpPr>
            <a:spLocks noGrp="1"/>
          </p:cNvSpPr>
          <p:nvPr>
            <p:ph type="sldNum" sz="quarter" idx="7"/>
          </p:nvPr>
        </p:nvSpPr>
        <p:spPr/>
        <p:txBody>
          <a:bodyPr lIns="0" tIns="0" rIns="0" bIns="0"/>
          <a:lstStyle>
            <a:lvl1pPr>
              <a:defRPr sz="1600" b="1" i="0">
                <a:solidFill>
                  <a:srgbClr val="363639"/>
                </a:solidFill>
                <a:latin typeface="Arial"/>
                <a:cs typeface="Arial"/>
              </a:defRPr>
            </a:lvl1pPr>
          </a:lstStyle>
          <a:p>
            <a:pPr marL="150495">
              <a:lnSpc>
                <a:spcPct val="100000"/>
              </a:lnSpc>
              <a:spcBef>
                <a:spcPts val="20"/>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40700" y="709675"/>
            <a:ext cx="3740150" cy="879475"/>
          </a:xfrm>
          <a:prstGeom prst="rect">
            <a:avLst/>
          </a:prstGeom>
        </p:spPr>
        <p:txBody>
          <a:bodyPr wrap="square" lIns="0" tIns="0" rIns="0" bIns="0">
            <a:spAutoFit/>
          </a:bodyPr>
          <a:lstStyle>
            <a:lvl1pPr>
              <a:defRPr sz="2800" b="1" i="0">
                <a:solidFill>
                  <a:srgbClr val="ED1C24"/>
                </a:solidFill>
                <a:latin typeface="Arial"/>
                <a:cs typeface="Arial"/>
              </a:defRPr>
            </a:lvl1pPr>
          </a:lstStyle>
          <a:p>
            <a:endParaRPr/>
          </a:p>
        </p:txBody>
      </p:sp>
      <p:sp>
        <p:nvSpPr>
          <p:cNvPr id="3" name="Holder 3"/>
          <p:cNvSpPr>
            <a:spLocks noGrp="1"/>
          </p:cNvSpPr>
          <p:nvPr>
            <p:ph type="body" idx="1"/>
          </p:nvPr>
        </p:nvSpPr>
        <p:spPr>
          <a:xfrm>
            <a:off x="765301" y="1880107"/>
            <a:ext cx="8453120" cy="4695190"/>
          </a:xfrm>
          <a:prstGeom prst="rect">
            <a:avLst/>
          </a:prstGeom>
        </p:spPr>
        <p:txBody>
          <a:bodyPr wrap="square" lIns="0" tIns="0" rIns="0" bIns="0">
            <a:spAutoFit/>
          </a:bodyPr>
          <a:lstStyle>
            <a:lvl1pPr>
              <a:defRPr sz="1800" b="0" i="0">
                <a:solidFill>
                  <a:srgbClr val="554F8C"/>
                </a:solidFill>
                <a:latin typeface="Arial MT"/>
                <a:cs typeface="Arial MT"/>
              </a:defRPr>
            </a:lvl1pPr>
          </a:lstStyle>
          <a:p>
            <a:endParaRPr/>
          </a:p>
        </p:txBody>
      </p:sp>
      <p:sp>
        <p:nvSpPr>
          <p:cNvPr id="4" name="Holder 4"/>
          <p:cNvSpPr>
            <a:spLocks noGrp="1"/>
          </p:cNvSpPr>
          <p:nvPr>
            <p:ph type="ftr" sz="quarter" idx="5"/>
          </p:nvPr>
        </p:nvSpPr>
        <p:spPr>
          <a:xfrm>
            <a:off x="4390134" y="6744421"/>
            <a:ext cx="1278889" cy="281304"/>
          </a:xfrm>
          <a:prstGeom prst="rect">
            <a:avLst/>
          </a:prstGeom>
        </p:spPr>
        <p:txBody>
          <a:bodyPr wrap="square" lIns="0" tIns="0" rIns="0" bIns="0">
            <a:spAutoFit/>
          </a:bodyPr>
          <a:lstStyle>
            <a:lvl1pPr>
              <a:defRPr sz="1600" b="1" i="0">
                <a:solidFill>
                  <a:srgbClr val="363639"/>
                </a:solidFill>
                <a:latin typeface="Arial"/>
                <a:cs typeface="Arial"/>
              </a:defRPr>
            </a:lvl1pPr>
          </a:lstStyle>
          <a:p>
            <a:pPr marL="12700">
              <a:lnSpc>
                <a:spcPct val="100000"/>
              </a:lnSpc>
              <a:spcBef>
                <a:spcPts val="20"/>
              </a:spcBef>
            </a:pPr>
            <a:r>
              <a:t>7:</a:t>
            </a:r>
            <a:r>
              <a:rPr spc="-10"/>
              <a:t> Deadlocks</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a:xfrm>
            <a:off x="8559534" y="6744421"/>
            <a:ext cx="315595" cy="281304"/>
          </a:xfrm>
          <a:prstGeom prst="rect">
            <a:avLst/>
          </a:prstGeom>
        </p:spPr>
        <p:txBody>
          <a:bodyPr wrap="square" lIns="0" tIns="0" rIns="0" bIns="0">
            <a:spAutoFit/>
          </a:bodyPr>
          <a:lstStyle>
            <a:lvl1pPr>
              <a:defRPr sz="1600" b="1" i="0">
                <a:solidFill>
                  <a:srgbClr val="363639"/>
                </a:solidFill>
                <a:latin typeface="Arial"/>
                <a:cs typeface="Arial"/>
              </a:defRPr>
            </a:lvl1pPr>
          </a:lstStyle>
          <a:p>
            <a:pPr marL="150495">
              <a:lnSpc>
                <a:spcPct val="100000"/>
              </a:lnSpc>
              <a:spcBef>
                <a:spcPts val="20"/>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microsoft.com/office/2007/relationships/hdphoto" Target="../media/hdphoto4.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3.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44945" y="4876800"/>
            <a:ext cx="2892425" cy="1009892"/>
          </a:xfrm>
          <a:prstGeom prst="rect">
            <a:avLst/>
          </a:prstGeom>
        </p:spPr>
        <p:txBody>
          <a:bodyPr vert="horz" wrap="square" lIns="0" tIns="12065" rIns="0" bIns="0" rtlCol="0">
            <a:spAutoFit/>
          </a:bodyPr>
          <a:lstStyle/>
          <a:p>
            <a:pPr marL="12700" algn="ctr">
              <a:lnSpc>
                <a:spcPct val="100000"/>
              </a:lnSpc>
              <a:spcBef>
                <a:spcPts val="95"/>
              </a:spcBef>
            </a:pPr>
            <a:r>
              <a:rPr lang="en-US" sz="3200" b="1">
                <a:solidFill>
                  <a:srgbClr val="554F8C"/>
                </a:solidFill>
                <a:latin typeface="Arial"/>
                <a:cs typeface="Arial"/>
              </a:rPr>
              <a:t>Week 12</a:t>
            </a:r>
          </a:p>
          <a:p>
            <a:pPr marL="12700" algn="ctr">
              <a:lnSpc>
                <a:spcPct val="100000"/>
              </a:lnSpc>
              <a:spcBef>
                <a:spcPts val="95"/>
              </a:spcBef>
            </a:pPr>
            <a:r>
              <a:rPr lang="en-US" sz="3200" b="1">
                <a:solidFill>
                  <a:srgbClr val="554F8C"/>
                </a:solidFill>
                <a:latin typeface="Arial"/>
                <a:cs typeface="Arial"/>
              </a:rPr>
              <a:t>Lectures 33-35</a:t>
            </a:r>
            <a:endParaRPr sz="32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2540" rIns="0" bIns="0" rtlCol="0">
            <a:spAutoFit/>
          </a:bodyPr>
          <a:lstStyle/>
          <a:p>
            <a:pPr marL="150495">
              <a:lnSpc>
                <a:spcPct val="100000"/>
              </a:lnSpc>
              <a:spcBef>
                <a:spcPts val="20"/>
              </a:spcBef>
            </a:pPr>
            <a:fld id="{81D60167-4931-47E6-BA6A-407CBD079E47}" type="slidenum">
              <a:rPr spc="-50" dirty="0"/>
              <a:t>1</a:t>
            </a:fld>
            <a:endParaRPr spc="-50"/>
          </a:p>
        </p:txBody>
      </p:sp>
      <p:sp>
        <p:nvSpPr>
          <p:cNvPr id="4" name="object 4"/>
          <p:cNvSpPr txBox="1"/>
          <p:nvPr/>
        </p:nvSpPr>
        <p:spPr>
          <a:xfrm>
            <a:off x="3209031" y="2973578"/>
            <a:ext cx="3564254" cy="1379224"/>
          </a:xfrm>
          <a:prstGeom prst="rect">
            <a:avLst/>
          </a:prstGeom>
        </p:spPr>
        <p:txBody>
          <a:bodyPr vert="horz" wrap="square" lIns="0" tIns="12065" rIns="0" bIns="0" rtlCol="0">
            <a:spAutoFit/>
          </a:bodyPr>
          <a:lstStyle/>
          <a:p>
            <a:pPr marL="12700" algn="ctr">
              <a:lnSpc>
                <a:spcPct val="100000"/>
              </a:lnSpc>
              <a:spcBef>
                <a:spcPts val="95"/>
              </a:spcBef>
            </a:pPr>
            <a:r>
              <a:rPr sz="4400" b="1" spc="-10">
                <a:solidFill>
                  <a:srgbClr val="ED1C24"/>
                </a:solidFill>
                <a:latin typeface="Arial"/>
                <a:cs typeface="Arial"/>
              </a:rPr>
              <a:t>DEADLOCKS</a:t>
            </a:r>
            <a:endParaRPr lang="en-US" sz="4400" b="1" spc="-10">
              <a:solidFill>
                <a:srgbClr val="ED1C24"/>
              </a:solidFill>
              <a:latin typeface="Arial"/>
              <a:cs typeface="Arial"/>
            </a:endParaRPr>
          </a:p>
          <a:p>
            <a:pPr marL="12700" algn="ctr">
              <a:lnSpc>
                <a:spcPct val="100000"/>
              </a:lnSpc>
              <a:spcBef>
                <a:spcPts val="95"/>
              </a:spcBef>
            </a:pPr>
            <a:r>
              <a:rPr lang="en-US" sz="4400" b="1" spc="-10">
                <a:solidFill>
                  <a:srgbClr val="ED1C24"/>
                </a:solidFill>
                <a:latin typeface="Arial"/>
                <a:cs typeface="Arial"/>
              </a:rPr>
              <a:t>Chapter#7</a:t>
            </a:r>
            <a:endParaRPr sz="4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47DF-9E21-285C-40D8-7743C0343B16}"/>
              </a:ext>
            </a:extLst>
          </p:cNvPr>
          <p:cNvSpPr>
            <a:spLocks noGrp="1"/>
          </p:cNvSpPr>
          <p:nvPr>
            <p:ph type="title"/>
          </p:nvPr>
        </p:nvSpPr>
        <p:spPr>
          <a:xfrm>
            <a:off x="1084075" y="119885"/>
            <a:ext cx="7890250" cy="861774"/>
          </a:xfrm>
        </p:spPr>
        <p:txBody>
          <a:bodyPr/>
          <a:lstStyle/>
          <a:p>
            <a:pPr algn="ctr"/>
            <a:r>
              <a:rPr lang="en-US"/>
              <a:t>PRACTICE PROBLEMS BASED ON DETECTING DEADLOCK USING RAG-</a:t>
            </a:r>
          </a:p>
        </p:txBody>
      </p:sp>
      <p:sp>
        <p:nvSpPr>
          <p:cNvPr id="3" name="Text Placeholder 2">
            <a:extLst>
              <a:ext uri="{FF2B5EF4-FFF2-40B4-BE49-F238E27FC236}">
                <a16:creationId xmlns:a16="http://schemas.microsoft.com/office/drawing/2014/main" id="{356DDB48-123E-1BEF-4B9C-A14523B95701}"/>
              </a:ext>
            </a:extLst>
          </p:cNvPr>
          <p:cNvSpPr>
            <a:spLocks noGrp="1"/>
          </p:cNvSpPr>
          <p:nvPr>
            <p:ph type="body" idx="1"/>
          </p:nvPr>
        </p:nvSpPr>
        <p:spPr>
          <a:xfrm>
            <a:off x="765301" y="1422599"/>
            <a:ext cx="8453120" cy="430887"/>
          </a:xfrm>
        </p:spPr>
        <p:txBody>
          <a:bodyPr/>
          <a:lstStyle/>
          <a:p>
            <a:r>
              <a:rPr lang="en-US" sz="2800" b="0" i="0">
                <a:solidFill>
                  <a:srgbClr val="00B050"/>
                </a:solidFill>
                <a:effectLst/>
                <a:latin typeface="Arimo"/>
              </a:rPr>
              <a:t>Consider the resource allocation graph in the figure-</a:t>
            </a:r>
            <a:endParaRPr lang="en-US" sz="2800">
              <a:solidFill>
                <a:srgbClr val="00B050"/>
              </a:solidFill>
            </a:endParaRPr>
          </a:p>
        </p:txBody>
      </p:sp>
      <p:pic>
        <p:nvPicPr>
          <p:cNvPr id="5" name="Picture 4">
            <a:extLst>
              <a:ext uri="{FF2B5EF4-FFF2-40B4-BE49-F238E27FC236}">
                <a16:creationId xmlns:a16="http://schemas.microsoft.com/office/drawing/2014/main" id="{71449B4F-0966-4B81-8F5C-F28B08FB72D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516388" y="2034134"/>
            <a:ext cx="4950946" cy="4603511"/>
          </a:xfrm>
          <a:prstGeom prst="rect">
            <a:avLst/>
          </a:prstGeom>
        </p:spPr>
      </p:pic>
      <p:sp>
        <p:nvSpPr>
          <p:cNvPr id="7" name="TextBox 6">
            <a:extLst>
              <a:ext uri="{FF2B5EF4-FFF2-40B4-BE49-F238E27FC236}">
                <a16:creationId xmlns:a16="http://schemas.microsoft.com/office/drawing/2014/main" id="{F548BFB1-42DF-B48C-D9A9-08E63D816062}"/>
              </a:ext>
            </a:extLst>
          </p:cNvPr>
          <p:cNvSpPr txBox="1"/>
          <p:nvPr/>
        </p:nvSpPr>
        <p:spPr>
          <a:xfrm>
            <a:off x="760478" y="6698408"/>
            <a:ext cx="8108623" cy="523220"/>
          </a:xfrm>
          <a:prstGeom prst="rect">
            <a:avLst/>
          </a:prstGeom>
          <a:noFill/>
        </p:spPr>
        <p:txBody>
          <a:bodyPr wrap="square">
            <a:spAutoFit/>
          </a:bodyPr>
          <a:lstStyle/>
          <a:p>
            <a:r>
              <a:rPr lang="en-US" sz="2800" i="0">
                <a:solidFill>
                  <a:srgbClr val="00B050"/>
                </a:solidFill>
                <a:effectLst/>
                <a:latin typeface="Arimo"/>
              </a:rPr>
              <a:t>Find if the system is in a deadlock state or not?</a:t>
            </a:r>
            <a:endParaRPr lang="en-US" sz="2800">
              <a:solidFill>
                <a:srgbClr val="00B050"/>
              </a:solidFill>
            </a:endParaRPr>
          </a:p>
        </p:txBody>
      </p:sp>
    </p:spTree>
    <p:extLst>
      <p:ext uri="{BB962C8B-B14F-4D97-AF65-F5344CB8AC3E}">
        <p14:creationId xmlns:p14="http://schemas.microsoft.com/office/powerpoint/2010/main" val="308424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8581C-CA8E-F142-4F5D-00B8E4B2682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A469B73-C999-41D5-FEEA-449768D58E3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438400" y="152400"/>
            <a:ext cx="4950946" cy="4603511"/>
          </a:xfrm>
          <a:prstGeom prst="rect">
            <a:avLst/>
          </a:prstGeom>
        </p:spPr>
      </p:pic>
      <p:sp>
        <p:nvSpPr>
          <p:cNvPr id="6" name="TextBox 5">
            <a:extLst>
              <a:ext uri="{FF2B5EF4-FFF2-40B4-BE49-F238E27FC236}">
                <a16:creationId xmlns:a16="http://schemas.microsoft.com/office/drawing/2014/main" id="{1A0E00FE-DAC0-EA40-F329-EEBE1E305620}"/>
              </a:ext>
            </a:extLst>
          </p:cNvPr>
          <p:cNvSpPr txBox="1"/>
          <p:nvPr/>
        </p:nvSpPr>
        <p:spPr>
          <a:xfrm>
            <a:off x="78129" y="4260663"/>
            <a:ext cx="5029200" cy="523220"/>
          </a:xfrm>
          <a:prstGeom prst="rect">
            <a:avLst/>
          </a:prstGeom>
          <a:noFill/>
        </p:spPr>
        <p:txBody>
          <a:bodyPr wrap="square">
            <a:spAutoFit/>
          </a:bodyPr>
          <a:lstStyle/>
          <a:p>
            <a:pPr algn="l"/>
            <a:r>
              <a:rPr lang="en-US" sz="2800" b="1" i="0" u="sng">
                <a:solidFill>
                  <a:schemeClr val="tx1"/>
                </a:solidFill>
                <a:effectLst/>
                <a:latin typeface="Roboto Condensed" panose="02000000000000000000" pitchFamily="2" charset="0"/>
              </a:rPr>
              <a:t>Method-01:</a:t>
            </a:r>
            <a:endParaRPr lang="en-US" sz="2800" b="1" i="0">
              <a:solidFill>
                <a:schemeClr val="tx1"/>
              </a:solidFill>
              <a:effectLst/>
              <a:latin typeface="Roboto Condensed" panose="02000000000000000000" pitchFamily="2" charset="0"/>
            </a:endParaRPr>
          </a:p>
        </p:txBody>
      </p:sp>
      <p:sp>
        <p:nvSpPr>
          <p:cNvPr id="9" name="TextBox 8">
            <a:extLst>
              <a:ext uri="{FF2B5EF4-FFF2-40B4-BE49-F238E27FC236}">
                <a16:creationId xmlns:a16="http://schemas.microsoft.com/office/drawing/2014/main" id="{6401B45B-EF77-D7BA-377D-D052130C3767}"/>
              </a:ext>
            </a:extLst>
          </p:cNvPr>
          <p:cNvSpPr txBox="1"/>
          <p:nvPr/>
        </p:nvSpPr>
        <p:spPr>
          <a:xfrm>
            <a:off x="687729" y="5334000"/>
            <a:ext cx="8839200" cy="1461939"/>
          </a:xfrm>
          <a:prstGeom prst="rect">
            <a:avLst/>
          </a:prstGeom>
          <a:noFill/>
        </p:spPr>
        <p:txBody>
          <a:bodyPr wrap="square">
            <a:spAutoFit/>
          </a:bodyPr>
          <a:lstStyle/>
          <a:p>
            <a:pPr algn="l">
              <a:spcBef>
                <a:spcPts val="300"/>
              </a:spcBef>
              <a:spcAft>
                <a:spcPts val="300"/>
              </a:spcAft>
              <a:buFont typeface="Arial" panose="020B0604020202020204" pitchFamily="34" charset="0"/>
              <a:buChar char="•"/>
            </a:pPr>
            <a:r>
              <a:rPr lang="en-US" sz="2800" b="0" i="0">
                <a:solidFill>
                  <a:schemeClr val="tx1"/>
                </a:solidFill>
                <a:effectLst/>
                <a:latin typeface="Arimo"/>
              </a:rPr>
              <a:t>The given resource allocation graph is single instance with a cycle contained in it.</a:t>
            </a:r>
          </a:p>
          <a:p>
            <a:pPr algn="l">
              <a:spcBef>
                <a:spcPts val="300"/>
              </a:spcBef>
              <a:spcAft>
                <a:spcPts val="300"/>
              </a:spcAft>
              <a:buFont typeface="Arial" panose="020B0604020202020204" pitchFamily="34" charset="0"/>
              <a:buChar char="•"/>
            </a:pPr>
            <a:r>
              <a:rPr lang="en-US" sz="2800" b="0" i="0">
                <a:solidFill>
                  <a:schemeClr val="tx1"/>
                </a:solidFill>
                <a:effectLst/>
                <a:latin typeface="Arimo"/>
              </a:rPr>
              <a:t>Thus, the system is definitely in a deadlock state.</a:t>
            </a:r>
          </a:p>
        </p:txBody>
      </p:sp>
    </p:spTree>
    <p:extLst>
      <p:ext uri="{BB962C8B-B14F-4D97-AF65-F5344CB8AC3E}">
        <p14:creationId xmlns:p14="http://schemas.microsoft.com/office/powerpoint/2010/main" val="146762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B3938-7FD4-8E1E-EAEA-558A1A22AF9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00F5054-A20C-47A5-0C61-2622DB0A0BEF}"/>
              </a:ext>
            </a:extLst>
          </p:cNvPr>
          <p:cNvSpPr txBox="1"/>
          <p:nvPr/>
        </p:nvSpPr>
        <p:spPr>
          <a:xfrm>
            <a:off x="78129" y="304800"/>
            <a:ext cx="5029200" cy="523220"/>
          </a:xfrm>
          <a:prstGeom prst="rect">
            <a:avLst/>
          </a:prstGeom>
          <a:noFill/>
        </p:spPr>
        <p:txBody>
          <a:bodyPr wrap="square">
            <a:spAutoFit/>
          </a:bodyPr>
          <a:lstStyle/>
          <a:p>
            <a:pPr algn="l"/>
            <a:r>
              <a:rPr lang="en-US" sz="2800" b="1" i="0" u="sng">
                <a:solidFill>
                  <a:schemeClr val="tx1"/>
                </a:solidFill>
                <a:effectLst/>
                <a:latin typeface="Roboto Condensed" panose="02000000000000000000" pitchFamily="2" charset="0"/>
              </a:rPr>
              <a:t>Method-02:</a:t>
            </a:r>
            <a:endParaRPr lang="en-US" sz="2800" b="1" i="0">
              <a:solidFill>
                <a:schemeClr val="tx1"/>
              </a:solidFill>
              <a:effectLst/>
              <a:latin typeface="Roboto Condensed" panose="02000000000000000000" pitchFamily="2" charset="0"/>
            </a:endParaRPr>
          </a:p>
        </p:txBody>
      </p:sp>
      <p:sp>
        <p:nvSpPr>
          <p:cNvPr id="9" name="TextBox 8">
            <a:extLst>
              <a:ext uri="{FF2B5EF4-FFF2-40B4-BE49-F238E27FC236}">
                <a16:creationId xmlns:a16="http://schemas.microsoft.com/office/drawing/2014/main" id="{8FEACDD8-4E7D-312F-70A0-E8872F9E9F31}"/>
              </a:ext>
            </a:extLst>
          </p:cNvPr>
          <p:cNvSpPr txBox="1"/>
          <p:nvPr/>
        </p:nvSpPr>
        <p:spPr>
          <a:xfrm>
            <a:off x="381000" y="2971800"/>
            <a:ext cx="8839200" cy="523220"/>
          </a:xfrm>
          <a:prstGeom prst="rect">
            <a:avLst/>
          </a:prstGeom>
          <a:noFill/>
        </p:spPr>
        <p:txBody>
          <a:bodyPr wrap="square">
            <a:spAutoFit/>
          </a:bodyPr>
          <a:lstStyle/>
          <a:p>
            <a:pPr algn="l">
              <a:spcBef>
                <a:spcPts val="300"/>
              </a:spcBef>
              <a:spcAft>
                <a:spcPts val="300"/>
              </a:spcAft>
              <a:buFont typeface="Arial" panose="020B0604020202020204" pitchFamily="34" charset="0"/>
              <a:buChar char="•"/>
            </a:pPr>
            <a:r>
              <a:rPr lang="en-US" sz="2800" b="0" i="0">
                <a:solidFill>
                  <a:schemeClr val="tx1"/>
                </a:solidFill>
                <a:effectLst/>
                <a:latin typeface="Arimo"/>
              </a:rPr>
              <a:t>Using the given resource allocation graph, we have-</a:t>
            </a:r>
          </a:p>
        </p:txBody>
      </p:sp>
      <p:pic>
        <p:nvPicPr>
          <p:cNvPr id="10" name="Picture 9">
            <a:extLst>
              <a:ext uri="{FF2B5EF4-FFF2-40B4-BE49-F238E27FC236}">
                <a16:creationId xmlns:a16="http://schemas.microsoft.com/office/drawing/2014/main" id="{70EF31E5-A0FC-F33D-7362-DD8A00AB48D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15480" y="3657600"/>
            <a:ext cx="9027439" cy="3472092"/>
          </a:xfrm>
          <a:prstGeom prst="rect">
            <a:avLst/>
          </a:prstGeom>
        </p:spPr>
      </p:pic>
      <p:pic>
        <p:nvPicPr>
          <p:cNvPr id="11" name="Picture 10">
            <a:extLst>
              <a:ext uri="{FF2B5EF4-FFF2-40B4-BE49-F238E27FC236}">
                <a16:creationId xmlns:a16="http://schemas.microsoft.com/office/drawing/2014/main" id="{9CA8B023-9947-45BD-AAE3-25C4897C761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3371932" y="233690"/>
            <a:ext cx="2857335" cy="2656820"/>
          </a:xfrm>
          <a:prstGeom prst="rect">
            <a:avLst/>
          </a:prstGeom>
        </p:spPr>
      </p:pic>
    </p:spTree>
    <p:extLst>
      <p:ext uri="{BB962C8B-B14F-4D97-AF65-F5344CB8AC3E}">
        <p14:creationId xmlns:p14="http://schemas.microsoft.com/office/powerpoint/2010/main" val="1832233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A70AA-121B-799C-A793-D9745D493AE7}"/>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36723BF0-047C-D8C5-2F20-59DB3B93A1B1}"/>
              </a:ext>
            </a:extLst>
          </p:cNvPr>
          <p:cNvSpPr/>
          <p:nvPr/>
        </p:nvSpPr>
        <p:spPr>
          <a:xfrm>
            <a:off x="1905000" y="2020532"/>
            <a:ext cx="990600"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P1</a:t>
            </a:r>
          </a:p>
        </p:txBody>
      </p:sp>
      <p:sp>
        <p:nvSpPr>
          <p:cNvPr id="3" name="Oval 2">
            <a:extLst>
              <a:ext uri="{FF2B5EF4-FFF2-40B4-BE49-F238E27FC236}">
                <a16:creationId xmlns:a16="http://schemas.microsoft.com/office/drawing/2014/main" id="{91244A26-54C4-8724-C174-9F6748063C9D}"/>
              </a:ext>
            </a:extLst>
          </p:cNvPr>
          <p:cNvSpPr/>
          <p:nvPr/>
        </p:nvSpPr>
        <p:spPr>
          <a:xfrm>
            <a:off x="3962400" y="2031142"/>
            <a:ext cx="990600"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P2</a:t>
            </a:r>
          </a:p>
        </p:txBody>
      </p:sp>
      <p:sp>
        <p:nvSpPr>
          <p:cNvPr id="4" name="Oval 3">
            <a:extLst>
              <a:ext uri="{FF2B5EF4-FFF2-40B4-BE49-F238E27FC236}">
                <a16:creationId xmlns:a16="http://schemas.microsoft.com/office/drawing/2014/main" id="{A14B8C0A-6F0D-7D83-ABB4-E530812A5EBE}"/>
              </a:ext>
            </a:extLst>
          </p:cNvPr>
          <p:cNvSpPr/>
          <p:nvPr/>
        </p:nvSpPr>
        <p:spPr>
          <a:xfrm>
            <a:off x="6019800" y="2020532"/>
            <a:ext cx="990600" cy="914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P3</a:t>
            </a:r>
          </a:p>
        </p:txBody>
      </p:sp>
      <p:sp>
        <p:nvSpPr>
          <p:cNvPr id="7" name="Rectangle 6">
            <a:extLst>
              <a:ext uri="{FF2B5EF4-FFF2-40B4-BE49-F238E27FC236}">
                <a16:creationId xmlns:a16="http://schemas.microsoft.com/office/drawing/2014/main" id="{644689F7-3483-848B-E20F-62086A0C9619}"/>
              </a:ext>
            </a:extLst>
          </p:cNvPr>
          <p:cNvSpPr/>
          <p:nvPr/>
        </p:nvSpPr>
        <p:spPr>
          <a:xfrm>
            <a:off x="3048000" y="4077932"/>
            <a:ext cx="1219200" cy="685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solidFill>
                  <a:schemeClr val="tx1"/>
                </a:solidFill>
              </a:rPr>
              <a:t>.</a:t>
            </a:r>
          </a:p>
        </p:txBody>
      </p:sp>
      <p:sp>
        <p:nvSpPr>
          <p:cNvPr id="8" name="Rectangle 7">
            <a:extLst>
              <a:ext uri="{FF2B5EF4-FFF2-40B4-BE49-F238E27FC236}">
                <a16:creationId xmlns:a16="http://schemas.microsoft.com/office/drawing/2014/main" id="{C4086C6E-6F1E-C5A5-66B9-35460EFEFDA3}"/>
              </a:ext>
            </a:extLst>
          </p:cNvPr>
          <p:cNvSpPr/>
          <p:nvPr/>
        </p:nvSpPr>
        <p:spPr>
          <a:xfrm>
            <a:off x="5295900" y="4077932"/>
            <a:ext cx="1219200" cy="6858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a:solidFill>
                  <a:schemeClr val="tx1"/>
                </a:solidFill>
              </a:rPr>
              <a:t>.</a:t>
            </a:r>
          </a:p>
        </p:txBody>
      </p:sp>
      <p:cxnSp>
        <p:nvCxnSpPr>
          <p:cNvPr id="11" name="Straight Arrow Connector 10">
            <a:extLst>
              <a:ext uri="{FF2B5EF4-FFF2-40B4-BE49-F238E27FC236}">
                <a16:creationId xmlns:a16="http://schemas.microsoft.com/office/drawing/2014/main" id="{483D2312-1995-F7A7-39B8-456739EC3394}"/>
              </a:ext>
            </a:extLst>
          </p:cNvPr>
          <p:cNvCxnSpPr>
            <a:cxnSpLocks/>
            <a:endCxn id="2" idx="5"/>
          </p:cNvCxnSpPr>
          <p:nvPr/>
        </p:nvCxnSpPr>
        <p:spPr>
          <a:xfrm flipH="1" flipV="1">
            <a:off x="2750530" y="2801021"/>
            <a:ext cx="830870" cy="173411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8FC86E7-73C2-197B-5D1E-D7E3A53A58DF}"/>
              </a:ext>
            </a:extLst>
          </p:cNvPr>
          <p:cNvCxnSpPr>
            <a:cxnSpLocks/>
            <a:endCxn id="3" idx="5"/>
          </p:cNvCxnSpPr>
          <p:nvPr/>
        </p:nvCxnSpPr>
        <p:spPr>
          <a:xfrm flipH="1" flipV="1">
            <a:off x="4807930" y="2811631"/>
            <a:ext cx="1097570" cy="17235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0C9E7AE0-DFA0-B35A-0268-2FE39DCC2227}"/>
              </a:ext>
            </a:extLst>
          </p:cNvPr>
          <p:cNvCxnSpPr>
            <a:cxnSpLocks/>
            <a:stCxn id="4" idx="2"/>
          </p:cNvCxnSpPr>
          <p:nvPr/>
        </p:nvCxnSpPr>
        <p:spPr>
          <a:xfrm flipH="1">
            <a:off x="3733800" y="2477732"/>
            <a:ext cx="2286000" cy="2057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F2E053B-BDBF-0EEC-0589-30D710405855}"/>
              </a:ext>
            </a:extLst>
          </p:cNvPr>
          <p:cNvCxnSpPr>
            <a:cxnSpLocks/>
            <a:stCxn id="4" idx="4"/>
          </p:cNvCxnSpPr>
          <p:nvPr/>
        </p:nvCxnSpPr>
        <p:spPr>
          <a:xfrm flipH="1">
            <a:off x="6019800" y="2934932"/>
            <a:ext cx="495300" cy="16002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83E96204-5C4B-D81E-7850-A576874E0ED4}"/>
              </a:ext>
            </a:extLst>
          </p:cNvPr>
          <p:cNvSpPr txBox="1"/>
          <p:nvPr/>
        </p:nvSpPr>
        <p:spPr>
          <a:xfrm>
            <a:off x="381000" y="368780"/>
            <a:ext cx="9829800" cy="523220"/>
          </a:xfrm>
          <a:prstGeom prst="rect">
            <a:avLst/>
          </a:prstGeom>
          <a:noFill/>
        </p:spPr>
        <p:txBody>
          <a:bodyPr wrap="square">
            <a:spAutoFit/>
          </a:bodyPr>
          <a:lstStyle/>
          <a:p>
            <a:r>
              <a:rPr lang="en-US" sz="2800" b="0" i="0">
                <a:solidFill>
                  <a:srgbClr val="00B050"/>
                </a:solidFill>
                <a:effectLst/>
                <a:latin typeface="Arimo"/>
              </a:rPr>
              <a:t>Consider the resource allocation graph in the figure-</a:t>
            </a:r>
            <a:endParaRPr lang="en-US" sz="2800">
              <a:solidFill>
                <a:srgbClr val="00B050"/>
              </a:solidFill>
            </a:endParaRPr>
          </a:p>
        </p:txBody>
      </p:sp>
      <p:sp>
        <p:nvSpPr>
          <p:cNvPr id="28" name="TextBox 27">
            <a:extLst>
              <a:ext uri="{FF2B5EF4-FFF2-40B4-BE49-F238E27FC236}">
                <a16:creationId xmlns:a16="http://schemas.microsoft.com/office/drawing/2014/main" id="{73DE584D-48AA-B2E6-7C9E-537CA901F9DF}"/>
              </a:ext>
            </a:extLst>
          </p:cNvPr>
          <p:cNvSpPr txBox="1"/>
          <p:nvPr/>
        </p:nvSpPr>
        <p:spPr>
          <a:xfrm>
            <a:off x="1118548" y="5899980"/>
            <a:ext cx="7821303" cy="523220"/>
          </a:xfrm>
          <a:prstGeom prst="rect">
            <a:avLst/>
          </a:prstGeom>
          <a:noFill/>
        </p:spPr>
        <p:txBody>
          <a:bodyPr wrap="square">
            <a:spAutoFit/>
          </a:bodyPr>
          <a:lstStyle/>
          <a:p>
            <a:pPr algn="ctr"/>
            <a:r>
              <a:rPr lang="en-US" sz="2800" b="1" i="0">
                <a:solidFill>
                  <a:schemeClr val="tx1"/>
                </a:solidFill>
                <a:effectLst/>
                <a:latin typeface="Arimo"/>
              </a:rPr>
              <a:t>Find if the system is in a deadlock state or not?</a:t>
            </a:r>
            <a:endParaRPr lang="en-US" sz="2800" b="1">
              <a:solidFill>
                <a:schemeClr val="tx1"/>
              </a:solidFill>
            </a:endParaRPr>
          </a:p>
        </p:txBody>
      </p:sp>
      <p:sp>
        <p:nvSpPr>
          <p:cNvPr id="5" name="TextBox 4">
            <a:extLst>
              <a:ext uri="{FF2B5EF4-FFF2-40B4-BE49-F238E27FC236}">
                <a16:creationId xmlns:a16="http://schemas.microsoft.com/office/drawing/2014/main" id="{05E4120D-DEDF-C89C-EDBF-7C77C47BF6DF}"/>
              </a:ext>
            </a:extLst>
          </p:cNvPr>
          <p:cNvSpPr txBox="1"/>
          <p:nvPr/>
        </p:nvSpPr>
        <p:spPr>
          <a:xfrm>
            <a:off x="3200400" y="4854563"/>
            <a:ext cx="914400" cy="381000"/>
          </a:xfrm>
          <a:prstGeom prst="rect">
            <a:avLst/>
          </a:prstGeom>
          <a:noFill/>
        </p:spPr>
        <p:txBody>
          <a:bodyPr wrap="square" rtlCol="0">
            <a:spAutoFit/>
          </a:bodyPr>
          <a:lstStyle/>
          <a:p>
            <a:pPr algn="ctr"/>
            <a:r>
              <a:rPr lang="en-US" b="1"/>
              <a:t>R1</a:t>
            </a:r>
          </a:p>
        </p:txBody>
      </p:sp>
      <p:sp>
        <p:nvSpPr>
          <p:cNvPr id="6" name="TextBox 5">
            <a:extLst>
              <a:ext uri="{FF2B5EF4-FFF2-40B4-BE49-F238E27FC236}">
                <a16:creationId xmlns:a16="http://schemas.microsoft.com/office/drawing/2014/main" id="{90770138-13B5-F2A4-FA7D-132BEC30286A}"/>
              </a:ext>
            </a:extLst>
          </p:cNvPr>
          <p:cNvSpPr txBox="1"/>
          <p:nvPr/>
        </p:nvSpPr>
        <p:spPr>
          <a:xfrm>
            <a:off x="5428325" y="4852244"/>
            <a:ext cx="914400" cy="381000"/>
          </a:xfrm>
          <a:prstGeom prst="rect">
            <a:avLst/>
          </a:prstGeom>
          <a:noFill/>
        </p:spPr>
        <p:txBody>
          <a:bodyPr wrap="square" rtlCol="0">
            <a:spAutoFit/>
          </a:bodyPr>
          <a:lstStyle/>
          <a:p>
            <a:pPr algn="ctr"/>
            <a:r>
              <a:rPr lang="en-US" b="1"/>
              <a:t>R2</a:t>
            </a:r>
          </a:p>
        </p:txBody>
      </p:sp>
    </p:spTree>
    <p:extLst>
      <p:ext uri="{BB962C8B-B14F-4D97-AF65-F5344CB8AC3E}">
        <p14:creationId xmlns:p14="http://schemas.microsoft.com/office/powerpoint/2010/main" val="213743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B93289-56AB-40DC-54AF-00D9397927EF}"/>
              </a:ext>
            </a:extLst>
          </p:cNvPr>
          <p:cNvPicPr>
            <a:picLocks noChangeAspect="1"/>
          </p:cNvPicPr>
          <p:nvPr/>
        </p:nvPicPr>
        <p:blipFill>
          <a:blip r:embed="rId2"/>
          <a:stretch>
            <a:fillRect/>
          </a:stretch>
        </p:blipFill>
        <p:spPr>
          <a:xfrm>
            <a:off x="2438400" y="152400"/>
            <a:ext cx="4410691" cy="2791215"/>
          </a:xfrm>
          <a:prstGeom prst="rect">
            <a:avLst/>
          </a:prstGeom>
        </p:spPr>
      </p:pic>
      <p:graphicFrame>
        <p:nvGraphicFramePr>
          <p:cNvPr id="6" name="Table 5">
            <a:extLst>
              <a:ext uri="{FF2B5EF4-FFF2-40B4-BE49-F238E27FC236}">
                <a16:creationId xmlns:a16="http://schemas.microsoft.com/office/drawing/2014/main" id="{5A9794FF-F627-C8C0-D315-9C809A66EDA5}"/>
              </a:ext>
            </a:extLst>
          </p:cNvPr>
          <p:cNvGraphicFramePr>
            <a:graphicFrameLocks noGrp="1"/>
          </p:cNvGraphicFramePr>
          <p:nvPr>
            <p:extLst>
              <p:ext uri="{D42A27DB-BD31-4B8C-83A1-F6EECF244321}">
                <p14:modId xmlns:p14="http://schemas.microsoft.com/office/powerpoint/2010/main" val="3070641351"/>
              </p:ext>
            </p:extLst>
          </p:nvPr>
        </p:nvGraphicFramePr>
        <p:xfrm>
          <a:off x="1333500" y="3329940"/>
          <a:ext cx="7391400" cy="1752600"/>
        </p:xfrm>
        <a:graphic>
          <a:graphicData uri="http://schemas.openxmlformats.org/drawingml/2006/table">
            <a:tbl>
              <a:tblPr firstRow="1" bandRow="1">
                <a:tableStyleId>{073A0DAA-6AF3-43AB-8588-CEC1D06C72B9}</a:tableStyleId>
              </a:tblPr>
              <a:tblGrid>
                <a:gridCol w="2463800">
                  <a:extLst>
                    <a:ext uri="{9D8B030D-6E8A-4147-A177-3AD203B41FA5}">
                      <a16:colId xmlns:a16="http://schemas.microsoft.com/office/drawing/2014/main" val="10449745"/>
                    </a:ext>
                  </a:extLst>
                </a:gridCol>
                <a:gridCol w="2463800">
                  <a:extLst>
                    <a:ext uri="{9D8B030D-6E8A-4147-A177-3AD203B41FA5}">
                      <a16:colId xmlns:a16="http://schemas.microsoft.com/office/drawing/2014/main" val="3676368728"/>
                    </a:ext>
                  </a:extLst>
                </a:gridCol>
                <a:gridCol w="2463800">
                  <a:extLst>
                    <a:ext uri="{9D8B030D-6E8A-4147-A177-3AD203B41FA5}">
                      <a16:colId xmlns:a16="http://schemas.microsoft.com/office/drawing/2014/main" val="2390852225"/>
                    </a:ext>
                  </a:extLst>
                </a:gridCol>
              </a:tblGrid>
              <a:tr h="370840">
                <a:tc>
                  <a:txBody>
                    <a:bodyPr/>
                    <a:lstStyle/>
                    <a:p>
                      <a:r>
                        <a:rPr lang="en-US"/>
                        <a:t>Processes</a:t>
                      </a:r>
                    </a:p>
                  </a:txBody>
                  <a:tcPr/>
                </a:tc>
                <a:tc>
                  <a:txBody>
                    <a:bodyPr/>
                    <a:lstStyle/>
                    <a:p>
                      <a:r>
                        <a:rPr lang="en-US"/>
                        <a:t>Resources Allocated</a:t>
                      </a:r>
                    </a:p>
                    <a:p>
                      <a:r>
                        <a:rPr lang="en-US"/>
                        <a:t>      R1                R2</a:t>
                      </a:r>
                    </a:p>
                  </a:txBody>
                  <a:tcPr/>
                </a:tc>
                <a:tc>
                  <a:txBody>
                    <a:bodyPr/>
                    <a:lstStyle/>
                    <a:p>
                      <a:r>
                        <a:rPr lang="en-US"/>
                        <a:t>Request for Resources</a:t>
                      </a:r>
                    </a:p>
                    <a:p>
                      <a:r>
                        <a:rPr lang="en-US"/>
                        <a:t>       R1                R2</a:t>
                      </a:r>
                    </a:p>
                  </a:txBody>
                  <a:tcPr/>
                </a:tc>
                <a:extLst>
                  <a:ext uri="{0D108BD9-81ED-4DB2-BD59-A6C34878D82A}">
                    <a16:rowId xmlns:a16="http://schemas.microsoft.com/office/drawing/2014/main" val="2119981264"/>
                  </a:ext>
                </a:extLst>
              </a:tr>
              <a:tr h="370840">
                <a:tc>
                  <a:txBody>
                    <a:bodyPr/>
                    <a:lstStyle/>
                    <a:p>
                      <a:r>
                        <a:rPr lang="en-US"/>
                        <a:t>P1</a:t>
                      </a:r>
                    </a:p>
                  </a:txBody>
                  <a:tcPr/>
                </a:tc>
                <a:tc>
                  <a:txBody>
                    <a:bodyPr/>
                    <a:lstStyle/>
                    <a:p>
                      <a:r>
                        <a:rPr lang="en-US"/>
                        <a:t>1                          0</a:t>
                      </a:r>
                    </a:p>
                  </a:txBody>
                  <a:tcPr/>
                </a:tc>
                <a:tc>
                  <a:txBody>
                    <a:bodyPr/>
                    <a:lstStyle/>
                    <a:p>
                      <a:r>
                        <a:rPr lang="en-US"/>
                        <a:t>       0                    0</a:t>
                      </a:r>
                    </a:p>
                  </a:txBody>
                  <a:tcPr/>
                </a:tc>
                <a:extLst>
                  <a:ext uri="{0D108BD9-81ED-4DB2-BD59-A6C34878D82A}">
                    <a16:rowId xmlns:a16="http://schemas.microsoft.com/office/drawing/2014/main" val="702273743"/>
                  </a:ext>
                </a:extLst>
              </a:tr>
              <a:tr h="370840">
                <a:tc>
                  <a:txBody>
                    <a:bodyPr/>
                    <a:lstStyle/>
                    <a:p>
                      <a:r>
                        <a:rPr lang="en-US"/>
                        <a:t>P2</a:t>
                      </a:r>
                    </a:p>
                  </a:txBody>
                  <a:tcPr/>
                </a:tc>
                <a:tc>
                  <a:txBody>
                    <a:bodyPr/>
                    <a:lstStyle/>
                    <a:p>
                      <a:r>
                        <a:rPr lang="en-US"/>
                        <a:t>0                          1</a:t>
                      </a:r>
                    </a:p>
                  </a:txBody>
                  <a:tcPr/>
                </a:tc>
                <a:tc>
                  <a:txBody>
                    <a:bodyPr/>
                    <a:lstStyle/>
                    <a:p>
                      <a:r>
                        <a:rPr lang="en-US"/>
                        <a:t>       0                    0</a:t>
                      </a:r>
                    </a:p>
                  </a:txBody>
                  <a:tcPr/>
                </a:tc>
                <a:extLst>
                  <a:ext uri="{0D108BD9-81ED-4DB2-BD59-A6C34878D82A}">
                    <a16:rowId xmlns:a16="http://schemas.microsoft.com/office/drawing/2014/main" val="2548419920"/>
                  </a:ext>
                </a:extLst>
              </a:tr>
              <a:tr h="370840">
                <a:tc>
                  <a:txBody>
                    <a:bodyPr/>
                    <a:lstStyle/>
                    <a:p>
                      <a:r>
                        <a:rPr lang="en-US"/>
                        <a:t>P3</a:t>
                      </a:r>
                    </a:p>
                  </a:txBody>
                  <a:tcPr/>
                </a:tc>
                <a:tc>
                  <a:txBody>
                    <a:bodyPr/>
                    <a:lstStyle/>
                    <a:p>
                      <a:r>
                        <a:rPr lang="en-US"/>
                        <a:t>0                          0</a:t>
                      </a:r>
                    </a:p>
                  </a:txBody>
                  <a:tcPr/>
                </a:tc>
                <a:tc>
                  <a:txBody>
                    <a:bodyPr/>
                    <a:lstStyle/>
                    <a:p>
                      <a:r>
                        <a:rPr lang="en-US"/>
                        <a:t>       1                    1</a:t>
                      </a:r>
                    </a:p>
                  </a:txBody>
                  <a:tcPr/>
                </a:tc>
                <a:extLst>
                  <a:ext uri="{0D108BD9-81ED-4DB2-BD59-A6C34878D82A}">
                    <a16:rowId xmlns:a16="http://schemas.microsoft.com/office/drawing/2014/main" val="3533644466"/>
                  </a:ext>
                </a:extLst>
              </a:tr>
            </a:tbl>
          </a:graphicData>
        </a:graphic>
      </p:graphicFrame>
      <p:cxnSp>
        <p:nvCxnSpPr>
          <p:cNvPr id="8" name="Straight Connector 7">
            <a:extLst>
              <a:ext uri="{FF2B5EF4-FFF2-40B4-BE49-F238E27FC236}">
                <a16:creationId xmlns:a16="http://schemas.microsoft.com/office/drawing/2014/main" id="{1751FA67-9D17-3256-DDDB-9C32CB9EEBA8}"/>
              </a:ext>
            </a:extLst>
          </p:cNvPr>
          <p:cNvCxnSpPr>
            <a:cxnSpLocks/>
          </p:cNvCxnSpPr>
          <p:nvPr/>
        </p:nvCxnSpPr>
        <p:spPr>
          <a:xfrm>
            <a:off x="4876800" y="3926840"/>
            <a:ext cx="0" cy="115570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0FF1C65-4971-F7FE-CE32-577B5801DD93}"/>
              </a:ext>
            </a:extLst>
          </p:cNvPr>
          <p:cNvCxnSpPr>
            <a:cxnSpLocks/>
          </p:cNvCxnSpPr>
          <p:nvPr/>
        </p:nvCxnSpPr>
        <p:spPr>
          <a:xfrm>
            <a:off x="7391400" y="3926840"/>
            <a:ext cx="0" cy="1155700"/>
          </a:xfrm>
          <a:prstGeom prst="line">
            <a:avLst/>
          </a:prstGeom>
          <a:ln w="38100"/>
        </p:spPr>
        <p:style>
          <a:lnRef idx="1">
            <a:schemeClr val="dk1"/>
          </a:lnRef>
          <a:fillRef idx="0">
            <a:schemeClr val="dk1"/>
          </a:fillRef>
          <a:effectRef idx="0">
            <a:schemeClr val="dk1"/>
          </a:effectRef>
          <a:fontRef idx="minor">
            <a:schemeClr val="tx1"/>
          </a:fontRef>
        </p:style>
      </p:cxnSp>
      <p:graphicFrame>
        <p:nvGraphicFramePr>
          <p:cNvPr id="11" name="Table 10">
            <a:extLst>
              <a:ext uri="{FF2B5EF4-FFF2-40B4-BE49-F238E27FC236}">
                <a16:creationId xmlns:a16="http://schemas.microsoft.com/office/drawing/2014/main" id="{FD04D171-3F99-D7ED-D096-2E6F879A1359}"/>
              </a:ext>
            </a:extLst>
          </p:cNvPr>
          <p:cNvGraphicFramePr>
            <a:graphicFrameLocks noGrp="1"/>
          </p:cNvGraphicFramePr>
          <p:nvPr>
            <p:extLst>
              <p:ext uri="{D42A27DB-BD31-4B8C-83A1-F6EECF244321}">
                <p14:modId xmlns:p14="http://schemas.microsoft.com/office/powerpoint/2010/main" val="1796711331"/>
              </p:ext>
            </p:extLst>
          </p:nvPr>
        </p:nvGraphicFramePr>
        <p:xfrm>
          <a:off x="1981200" y="5615665"/>
          <a:ext cx="6705600" cy="2001520"/>
        </p:xfrm>
        <a:graphic>
          <a:graphicData uri="http://schemas.openxmlformats.org/drawingml/2006/table">
            <a:tbl>
              <a:tblPr firstRow="1" bandRow="1">
                <a:tableStyleId>{93296810-A885-4BE3-A3E7-6D5BEEA58F35}</a:tableStyleId>
              </a:tblPr>
              <a:tblGrid>
                <a:gridCol w="3352800">
                  <a:extLst>
                    <a:ext uri="{9D8B030D-6E8A-4147-A177-3AD203B41FA5}">
                      <a16:colId xmlns:a16="http://schemas.microsoft.com/office/drawing/2014/main" val="3345258212"/>
                    </a:ext>
                  </a:extLst>
                </a:gridCol>
                <a:gridCol w="3352800">
                  <a:extLst>
                    <a:ext uri="{9D8B030D-6E8A-4147-A177-3AD203B41FA5}">
                      <a16:colId xmlns:a16="http://schemas.microsoft.com/office/drawing/2014/main" val="638691173"/>
                    </a:ext>
                  </a:extLst>
                </a:gridCol>
              </a:tblGrid>
              <a:tr h="370840">
                <a:tc>
                  <a:txBody>
                    <a:bodyPr/>
                    <a:lstStyle/>
                    <a:p>
                      <a:pPr algn="ctr"/>
                      <a:r>
                        <a:rPr lang="en-US"/>
                        <a:t>R1</a:t>
                      </a:r>
                    </a:p>
                  </a:txBody>
                  <a:tcPr/>
                </a:tc>
                <a:tc>
                  <a:txBody>
                    <a:bodyPr/>
                    <a:lstStyle/>
                    <a:p>
                      <a:pPr algn="ctr"/>
                      <a:r>
                        <a:rPr lang="en-US"/>
                        <a:t>R2</a:t>
                      </a:r>
                    </a:p>
                  </a:txBody>
                  <a:tcPr/>
                </a:tc>
                <a:extLst>
                  <a:ext uri="{0D108BD9-81ED-4DB2-BD59-A6C34878D82A}">
                    <a16:rowId xmlns:a16="http://schemas.microsoft.com/office/drawing/2014/main" val="3602793192"/>
                  </a:ext>
                </a:extLst>
              </a:tr>
              <a:tr h="370840">
                <a:tc>
                  <a:txBody>
                    <a:bodyPr/>
                    <a:lstStyle/>
                    <a:p>
                      <a:pPr algn="ctr"/>
                      <a:r>
                        <a:rPr lang="en-US"/>
                        <a:t>0</a:t>
                      </a:r>
                    </a:p>
                  </a:txBody>
                  <a:tcPr/>
                </a:tc>
                <a:tc>
                  <a:txBody>
                    <a:bodyPr/>
                    <a:lstStyle/>
                    <a:p>
                      <a:pPr algn="ctr"/>
                      <a:r>
                        <a:rPr lang="en-US"/>
                        <a:t>0</a:t>
                      </a:r>
                    </a:p>
                  </a:txBody>
                  <a:tcPr/>
                </a:tc>
                <a:extLst>
                  <a:ext uri="{0D108BD9-81ED-4DB2-BD59-A6C34878D82A}">
                    <a16:rowId xmlns:a16="http://schemas.microsoft.com/office/drawing/2014/main" val="981225367"/>
                  </a:ext>
                </a:extLst>
              </a:tr>
              <a:tr h="370840">
                <a:tc>
                  <a:txBody>
                    <a:bodyPr/>
                    <a:lstStyle/>
                    <a:p>
                      <a:pPr algn="ctr"/>
                      <a:r>
                        <a:rPr lang="en-US"/>
                        <a:t>1</a:t>
                      </a:r>
                    </a:p>
                  </a:txBody>
                  <a:tcPr/>
                </a:tc>
                <a:tc>
                  <a:txBody>
                    <a:bodyPr/>
                    <a:lstStyle/>
                    <a:p>
                      <a:pPr algn="ctr"/>
                      <a:r>
                        <a:rPr lang="en-US"/>
                        <a:t>0</a:t>
                      </a:r>
                    </a:p>
                  </a:txBody>
                  <a:tcPr/>
                </a:tc>
                <a:extLst>
                  <a:ext uri="{0D108BD9-81ED-4DB2-BD59-A6C34878D82A}">
                    <a16:rowId xmlns:a16="http://schemas.microsoft.com/office/drawing/2014/main" val="832637352"/>
                  </a:ext>
                </a:extLst>
              </a:tr>
              <a:tr h="370840">
                <a:tc>
                  <a:txBody>
                    <a:bodyPr/>
                    <a:lstStyle/>
                    <a:p>
                      <a:pPr algn="ctr"/>
                      <a:r>
                        <a:rPr lang="en-US"/>
                        <a:t>0</a:t>
                      </a:r>
                    </a:p>
                  </a:txBody>
                  <a:tcPr/>
                </a:tc>
                <a:tc>
                  <a:txBody>
                    <a:bodyPr/>
                    <a:lstStyle/>
                    <a:p>
                      <a:pPr algn="ctr"/>
                      <a:r>
                        <a:rPr lang="en-US"/>
                        <a:t>1</a:t>
                      </a:r>
                    </a:p>
                  </a:txBody>
                  <a:tcPr/>
                </a:tc>
                <a:extLst>
                  <a:ext uri="{0D108BD9-81ED-4DB2-BD59-A6C34878D82A}">
                    <a16:rowId xmlns:a16="http://schemas.microsoft.com/office/drawing/2014/main" val="504160277"/>
                  </a:ext>
                </a:extLst>
              </a:tr>
              <a:tr h="370840">
                <a:tc>
                  <a:txBody>
                    <a:bodyPr/>
                    <a:lstStyle/>
                    <a:p>
                      <a:pPr algn="ctr"/>
                      <a:r>
                        <a:rPr lang="en-US" sz="2800" b="1">
                          <a:solidFill>
                            <a:srgbClr val="FF0000"/>
                          </a:solidFill>
                        </a:rPr>
                        <a:t>1</a:t>
                      </a:r>
                    </a:p>
                  </a:txBody>
                  <a:tcPr/>
                </a:tc>
                <a:tc>
                  <a:txBody>
                    <a:bodyPr/>
                    <a:lstStyle/>
                    <a:p>
                      <a:pPr algn="ctr"/>
                      <a:r>
                        <a:rPr lang="en-US" sz="2800" b="1">
                          <a:solidFill>
                            <a:srgbClr val="FF0000"/>
                          </a:solidFill>
                        </a:rPr>
                        <a:t>1</a:t>
                      </a:r>
                    </a:p>
                  </a:txBody>
                  <a:tcPr/>
                </a:tc>
                <a:extLst>
                  <a:ext uri="{0D108BD9-81ED-4DB2-BD59-A6C34878D82A}">
                    <a16:rowId xmlns:a16="http://schemas.microsoft.com/office/drawing/2014/main" val="3365981644"/>
                  </a:ext>
                </a:extLst>
              </a:tr>
            </a:tbl>
          </a:graphicData>
        </a:graphic>
      </p:graphicFrame>
      <p:sp>
        <p:nvSpPr>
          <p:cNvPr id="12" name="TextBox 11">
            <a:extLst>
              <a:ext uri="{FF2B5EF4-FFF2-40B4-BE49-F238E27FC236}">
                <a16:creationId xmlns:a16="http://schemas.microsoft.com/office/drawing/2014/main" id="{A9AF60E4-99BE-9618-2739-C7A0A4A025CA}"/>
              </a:ext>
            </a:extLst>
          </p:cNvPr>
          <p:cNvSpPr txBox="1"/>
          <p:nvPr/>
        </p:nvSpPr>
        <p:spPr>
          <a:xfrm>
            <a:off x="3505200" y="2764545"/>
            <a:ext cx="914400" cy="381000"/>
          </a:xfrm>
          <a:prstGeom prst="rect">
            <a:avLst/>
          </a:prstGeom>
          <a:noFill/>
        </p:spPr>
        <p:txBody>
          <a:bodyPr wrap="square" rtlCol="0">
            <a:spAutoFit/>
          </a:bodyPr>
          <a:lstStyle/>
          <a:p>
            <a:pPr algn="ctr"/>
            <a:r>
              <a:rPr lang="en-US" b="1"/>
              <a:t>R1</a:t>
            </a:r>
          </a:p>
        </p:txBody>
      </p:sp>
      <p:sp>
        <p:nvSpPr>
          <p:cNvPr id="13" name="TextBox 12">
            <a:extLst>
              <a:ext uri="{FF2B5EF4-FFF2-40B4-BE49-F238E27FC236}">
                <a16:creationId xmlns:a16="http://schemas.microsoft.com/office/drawing/2014/main" id="{FAA084B0-64A7-C980-D19D-007BA45C75A5}"/>
              </a:ext>
            </a:extLst>
          </p:cNvPr>
          <p:cNvSpPr txBox="1"/>
          <p:nvPr/>
        </p:nvSpPr>
        <p:spPr>
          <a:xfrm>
            <a:off x="5334000" y="2772551"/>
            <a:ext cx="914400" cy="381000"/>
          </a:xfrm>
          <a:prstGeom prst="rect">
            <a:avLst/>
          </a:prstGeom>
          <a:noFill/>
        </p:spPr>
        <p:txBody>
          <a:bodyPr wrap="square" rtlCol="0">
            <a:spAutoFit/>
          </a:bodyPr>
          <a:lstStyle/>
          <a:p>
            <a:pPr algn="ctr"/>
            <a:r>
              <a:rPr lang="en-US" b="1"/>
              <a:t>R2</a:t>
            </a:r>
          </a:p>
        </p:txBody>
      </p:sp>
      <p:sp>
        <p:nvSpPr>
          <p:cNvPr id="14" name="TextBox 13">
            <a:extLst>
              <a:ext uri="{FF2B5EF4-FFF2-40B4-BE49-F238E27FC236}">
                <a16:creationId xmlns:a16="http://schemas.microsoft.com/office/drawing/2014/main" id="{56E5D9C4-EC31-53F0-A4E4-44556DF53F09}"/>
              </a:ext>
            </a:extLst>
          </p:cNvPr>
          <p:cNvSpPr txBox="1"/>
          <p:nvPr/>
        </p:nvSpPr>
        <p:spPr>
          <a:xfrm>
            <a:off x="1333500" y="5247124"/>
            <a:ext cx="1981200" cy="369332"/>
          </a:xfrm>
          <a:prstGeom prst="rect">
            <a:avLst/>
          </a:prstGeom>
          <a:noFill/>
        </p:spPr>
        <p:txBody>
          <a:bodyPr wrap="square" rtlCol="0">
            <a:spAutoFit/>
          </a:bodyPr>
          <a:lstStyle/>
          <a:p>
            <a:pPr algn="ctr"/>
            <a:r>
              <a:rPr lang="en-US" b="1"/>
              <a:t>Availability</a:t>
            </a:r>
          </a:p>
        </p:txBody>
      </p:sp>
      <p:sp>
        <p:nvSpPr>
          <p:cNvPr id="15" name="TextBox 14">
            <a:extLst>
              <a:ext uri="{FF2B5EF4-FFF2-40B4-BE49-F238E27FC236}">
                <a16:creationId xmlns:a16="http://schemas.microsoft.com/office/drawing/2014/main" id="{2BDB6FCB-2F3F-964F-40F0-1E398160A988}"/>
              </a:ext>
            </a:extLst>
          </p:cNvPr>
          <p:cNvSpPr txBox="1"/>
          <p:nvPr/>
        </p:nvSpPr>
        <p:spPr>
          <a:xfrm>
            <a:off x="-228600" y="6224522"/>
            <a:ext cx="1981200" cy="923330"/>
          </a:xfrm>
          <a:prstGeom prst="rect">
            <a:avLst/>
          </a:prstGeom>
          <a:noFill/>
        </p:spPr>
        <p:txBody>
          <a:bodyPr wrap="square" rtlCol="0">
            <a:spAutoFit/>
          </a:bodyPr>
          <a:lstStyle/>
          <a:p>
            <a:pPr marL="342900" indent="-342900" algn="ctr">
              <a:buAutoNum type="arabicPlain"/>
            </a:pPr>
            <a:r>
              <a:rPr lang="en-US" b="1"/>
              <a:t>0</a:t>
            </a:r>
          </a:p>
          <a:p>
            <a:pPr algn="ctr"/>
            <a:r>
              <a:rPr lang="en-US" b="1"/>
              <a:t>0   1</a:t>
            </a:r>
          </a:p>
          <a:p>
            <a:pPr algn="ctr"/>
            <a:r>
              <a:rPr lang="en-US" b="1"/>
              <a:t>They will be +</a:t>
            </a:r>
          </a:p>
        </p:txBody>
      </p:sp>
      <p:sp>
        <p:nvSpPr>
          <p:cNvPr id="16" name="TextBox 15">
            <a:extLst>
              <a:ext uri="{FF2B5EF4-FFF2-40B4-BE49-F238E27FC236}">
                <a16:creationId xmlns:a16="http://schemas.microsoft.com/office/drawing/2014/main" id="{9054B8AB-C96B-5BB9-B352-79FC66589A4E}"/>
              </a:ext>
            </a:extLst>
          </p:cNvPr>
          <p:cNvSpPr txBox="1"/>
          <p:nvPr/>
        </p:nvSpPr>
        <p:spPr>
          <a:xfrm>
            <a:off x="7162800" y="990600"/>
            <a:ext cx="1981200" cy="830997"/>
          </a:xfrm>
          <a:prstGeom prst="rect">
            <a:avLst/>
          </a:prstGeom>
          <a:noFill/>
        </p:spPr>
        <p:txBody>
          <a:bodyPr wrap="square" rtlCol="0">
            <a:spAutoFit/>
          </a:bodyPr>
          <a:lstStyle/>
          <a:p>
            <a:pPr algn="ctr"/>
            <a:r>
              <a:rPr lang="en-US" sz="2400" b="1">
                <a:solidFill>
                  <a:srgbClr val="FF0000"/>
                </a:solidFill>
              </a:rPr>
              <a:t>NO DEADLOCK</a:t>
            </a:r>
          </a:p>
        </p:txBody>
      </p:sp>
    </p:spTree>
    <p:extLst>
      <p:ext uri="{BB962C8B-B14F-4D97-AF65-F5344CB8AC3E}">
        <p14:creationId xmlns:p14="http://schemas.microsoft.com/office/powerpoint/2010/main" val="388173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544-A848-4EF7-AD47-5ADB17982821}"/>
              </a:ext>
            </a:extLst>
          </p:cNvPr>
          <p:cNvSpPr>
            <a:spLocks noGrp="1"/>
          </p:cNvSpPr>
          <p:nvPr>
            <p:ph type="title"/>
          </p:nvPr>
        </p:nvSpPr>
        <p:spPr>
          <a:xfrm>
            <a:off x="2112962" y="2971800"/>
            <a:ext cx="5832475" cy="738664"/>
          </a:xfrm>
        </p:spPr>
        <p:txBody>
          <a:bodyPr/>
          <a:lstStyle/>
          <a:p>
            <a:pPr algn="ctr"/>
            <a:r>
              <a:rPr lang="en-US" sz="4800">
                <a:latin typeface="Bell MT" panose="02020503060305020303" pitchFamily="18" charset="0"/>
              </a:rPr>
              <a:t>Any Questions???</a:t>
            </a:r>
          </a:p>
        </p:txBody>
      </p:sp>
    </p:spTree>
    <p:extLst>
      <p:ext uri="{BB962C8B-B14F-4D97-AF65-F5344CB8AC3E}">
        <p14:creationId xmlns:p14="http://schemas.microsoft.com/office/powerpoint/2010/main" val="192647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2540" rIns="0" bIns="0" rtlCol="0">
            <a:spAutoFit/>
          </a:bodyPr>
          <a:lstStyle/>
          <a:p>
            <a:pPr marL="150495">
              <a:lnSpc>
                <a:spcPct val="100000"/>
              </a:lnSpc>
              <a:spcBef>
                <a:spcPts val="20"/>
              </a:spcBef>
            </a:pPr>
            <a:fld id="{81D60167-4931-47E6-BA6A-407CBD079E47}" type="slidenum">
              <a:rPr spc="-50" dirty="0"/>
              <a:t>2</a:t>
            </a:fld>
            <a:endParaRPr spc="-50"/>
          </a:p>
        </p:txBody>
      </p:sp>
      <p:sp>
        <p:nvSpPr>
          <p:cNvPr id="2" name="object 2"/>
          <p:cNvSpPr txBox="1"/>
          <p:nvPr/>
        </p:nvSpPr>
        <p:spPr>
          <a:xfrm>
            <a:off x="536690" y="2649727"/>
            <a:ext cx="7842884" cy="3185795"/>
          </a:xfrm>
          <a:prstGeom prst="rect">
            <a:avLst/>
          </a:prstGeom>
        </p:spPr>
        <p:txBody>
          <a:bodyPr vert="horz" wrap="square" lIns="0" tIns="12065" rIns="0" bIns="0" rtlCol="0">
            <a:spAutoFit/>
          </a:bodyPr>
          <a:lstStyle/>
          <a:p>
            <a:pPr marL="913765" algn="ctr">
              <a:lnSpc>
                <a:spcPct val="100000"/>
              </a:lnSpc>
              <a:spcBef>
                <a:spcPts val="95"/>
              </a:spcBef>
            </a:pPr>
            <a:r>
              <a:rPr sz="3200" b="1">
                <a:solidFill>
                  <a:srgbClr val="554F8C"/>
                </a:solidFill>
                <a:latin typeface="Arial"/>
                <a:cs typeface="Arial"/>
              </a:rPr>
              <a:t>What</a:t>
            </a:r>
            <a:r>
              <a:rPr sz="3200" b="1" spc="-35">
                <a:solidFill>
                  <a:srgbClr val="554F8C"/>
                </a:solidFill>
                <a:latin typeface="Arial"/>
                <a:cs typeface="Arial"/>
              </a:rPr>
              <a:t> </a:t>
            </a:r>
            <a:r>
              <a:rPr sz="3200" b="1">
                <a:solidFill>
                  <a:srgbClr val="554F8C"/>
                </a:solidFill>
                <a:latin typeface="Arial"/>
                <a:cs typeface="Arial"/>
              </a:rPr>
              <a:t>Is</a:t>
            </a:r>
            <a:r>
              <a:rPr sz="3200" b="1" spc="-35">
                <a:solidFill>
                  <a:srgbClr val="554F8C"/>
                </a:solidFill>
                <a:latin typeface="Arial"/>
                <a:cs typeface="Arial"/>
              </a:rPr>
              <a:t> </a:t>
            </a:r>
            <a:r>
              <a:rPr sz="3200" b="1">
                <a:solidFill>
                  <a:srgbClr val="554F8C"/>
                </a:solidFill>
                <a:latin typeface="Arial"/>
                <a:cs typeface="Arial"/>
              </a:rPr>
              <a:t>In</a:t>
            </a:r>
            <a:r>
              <a:rPr sz="3200" b="1" spc="-30">
                <a:solidFill>
                  <a:srgbClr val="554F8C"/>
                </a:solidFill>
                <a:latin typeface="Arial"/>
                <a:cs typeface="Arial"/>
              </a:rPr>
              <a:t> </a:t>
            </a:r>
            <a:r>
              <a:rPr sz="3200" b="1">
                <a:solidFill>
                  <a:srgbClr val="554F8C"/>
                </a:solidFill>
                <a:latin typeface="Arial"/>
                <a:cs typeface="Arial"/>
              </a:rPr>
              <a:t>This</a:t>
            </a:r>
            <a:r>
              <a:rPr sz="3200" b="1" spc="-35">
                <a:solidFill>
                  <a:srgbClr val="554F8C"/>
                </a:solidFill>
                <a:latin typeface="Arial"/>
                <a:cs typeface="Arial"/>
              </a:rPr>
              <a:t> </a:t>
            </a:r>
            <a:r>
              <a:rPr sz="3200" b="1" spc="-10">
                <a:solidFill>
                  <a:srgbClr val="554F8C"/>
                </a:solidFill>
                <a:latin typeface="Arial"/>
                <a:cs typeface="Arial"/>
              </a:rPr>
              <a:t>Chapter?</a:t>
            </a:r>
            <a:endParaRPr sz="3200">
              <a:latin typeface="Arial"/>
              <a:cs typeface="Arial"/>
            </a:endParaRPr>
          </a:p>
          <a:p>
            <a:pPr marL="354965" indent="-342265">
              <a:lnSpc>
                <a:spcPct val="100000"/>
              </a:lnSpc>
              <a:spcBef>
                <a:spcPts val="2925"/>
              </a:spcBef>
              <a:buFont typeface="Arial MT"/>
              <a:buChar char="•"/>
              <a:tabLst>
                <a:tab pos="354965" algn="l"/>
              </a:tabLst>
            </a:pPr>
            <a:r>
              <a:rPr sz="2400" b="1">
                <a:solidFill>
                  <a:srgbClr val="363639"/>
                </a:solidFill>
                <a:latin typeface="Arial"/>
                <a:cs typeface="Arial"/>
              </a:rPr>
              <a:t>What</a:t>
            </a:r>
            <a:r>
              <a:rPr sz="2400" b="1" spc="-30">
                <a:solidFill>
                  <a:srgbClr val="363639"/>
                </a:solidFill>
                <a:latin typeface="Arial"/>
                <a:cs typeface="Arial"/>
              </a:rPr>
              <a:t> </a:t>
            </a:r>
            <a:r>
              <a:rPr sz="2400" b="1">
                <a:solidFill>
                  <a:srgbClr val="363639"/>
                </a:solidFill>
                <a:latin typeface="Arial"/>
                <a:cs typeface="Arial"/>
              </a:rPr>
              <a:t>is</a:t>
            </a:r>
            <a:r>
              <a:rPr sz="2400" b="1" spc="-30">
                <a:solidFill>
                  <a:srgbClr val="363639"/>
                </a:solidFill>
                <a:latin typeface="Arial"/>
                <a:cs typeface="Arial"/>
              </a:rPr>
              <a:t> </a:t>
            </a:r>
            <a:r>
              <a:rPr sz="2400" b="1">
                <a:solidFill>
                  <a:srgbClr val="363639"/>
                </a:solidFill>
                <a:latin typeface="Arial"/>
                <a:cs typeface="Arial"/>
              </a:rPr>
              <a:t>a</a:t>
            </a:r>
            <a:r>
              <a:rPr sz="2400" b="1" spc="-35">
                <a:solidFill>
                  <a:srgbClr val="363639"/>
                </a:solidFill>
                <a:latin typeface="Arial"/>
                <a:cs typeface="Arial"/>
              </a:rPr>
              <a:t> </a:t>
            </a:r>
            <a:r>
              <a:rPr sz="2400" b="1" spc="-10">
                <a:solidFill>
                  <a:srgbClr val="363639"/>
                </a:solidFill>
                <a:latin typeface="Arial"/>
                <a:cs typeface="Arial"/>
              </a:rPr>
              <a:t>deadlock?</a:t>
            </a:r>
            <a:endParaRPr sz="2400">
              <a:latin typeface="Arial"/>
              <a:cs typeface="Arial"/>
            </a:endParaRPr>
          </a:p>
          <a:p>
            <a:pPr>
              <a:lnSpc>
                <a:spcPct val="100000"/>
              </a:lnSpc>
              <a:spcBef>
                <a:spcPts val="685"/>
              </a:spcBef>
              <a:buClr>
                <a:srgbClr val="363639"/>
              </a:buClr>
              <a:buFont typeface="Arial MT"/>
              <a:buChar char="•"/>
            </a:pPr>
            <a:endParaRPr sz="2400">
              <a:latin typeface="Arial"/>
              <a:cs typeface="Arial"/>
            </a:endParaRPr>
          </a:p>
          <a:p>
            <a:pPr marL="354965" indent="-342265">
              <a:lnSpc>
                <a:spcPct val="100000"/>
              </a:lnSpc>
              <a:buFont typeface="Arial MT"/>
              <a:buChar char="•"/>
              <a:tabLst>
                <a:tab pos="354965" algn="l"/>
                <a:tab pos="2449195" algn="l"/>
              </a:tabLst>
            </a:pPr>
            <a:r>
              <a:rPr sz="2400" b="1">
                <a:solidFill>
                  <a:srgbClr val="363639"/>
                </a:solidFill>
                <a:latin typeface="Arial"/>
                <a:cs typeface="Arial"/>
              </a:rPr>
              <a:t>Staying</a:t>
            </a:r>
            <a:r>
              <a:rPr sz="2400" b="1" spc="-110">
                <a:solidFill>
                  <a:srgbClr val="363639"/>
                </a:solidFill>
                <a:latin typeface="Arial"/>
                <a:cs typeface="Arial"/>
              </a:rPr>
              <a:t> </a:t>
            </a:r>
            <a:r>
              <a:rPr sz="2400" b="1" spc="-20">
                <a:solidFill>
                  <a:srgbClr val="363639"/>
                </a:solidFill>
                <a:latin typeface="Arial"/>
                <a:cs typeface="Arial"/>
              </a:rPr>
              <a:t>Safe:</a:t>
            </a:r>
            <a:r>
              <a:rPr sz="2400" b="1">
                <a:solidFill>
                  <a:srgbClr val="363639"/>
                </a:solidFill>
                <a:latin typeface="Arial"/>
                <a:cs typeface="Arial"/>
              </a:rPr>
              <a:t>	Preventing</a:t>
            </a:r>
            <a:r>
              <a:rPr sz="2400" b="1" spc="-80">
                <a:solidFill>
                  <a:srgbClr val="363639"/>
                </a:solidFill>
                <a:latin typeface="Arial"/>
                <a:cs typeface="Arial"/>
              </a:rPr>
              <a:t> </a:t>
            </a:r>
            <a:r>
              <a:rPr sz="2400" b="1">
                <a:solidFill>
                  <a:srgbClr val="363639"/>
                </a:solidFill>
                <a:latin typeface="Arial"/>
                <a:cs typeface="Arial"/>
              </a:rPr>
              <a:t>and</a:t>
            </a:r>
            <a:r>
              <a:rPr sz="2400" b="1" spc="-80">
                <a:solidFill>
                  <a:srgbClr val="363639"/>
                </a:solidFill>
                <a:latin typeface="Arial"/>
                <a:cs typeface="Arial"/>
              </a:rPr>
              <a:t> </a:t>
            </a:r>
            <a:r>
              <a:rPr sz="2400" b="1">
                <a:solidFill>
                  <a:srgbClr val="363639"/>
                </a:solidFill>
                <a:latin typeface="Arial"/>
                <a:cs typeface="Arial"/>
              </a:rPr>
              <a:t>Avoiding</a:t>
            </a:r>
            <a:r>
              <a:rPr sz="2400" b="1" spc="-75">
                <a:solidFill>
                  <a:srgbClr val="363639"/>
                </a:solidFill>
                <a:latin typeface="Arial"/>
                <a:cs typeface="Arial"/>
              </a:rPr>
              <a:t> </a:t>
            </a:r>
            <a:r>
              <a:rPr sz="2400" b="1" spc="-10">
                <a:solidFill>
                  <a:srgbClr val="363639"/>
                </a:solidFill>
                <a:latin typeface="Arial"/>
                <a:cs typeface="Arial"/>
              </a:rPr>
              <a:t>Deadlocks</a:t>
            </a:r>
            <a:endParaRPr sz="2400">
              <a:latin typeface="Arial"/>
              <a:cs typeface="Arial"/>
            </a:endParaRPr>
          </a:p>
          <a:p>
            <a:pPr>
              <a:lnSpc>
                <a:spcPct val="100000"/>
              </a:lnSpc>
              <a:spcBef>
                <a:spcPts val="1010"/>
              </a:spcBef>
              <a:buClr>
                <a:srgbClr val="363639"/>
              </a:buClr>
              <a:buFont typeface="Arial MT"/>
              <a:buChar char="•"/>
            </a:pPr>
            <a:endParaRPr sz="2400">
              <a:latin typeface="Arial"/>
              <a:cs typeface="Arial"/>
            </a:endParaRPr>
          </a:p>
          <a:p>
            <a:pPr marL="355600" marR="5080" indent="-343535">
              <a:lnSpc>
                <a:spcPts val="2590"/>
              </a:lnSpc>
              <a:buFont typeface="Arial MT"/>
              <a:buChar char="•"/>
              <a:tabLst>
                <a:tab pos="355600" algn="l"/>
                <a:tab pos="3447415" algn="l"/>
              </a:tabLst>
            </a:pPr>
            <a:r>
              <a:rPr sz="2400" b="1">
                <a:solidFill>
                  <a:srgbClr val="363639"/>
                </a:solidFill>
                <a:latin typeface="Arial"/>
                <a:cs typeface="Arial"/>
              </a:rPr>
              <a:t>Living</a:t>
            </a:r>
            <a:r>
              <a:rPr sz="2400" b="1" spc="-65">
                <a:solidFill>
                  <a:srgbClr val="363639"/>
                </a:solidFill>
                <a:latin typeface="Arial"/>
                <a:cs typeface="Arial"/>
              </a:rPr>
              <a:t> </a:t>
            </a:r>
            <a:r>
              <a:rPr sz="2400" b="1" spc="-10">
                <a:solidFill>
                  <a:srgbClr val="363639"/>
                </a:solidFill>
                <a:latin typeface="Arial"/>
                <a:cs typeface="Arial"/>
              </a:rPr>
              <a:t>Dangerously:</a:t>
            </a:r>
            <a:r>
              <a:rPr sz="2400" b="1">
                <a:solidFill>
                  <a:srgbClr val="363639"/>
                </a:solidFill>
                <a:latin typeface="Arial"/>
                <a:cs typeface="Arial"/>
              </a:rPr>
              <a:t>	Let</a:t>
            </a:r>
            <a:r>
              <a:rPr sz="2400" b="1" spc="-60">
                <a:solidFill>
                  <a:srgbClr val="363639"/>
                </a:solidFill>
                <a:latin typeface="Arial"/>
                <a:cs typeface="Arial"/>
              </a:rPr>
              <a:t> </a:t>
            </a:r>
            <a:r>
              <a:rPr sz="2400" b="1">
                <a:solidFill>
                  <a:srgbClr val="363639"/>
                </a:solidFill>
                <a:latin typeface="Arial"/>
                <a:cs typeface="Arial"/>
              </a:rPr>
              <a:t>the</a:t>
            </a:r>
            <a:r>
              <a:rPr sz="2400" b="1" spc="-65">
                <a:solidFill>
                  <a:srgbClr val="363639"/>
                </a:solidFill>
                <a:latin typeface="Arial"/>
                <a:cs typeface="Arial"/>
              </a:rPr>
              <a:t> </a:t>
            </a:r>
            <a:r>
              <a:rPr sz="2400" b="1">
                <a:solidFill>
                  <a:srgbClr val="363639"/>
                </a:solidFill>
                <a:latin typeface="Arial"/>
                <a:cs typeface="Arial"/>
              </a:rPr>
              <a:t>deadlock</a:t>
            </a:r>
            <a:r>
              <a:rPr sz="2400" b="1" spc="-65">
                <a:solidFill>
                  <a:srgbClr val="363639"/>
                </a:solidFill>
                <a:latin typeface="Arial"/>
                <a:cs typeface="Arial"/>
              </a:rPr>
              <a:t> </a:t>
            </a:r>
            <a:r>
              <a:rPr sz="2400" b="1">
                <a:solidFill>
                  <a:srgbClr val="363639"/>
                </a:solidFill>
                <a:latin typeface="Arial"/>
                <a:cs typeface="Arial"/>
              </a:rPr>
              <a:t>happen,</a:t>
            </a:r>
            <a:r>
              <a:rPr sz="2400" b="1" spc="-60">
                <a:solidFill>
                  <a:srgbClr val="363639"/>
                </a:solidFill>
                <a:latin typeface="Arial"/>
                <a:cs typeface="Arial"/>
              </a:rPr>
              <a:t> </a:t>
            </a:r>
            <a:r>
              <a:rPr sz="2400" b="1" spc="-20">
                <a:solidFill>
                  <a:srgbClr val="363639"/>
                </a:solidFill>
                <a:latin typeface="Arial"/>
                <a:cs typeface="Arial"/>
              </a:rPr>
              <a:t>then </a:t>
            </a:r>
            <a:r>
              <a:rPr sz="2400" b="1">
                <a:solidFill>
                  <a:srgbClr val="363639"/>
                </a:solidFill>
                <a:latin typeface="Arial"/>
                <a:cs typeface="Arial"/>
              </a:rPr>
              <a:t>detect</a:t>
            </a:r>
            <a:r>
              <a:rPr sz="2400" b="1" spc="-45">
                <a:solidFill>
                  <a:srgbClr val="363639"/>
                </a:solidFill>
                <a:latin typeface="Arial"/>
                <a:cs typeface="Arial"/>
              </a:rPr>
              <a:t> </a:t>
            </a:r>
            <a:r>
              <a:rPr sz="2400" b="1">
                <a:solidFill>
                  <a:srgbClr val="363639"/>
                </a:solidFill>
                <a:latin typeface="Arial"/>
                <a:cs typeface="Arial"/>
              </a:rPr>
              <a:t>it</a:t>
            </a:r>
            <a:r>
              <a:rPr sz="2400" b="1" spc="-45">
                <a:solidFill>
                  <a:srgbClr val="363639"/>
                </a:solidFill>
                <a:latin typeface="Arial"/>
                <a:cs typeface="Arial"/>
              </a:rPr>
              <a:t> </a:t>
            </a:r>
            <a:r>
              <a:rPr sz="2400" b="1">
                <a:solidFill>
                  <a:srgbClr val="363639"/>
                </a:solidFill>
                <a:latin typeface="Arial"/>
                <a:cs typeface="Arial"/>
              </a:rPr>
              <a:t>and</a:t>
            </a:r>
            <a:r>
              <a:rPr sz="2400" b="1" spc="-45">
                <a:solidFill>
                  <a:srgbClr val="363639"/>
                </a:solidFill>
                <a:latin typeface="Arial"/>
                <a:cs typeface="Arial"/>
              </a:rPr>
              <a:t> </a:t>
            </a:r>
            <a:r>
              <a:rPr sz="2400" b="1">
                <a:solidFill>
                  <a:srgbClr val="363639"/>
                </a:solidFill>
                <a:latin typeface="Arial"/>
                <a:cs typeface="Arial"/>
              </a:rPr>
              <a:t>recover</a:t>
            </a:r>
            <a:r>
              <a:rPr sz="2400" b="1" spc="-45">
                <a:solidFill>
                  <a:srgbClr val="363639"/>
                </a:solidFill>
                <a:latin typeface="Arial"/>
                <a:cs typeface="Arial"/>
              </a:rPr>
              <a:t> </a:t>
            </a:r>
            <a:r>
              <a:rPr sz="2400" b="1">
                <a:solidFill>
                  <a:srgbClr val="363639"/>
                </a:solidFill>
                <a:latin typeface="Arial"/>
                <a:cs typeface="Arial"/>
              </a:rPr>
              <a:t>from</a:t>
            </a:r>
            <a:r>
              <a:rPr sz="2400" b="1" spc="-45">
                <a:solidFill>
                  <a:srgbClr val="363639"/>
                </a:solidFill>
                <a:latin typeface="Arial"/>
                <a:cs typeface="Arial"/>
              </a:rPr>
              <a:t> </a:t>
            </a:r>
            <a:r>
              <a:rPr sz="2400" b="1" spc="-25">
                <a:solidFill>
                  <a:srgbClr val="363639"/>
                </a:solidFill>
                <a:latin typeface="Arial"/>
                <a:cs typeface="Arial"/>
              </a:rPr>
              <a:t>it.</a:t>
            </a:r>
            <a:endParaRPr sz="2400">
              <a:latin typeface="Arial"/>
              <a:cs typeface="Arial"/>
            </a:endParaRPr>
          </a:p>
        </p:txBody>
      </p:sp>
      <p:sp>
        <p:nvSpPr>
          <p:cNvPr id="3" name="object 3"/>
          <p:cNvSpPr txBox="1">
            <a:spLocks noGrp="1"/>
          </p:cNvSpPr>
          <p:nvPr>
            <p:ph type="title"/>
          </p:nvPr>
        </p:nvSpPr>
        <p:spPr>
          <a:xfrm>
            <a:off x="2280157" y="825499"/>
            <a:ext cx="5803900" cy="1365885"/>
          </a:xfrm>
          <a:prstGeom prst="rect">
            <a:avLst/>
          </a:prstGeom>
        </p:spPr>
        <p:txBody>
          <a:bodyPr vert="horz" wrap="square" lIns="0" tIns="12065" rIns="0" bIns="0" rtlCol="0">
            <a:spAutoFit/>
          </a:bodyPr>
          <a:lstStyle/>
          <a:p>
            <a:pPr algn="ctr">
              <a:lnSpc>
                <a:spcPts val="5275"/>
              </a:lnSpc>
              <a:spcBef>
                <a:spcPts val="95"/>
              </a:spcBef>
            </a:pPr>
            <a:r>
              <a:rPr sz="4400">
                <a:solidFill>
                  <a:srgbClr val="363639"/>
                </a:solidFill>
              </a:rPr>
              <a:t>OPERATING</a:t>
            </a:r>
            <a:r>
              <a:rPr sz="4400" spc="-70">
                <a:solidFill>
                  <a:srgbClr val="363639"/>
                </a:solidFill>
              </a:rPr>
              <a:t> </a:t>
            </a:r>
            <a:r>
              <a:rPr sz="4400" spc="-10">
                <a:solidFill>
                  <a:srgbClr val="363639"/>
                </a:solidFill>
              </a:rPr>
              <a:t>SYSTEM</a:t>
            </a:r>
            <a:endParaRPr sz="4400"/>
          </a:p>
          <a:p>
            <a:pPr algn="ctr">
              <a:lnSpc>
                <a:spcPts val="5275"/>
              </a:lnSpc>
            </a:pPr>
            <a:r>
              <a:rPr sz="4400" spc="-10">
                <a:solidFill>
                  <a:srgbClr val="363639"/>
                </a:solidFill>
              </a:rPr>
              <a:t>Deadlocks</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prstGeom prst="rect">
            <a:avLst/>
          </a:prstGeom>
        </p:spPr>
        <p:txBody>
          <a:bodyPr vert="horz" wrap="square" lIns="0" tIns="2540" rIns="0" bIns="0" rtlCol="0">
            <a:spAutoFit/>
          </a:bodyPr>
          <a:lstStyle/>
          <a:p>
            <a:pPr marL="150495">
              <a:lnSpc>
                <a:spcPct val="100000"/>
              </a:lnSpc>
              <a:spcBef>
                <a:spcPts val="20"/>
              </a:spcBef>
            </a:pPr>
            <a:fld id="{81D60167-4931-47E6-BA6A-407CBD079E47}" type="slidenum">
              <a:rPr spc="-50" dirty="0"/>
              <a:t>3</a:t>
            </a:fld>
            <a:endParaRPr spc="-50"/>
          </a:p>
        </p:txBody>
      </p:sp>
      <p:sp>
        <p:nvSpPr>
          <p:cNvPr id="2" name="object 2"/>
          <p:cNvSpPr txBox="1">
            <a:spLocks noGrp="1"/>
          </p:cNvSpPr>
          <p:nvPr>
            <p:ph type="title"/>
          </p:nvPr>
        </p:nvSpPr>
        <p:spPr>
          <a:xfrm>
            <a:off x="3247134" y="817879"/>
            <a:ext cx="3564254" cy="695960"/>
          </a:xfrm>
          <a:prstGeom prst="rect">
            <a:avLst/>
          </a:prstGeom>
        </p:spPr>
        <p:txBody>
          <a:bodyPr vert="horz" wrap="square" lIns="0" tIns="12065" rIns="0" bIns="0" rtlCol="0">
            <a:spAutoFit/>
          </a:bodyPr>
          <a:lstStyle/>
          <a:p>
            <a:pPr marL="12700">
              <a:lnSpc>
                <a:spcPct val="100000"/>
              </a:lnSpc>
              <a:spcBef>
                <a:spcPts val="95"/>
              </a:spcBef>
            </a:pPr>
            <a:r>
              <a:rPr sz="4400" spc="-10">
                <a:solidFill>
                  <a:srgbClr val="363639"/>
                </a:solidFill>
              </a:rPr>
              <a:t>DEADLOCKS</a:t>
            </a:r>
            <a:endParaRPr sz="4400"/>
          </a:p>
        </p:txBody>
      </p:sp>
      <p:sp>
        <p:nvSpPr>
          <p:cNvPr id="3" name="object 3"/>
          <p:cNvSpPr txBox="1"/>
          <p:nvPr/>
        </p:nvSpPr>
        <p:spPr>
          <a:xfrm>
            <a:off x="841501" y="1754377"/>
            <a:ext cx="8376284" cy="2112758"/>
          </a:xfrm>
          <a:prstGeom prst="rect">
            <a:avLst/>
          </a:prstGeom>
        </p:spPr>
        <p:txBody>
          <a:bodyPr vert="horz" wrap="square" lIns="0" tIns="12065" rIns="0" bIns="0" rtlCol="0">
            <a:spAutoFit/>
          </a:bodyPr>
          <a:lstStyle/>
          <a:p>
            <a:pPr marL="83185">
              <a:lnSpc>
                <a:spcPct val="100000"/>
              </a:lnSpc>
              <a:spcBef>
                <a:spcPts val="95"/>
              </a:spcBef>
            </a:pPr>
            <a:r>
              <a:rPr sz="2000" b="1" spc="-10">
                <a:solidFill>
                  <a:srgbClr val="ED1C24"/>
                </a:solidFill>
                <a:latin typeface="Arial"/>
                <a:cs typeface="Arial"/>
              </a:rPr>
              <a:t>EXAMPLES:</a:t>
            </a:r>
            <a:endParaRPr sz="2000">
              <a:latin typeface="Arial"/>
              <a:cs typeface="Arial"/>
            </a:endParaRPr>
          </a:p>
          <a:p>
            <a:pPr marL="12700">
              <a:lnSpc>
                <a:spcPct val="100000"/>
              </a:lnSpc>
              <a:tabLst>
                <a:tab pos="545465" algn="l"/>
              </a:tabLst>
            </a:pPr>
            <a:endParaRPr sz="1800">
              <a:latin typeface="Arial MT"/>
              <a:cs typeface="Arial MT"/>
            </a:endParaRPr>
          </a:p>
          <a:p>
            <a:pPr>
              <a:lnSpc>
                <a:spcPct val="100000"/>
              </a:lnSpc>
              <a:spcBef>
                <a:spcPts val="785"/>
              </a:spcBef>
              <a:buClr>
                <a:srgbClr val="363639"/>
              </a:buClr>
              <a:buFont typeface="Arial MT"/>
              <a:buChar char="•"/>
            </a:pPr>
            <a:endParaRPr sz="1800">
              <a:latin typeface="Arial MT"/>
              <a:cs typeface="Arial MT"/>
            </a:endParaRPr>
          </a:p>
          <a:p>
            <a:pPr marL="546100" marR="5080" indent="-533400">
              <a:lnSpc>
                <a:spcPts val="1950"/>
              </a:lnSpc>
              <a:buChar char="•"/>
              <a:tabLst>
                <a:tab pos="546100" algn="l"/>
              </a:tabLst>
            </a:pPr>
            <a:r>
              <a:rPr sz="1800">
                <a:solidFill>
                  <a:srgbClr val="363639"/>
                </a:solidFill>
                <a:latin typeface="Arial MT"/>
                <a:cs typeface="Arial MT"/>
              </a:rPr>
              <a:t>You</a:t>
            </a:r>
            <a:r>
              <a:rPr sz="1800" spc="220">
                <a:solidFill>
                  <a:srgbClr val="363639"/>
                </a:solidFill>
                <a:latin typeface="Arial MT"/>
                <a:cs typeface="Arial MT"/>
              </a:rPr>
              <a:t> </a:t>
            </a:r>
            <a:r>
              <a:rPr sz="1800">
                <a:solidFill>
                  <a:srgbClr val="363639"/>
                </a:solidFill>
                <a:latin typeface="Arial MT"/>
                <a:cs typeface="Arial MT"/>
              </a:rPr>
              <a:t>can't</a:t>
            </a:r>
            <a:r>
              <a:rPr sz="1800" spc="225">
                <a:solidFill>
                  <a:srgbClr val="363639"/>
                </a:solidFill>
                <a:latin typeface="Arial MT"/>
                <a:cs typeface="Arial MT"/>
              </a:rPr>
              <a:t> </a:t>
            </a:r>
            <a:r>
              <a:rPr sz="1800">
                <a:solidFill>
                  <a:srgbClr val="363639"/>
                </a:solidFill>
                <a:latin typeface="Arial MT"/>
                <a:cs typeface="Arial MT"/>
              </a:rPr>
              <a:t>get</a:t>
            </a:r>
            <a:r>
              <a:rPr sz="1800" spc="220">
                <a:solidFill>
                  <a:srgbClr val="363639"/>
                </a:solidFill>
                <a:latin typeface="Arial MT"/>
                <a:cs typeface="Arial MT"/>
              </a:rPr>
              <a:t> </a:t>
            </a:r>
            <a:r>
              <a:rPr sz="1800">
                <a:solidFill>
                  <a:srgbClr val="363639"/>
                </a:solidFill>
                <a:latin typeface="Arial MT"/>
                <a:cs typeface="Arial MT"/>
              </a:rPr>
              <a:t>a</a:t>
            </a:r>
            <a:r>
              <a:rPr sz="1800" spc="225">
                <a:solidFill>
                  <a:srgbClr val="363639"/>
                </a:solidFill>
                <a:latin typeface="Arial MT"/>
                <a:cs typeface="Arial MT"/>
              </a:rPr>
              <a:t> </a:t>
            </a:r>
            <a:r>
              <a:rPr sz="1800">
                <a:solidFill>
                  <a:srgbClr val="363639"/>
                </a:solidFill>
                <a:latin typeface="Arial MT"/>
                <a:cs typeface="Arial MT"/>
              </a:rPr>
              <a:t>job</a:t>
            </a:r>
            <a:r>
              <a:rPr sz="1800" spc="220">
                <a:solidFill>
                  <a:srgbClr val="363639"/>
                </a:solidFill>
                <a:latin typeface="Arial MT"/>
                <a:cs typeface="Arial MT"/>
              </a:rPr>
              <a:t> </a:t>
            </a:r>
            <a:r>
              <a:rPr sz="1800">
                <a:solidFill>
                  <a:srgbClr val="363639"/>
                </a:solidFill>
                <a:latin typeface="Arial MT"/>
                <a:cs typeface="Arial MT"/>
              </a:rPr>
              <a:t>without</a:t>
            </a:r>
            <a:r>
              <a:rPr sz="1800" spc="220">
                <a:solidFill>
                  <a:srgbClr val="363639"/>
                </a:solidFill>
                <a:latin typeface="Arial MT"/>
                <a:cs typeface="Arial MT"/>
              </a:rPr>
              <a:t> </a:t>
            </a:r>
            <a:r>
              <a:rPr sz="1800">
                <a:solidFill>
                  <a:srgbClr val="363639"/>
                </a:solidFill>
                <a:latin typeface="Arial MT"/>
                <a:cs typeface="Arial MT"/>
              </a:rPr>
              <a:t>experience;</a:t>
            </a:r>
            <a:r>
              <a:rPr sz="1800" spc="235">
                <a:solidFill>
                  <a:srgbClr val="363639"/>
                </a:solidFill>
                <a:latin typeface="Arial MT"/>
                <a:cs typeface="Arial MT"/>
              </a:rPr>
              <a:t> </a:t>
            </a:r>
            <a:r>
              <a:rPr sz="1800">
                <a:solidFill>
                  <a:srgbClr val="363639"/>
                </a:solidFill>
                <a:latin typeface="Arial MT"/>
                <a:cs typeface="Arial MT"/>
              </a:rPr>
              <a:t>you</a:t>
            </a:r>
            <a:r>
              <a:rPr sz="1800" spc="240">
                <a:solidFill>
                  <a:srgbClr val="363639"/>
                </a:solidFill>
                <a:latin typeface="Arial MT"/>
                <a:cs typeface="Arial MT"/>
              </a:rPr>
              <a:t> </a:t>
            </a:r>
            <a:r>
              <a:rPr sz="1800">
                <a:solidFill>
                  <a:srgbClr val="363639"/>
                </a:solidFill>
                <a:latin typeface="Arial MT"/>
                <a:cs typeface="Arial MT"/>
              </a:rPr>
              <a:t>can't</a:t>
            </a:r>
            <a:r>
              <a:rPr sz="1800" spc="235">
                <a:solidFill>
                  <a:srgbClr val="363639"/>
                </a:solidFill>
                <a:latin typeface="Arial MT"/>
                <a:cs typeface="Arial MT"/>
              </a:rPr>
              <a:t> </a:t>
            </a:r>
            <a:r>
              <a:rPr sz="1800">
                <a:solidFill>
                  <a:srgbClr val="363639"/>
                </a:solidFill>
                <a:latin typeface="Arial MT"/>
                <a:cs typeface="Arial MT"/>
              </a:rPr>
              <a:t>get</a:t>
            </a:r>
            <a:r>
              <a:rPr sz="1800" spc="235">
                <a:solidFill>
                  <a:srgbClr val="363639"/>
                </a:solidFill>
                <a:latin typeface="Arial MT"/>
                <a:cs typeface="Arial MT"/>
              </a:rPr>
              <a:t> </a:t>
            </a:r>
            <a:r>
              <a:rPr sz="1800">
                <a:solidFill>
                  <a:srgbClr val="363639"/>
                </a:solidFill>
                <a:latin typeface="Arial MT"/>
                <a:cs typeface="Arial MT"/>
              </a:rPr>
              <a:t>experience</a:t>
            </a:r>
            <a:r>
              <a:rPr sz="1800" spc="235">
                <a:solidFill>
                  <a:srgbClr val="363639"/>
                </a:solidFill>
                <a:latin typeface="Arial MT"/>
                <a:cs typeface="Arial MT"/>
              </a:rPr>
              <a:t> </a:t>
            </a:r>
            <a:r>
              <a:rPr sz="1800">
                <a:solidFill>
                  <a:srgbClr val="363639"/>
                </a:solidFill>
                <a:latin typeface="Arial MT"/>
                <a:cs typeface="Arial MT"/>
              </a:rPr>
              <a:t>without</a:t>
            </a:r>
            <a:r>
              <a:rPr sz="1800" spc="235">
                <a:solidFill>
                  <a:srgbClr val="363639"/>
                </a:solidFill>
                <a:latin typeface="Arial MT"/>
                <a:cs typeface="Arial MT"/>
              </a:rPr>
              <a:t> </a:t>
            </a:r>
            <a:r>
              <a:rPr sz="1800" spc="-50">
                <a:solidFill>
                  <a:srgbClr val="363639"/>
                </a:solidFill>
                <a:latin typeface="Arial MT"/>
                <a:cs typeface="Arial MT"/>
              </a:rPr>
              <a:t>a </a:t>
            </a:r>
            <a:r>
              <a:rPr sz="1800" spc="-20">
                <a:solidFill>
                  <a:srgbClr val="363639"/>
                </a:solidFill>
                <a:latin typeface="Arial MT"/>
                <a:cs typeface="Arial MT"/>
              </a:rPr>
              <a:t>job.</a:t>
            </a:r>
            <a:endParaRPr sz="1800">
              <a:latin typeface="Arial MT"/>
              <a:cs typeface="Arial MT"/>
            </a:endParaRPr>
          </a:p>
          <a:p>
            <a:pPr>
              <a:lnSpc>
                <a:spcPct val="100000"/>
              </a:lnSpc>
              <a:spcBef>
                <a:spcPts val="270"/>
              </a:spcBef>
            </a:pPr>
            <a:endParaRPr sz="1800">
              <a:latin typeface="Arial MT"/>
              <a:cs typeface="Arial MT"/>
            </a:endParaRPr>
          </a:p>
          <a:p>
            <a:pPr marL="12700">
              <a:lnSpc>
                <a:spcPct val="100000"/>
              </a:lnSpc>
            </a:pPr>
            <a:r>
              <a:rPr sz="2000" b="1" spc="-10">
                <a:solidFill>
                  <a:srgbClr val="ED1C24"/>
                </a:solidFill>
                <a:latin typeface="Arial"/>
                <a:cs typeface="Arial"/>
              </a:rPr>
              <a:t>BACKGROUND:</a:t>
            </a:r>
            <a:endParaRPr sz="2000">
              <a:latin typeface="Arial"/>
              <a:cs typeface="Arial"/>
            </a:endParaRPr>
          </a:p>
        </p:txBody>
      </p:sp>
      <p:sp>
        <p:nvSpPr>
          <p:cNvPr id="4" name="object 4"/>
          <p:cNvSpPr txBox="1"/>
          <p:nvPr/>
        </p:nvSpPr>
        <p:spPr>
          <a:xfrm>
            <a:off x="841501" y="4454142"/>
            <a:ext cx="7774940" cy="547370"/>
          </a:xfrm>
          <a:prstGeom prst="rect">
            <a:avLst/>
          </a:prstGeom>
        </p:spPr>
        <p:txBody>
          <a:bodyPr vert="horz" wrap="square" lIns="0" tIns="43180" rIns="0" bIns="0" rtlCol="0">
            <a:spAutoFit/>
          </a:bodyPr>
          <a:lstStyle/>
          <a:p>
            <a:pPr marL="546100" marR="5080" indent="-533400">
              <a:lnSpc>
                <a:spcPts val="1950"/>
              </a:lnSpc>
              <a:spcBef>
                <a:spcPts val="340"/>
              </a:spcBef>
            </a:pPr>
            <a:r>
              <a:rPr sz="1800">
                <a:solidFill>
                  <a:srgbClr val="363639"/>
                </a:solidFill>
                <a:latin typeface="Arial MT"/>
                <a:cs typeface="Arial MT"/>
              </a:rPr>
              <a:t>The</a:t>
            </a:r>
            <a:r>
              <a:rPr sz="1800" spc="114">
                <a:solidFill>
                  <a:srgbClr val="363639"/>
                </a:solidFill>
                <a:latin typeface="Arial MT"/>
                <a:cs typeface="Arial MT"/>
              </a:rPr>
              <a:t> </a:t>
            </a:r>
            <a:r>
              <a:rPr sz="1800">
                <a:solidFill>
                  <a:srgbClr val="363639"/>
                </a:solidFill>
                <a:latin typeface="Arial MT"/>
                <a:cs typeface="Arial MT"/>
              </a:rPr>
              <a:t>cause</a:t>
            </a:r>
            <a:r>
              <a:rPr sz="1800" spc="130">
                <a:solidFill>
                  <a:srgbClr val="363639"/>
                </a:solidFill>
                <a:latin typeface="Arial MT"/>
                <a:cs typeface="Arial MT"/>
              </a:rPr>
              <a:t> </a:t>
            </a:r>
            <a:r>
              <a:rPr sz="1800">
                <a:solidFill>
                  <a:srgbClr val="363639"/>
                </a:solidFill>
                <a:latin typeface="Arial MT"/>
                <a:cs typeface="Arial MT"/>
              </a:rPr>
              <a:t>of</a:t>
            </a:r>
            <a:r>
              <a:rPr sz="1800" spc="130">
                <a:solidFill>
                  <a:srgbClr val="363639"/>
                </a:solidFill>
                <a:latin typeface="Arial MT"/>
                <a:cs typeface="Arial MT"/>
              </a:rPr>
              <a:t> </a:t>
            </a:r>
            <a:r>
              <a:rPr sz="1800">
                <a:solidFill>
                  <a:srgbClr val="363639"/>
                </a:solidFill>
                <a:latin typeface="Arial MT"/>
                <a:cs typeface="Arial MT"/>
              </a:rPr>
              <a:t>deadlocks:</a:t>
            </a:r>
            <a:r>
              <a:rPr sz="1800" spc="130">
                <a:solidFill>
                  <a:srgbClr val="363639"/>
                </a:solidFill>
                <a:latin typeface="Arial MT"/>
                <a:cs typeface="Arial MT"/>
              </a:rPr>
              <a:t> </a:t>
            </a:r>
            <a:r>
              <a:rPr sz="1800">
                <a:solidFill>
                  <a:srgbClr val="363639"/>
                </a:solidFill>
                <a:latin typeface="Arial MT"/>
                <a:cs typeface="Arial MT"/>
              </a:rPr>
              <a:t>Each</a:t>
            </a:r>
            <a:r>
              <a:rPr sz="1800" spc="130">
                <a:solidFill>
                  <a:srgbClr val="363639"/>
                </a:solidFill>
                <a:latin typeface="Arial MT"/>
                <a:cs typeface="Arial MT"/>
              </a:rPr>
              <a:t> </a:t>
            </a:r>
            <a:r>
              <a:rPr sz="1800">
                <a:solidFill>
                  <a:srgbClr val="363639"/>
                </a:solidFill>
                <a:latin typeface="Arial MT"/>
                <a:cs typeface="Arial MT"/>
              </a:rPr>
              <a:t>process</a:t>
            </a:r>
            <a:r>
              <a:rPr sz="1800" spc="130">
                <a:solidFill>
                  <a:srgbClr val="363639"/>
                </a:solidFill>
                <a:latin typeface="Arial MT"/>
                <a:cs typeface="Arial MT"/>
              </a:rPr>
              <a:t> </a:t>
            </a:r>
            <a:r>
              <a:rPr sz="1800">
                <a:solidFill>
                  <a:srgbClr val="363639"/>
                </a:solidFill>
                <a:latin typeface="Arial MT"/>
                <a:cs typeface="Arial MT"/>
              </a:rPr>
              <a:t>needing</a:t>
            </a:r>
            <a:r>
              <a:rPr sz="1800" spc="130">
                <a:solidFill>
                  <a:srgbClr val="363639"/>
                </a:solidFill>
                <a:latin typeface="Arial MT"/>
                <a:cs typeface="Arial MT"/>
              </a:rPr>
              <a:t> </a:t>
            </a:r>
            <a:r>
              <a:rPr sz="1800">
                <a:solidFill>
                  <a:srgbClr val="363639"/>
                </a:solidFill>
                <a:latin typeface="Arial MT"/>
                <a:cs typeface="Arial MT"/>
              </a:rPr>
              <a:t>what</a:t>
            </a:r>
            <a:r>
              <a:rPr sz="1800" spc="130">
                <a:solidFill>
                  <a:srgbClr val="363639"/>
                </a:solidFill>
                <a:latin typeface="Arial MT"/>
                <a:cs typeface="Arial MT"/>
              </a:rPr>
              <a:t> </a:t>
            </a:r>
            <a:r>
              <a:rPr sz="1800">
                <a:solidFill>
                  <a:srgbClr val="363639"/>
                </a:solidFill>
                <a:latin typeface="Arial MT"/>
                <a:cs typeface="Arial MT"/>
              </a:rPr>
              <a:t>another</a:t>
            </a:r>
            <a:r>
              <a:rPr sz="1800" spc="125">
                <a:solidFill>
                  <a:srgbClr val="363639"/>
                </a:solidFill>
                <a:latin typeface="Arial MT"/>
                <a:cs typeface="Arial MT"/>
              </a:rPr>
              <a:t> </a:t>
            </a:r>
            <a:r>
              <a:rPr sz="1800">
                <a:solidFill>
                  <a:srgbClr val="363639"/>
                </a:solidFill>
                <a:latin typeface="Arial MT"/>
                <a:cs typeface="Arial MT"/>
              </a:rPr>
              <a:t>process</a:t>
            </a:r>
            <a:r>
              <a:rPr sz="1800" spc="130">
                <a:solidFill>
                  <a:srgbClr val="363639"/>
                </a:solidFill>
                <a:latin typeface="Arial MT"/>
                <a:cs typeface="Arial MT"/>
              </a:rPr>
              <a:t> </a:t>
            </a:r>
            <a:r>
              <a:rPr sz="1800" spc="-20">
                <a:solidFill>
                  <a:srgbClr val="363639"/>
                </a:solidFill>
                <a:latin typeface="Arial MT"/>
                <a:cs typeface="Arial MT"/>
              </a:rPr>
              <a:t>has.</a:t>
            </a:r>
            <a:r>
              <a:rPr lang="en-US" sz="1800" spc="-20">
                <a:solidFill>
                  <a:srgbClr val="363639"/>
                </a:solidFill>
                <a:latin typeface="Arial MT"/>
                <a:cs typeface="Arial MT"/>
              </a:rPr>
              <a:t> </a:t>
            </a:r>
            <a:r>
              <a:rPr sz="1800">
                <a:solidFill>
                  <a:srgbClr val="363639"/>
                </a:solidFill>
                <a:latin typeface="Arial MT"/>
                <a:cs typeface="Arial MT"/>
              </a:rPr>
              <a:t>results</a:t>
            </a:r>
            <a:r>
              <a:rPr sz="1800" spc="-40">
                <a:solidFill>
                  <a:srgbClr val="363639"/>
                </a:solidFill>
                <a:latin typeface="Arial MT"/>
                <a:cs typeface="Arial MT"/>
              </a:rPr>
              <a:t> </a:t>
            </a:r>
            <a:r>
              <a:rPr sz="1800">
                <a:solidFill>
                  <a:srgbClr val="363639"/>
                </a:solidFill>
                <a:latin typeface="Arial MT"/>
                <a:cs typeface="Arial MT"/>
              </a:rPr>
              <a:t>from</a:t>
            </a:r>
            <a:r>
              <a:rPr sz="1800" spc="-30">
                <a:solidFill>
                  <a:srgbClr val="363639"/>
                </a:solidFill>
                <a:latin typeface="Arial MT"/>
                <a:cs typeface="Arial MT"/>
              </a:rPr>
              <a:t> </a:t>
            </a:r>
            <a:r>
              <a:rPr sz="1800">
                <a:solidFill>
                  <a:srgbClr val="363639"/>
                </a:solidFill>
                <a:latin typeface="Arial MT"/>
                <a:cs typeface="Arial MT"/>
              </a:rPr>
              <a:t>sharing</a:t>
            </a:r>
            <a:r>
              <a:rPr sz="1800" spc="-30">
                <a:solidFill>
                  <a:srgbClr val="363639"/>
                </a:solidFill>
                <a:latin typeface="Arial MT"/>
                <a:cs typeface="Arial MT"/>
              </a:rPr>
              <a:t> </a:t>
            </a:r>
            <a:r>
              <a:rPr sz="1800">
                <a:solidFill>
                  <a:srgbClr val="363639"/>
                </a:solidFill>
                <a:latin typeface="Arial MT"/>
                <a:cs typeface="Arial MT"/>
              </a:rPr>
              <a:t>resources</a:t>
            </a:r>
            <a:r>
              <a:rPr sz="1800" spc="-30">
                <a:solidFill>
                  <a:srgbClr val="363639"/>
                </a:solidFill>
                <a:latin typeface="Arial MT"/>
                <a:cs typeface="Arial MT"/>
              </a:rPr>
              <a:t> </a:t>
            </a:r>
            <a:r>
              <a:rPr sz="1800">
                <a:solidFill>
                  <a:srgbClr val="363639"/>
                </a:solidFill>
                <a:latin typeface="Arial MT"/>
                <a:cs typeface="Arial MT"/>
              </a:rPr>
              <a:t>such</a:t>
            </a:r>
            <a:r>
              <a:rPr sz="1800" spc="-30">
                <a:solidFill>
                  <a:srgbClr val="363639"/>
                </a:solidFill>
                <a:latin typeface="Arial MT"/>
                <a:cs typeface="Arial MT"/>
              </a:rPr>
              <a:t> </a:t>
            </a:r>
            <a:r>
              <a:rPr sz="1800">
                <a:solidFill>
                  <a:srgbClr val="363639"/>
                </a:solidFill>
                <a:latin typeface="Arial MT"/>
                <a:cs typeface="Arial MT"/>
              </a:rPr>
              <a:t>as</a:t>
            </a:r>
            <a:r>
              <a:rPr sz="1800" spc="-30">
                <a:solidFill>
                  <a:srgbClr val="363639"/>
                </a:solidFill>
                <a:latin typeface="Arial MT"/>
                <a:cs typeface="Arial MT"/>
              </a:rPr>
              <a:t> </a:t>
            </a:r>
            <a:r>
              <a:rPr sz="1800">
                <a:solidFill>
                  <a:srgbClr val="363639"/>
                </a:solidFill>
                <a:latin typeface="Arial MT"/>
                <a:cs typeface="Arial MT"/>
              </a:rPr>
              <a:t>memory,</a:t>
            </a:r>
            <a:r>
              <a:rPr sz="1800" spc="-35">
                <a:solidFill>
                  <a:srgbClr val="363639"/>
                </a:solidFill>
                <a:latin typeface="Arial MT"/>
                <a:cs typeface="Arial MT"/>
              </a:rPr>
              <a:t> </a:t>
            </a:r>
            <a:r>
              <a:rPr sz="1800">
                <a:solidFill>
                  <a:srgbClr val="363639"/>
                </a:solidFill>
                <a:latin typeface="Arial MT"/>
                <a:cs typeface="Arial MT"/>
              </a:rPr>
              <a:t>devices,</a:t>
            </a:r>
            <a:r>
              <a:rPr sz="1800" spc="-30">
                <a:solidFill>
                  <a:srgbClr val="363639"/>
                </a:solidFill>
                <a:latin typeface="Arial MT"/>
                <a:cs typeface="Arial MT"/>
              </a:rPr>
              <a:t> </a:t>
            </a:r>
            <a:r>
              <a:rPr sz="1800" spc="-10">
                <a:solidFill>
                  <a:srgbClr val="363639"/>
                </a:solidFill>
                <a:latin typeface="Arial MT"/>
                <a:cs typeface="Arial MT"/>
              </a:rPr>
              <a:t>links.</a:t>
            </a:r>
            <a:endParaRPr sz="1800">
              <a:latin typeface="Arial MT"/>
              <a:cs typeface="Arial MT"/>
            </a:endParaRPr>
          </a:p>
        </p:txBody>
      </p:sp>
      <p:sp>
        <p:nvSpPr>
          <p:cNvPr id="5" name="object 5"/>
          <p:cNvSpPr txBox="1"/>
          <p:nvPr/>
        </p:nvSpPr>
        <p:spPr>
          <a:xfrm>
            <a:off x="8758688" y="4454142"/>
            <a:ext cx="457834" cy="299720"/>
          </a:xfrm>
          <a:prstGeom prst="rect">
            <a:avLst/>
          </a:prstGeom>
        </p:spPr>
        <p:txBody>
          <a:bodyPr vert="horz" wrap="square" lIns="0" tIns="12700" rIns="0" bIns="0" rtlCol="0">
            <a:spAutoFit/>
          </a:bodyPr>
          <a:lstStyle/>
          <a:p>
            <a:pPr marL="12700">
              <a:lnSpc>
                <a:spcPct val="100000"/>
              </a:lnSpc>
              <a:spcBef>
                <a:spcPts val="100"/>
              </a:spcBef>
            </a:pPr>
            <a:r>
              <a:rPr sz="1800" spc="-20">
                <a:solidFill>
                  <a:srgbClr val="363639"/>
                </a:solidFill>
                <a:latin typeface="Arial MT"/>
                <a:cs typeface="Arial MT"/>
              </a:rPr>
              <a:t>This</a:t>
            </a:r>
            <a:endParaRPr sz="1800">
              <a:latin typeface="Arial MT"/>
              <a:cs typeface="Arial MT"/>
            </a:endParaRPr>
          </a:p>
        </p:txBody>
      </p:sp>
      <p:sp>
        <p:nvSpPr>
          <p:cNvPr id="6" name="object 6"/>
          <p:cNvSpPr txBox="1"/>
          <p:nvPr/>
        </p:nvSpPr>
        <p:spPr>
          <a:xfrm>
            <a:off x="841511" y="5308342"/>
            <a:ext cx="6871334" cy="1513205"/>
          </a:xfrm>
          <a:prstGeom prst="rect">
            <a:avLst/>
          </a:prstGeom>
        </p:spPr>
        <p:txBody>
          <a:bodyPr vert="horz" wrap="square" lIns="0" tIns="12700" rIns="0" bIns="0" rtlCol="0">
            <a:spAutoFit/>
          </a:bodyPr>
          <a:lstStyle/>
          <a:p>
            <a:pPr marL="12700">
              <a:lnSpc>
                <a:spcPct val="100000"/>
              </a:lnSpc>
              <a:spcBef>
                <a:spcPts val="100"/>
              </a:spcBef>
            </a:pPr>
            <a:r>
              <a:rPr sz="1800">
                <a:solidFill>
                  <a:srgbClr val="363639"/>
                </a:solidFill>
                <a:latin typeface="Arial MT"/>
                <a:cs typeface="Arial MT"/>
              </a:rPr>
              <a:t>Under</a:t>
            </a:r>
            <a:r>
              <a:rPr sz="1800" spc="-50">
                <a:solidFill>
                  <a:srgbClr val="363639"/>
                </a:solidFill>
                <a:latin typeface="Arial MT"/>
                <a:cs typeface="Arial MT"/>
              </a:rPr>
              <a:t> </a:t>
            </a:r>
            <a:r>
              <a:rPr sz="1800">
                <a:solidFill>
                  <a:srgbClr val="363639"/>
                </a:solidFill>
                <a:latin typeface="Arial MT"/>
                <a:cs typeface="Arial MT"/>
              </a:rPr>
              <a:t>normal</a:t>
            </a:r>
            <a:r>
              <a:rPr sz="1800" spc="-35">
                <a:solidFill>
                  <a:srgbClr val="363639"/>
                </a:solidFill>
                <a:latin typeface="Arial MT"/>
                <a:cs typeface="Arial MT"/>
              </a:rPr>
              <a:t> </a:t>
            </a:r>
            <a:r>
              <a:rPr sz="1800">
                <a:solidFill>
                  <a:srgbClr val="363639"/>
                </a:solidFill>
                <a:latin typeface="Arial MT"/>
                <a:cs typeface="Arial MT"/>
              </a:rPr>
              <a:t>operation,</a:t>
            </a:r>
            <a:r>
              <a:rPr sz="1800" spc="-40">
                <a:solidFill>
                  <a:srgbClr val="363639"/>
                </a:solidFill>
                <a:latin typeface="Arial MT"/>
                <a:cs typeface="Arial MT"/>
              </a:rPr>
              <a:t> </a:t>
            </a:r>
            <a:r>
              <a:rPr sz="1800">
                <a:solidFill>
                  <a:srgbClr val="363639"/>
                </a:solidFill>
                <a:latin typeface="Arial MT"/>
                <a:cs typeface="Arial MT"/>
              </a:rPr>
              <a:t>a</a:t>
            </a:r>
            <a:r>
              <a:rPr sz="1800" spc="-30">
                <a:solidFill>
                  <a:srgbClr val="363639"/>
                </a:solidFill>
                <a:latin typeface="Arial MT"/>
                <a:cs typeface="Arial MT"/>
              </a:rPr>
              <a:t> </a:t>
            </a:r>
            <a:r>
              <a:rPr sz="1800">
                <a:solidFill>
                  <a:srgbClr val="363639"/>
                </a:solidFill>
                <a:latin typeface="Arial MT"/>
                <a:cs typeface="Arial MT"/>
              </a:rPr>
              <a:t>resource</a:t>
            </a:r>
            <a:r>
              <a:rPr sz="1800" spc="-35">
                <a:solidFill>
                  <a:srgbClr val="363639"/>
                </a:solidFill>
                <a:latin typeface="Arial MT"/>
                <a:cs typeface="Arial MT"/>
              </a:rPr>
              <a:t> </a:t>
            </a:r>
            <a:r>
              <a:rPr sz="1800">
                <a:solidFill>
                  <a:srgbClr val="363639"/>
                </a:solidFill>
                <a:latin typeface="Arial MT"/>
                <a:cs typeface="Arial MT"/>
              </a:rPr>
              <a:t>allocations</a:t>
            </a:r>
            <a:r>
              <a:rPr sz="1800" spc="-35">
                <a:solidFill>
                  <a:srgbClr val="363639"/>
                </a:solidFill>
                <a:latin typeface="Arial MT"/>
                <a:cs typeface="Arial MT"/>
              </a:rPr>
              <a:t> </a:t>
            </a:r>
            <a:r>
              <a:rPr sz="1800">
                <a:solidFill>
                  <a:srgbClr val="363639"/>
                </a:solidFill>
                <a:latin typeface="Arial MT"/>
                <a:cs typeface="Arial MT"/>
              </a:rPr>
              <a:t>proceed</a:t>
            </a:r>
            <a:r>
              <a:rPr sz="1800" spc="-30">
                <a:solidFill>
                  <a:srgbClr val="363639"/>
                </a:solidFill>
                <a:latin typeface="Arial MT"/>
                <a:cs typeface="Arial MT"/>
              </a:rPr>
              <a:t> </a:t>
            </a:r>
            <a:r>
              <a:rPr sz="1800">
                <a:solidFill>
                  <a:srgbClr val="363639"/>
                </a:solidFill>
                <a:latin typeface="Arial MT"/>
                <a:cs typeface="Arial MT"/>
              </a:rPr>
              <a:t>like</a:t>
            </a:r>
            <a:r>
              <a:rPr sz="1800" spc="-30">
                <a:solidFill>
                  <a:srgbClr val="363639"/>
                </a:solidFill>
                <a:latin typeface="Arial MT"/>
                <a:cs typeface="Arial MT"/>
              </a:rPr>
              <a:t> </a:t>
            </a:r>
            <a:r>
              <a:rPr sz="1800" spc="-10">
                <a:solidFill>
                  <a:srgbClr val="363639"/>
                </a:solidFill>
                <a:latin typeface="Arial MT"/>
                <a:cs typeface="Arial MT"/>
              </a:rPr>
              <a:t>this::</a:t>
            </a:r>
            <a:endParaRPr sz="1800">
              <a:latin typeface="Arial MT"/>
              <a:cs typeface="Arial MT"/>
            </a:endParaRPr>
          </a:p>
          <a:p>
            <a:pPr>
              <a:lnSpc>
                <a:spcPct val="100000"/>
              </a:lnSpc>
              <a:spcBef>
                <a:spcPts val="545"/>
              </a:spcBef>
            </a:pPr>
            <a:endParaRPr sz="1800">
              <a:latin typeface="Arial MT"/>
              <a:cs typeface="Arial MT"/>
            </a:endParaRPr>
          </a:p>
          <a:p>
            <a:pPr marL="926465" indent="-456565">
              <a:lnSpc>
                <a:spcPct val="100000"/>
              </a:lnSpc>
              <a:buAutoNum type="arabicPeriod"/>
              <a:tabLst>
                <a:tab pos="926465" algn="l"/>
              </a:tabLst>
            </a:pPr>
            <a:r>
              <a:rPr sz="1800">
                <a:solidFill>
                  <a:srgbClr val="363639"/>
                </a:solidFill>
                <a:latin typeface="Arial MT"/>
                <a:cs typeface="Arial MT"/>
              </a:rPr>
              <a:t>Request</a:t>
            </a:r>
            <a:r>
              <a:rPr sz="1800" spc="-50">
                <a:solidFill>
                  <a:srgbClr val="363639"/>
                </a:solidFill>
                <a:latin typeface="Arial MT"/>
                <a:cs typeface="Arial MT"/>
              </a:rPr>
              <a:t> </a:t>
            </a:r>
            <a:r>
              <a:rPr sz="1800">
                <a:solidFill>
                  <a:srgbClr val="363639"/>
                </a:solidFill>
                <a:latin typeface="Arial MT"/>
                <a:cs typeface="Arial MT"/>
              </a:rPr>
              <a:t>a</a:t>
            </a:r>
            <a:r>
              <a:rPr sz="1800" spc="-30">
                <a:solidFill>
                  <a:srgbClr val="363639"/>
                </a:solidFill>
                <a:latin typeface="Arial MT"/>
                <a:cs typeface="Arial MT"/>
              </a:rPr>
              <a:t> </a:t>
            </a:r>
            <a:r>
              <a:rPr sz="1800">
                <a:solidFill>
                  <a:srgbClr val="363639"/>
                </a:solidFill>
                <a:latin typeface="Arial MT"/>
                <a:cs typeface="Arial MT"/>
              </a:rPr>
              <a:t>resource</a:t>
            </a:r>
            <a:r>
              <a:rPr sz="1800" spc="-30">
                <a:solidFill>
                  <a:srgbClr val="363639"/>
                </a:solidFill>
                <a:latin typeface="Arial MT"/>
                <a:cs typeface="Arial MT"/>
              </a:rPr>
              <a:t> </a:t>
            </a:r>
            <a:r>
              <a:rPr sz="1800">
                <a:solidFill>
                  <a:srgbClr val="363639"/>
                </a:solidFill>
                <a:latin typeface="Arial MT"/>
                <a:cs typeface="Arial MT"/>
              </a:rPr>
              <a:t>(suspend</a:t>
            </a:r>
            <a:r>
              <a:rPr sz="1800" spc="-35">
                <a:solidFill>
                  <a:srgbClr val="363639"/>
                </a:solidFill>
                <a:latin typeface="Arial MT"/>
                <a:cs typeface="Arial MT"/>
              </a:rPr>
              <a:t> </a:t>
            </a:r>
            <a:r>
              <a:rPr sz="1800">
                <a:solidFill>
                  <a:srgbClr val="363639"/>
                </a:solidFill>
                <a:latin typeface="Arial MT"/>
                <a:cs typeface="Arial MT"/>
              </a:rPr>
              <a:t>until</a:t>
            </a:r>
            <a:r>
              <a:rPr sz="1800" spc="-35">
                <a:solidFill>
                  <a:srgbClr val="363639"/>
                </a:solidFill>
                <a:latin typeface="Arial MT"/>
                <a:cs typeface="Arial MT"/>
              </a:rPr>
              <a:t> </a:t>
            </a:r>
            <a:r>
              <a:rPr sz="1800">
                <a:solidFill>
                  <a:srgbClr val="363639"/>
                </a:solidFill>
                <a:latin typeface="Arial MT"/>
                <a:cs typeface="Arial MT"/>
              </a:rPr>
              <a:t>available</a:t>
            </a:r>
            <a:r>
              <a:rPr sz="1800" spc="-30">
                <a:solidFill>
                  <a:srgbClr val="363639"/>
                </a:solidFill>
                <a:latin typeface="Arial MT"/>
                <a:cs typeface="Arial MT"/>
              </a:rPr>
              <a:t> </a:t>
            </a:r>
            <a:r>
              <a:rPr sz="1800">
                <a:solidFill>
                  <a:srgbClr val="363639"/>
                </a:solidFill>
                <a:latin typeface="Arial MT"/>
                <a:cs typeface="Arial MT"/>
              </a:rPr>
              <a:t>if</a:t>
            </a:r>
            <a:r>
              <a:rPr sz="1800" spc="-35">
                <a:solidFill>
                  <a:srgbClr val="363639"/>
                </a:solidFill>
                <a:latin typeface="Arial MT"/>
                <a:cs typeface="Arial MT"/>
              </a:rPr>
              <a:t> </a:t>
            </a:r>
            <a:r>
              <a:rPr sz="1800">
                <a:solidFill>
                  <a:srgbClr val="363639"/>
                </a:solidFill>
                <a:latin typeface="Arial MT"/>
                <a:cs typeface="Arial MT"/>
              </a:rPr>
              <a:t>necessary</a:t>
            </a:r>
            <a:r>
              <a:rPr sz="1800" spc="-30">
                <a:solidFill>
                  <a:srgbClr val="363639"/>
                </a:solidFill>
                <a:latin typeface="Arial MT"/>
                <a:cs typeface="Arial MT"/>
              </a:rPr>
              <a:t> </a:t>
            </a:r>
            <a:r>
              <a:rPr sz="1800" spc="-25">
                <a:solidFill>
                  <a:srgbClr val="363639"/>
                </a:solidFill>
                <a:latin typeface="Arial MT"/>
                <a:cs typeface="Arial MT"/>
              </a:rPr>
              <a:t>).</a:t>
            </a:r>
            <a:endParaRPr sz="1800">
              <a:latin typeface="Arial MT"/>
              <a:cs typeface="Arial MT"/>
            </a:endParaRPr>
          </a:p>
          <a:p>
            <a:pPr marL="926465" indent="-456565">
              <a:lnSpc>
                <a:spcPct val="100000"/>
              </a:lnSpc>
              <a:spcBef>
                <a:spcPts val="229"/>
              </a:spcBef>
              <a:buAutoNum type="arabicPeriod"/>
              <a:tabLst>
                <a:tab pos="926465" algn="l"/>
              </a:tabLst>
            </a:pPr>
            <a:r>
              <a:rPr sz="1800">
                <a:solidFill>
                  <a:srgbClr val="363639"/>
                </a:solidFill>
                <a:latin typeface="Arial MT"/>
                <a:cs typeface="Arial MT"/>
              </a:rPr>
              <a:t>Use</a:t>
            </a:r>
            <a:r>
              <a:rPr sz="1800" spc="-15">
                <a:solidFill>
                  <a:srgbClr val="363639"/>
                </a:solidFill>
                <a:latin typeface="Arial MT"/>
                <a:cs typeface="Arial MT"/>
              </a:rPr>
              <a:t> </a:t>
            </a:r>
            <a:r>
              <a:rPr sz="1800">
                <a:solidFill>
                  <a:srgbClr val="363639"/>
                </a:solidFill>
                <a:latin typeface="Arial MT"/>
                <a:cs typeface="Arial MT"/>
              </a:rPr>
              <a:t>the</a:t>
            </a:r>
            <a:r>
              <a:rPr sz="1800" spc="-15">
                <a:solidFill>
                  <a:srgbClr val="363639"/>
                </a:solidFill>
                <a:latin typeface="Arial MT"/>
                <a:cs typeface="Arial MT"/>
              </a:rPr>
              <a:t> </a:t>
            </a:r>
            <a:r>
              <a:rPr sz="1800" spc="-10">
                <a:solidFill>
                  <a:srgbClr val="363639"/>
                </a:solidFill>
                <a:latin typeface="Arial MT"/>
                <a:cs typeface="Arial MT"/>
              </a:rPr>
              <a:t>resource.</a:t>
            </a:r>
            <a:endParaRPr sz="1800">
              <a:latin typeface="Arial MT"/>
              <a:cs typeface="Arial MT"/>
            </a:endParaRPr>
          </a:p>
          <a:p>
            <a:pPr marL="926465" indent="-456565">
              <a:lnSpc>
                <a:spcPct val="100000"/>
              </a:lnSpc>
              <a:spcBef>
                <a:spcPts val="225"/>
              </a:spcBef>
              <a:buAutoNum type="arabicPeriod"/>
              <a:tabLst>
                <a:tab pos="926465" algn="l"/>
              </a:tabLst>
            </a:pPr>
            <a:r>
              <a:rPr sz="1800">
                <a:solidFill>
                  <a:srgbClr val="363639"/>
                </a:solidFill>
                <a:latin typeface="Arial MT"/>
                <a:cs typeface="Arial MT"/>
              </a:rPr>
              <a:t>Release</a:t>
            </a:r>
            <a:r>
              <a:rPr sz="1800" spc="-30">
                <a:solidFill>
                  <a:srgbClr val="363639"/>
                </a:solidFill>
                <a:latin typeface="Arial MT"/>
                <a:cs typeface="Arial MT"/>
              </a:rPr>
              <a:t> </a:t>
            </a:r>
            <a:r>
              <a:rPr sz="1800">
                <a:solidFill>
                  <a:srgbClr val="363639"/>
                </a:solidFill>
                <a:latin typeface="Arial MT"/>
                <a:cs typeface="Arial MT"/>
              </a:rPr>
              <a:t>the</a:t>
            </a:r>
            <a:r>
              <a:rPr sz="1800" spc="-25">
                <a:solidFill>
                  <a:srgbClr val="363639"/>
                </a:solidFill>
                <a:latin typeface="Arial MT"/>
                <a:cs typeface="Arial MT"/>
              </a:rPr>
              <a:t> </a:t>
            </a:r>
            <a:r>
              <a:rPr sz="1800" spc="-10">
                <a:solidFill>
                  <a:srgbClr val="363639"/>
                </a:solidFill>
                <a:latin typeface="Arial MT"/>
                <a:cs typeface="Arial MT"/>
              </a:rPr>
              <a:t>resource.</a:t>
            </a:r>
            <a:endParaRPr sz="1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0602" y="5048250"/>
            <a:ext cx="8037195" cy="1805623"/>
          </a:xfrm>
          <a:prstGeom prst="rect">
            <a:avLst/>
          </a:prstGeom>
        </p:spPr>
        <p:txBody>
          <a:bodyPr vert="horz" wrap="square" lIns="0" tIns="73660" rIns="0" bIns="0" rtlCol="0">
            <a:spAutoFit/>
          </a:bodyPr>
          <a:lstStyle/>
          <a:p>
            <a:pPr marL="354965" indent="-342265">
              <a:lnSpc>
                <a:spcPct val="100000"/>
              </a:lnSpc>
              <a:spcBef>
                <a:spcPts val="580"/>
              </a:spcBef>
              <a:buChar char="•"/>
              <a:tabLst>
                <a:tab pos="354965" algn="l"/>
              </a:tabLst>
            </a:pPr>
            <a:r>
              <a:rPr sz="2000">
                <a:solidFill>
                  <a:srgbClr val="363639"/>
                </a:solidFill>
                <a:latin typeface="Arial MT"/>
                <a:cs typeface="Arial MT"/>
              </a:rPr>
              <a:t>Traffic</a:t>
            </a:r>
            <a:r>
              <a:rPr sz="2000" spc="-30">
                <a:solidFill>
                  <a:srgbClr val="363639"/>
                </a:solidFill>
                <a:latin typeface="Arial MT"/>
                <a:cs typeface="Arial MT"/>
              </a:rPr>
              <a:t> </a:t>
            </a:r>
            <a:r>
              <a:rPr sz="2000">
                <a:solidFill>
                  <a:srgbClr val="363639"/>
                </a:solidFill>
                <a:latin typeface="Arial MT"/>
                <a:cs typeface="Arial MT"/>
              </a:rPr>
              <a:t>only</a:t>
            </a:r>
            <a:r>
              <a:rPr sz="2000" spc="-20">
                <a:solidFill>
                  <a:srgbClr val="363639"/>
                </a:solidFill>
                <a:latin typeface="Arial MT"/>
                <a:cs typeface="Arial MT"/>
              </a:rPr>
              <a:t> </a:t>
            </a:r>
            <a:r>
              <a:rPr sz="2000">
                <a:solidFill>
                  <a:srgbClr val="363639"/>
                </a:solidFill>
                <a:latin typeface="Arial MT"/>
                <a:cs typeface="Arial MT"/>
              </a:rPr>
              <a:t>in</a:t>
            </a:r>
            <a:r>
              <a:rPr sz="2000" spc="-15">
                <a:solidFill>
                  <a:srgbClr val="363639"/>
                </a:solidFill>
                <a:latin typeface="Arial MT"/>
                <a:cs typeface="Arial MT"/>
              </a:rPr>
              <a:t> </a:t>
            </a:r>
            <a:r>
              <a:rPr sz="2000">
                <a:solidFill>
                  <a:srgbClr val="363639"/>
                </a:solidFill>
                <a:latin typeface="Arial MT"/>
                <a:cs typeface="Arial MT"/>
              </a:rPr>
              <a:t>one</a:t>
            </a:r>
            <a:r>
              <a:rPr sz="2000" spc="-25">
                <a:solidFill>
                  <a:srgbClr val="363639"/>
                </a:solidFill>
                <a:latin typeface="Arial MT"/>
                <a:cs typeface="Arial MT"/>
              </a:rPr>
              <a:t> </a:t>
            </a:r>
            <a:r>
              <a:rPr sz="2000" spc="-10">
                <a:solidFill>
                  <a:srgbClr val="363639"/>
                </a:solidFill>
                <a:latin typeface="Arial MT"/>
                <a:cs typeface="Arial MT"/>
              </a:rPr>
              <a:t>direction.</a:t>
            </a:r>
            <a:endParaRPr sz="2000">
              <a:latin typeface="Arial MT"/>
              <a:cs typeface="Arial MT"/>
            </a:endParaRPr>
          </a:p>
          <a:p>
            <a:pPr marL="354965" indent="-342265">
              <a:lnSpc>
                <a:spcPct val="100000"/>
              </a:lnSpc>
              <a:spcBef>
                <a:spcPts val="480"/>
              </a:spcBef>
              <a:buChar char="•"/>
              <a:tabLst>
                <a:tab pos="354965" algn="l"/>
              </a:tabLst>
            </a:pPr>
            <a:r>
              <a:rPr sz="2000">
                <a:solidFill>
                  <a:srgbClr val="363639"/>
                </a:solidFill>
                <a:latin typeface="Arial MT"/>
                <a:cs typeface="Arial MT"/>
              </a:rPr>
              <a:t>Each</a:t>
            </a:r>
            <a:r>
              <a:rPr sz="2000" spc="-20">
                <a:solidFill>
                  <a:srgbClr val="363639"/>
                </a:solidFill>
                <a:latin typeface="Arial MT"/>
                <a:cs typeface="Arial MT"/>
              </a:rPr>
              <a:t> </a:t>
            </a:r>
            <a:r>
              <a:rPr sz="2000">
                <a:solidFill>
                  <a:srgbClr val="363639"/>
                </a:solidFill>
                <a:latin typeface="Arial MT"/>
                <a:cs typeface="Arial MT"/>
              </a:rPr>
              <a:t>section</a:t>
            </a:r>
            <a:r>
              <a:rPr sz="2000" spc="-20">
                <a:solidFill>
                  <a:srgbClr val="363639"/>
                </a:solidFill>
                <a:latin typeface="Arial MT"/>
                <a:cs typeface="Arial MT"/>
              </a:rPr>
              <a:t> </a:t>
            </a:r>
            <a:r>
              <a:rPr sz="2000">
                <a:solidFill>
                  <a:srgbClr val="363639"/>
                </a:solidFill>
                <a:latin typeface="Arial MT"/>
                <a:cs typeface="Arial MT"/>
              </a:rPr>
              <a:t>of</a:t>
            </a:r>
            <a:r>
              <a:rPr sz="2000" spc="-20">
                <a:solidFill>
                  <a:srgbClr val="363639"/>
                </a:solidFill>
                <a:latin typeface="Arial MT"/>
                <a:cs typeface="Arial MT"/>
              </a:rPr>
              <a:t> </a:t>
            </a:r>
            <a:r>
              <a:rPr sz="2000">
                <a:solidFill>
                  <a:srgbClr val="363639"/>
                </a:solidFill>
                <a:latin typeface="Arial MT"/>
                <a:cs typeface="Arial MT"/>
              </a:rPr>
              <a:t>a</a:t>
            </a:r>
            <a:r>
              <a:rPr sz="2000" spc="-20">
                <a:solidFill>
                  <a:srgbClr val="363639"/>
                </a:solidFill>
                <a:latin typeface="Arial MT"/>
                <a:cs typeface="Arial MT"/>
              </a:rPr>
              <a:t> </a:t>
            </a:r>
            <a:r>
              <a:rPr sz="2000">
                <a:solidFill>
                  <a:srgbClr val="363639"/>
                </a:solidFill>
                <a:latin typeface="Arial MT"/>
                <a:cs typeface="Arial MT"/>
              </a:rPr>
              <a:t>bridge</a:t>
            </a:r>
            <a:r>
              <a:rPr sz="2000" spc="-20">
                <a:solidFill>
                  <a:srgbClr val="363639"/>
                </a:solidFill>
                <a:latin typeface="Arial MT"/>
                <a:cs typeface="Arial MT"/>
              </a:rPr>
              <a:t> </a:t>
            </a:r>
            <a:r>
              <a:rPr sz="2000">
                <a:solidFill>
                  <a:srgbClr val="363639"/>
                </a:solidFill>
                <a:latin typeface="Arial MT"/>
                <a:cs typeface="Arial MT"/>
              </a:rPr>
              <a:t>can</a:t>
            </a:r>
            <a:r>
              <a:rPr sz="2000" spc="-15">
                <a:solidFill>
                  <a:srgbClr val="363639"/>
                </a:solidFill>
                <a:latin typeface="Arial MT"/>
                <a:cs typeface="Arial MT"/>
              </a:rPr>
              <a:t> </a:t>
            </a:r>
            <a:r>
              <a:rPr sz="2000">
                <a:solidFill>
                  <a:srgbClr val="363639"/>
                </a:solidFill>
                <a:latin typeface="Arial MT"/>
                <a:cs typeface="Arial MT"/>
              </a:rPr>
              <a:t>be</a:t>
            </a:r>
            <a:r>
              <a:rPr sz="2000" spc="-25">
                <a:solidFill>
                  <a:srgbClr val="363639"/>
                </a:solidFill>
                <a:latin typeface="Arial MT"/>
                <a:cs typeface="Arial MT"/>
              </a:rPr>
              <a:t> </a:t>
            </a:r>
            <a:r>
              <a:rPr sz="2000">
                <a:solidFill>
                  <a:srgbClr val="363639"/>
                </a:solidFill>
                <a:latin typeface="Arial MT"/>
                <a:cs typeface="Arial MT"/>
              </a:rPr>
              <a:t>viewed</a:t>
            </a:r>
            <a:r>
              <a:rPr sz="2000" spc="-15">
                <a:solidFill>
                  <a:srgbClr val="363639"/>
                </a:solidFill>
                <a:latin typeface="Arial MT"/>
                <a:cs typeface="Arial MT"/>
              </a:rPr>
              <a:t> </a:t>
            </a:r>
            <a:r>
              <a:rPr sz="2000">
                <a:solidFill>
                  <a:srgbClr val="363639"/>
                </a:solidFill>
                <a:latin typeface="Arial MT"/>
                <a:cs typeface="Arial MT"/>
              </a:rPr>
              <a:t>as</a:t>
            </a:r>
            <a:r>
              <a:rPr sz="2000" spc="-15">
                <a:solidFill>
                  <a:srgbClr val="363639"/>
                </a:solidFill>
                <a:latin typeface="Arial MT"/>
                <a:cs typeface="Arial MT"/>
              </a:rPr>
              <a:t> </a:t>
            </a:r>
            <a:r>
              <a:rPr sz="2000">
                <a:solidFill>
                  <a:srgbClr val="363639"/>
                </a:solidFill>
                <a:latin typeface="Arial MT"/>
                <a:cs typeface="Arial MT"/>
              </a:rPr>
              <a:t>a</a:t>
            </a:r>
            <a:r>
              <a:rPr sz="2000" spc="-25">
                <a:solidFill>
                  <a:srgbClr val="363639"/>
                </a:solidFill>
                <a:latin typeface="Arial MT"/>
                <a:cs typeface="Arial MT"/>
              </a:rPr>
              <a:t> </a:t>
            </a:r>
            <a:r>
              <a:rPr sz="2000" spc="-10">
                <a:solidFill>
                  <a:srgbClr val="363639"/>
                </a:solidFill>
                <a:latin typeface="Arial MT"/>
                <a:cs typeface="Arial MT"/>
              </a:rPr>
              <a:t>resource.</a:t>
            </a:r>
            <a:endParaRPr sz="2000">
              <a:latin typeface="Arial MT"/>
              <a:cs typeface="Arial MT"/>
            </a:endParaRPr>
          </a:p>
          <a:p>
            <a:pPr marL="355600" marR="5080" indent="-342900">
              <a:lnSpc>
                <a:spcPct val="100000"/>
              </a:lnSpc>
              <a:spcBef>
                <a:spcPts val="475"/>
              </a:spcBef>
              <a:buChar char="•"/>
              <a:tabLst>
                <a:tab pos="355600" algn="l"/>
              </a:tabLst>
            </a:pPr>
            <a:r>
              <a:rPr sz="2000">
                <a:solidFill>
                  <a:srgbClr val="363639"/>
                </a:solidFill>
                <a:latin typeface="Arial MT"/>
                <a:cs typeface="Arial MT"/>
              </a:rPr>
              <a:t>If</a:t>
            </a:r>
            <a:r>
              <a:rPr sz="2000" spc="-25">
                <a:solidFill>
                  <a:srgbClr val="363639"/>
                </a:solidFill>
                <a:latin typeface="Arial MT"/>
                <a:cs typeface="Arial MT"/>
              </a:rPr>
              <a:t> </a:t>
            </a:r>
            <a:r>
              <a:rPr sz="2000">
                <a:solidFill>
                  <a:srgbClr val="363639"/>
                </a:solidFill>
                <a:latin typeface="Arial MT"/>
                <a:cs typeface="Arial MT"/>
              </a:rPr>
              <a:t>a</a:t>
            </a:r>
            <a:r>
              <a:rPr sz="2000" spc="-20">
                <a:solidFill>
                  <a:srgbClr val="363639"/>
                </a:solidFill>
                <a:latin typeface="Arial MT"/>
                <a:cs typeface="Arial MT"/>
              </a:rPr>
              <a:t> </a:t>
            </a:r>
            <a:r>
              <a:rPr sz="2000">
                <a:solidFill>
                  <a:srgbClr val="363639"/>
                </a:solidFill>
                <a:latin typeface="Arial MT"/>
                <a:cs typeface="Arial MT"/>
              </a:rPr>
              <a:t>deadlock</a:t>
            </a:r>
            <a:r>
              <a:rPr sz="2000" spc="-10">
                <a:solidFill>
                  <a:srgbClr val="363639"/>
                </a:solidFill>
                <a:latin typeface="Arial MT"/>
                <a:cs typeface="Arial MT"/>
              </a:rPr>
              <a:t> </a:t>
            </a:r>
            <a:r>
              <a:rPr sz="2000">
                <a:solidFill>
                  <a:srgbClr val="363639"/>
                </a:solidFill>
                <a:latin typeface="Arial MT"/>
                <a:cs typeface="Arial MT"/>
              </a:rPr>
              <a:t>occurs,</a:t>
            </a:r>
            <a:r>
              <a:rPr sz="2000" spc="-15">
                <a:solidFill>
                  <a:srgbClr val="363639"/>
                </a:solidFill>
                <a:latin typeface="Arial MT"/>
                <a:cs typeface="Arial MT"/>
              </a:rPr>
              <a:t> </a:t>
            </a:r>
            <a:r>
              <a:rPr sz="2000">
                <a:solidFill>
                  <a:srgbClr val="363639"/>
                </a:solidFill>
                <a:latin typeface="Arial MT"/>
                <a:cs typeface="Arial MT"/>
              </a:rPr>
              <a:t>it</a:t>
            </a:r>
            <a:r>
              <a:rPr sz="2000" spc="-20">
                <a:solidFill>
                  <a:srgbClr val="363639"/>
                </a:solidFill>
                <a:latin typeface="Arial MT"/>
                <a:cs typeface="Arial MT"/>
              </a:rPr>
              <a:t> </a:t>
            </a:r>
            <a:r>
              <a:rPr sz="2000">
                <a:solidFill>
                  <a:srgbClr val="363639"/>
                </a:solidFill>
                <a:latin typeface="Arial MT"/>
                <a:cs typeface="Arial MT"/>
              </a:rPr>
              <a:t>can</a:t>
            </a:r>
            <a:r>
              <a:rPr sz="2000" spc="-20">
                <a:solidFill>
                  <a:srgbClr val="363639"/>
                </a:solidFill>
                <a:latin typeface="Arial MT"/>
                <a:cs typeface="Arial MT"/>
              </a:rPr>
              <a:t> </a:t>
            </a:r>
            <a:r>
              <a:rPr sz="2000">
                <a:solidFill>
                  <a:srgbClr val="363639"/>
                </a:solidFill>
                <a:latin typeface="Arial MT"/>
                <a:cs typeface="Arial MT"/>
              </a:rPr>
              <a:t>be</a:t>
            </a:r>
            <a:r>
              <a:rPr sz="2000" spc="-20">
                <a:solidFill>
                  <a:srgbClr val="363639"/>
                </a:solidFill>
                <a:latin typeface="Arial MT"/>
                <a:cs typeface="Arial MT"/>
              </a:rPr>
              <a:t> </a:t>
            </a:r>
            <a:r>
              <a:rPr sz="2000">
                <a:solidFill>
                  <a:srgbClr val="363639"/>
                </a:solidFill>
                <a:latin typeface="Arial MT"/>
                <a:cs typeface="Arial MT"/>
              </a:rPr>
              <a:t>resolved</a:t>
            </a:r>
            <a:r>
              <a:rPr sz="2000" spc="-15">
                <a:solidFill>
                  <a:srgbClr val="363639"/>
                </a:solidFill>
                <a:latin typeface="Arial MT"/>
                <a:cs typeface="Arial MT"/>
              </a:rPr>
              <a:t> </a:t>
            </a:r>
            <a:r>
              <a:rPr sz="2000">
                <a:solidFill>
                  <a:srgbClr val="363639"/>
                </a:solidFill>
                <a:latin typeface="Arial MT"/>
                <a:cs typeface="Arial MT"/>
              </a:rPr>
              <a:t>if</a:t>
            </a:r>
            <a:r>
              <a:rPr sz="2000" spc="-20">
                <a:solidFill>
                  <a:srgbClr val="363639"/>
                </a:solidFill>
                <a:latin typeface="Arial MT"/>
                <a:cs typeface="Arial MT"/>
              </a:rPr>
              <a:t> </a:t>
            </a:r>
            <a:r>
              <a:rPr sz="2000">
                <a:solidFill>
                  <a:srgbClr val="363639"/>
                </a:solidFill>
                <a:latin typeface="Arial MT"/>
                <a:cs typeface="Arial MT"/>
              </a:rPr>
              <a:t>one</a:t>
            </a:r>
            <a:r>
              <a:rPr sz="2000" spc="-15">
                <a:solidFill>
                  <a:srgbClr val="363639"/>
                </a:solidFill>
                <a:latin typeface="Arial MT"/>
                <a:cs typeface="Arial MT"/>
              </a:rPr>
              <a:t> </a:t>
            </a:r>
            <a:r>
              <a:rPr sz="2000">
                <a:solidFill>
                  <a:srgbClr val="363639"/>
                </a:solidFill>
                <a:latin typeface="Arial MT"/>
                <a:cs typeface="Arial MT"/>
              </a:rPr>
              <a:t>car</a:t>
            </a:r>
            <a:r>
              <a:rPr sz="2000" spc="-15">
                <a:solidFill>
                  <a:srgbClr val="363639"/>
                </a:solidFill>
                <a:latin typeface="Arial MT"/>
                <a:cs typeface="Arial MT"/>
              </a:rPr>
              <a:t> </a:t>
            </a:r>
            <a:r>
              <a:rPr sz="2000">
                <a:solidFill>
                  <a:srgbClr val="363639"/>
                </a:solidFill>
                <a:latin typeface="Arial MT"/>
                <a:cs typeface="Arial MT"/>
              </a:rPr>
              <a:t>backs</a:t>
            </a:r>
            <a:r>
              <a:rPr sz="2000" spc="-20">
                <a:solidFill>
                  <a:srgbClr val="363639"/>
                </a:solidFill>
                <a:latin typeface="Arial MT"/>
                <a:cs typeface="Arial MT"/>
              </a:rPr>
              <a:t> </a:t>
            </a:r>
            <a:r>
              <a:rPr sz="2000">
                <a:solidFill>
                  <a:srgbClr val="363639"/>
                </a:solidFill>
                <a:latin typeface="Arial MT"/>
                <a:cs typeface="Arial MT"/>
              </a:rPr>
              <a:t>up</a:t>
            </a:r>
            <a:r>
              <a:rPr sz="2000" spc="-15">
                <a:solidFill>
                  <a:srgbClr val="363639"/>
                </a:solidFill>
                <a:latin typeface="Arial MT"/>
                <a:cs typeface="Arial MT"/>
              </a:rPr>
              <a:t> </a:t>
            </a:r>
            <a:r>
              <a:rPr sz="2000" spc="-10">
                <a:solidFill>
                  <a:srgbClr val="363639"/>
                </a:solidFill>
                <a:latin typeface="Arial MT"/>
                <a:cs typeface="Arial MT"/>
              </a:rPr>
              <a:t>(preempt </a:t>
            </a:r>
            <a:r>
              <a:rPr sz="2000">
                <a:solidFill>
                  <a:srgbClr val="363639"/>
                </a:solidFill>
                <a:latin typeface="Arial MT"/>
                <a:cs typeface="Arial MT"/>
              </a:rPr>
              <a:t>resources</a:t>
            </a:r>
            <a:r>
              <a:rPr sz="2000" spc="-25">
                <a:solidFill>
                  <a:srgbClr val="363639"/>
                </a:solidFill>
                <a:latin typeface="Arial MT"/>
                <a:cs typeface="Arial MT"/>
              </a:rPr>
              <a:t> </a:t>
            </a:r>
            <a:r>
              <a:rPr sz="2000">
                <a:solidFill>
                  <a:srgbClr val="363639"/>
                </a:solidFill>
                <a:latin typeface="Arial MT"/>
                <a:cs typeface="Arial MT"/>
              </a:rPr>
              <a:t>and</a:t>
            </a:r>
            <a:r>
              <a:rPr sz="2000" spc="-25">
                <a:solidFill>
                  <a:srgbClr val="363639"/>
                </a:solidFill>
                <a:latin typeface="Arial MT"/>
                <a:cs typeface="Arial MT"/>
              </a:rPr>
              <a:t> </a:t>
            </a:r>
            <a:r>
              <a:rPr sz="2000" spc="-10">
                <a:solidFill>
                  <a:srgbClr val="363639"/>
                </a:solidFill>
                <a:latin typeface="Arial MT"/>
                <a:cs typeface="Arial MT"/>
              </a:rPr>
              <a:t>rollback).</a:t>
            </a:r>
            <a:endParaRPr sz="2000">
              <a:latin typeface="Arial MT"/>
              <a:cs typeface="Arial MT"/>
            </a:endParaRPr>
          </a:p>
          <a:p>
            <a:pPr marL="354965" indent="-342265">
              <a:lnSpc>
                <a:spcPct val="100000"/>
              </a:lnSpc>
              <a:spcBef>
                <a:spcPts val="470"/>
              </a:spcBef>
              <a:buChar char="•"/>
              <a:tabLst>
                <a:tab pos="354965" algn="l"/>
              </a:tabLst>
            </a:pPr>
            <a:r>
              <a:rPr sz="2000">
                <a:solidFill>
                  <a:srgbClr val="363639"/>
                </a:solidFill>
                <a:latin typeface="Arial MT"/>
                <a:cs typeface="Arial MT"/>
              </a:rPr>
              <a:t>Several</a:t>
            </a:r>
            <a:r>
              <a:rPr sz="2000" spc="-15">
                <a:solidFill>
                  <a:srgbClr val="363639"/>
                </a:solidFill>
                <a:latin typeface="Arial MT"/>
                <a:cs typeface="Arial MT"/>
              </a:rPr>
              <a:t> </a:t>
            </a:r>
            <a:r>
              <a:rPr sz="2000">
                <a:solidFill>
                  <a:srgbClr val="363639"/>
                </a:solidFill>
                <a:latin typeface="Arial MT"/>
                <a:cs typeface="Arial MT"/>
              </a:rPr>
              <a:t>cars</a:t>
            </a:r>
            <a:r>
              <a:rPr sz="2000" spc="-20">
                <a:solidFill>
                  <a:srgbClr val="363639"/>
                </a:solidFill>
                <a:latin typeface="Arial MT"/>
                <a:cs typeface="Arial MT"/>
              </a:rPr>
              <a:t> </a:t>
            </a:r>
            <a:r>
              <a:rPr sz="2000">
                <a:solidFill>
                  <a:srgbClr val="363639"/>
                </a:solidFill>
                <a:latin typeface="Arial MT"/>
                <a:cs typeface="Arial MT"/>
              </a:rPr>
              <a:t>may</a:t>
            </a:r>
            <a:r>
              <a:rPr sz="2000" spc="-15">
                <a:solidFill>
                  <a:srgbClr val="363639"/>
                </a:solidFill>
                <a:latin typeface="Arial MT"/>
                <a:cs typeface="Arial MT"/>
              </a:rPr>
              <a:t> </a:t>
            </a:r>
            <a:r>
              <a:rPr sz="2000">
                <a:solidFill>
                  <a:srgbClr val="363639"/>
                </a:solidFill>
                <a:latin typeface="Arial MT"/>
                <a:cs typeface="Arial MT"/>
              </a:rPr>
              <a:t>have</a:t>
            </a:r>
            <a:r>
              <a:rPr sz="2000" spc="-25">
                <a:solidFill>
                  <a:srgbClr val="363639"/>
                </a:solidFill>
                <a:latin typeface="Arial MT"/>
                <a:cs typeface="Arial MT"/>
              </a:rPr>
              <a:t> </a:t>
            </a:r>
            <a:r>
              <a:rPr sz="2000">
                <a:solidFill>
                  <a:srgbClr val="363639"/>
                </a:solidFill>
                <a:latin typeface="Arial MT"/>
                <a:cs typeface="Arial MT"/>
              </a:rPr>
              <a:t>to</a:t>
            </a:r>
            <a:r>
              <a:rPr sz="2000" spc="-30">
                <a:solidFill>
                  <a:srgbClr val="363639"/>
                </a:solidFill>
                <a:latin typeface="Arial MT"/>
                <a:cs typeface="Arial MT"/>
              </a:rPr>
              <a:t> </a:t>
            </a:r>
            <a:r>
              <a:rPr sz="2000">
                <a:solidFill>
                  <a:srgbClr val="363639"/>
                </a:solidFill>
                <a:latin typeface="Arial MT"/>
                <a:cs typeface="Arial MT"/>
              </a:rPr>
              <a:t>be</a:t>
            </a:r>
            <a:r>
              <a:rPr sz="2000" spc="-15">
                <a:solidFill>
                  <a:srgbClr val="363639"/>
                </a:solidFill>
                <a:latin typeface="Arial MT"/>
                <a:cs typeface="Arial MT"/>
              </a:rPr>
              <a:t> </a:t>
            </a:r>
            <a:r>
              <a:rPr sz="2000">
                <a:solidFill>
                  <a:srgbClr val="363639"/>
                </a:solidFill>
                <a:latin typeface="Arial MT"/>
                <a:cs typeface="Arial MT"/>
              </a:rPr>
              <a:t>backed</a:t>
            </a:r>
            <a:r>
              <a:rPr sz="2000" spc="-20">
                <a:solidFill>
                  <a:srgbClr val="363639"/>
                </a:solidFill>
                <a:latin typeface="Arial MT"/>
                <a:cs typeface="Arial MT"/>
              </a:rPr>
              <a:t> </a:t>
            </a:r>
            <a:r>
              <a:rPr sz="2000">
                <a:solidFill>
                  <a:srgbClr val="363639"/>
                </a:solidFill>
                <a:latin typeface="Arial MT"/>
                <a:cs typeface="Arial MT"/>
              </a:rPr>
              <a:t>up</a:t>
            </a:r>
            <a:r>
              <a:rPr sz="2000" spc="-15">
                <a:solidFill>
                  <a:srgbClr val="363639"/>
                </a:solidFill>
                <a:latin typeface="Arial MT"/>
                <a:cs typeface="Arial MT"/>
              </a:rPr>
              <a:t> </a:t>
            </a:r>
            <a:r>
              <a:rPr sz="2000">
                <a:solidFill>
                  <a:srgbClr val="363639"/>
                </a:solidFill>
                <a:latin typeface="Arial MT"/>
                <a:cs typeface="Arial MT"/>
              </a:rPr>
              <a:t>if</a:t>
            </a:r>
            <a:r>
              <a:rPr sz="2000" spc="-20">
                <a:solidFill>
                  <a:srgbClr val="363639"/>
                </a:solidFill>
                <a:latin typeface="Arial MT"/>
                <a:cs typeface="Arial MT"/>
              </a:rPr>
              <a:t> </a:t>
            </a:r>
            <a:r>
              <a:rPr sz="2000">
                <a:solidFill>
                  <a:srgbClr val="363639"/>
                </a:solidFill>
                <a:latin typeface="Arial MT"/>
                <a:cs typeface="Arial MT"/>
              </a:rPr>
              <a:t>a</a:t>
            </a:r>
            <a:r>
              <a:rPr sz="2000" spc="-25">
                <a:solidFill>
                  <a:srgbClr val="363639"/>
                </a:solidFill>
                <a:latin typeface="Arial MT"/>
                <a:cs typeface="Arial MT"/>
              </a:rPr>
              <a:t> </a:t>
            </a:r>
            <a:r>
              <a:rPr sz="2000">
                <a:solidFill>
                  <a:srgbClr val="363639"/>
                </a:solidFill>
                <a:latin typeface="Arial MT"/>
                <a:cs typeface="Arial MT"/>
              </a:rPr>
              <a:t>deadlock</a:t>
            </a:r>
            <a:r>
              <a:rPr sz="2000" spc="-5">
                <a:solidFill>
                  <a:srgbClr val="363639"/>
                </a:solidFill>
                <a:latin typeface="Arial MT"/>
                <a:cs typeface="Arial MT"/>
              </a:rPr>
              <a:t> </a:t>
            </a:r>
            <a:r>
              <a:rPr sz="2000" spc="-10">
                <a:solidFill>
                  <a:srgbClr val="363639"/>
                </a:solidFill>
                <a:latin typeface="Arial MT"/>
                <a:cs typeface="Arial MT"/>
              </a:rPr>
              <a:t>occurs.</a:t>
            </a:r>
            <a:endParaRPr sz="2000">
              <a:latin typeface="Arial MT"/>
              <a:cs typeface="Arial MT"/>
            </a:endParaRPr>
          </a:p>
        </p:txBody>
      </p:sp>
      <p:grpSp>
        <p:nvGrpSpPr>
          <p:cNvPr id="3" name="object 3"/>
          <p:cNvGrpSpPr/>
          <p:nvPr/>
        </p:nvGrpSpPr>
        <p:grpSpPr>
          <a:xfrm>
            <a:off x="1747837" y="2052637"/>
            <a:ext cx="6253480" cy="476250"/>
            <a:chOff x="1747837" y="2052637"/>
            <a:chExt cx="6253480" cy="476250"/>
          </a:xfrm>
        </p:grpSpPr>
        <p:sp>
          <p:nvSpPr>
            <p:cNvPr id="4" name="object 4"/>
            <p:cNvSpPr/>
            <p:nvPr/>
          </p:nvSpPr>
          <p:spPr>
            <a:xfrm>
              <a:off x="1752600" y="2057400"/>
              <a:ext cx="6248400" cy="381000"/>
            </a:xfrm>
            <a:custGeom>
              <a:avLst/>
              <a:gdLst/>
              <a:ahLst/>
              <a:cxnLst/>
              <a:rect l="l" t="t" r="r" b="b"/>
              <a:pathLst>
                <a:path w="6248400" h="381000">
                  <a:moveTo>
                    <a:pt x="0" y="0"/>
                  </a:moveTo>
                  <a:lnTo>
                    <a:pt x="1828799" y="0"/>
                  </a:lnTo>
                  <a:lnTo>
                    <a:pt x="2438399" y="380999"/>
                  </a:lnTo>
                  <a:lnTo>
                    <a:pt x="3809999" y="380999"/>
                  </a:lnTo>
                  <a:lnTo>
                    <a:pt x="4419599" y="28193"/>
                  </a:lnTo>
                </a:path>
                <a:path w="6248400" h="381000">
                  <a:moveTo>
                    <a:pt x="4419599" y="19049"/>
                  </a:moveTo>
                  <a:lnTo>
                    <a:pt x="6248399" y="19049"/>
                  </a:lnTo>
                </a:path>
              </a:pathLst>
            </a:custGeom>
            <a:ln w="9524">
              <a:solidFill>
                <a:srgbClr val="373739"/>
              </a:solidFill>
            </a:ln>
          </p:spPr>
          <p:txBody>
            <a:bodyPr wrap="square" lIns="0" tIns="0" rIns="0" bIns="0" rtlCol="0"/>
            <a:lstStyle/>
            <a:p>
              <a:endParaRPr/>
            </a:p>
          </p:txBody>
        </p:sp>
        <p:sp>
          <p:nvSpPr>
            <p:cNvPr id="5" name="object 5"/>
            <p:cNvSpPr/>
            <p:nvPr/>
          </p:nvSpPr>
          <p:spPr>
            <a:xfrm>
              <a:off x="6524244" y="2266950"/>
              <a:ext cx="1134110" cy="257175"/>
            </a:xfrm>
            <a:custGeom>
              <a:avLst/>
              <a:gdLst/>
              <a:ahLst/>
              <a:cxnLst/>
              <a:rect l="l" t="t" r="r" b="b"/>
              <a:pathLst>
                <a:path w="1134109" h="257175">
                  <a:moveTo>
                    <a:pt x="0" y="0"/>
                  </a:moveTo>
                  <a:lnTo>
                    <a:pt x="0" y="256793"/>
                  </a:lnTo>
                  <a:lnTo>
                    <a:pt x="457199" y="256793"/>
                  </a:lnTo>
                  <a:lnTo>
                    <a:pt x="457199" y="0"/>
                  </a:lnTo>
                  <a:lnTo>
                    <a:pt x="0" y="0"/>
                  </a:lnTo>
                  <a:close/>
                </a:path>
                <a:path w="1134109" h="257175">
                  <a:moveTo>
                    <a:pt x="114299" y="38099"/>
                  </a:moveTo>
                  <a:lnTo>
                    <a:pt x="114299" y="218693"/>
                  </a:lnTo>
                  <a:lnTo>
                    <a:pt x="219455" y="218693"/>
                  </a:lnTo>
                  <a:lnTo>
                    <a:pt x="219455" y="38099"/>
                  </a:lnTo>
                  <a:lnTo>
                    <a:pt x="114299" y="38099"/>
                  </a:lnTo>
                  <a:close/>
                </a:path>
                <a:path w="1134109" h="257175">
                  <a:moveTo>
                    <a:pt x="676655" y="0"/>
                  </a:moveTo>
                  <a:lnTo>
                    <a:pt x="676655" y="256793"/>
                  </a:lnTo>
                  <a:lnTo>
                    <a:pt x="1133855" y="256793"/>
                  </a:lnTo>
                  <a:lnTo>
                    <a:pt x="1133855" y="0"/>
                  </a:lnTo>
                  <a:lnTo>
                    <a:pt x="676655" y="0"/>
                  </a:lnTo>
                  <a:close/>
                </a:path>
                <a:path w="1134109" h="257175">
                  <a:moveTo>
                    <a:pt x="790955" y="38099"/>
                  </a:moveTo>
                  <a:lnTo>
                    <a:pt x="790955" y="218693"/>
                  </a:lnTo>
                  <a:lnTo>
                    <a:pt x="895349" y="218693"/>
                  </a:lnTo>
                  <a:lnTo>
                    <a:pt x="895349" y="38099"/>
                  </a:lnTo>
                  <a:lnTo>
                    <a:pt x="790955" y="38099"/>
                  </a:lnTo>
                  <a:close/>
                </a:path>
              </a:pathLst>
            </a:custGeom>
            <a:ln w="9524">
              <a:solidFill>
                <a:srgbClr val="373739"/>
              </a:solidFill>
            </a:ln>
          </p:spPr>
          <p:txBody>
            <a:bodyPr wrap="square" lIns="0" tIns="0" rIns="0" bIns="0" rtlCol="0"/>
            <a:lstStyle/>
            <a:p>
              <a:endParaRPr/>
            </a:p>
          </p:txBody>
        </p:sp>
      </p:grpSp>
      <p:grpSp>
        <p:nvGrpSpPr>
          <p:cNvPr id="6" name="object 6"/>
          <p:cNvGrpSpPr/>
          <p:nvPr/>
        </p:nvGrpSpPr>
        <p:grpSpPr>
          <a:xfrm>
            <a:off x="1747837" y="3014281"/>
            <a:ext cx="6253480" cy="419734"/>
            <a:chOff x="1747837" y="3014281"/>
            <a:chExt cx="6253480" cy="419734"/>
          </a:xfrm>
        </p:grpSpPr>
        <p:sp>
          <p:nvSpPr>
            <p:cNvPr id="7" name="object 7"/>
            <p:cNvSpPr/>
            <p:nvPr/>
          </p:nvSpPr>
          <p:spPr>
            <a:xfrm>
              <a:off x="1752600" y="3048000"/>
              <a:ext cx="6248400" cy="381000"/>
            </a:xfrm>
            <a:custGeom>
              <a:avLst/>
              <a:gdLst/>
              <a:ahLst/>
              <a:cxnLst/>
              <a:rect l="l" t="t" r="r" b="b"/>
              <a:pathLst>
                <a:path w="6248400" h="381000">
                  <a:moveTo>
                    <a:pt x="0" y="380999"/>
                  </a:moveTo>
                  <a:lnTo>
                    <a:pt x="1828799" y="380999"/>
                  </a:lnTo>
                  <a:lnTo>
                    <a:pt x="2438399" y="0"/>
                  </a:lnTo>
                  <a:lnTo>
                    <a:pt x="3809999" y="0"/>
                  </a:lnTo>
                  <a:lnTo>
                    <a:pt x="4419599" y="352043"/>
                  </a:lnTo>
                </a:path>
                <a:path w="6248400" h="381000">
                  <a:moveTo>
                    <a:pt x="4419599" y="361949"/>
                  </a:moveTo>
                  <a:lnTo>
                    <a:pt x="6248399" y="361949"/>
                  </a:lnTo>
                </a:path>
              </a:pathLst>
            </a:custGeom>
            <a:ln w="9524">
              <a:solidFill>
                <a:srgbClr val="373739"/>
              </a:solidFill>
            </a:ln>
          </p:spPr>
          <p:txBody>
            <a:bodyPr wrap="square" lIns="0" tIns="0" rIns="0" bIns="0" rtlCol="0"/>
            <a:lstStyle/>
            <a:p>
              <a:endParaRPr/>
            </a:p>
          </p:txBody>
        </p:sp>
        <p:sp>
          <p:nvSpPr>
            <p:cNvPr id="8" name="object 8"/>
            <p:cNvSpPr/>
            <p:nvPr/>
          </p:nvSpPr>
          <p:spPr>
            <a:xfrm>
              <a:off x="2857500" y="3019044"/>
              <a:ext cx="457200" cy="257810"/>
            </a:xfrm>
            <a:custGeom>
              <a:avLst/>
              <a:gdLst/>
              <a:ahLst/>
              <a:cxnLst/>
              <a:rect l="l" t="t" r="r" b="b"/>
              <a:pathLst>
                <a:path w="457200" h="257810">
                  <a:moveTo>
                    <a:pt x="457199" y="257555"/>
                  </a:moveTo>
                  <a:lnTo>
                    <a:pt x="457199" y="0"/>
                  </a:lnTo>
                  <a:lnTo>
                    <a:pt x="0" y="0"/>
                  </a:lnTo>
                  <a:lnTo>
                    <a:pt x="0" y="257555"/>
                  </a:lnTo>
                  <a:lnTo>
                    <a:pt x="457199" y="257555"/>
                  </a:lnTo>
                  <a:close/>
                </a:path>
              </a:pathLst>
            </a:custGeom>
            <a:solidFill>
              <a:srgbClr val="FFFFFF"/>
            </a:solidFill>
          </p:spPr>
          <p:txBody>
            <a:bodyPr wrap="square" lIns="0" tIns="0" rIns="0" bIns="0" rtlCol="0"/>
            <a:lstStyle/>
            <a:p>
              <a:endParaRPr/>
            </a:p>
          </p:txBody>
        </p:sp>
        <p:sp>
          <p:nvSpPr>
            <p:cNvPr id="9" name="object 9"/>
            <p:cNvSpPr/>
            <p:nvPr/>
          </p:nvSpPr>
          <p:spPr>
            <a:xfrm>
              <a:off x="2857500" y="3019044"/>
              <a:ext cx="457200" cy="257810"/>
            </a:xfrm>
            <a:custGeom>
              <a:avLst/>
              <a:gdLst/>
              <a:ahLst/>
              <a:cxnLst/>
              <a:rect l="l" t="t" r="r" b="b"/>
              <a:pathLst>
                <a:path w="457200" h="257810">
                  <a:moveTo>
                    <a:pt x="0" y="0"/>
                  </a:moveTo>
                  <a:lnTo>
                    <a:pt x="0" y="257555"/>
                  </a:lnTo>
                  <a:lnTo>
                    <a:pt x="457199" y="257555"/>
                  </a:lnTo>
                  <a:lnTo>
                    <a:pt x="457199" y="0"/>
                  </a:lnTo>
                  <a:lnTo>
                    <a:pt x="0" y="0"/>
                  </a:lnTo>
                  <a:close/>
                </a:path>
                <a:path w="457200" h="257810">
                  <a:moveTo>
                    <a:pt x="237743" y="38099"/>
                  </a:moveTo>
                  <a:lnTo>
                    <a:pt x="237743" y="219455"/>
                  </a:lnTo>
                  <a:lnTo>
                    <a:pt x="342899" y="219455"/>
                  </a:lnTo>
                  <a:lnTo>
                    <a:pt x="342899" y="38099"/>
                  </a:lnTo>
                  <a:lnTo>
                    <a:pt x="237743" y="38099"/>
                  </a:lnTo>
                  <a:close/>
                </a:path>
              </a:pathLst>
            </a:custGeom>
            <a:ln w="9524">
              <a:solidFill>
                <a:srgbClr val="373739"/>
              </a:solidFill>
            </a:ln>
          </p:spPr>
          <p:txBody>
            <a:bodyPr wrap="square" lIns="0" tIns="0" rIns="0" bIns="0" rtlCol="0"/>
            <a:lstStyle/>
            <a:p>
              <a:endParaRPr/>
            </a:p>
          </p:txBody>
        </p:sp>
      </p:grpSp>
      <p:sp>
        <p:nvSpPr>
          <p:cNvPr id="10" name="object 10"/>
          <p:cNvSpPr/>
          <p:nvPr/>
        </p:nvSpPr>
        <p:spPr>
          <a:xfrm>
            <a:off x="1723644" y="2724150"/>
            <a:ext cx="2019300" cy="0"/>
          </a:xfrm>
          <a:custGeom>
            <a:avLst/>
            <a:gdLst/>
            <a:ahLst/>
            <a:cxnLst/>
            <a:rect l="l" t="t" r="r" b="b"/>
            <a:pathLst>
              <a:path w="2019300">
                <a:moveTo>
                  <a:pt x="0" y="0"/>
                </a:moveTo>
                <a:lnTo>
                  <a:pt x="2019299" y="0"/>
                </a:lnTo>
              </a:path>
            </a:pathLst>
          </a:custGeom>
          <a:ln w="9524">
            <a:solidFill>
              <a:srgbClr val="373739"/>
            </a:solidFill>
            <a:prstDash val="lgDash"/>
          </a:ln>
        </p:spPr>
        <p:txBody>
          <a:bodyPr wrap="square" lIns="0" tIns="0" rIns="0" bIns="0" rtlCol="0"/>
          <a:lstStyle/>
          <a:p>
            <a:endParaRPr/>
          </a:p>
        </p:txBody>
      </p:sp>
      <p:sp>
        <p:nvSpPr>
          <p:cNvPr id="11" name="object 11"/>
          <p:cNvSpPr/>
          <p:nvPr/>
        </p:nvSpPr>
        <p:spPr>
          <a:xfrm>
            <a:off x="5924550" y="2714244"/>
            <a:ext cx="2019300" cy="0"/>
          </a:xfrm>
          <a:custGeom>
            <a:avLst/>
            <a:gdLst/>
            <a:ahLst/>
            <a:cxnLst/>
            <a:rect l="l" t="t" r="r" b="b"/>
            <a:pathLst>
              <a:path w="2019300">
                <a:moveTo>
                  <a:pt x="0" y="0"/>
                </a:moveTo>
                <a:lnTo>
                  <a:pt x="2019299" y="0"/>
                </a:lnTo>
              </a:path>
            </a:pathLst>
          </a:custGeom>
          <a:ln w="9524">
            <a:solidFill>
              <a:srgbClr val="373739"/>
            </a:solidFill>
            <a:prstDash val="lgDash"/>
          </a:ln>
        </p:spPr>
        <p:txBody>
          <a:bodyPr wrap="square" lIns="0" tIns="0" rIns="0" bIns="0" rtlCol="0"/>
          <a:lstStyle/>
          <a:p>
            <a:endParaRPr/>
          </a:p>
        </p:txBody>
      </p:sp>
      <p:sp>
        <p:nvSpPr>
          <p:cNvPr id="12" name="object 12"/>
          <p:cNvSpPr/>
          <p:nvPr/>
        </p:nvSpPr>
        <p:spPr>
          <a:xfrm>
            <a:off x="4238244" y="2590800"/>
            <a:ext cx="457200" cy="257175"/>
          </a:xfrm>
          <a:custGeom>
            <a:avLst/>
            <a:gdLst/>
            <a:ahLst/>
            <a:cxnLst/>
            <a:rect l="l" t="t" r="r" b="b"/>
            <a:pathLst>
              <a:path w="457200" h="257175">
                <a:moveTo>
                  <a:pt x="0" y="0"/>
                </a:moveTo>
                <a:lnTo>
                  <a:pt x="0" y="256793"/>
                </a:lnTo>
                <a:lnTo>
                  <a:pt x="457199" y="256793"/>
                </a:lnTo>
                <a:lnTo>
                  <a:pt x="457199" y="0"/>
                </a:lnTo>
                <a:lnTo>
                  <a:pt x="0" y="0"/>
                </a:lnTo>
                <a:close/>
              </a:path>
              <a:path w="457200" h="257175">
                <a:moveTo>
                  <a:pt x="238505" y="38099"/>
                </a:moveTo>
                <a:lnTo>
                  <a:pt x="238505" y="218693"/>
                </a:lnTo>
                <a:lnTo>
                  <a:pt x="342899" y="218693"/>
                </a:lnTo>
                <a:lnTo>
                  <a:pt x="342899" y="38099"/>
                </a:lnTo>
                <a:lnTo>
                  <a:pt x="238505" y="38099"/>
                </a:lnTo>
                <a:close/>
              </a:path>
            </a:pathLst>
          </a:custGeom>
          <a:ln w="9524">
            <a:solidFill>
              <a:srgbClr val="373739"/>
            </a:solidFill>
          </a:ln>
        </p:spPr>
        <p:txBody>
          <a:bodyPr wrap="square" lIns="0" tIns="0" rIns="0" bIns="0" rtlCol="0"/>
          <a:lstStyle/>
          <a:p>
            <a:endParaRPr/>
          </a:p>
        </p:txBody>
      </p:sp>
      <p:sp>
        <p:nvSpPr>
          <p:cNvPr id="13" name="object 13"/>
          <p:cNvSpPr/>
          <p:nvPr/>
        </p:nvSpPr>
        <p:spPr>
          <a:xfrm>
            <a:off x="4962144" y="2590800"/>
            <a:ext cx="457200" cy="257175"/>
          </a:xfrm>
          <a:custGeom>
            <a:avLst/>
            <a:gdLst/>
            <a:ahLst/>
            <a:cxnLst/>
            <a:rect l="l" t="t" r="r" b="b"/>
            <a:pathLst>
              <a:path w="457200" h="257175">
                <a:moveTo>
                  <a:pt x="0" y="0"/>
                </a:moveTo>
                <a:lnTo>
                  <a:pt x="0" y="256793"/>
                </a:lnTo>
                <a:lnTo>
                  <a:pt x="457199" y="256793"/>
                </a:lnTo>
                <a:lnTo>
                  <a:pt x="457199" y="0"/>
                </a:lnTo>
                <a:lnTo>
                  <a:pt x="0" y="0"/>
                </a:lnTo>
                <a:close/>
              </a:path>
              <a:path w="457200" h="257175">
                <a:moveTo>
                  <a:pt x="114299" y="38099"/>
                </a:moveTo>
                <a:lnTo>
                  <a:pt x="114299" y="218693"/>
                </a:lnTo>
                <a:lnTo>
                  <a:pt x="219455" y="218693"/>
                </a:lnTo>
                <a:lnTo>
                  <a:pt x="219455" y="38099"/>
                </a:lnTo>
                <a:lnTo>
                  <a:pt x="114299" y="38099"/>
                </a:lnTo>
                <a:close/>
              </a:path>
            </a:pathLst>
          </a:custGeom>
          <a:ln w="9524">
            <a:solidFill>
              <a:srgbClr val="373739"/>
            </a:solidFill>
          </a:ln>
        </p:spPr>
        <p:txBody>
          <a:bodyPr wrap="square" lIns="0" tIns="0" rIns="0" bIns="0" rtlCol="0"/>
          <a:lstStyle/>
          <a:p>
            <a:endParaRPr/>
          </a:p>
        </p:txBody>
      </p:sp>
      <p:sp>
        <p:nvSpPr>
          <p:cNvPr id="14" name="object 14"/>
          <p:cNvSpPr txBox="1"/>
          <p:nvPr/>
        </p:nvSpPr>
        <p:spPr>
          <a:xfrm>
            <a:off x="1206499" y="804163"/>
            <a:ext cx="2922270" cy="574040"/>
          </a:xfrm>
          <a:prstGeom prst="rect">
            <a:avLst/>
          </a:prstGeom>
        </p:spPr>
        <p:txBody>
          <a:bodyPr vert="horz" wrap="square" lIns="0" tIns="12700" rIns="0" bIns="0" rtlCol="0">
            <a:spAutoFit/>
          </a:bodyPr>
          <a:lstStyle/>
          <a:p>
            <a:pPr marL="12700">
              <a:lnSpc>
                <a:spcPct val="100000"/>
              </a:lnSpc>
              <a:spcBef>
                <a:spcPts val="100"/>
              </a:spcBef>
            </a:pPr>
            <a:r>
              <a:rPr sz="3600" b="1" spc="-10">
                <a:solidFill>
                  <a:srgbClr val="363639"/>
                </a:solidFill>
                <a:latin typeface="Arial"/>
                <a:cs typeface="Arial"/>
              </a:rPr>
              <a:t>DEADLOCKS</a:t>
            </a:r>
            <a:endParaRPr sz="36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2540" rIns="0" bIns="0" rtlCol="0">
            <a:spAutoFit/>
          </a:bodyPr>
          <a:lstStyle/>
          <a:p>
            <a:pPr marL="150495">
              <a:lnSpc>
                <a:spcPct val="100000"/>
              </a:lnSpc>
              <a:spcBef>
                <a:spcPts val="20"/>
              </a:spcBef>
            </a:pPr>
            <a:fld id="{81D60167-4931-47E6-BA6A-407CBD079E47}" type="slidenum">
              <a:rPr spc="-50" dirty="0"/>
              <a:t>4</a:t>
            </a:fld>
            <a:endParaRPr spc="-50"/>
          </a:p>
        </p:txBody>
      </p:sp>
      <p:sp>
        <p:nvSpPr>
          <p:cNvPr id="15" name="object 15"/>
          <p:cNvSpPr txBox="1">
            <a:spLocks noGrp="1"/>
          </p:cNvSpPr>
          <p:nvPr>
            <p:ph type="title"/>
          </p:nvPr>
        </p:nvSpPr>
        <p:spPr>
          <a:xfrm>
            <a:off x="5879843" y="785875"/>
            <a:ext cx="2795270" cy="879475"/>
          </a:xfrm>
          <a:prstGeom prst="rect">
            <a:avLst/>
          </a:prstGeom>
        </p:spPr>
        <p:txBody>
          <a:bodyPr vert="horz" wrap="square" lIns="0" tIns="12700" rIns="0" bIns="0" rtlCol="0">
            <a:spAutoFit/>
          </a:bodyPr>
          <a:lstStyle/>
          <a:p>
            <a:pPr marL="665480" marR="5080" indent="-653415">
              <a:lnSpc>
                <a:spcPct val="100000"/>
              </a:lnSpc>
              <a:spcBef>
                <a:spcPts val="100"/>
              </a:spcBef>
            </a:pPr>
            <a:r>
              <a:t>Bridge</a:t>
            </a:r>
            <a:r>
              <a:rPr spc="-55"/>
              <a:t> </a:t>
            </a:r>
            <a:r>
              <a:rPr spc="-10"/>
              <a:t>Crossing Example</a:t>
            </a:r>
          </a:p>
        </p:txBody>
      </p:sp>
      <p:pic>
        <p:nvPicPr>
          <p:cNvPr id="18" name="Picture 17">
            <a:extLst>
              <a:ext uri="{FF2B5EF4-FFF2-40B4-BE49-F238E27FC236}">
                <a16:creationId xmlns:a16="http://schemas.microsoft.com/office/drawing/2014/main" id="{247C7AA0-FBC4-9767-DD35-8C2DAE210B5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276250" y="3806937"/>
            <a:ext cx="5201100" cy="12156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06499" y="804163"/>
            <a:ext cx="2922270" cy="574040"/>
          </a:xfrm>
          <a:prstGeom prst="rect">
            <a:avLst/>
          </a:prstGeom>
        </p:spPr>
        <p:txBody>
          <a:bodyPr vert="horz" wrap="square" lIns="0" tIns="12700" rIns="0" bIns="0" rtlCol="0">
            <a:spAutoFit/>
          </a:bodyPr>
          <a:lstStyle/>
          <a:p>
            <a:pPr marL="12700">
              <a:lnSpc>
                <a:spcPct val="100000"/>
              </a:lnSpc>
              <a:spcBef>
                <a:spcPts val="100"/>
              </a:spcBef>
            </a:pPr>
            <a:r>
              <a:rPr sz="3600" b="1" spc="-10">
                <a:solidFill>
                  <a:srgbClr val="363639"/>
                </a:solidFill>
                <a:latin typeface="Arial"/>
                <a:cs typeface="Arial"/>
              </a:rPr>
              <a:t>DEADLOCKS</a:t>
            </a:r>
            <a:endParaRPr sz="3600">
              <a:latin typeface="Arial"/>
              <a:cs typeface="Arial"/>
            </a:endParaRPr>
          </a:p>
        </p:txBody>
      </p:sp>
      <p:sp>
        <p:nvSpPr>
          <p:cNvPr id="3" name="object 3"/>
          <p:cNvSpPr txBox="1">
            <a:spLocks noGrp="1"/>
          </p:cNvSpPr>
          <p:nvPr>
            <p:ph type="title"/>
          </p:nvPr>
        </p:nvSpPr>
        <p:spPr>
          <a:xfrm>
            <a:off x="5416545" y="785875"/>
            <a:ext cx="3721735" cy="879475"/>
          </a:xfrm>
          <a:prstGeom prst="rect">
            <a:avLst/>
          </a:prstGeom>
        </p:spPr>
        <p:txBody>
          <a:bodyPr vert="horz" wrap="square" lIns="0" tIns="12700" rIns="0" bIns="0" rtlCol="0">
            <a:spAutoFit/>
          </a:bodyPr>
          <a:lstStyle/>
          <a:p>
            <a:pPr marL="12700" marR="5080" indent="840105">
              <a:lnSpc>
                <a:spcPct val="100000"/>
              </a:lnSpc>
              <a:spcBef>
                <a:spcPts val="100"/>
              </a:spcBef>
            </a:pPr>
            <a:r>
              <a:rPr spc="-10"/>
              <a:t>DEADLOCK CHARACTERISATION</a:t>
            </a:r>
          </a:p>
        </p:txBody>
      </p:sp>
      <p:sp>
        <p:nvSpPr>
          <p:cNvPr id="4" name="object 4"/>
          <p:cNvSpPr/>
          <p:nvPr/>
        </p:nvSpPr>
        <p:spPr>
          <a:xfrm>
            <a:off x="685800" y="2590800"/>
            <a:ext cx="8609965" cy="3886200"/>
          </a:xfrm>
          <a:custGeom>
            <a:avLst/>
            <a:gdLst/>
            <a:ahLst/>
            <a:cxnLst/>
            <a:rect l="l" t="t" r="r" b="b"/>
            <a:pathLst>
              <a:path w="8609965" h="3886200">
                <a:moveTo>
                  <a:pt x="8609837" y="3886199"/>
                </a:moveTo>
                <a:lnTo>
                  <a:pt x="8609837" y="0"/>
                </a:lnTo>
                <a:lnTo>
                  <a:pt x="0" y="0"/>
                </a:lnTo>
                <a:lnTo>
                  <a:pt x="0" y="3886199"/>
                </a:lnTo>
                <a:lnTo>
                  <a:pt x="8609837" y="3886199"/>
                </a:lnTo>
                <a:close/>
              </a:path>
            </a:pathLst>
          </a:custGeom>
          <a:solidFill>
            <a:srgbClr val="FAD5E5"/>
          </a:solidFill>
        </p:spPr>
        <p:txBody>
          <a:bodyPr wrap="square" lIns="0" tIns="0" rIns="0" bIns="0" rtlCol="0"/>
          <a:lstStyle/>
          <a:p>
            <a:endParaRPr/>
          </a:p>
        </p:txBody>
      </p:sp>
      <p:sp>
        <p:nvSpPr>
          <p:cNvPr id="5" name="object 5"/>
          <p:cNvSpPr txBox="1">
            <a:spLocks noGrp="1"/>
          </p:cNvSpPr>
          <p:nvPr>
            <p:ph type="body" idx="1"/>
          </p:nvPr>
        </p:nvSpPr>
        <p:spPr>
          <a:xfrm>
            <a:off x="762635" y="1780371"/>
            <a:ext cx="8453120" cy="4886594"/>
          </a:xfrm>
          <a:prstGeom prst="rect">
            <a:avLst/>
          </a:prstGeom>
        </p:spPr>
        <p:txBody>
          <a:bodyPr vert="horz" wrap="square" lIns="0" tIns="41275" rIns="0" bIns="0" rtlCol="0">
            <a:spAutoFit/>
          </a:bodyPr>
          <a:lstStyle/>
          <a:p>
            <a:pPr marL="12700">
              <a:lnSpc>
                <a:spcPct val="100000"/>
              </a:lnSpc>
              <a:spcBef>
                <a:spcPts val="325"/>
              </a:spcBef>
            </a:pPr>
            <a:r>
              <a:rPr sz="1600" b="1">
                <a:latin typeface="Arial"/>
                <a:cs typeface="Arial"/>
              </a:rPr>
              <a:t>NECESSARY</a:t>
            </a:r>
            <a:r>
              <a:rPr sz="1600" b="1" spc="-55">
                <a:latin typeface="Arial"/>
                <a:cs typeface="Arial"/>
              </a:rPr>
              <a:t> </a:t>
            </a:r>
            <a:r>
              <a:rPr sz="1600" b="1" spc="-10">
                <a:latin typeface="Arial"/>
                <a:cs typeface="Arial"/>
              </a:rPr>
              <a:t>CONDITIONS</a:t>
            </a:r>
          </a:p>
          <a:p>
            <a:pPr marL="12700">
              <a:lnSpc>
                <a:spcPct val="100000"/>
              </a:lnSpc>
              <a:spcBef>
                <a:spcPts val="229"/>
              </a:spcBef>
            </a:pPr>
            <a:r>
              <a:rPr sz="1600" b="1">
                <a:solidFill>
                  <a:srgbClr val="363639"/>
                </a:solidFill>
                <a:latin typeface="Arial"/>
                <a:cs typeface="Arial"/>
              </a:rPr>
              <a:t>ALL</a:t>
            </a:r>
            <a:r>
              <a:rPr sz="1600" b="1" spc="-40">
                <a:solidFill>
                  <a:srgbClr val="363639"/>
                </a:solidFill>
                <a:latin typeface="Arial"/>
                <a:cs typeface="Arial"/>
              </a:rPr>
              <a:t> </a:t>
            </a:r>
            <a:r>
              <a:rPr sz="1600">
                <a:solidFill>
                  <a:srgbClr val="363639"/>
                </a:solidFill>
              </a:rPr>
              <a:t>of</a:t>
            </a:r>
            <a:r>
              <a:rPr sz="1600" spc="-20">
                <a:solidFill>
                  <a:srgbClr val="363639"/>
                </a:solidFill>
              </a:rPr>
              <a:t> </a:t>
            </a:r>
            <a:r>
              <a:rPr sz="1600">
                <a:solidFill>
                  <a:srgbClr val="363639"/>
                </a:solidFill>
              </a:rPr>
              <a:t>these</a:t>
            </a:r>
            <a:r>
              <a:rPr sz="1600" spc="-25">
                <a:solidFill>
                  <a:srgbClr val="363639"/>
                </a:solidFill>
              </a:rPr>
              <a:t> </a:t>
            </a:r>
            <a:r>
              <a:rPr sz="1600">
                <a:solidFill>
                  <a:srgbClr val="363639"/>
                </a:solidFill>
              </a:rPr>
              <a:t>four</a:t>
            </a:r>
            <a:r>
              <a:rPr sz="1600" spc="-25">
                <a:solidFill>
                  <a:srgbClr val="363639"/>
                </a:solidFill>
              </a:rPr>
              <a:t> </a:t>
            </a:r>
            <a:r>
              <a:rPr sz="1600" b="1">
                <a:solidFill>
                  <a:srgbClr val="363639"/>
                </a:solidFill>
                <a:latin typeface="Arial"/>
                <a:cs typeface="Arial"/>
              </a:rPr>
              <a:t>must</a:t>
            </a:r>
            <a:r>
              <a:rPr sz="1600" b="1" spc="-25">
                <a:solidFill>
                  <a:srgbClr val="363639"/>
                </a:solidFill>
                <a:latin typeface="Arial"/>
                <a:cs typeface="Arial"/>
              </a:rPr>
              <a:t> </a:t>
            </a:r>
            <a:r>
              <a:rPr sz="1600">
                <a:solidFill>
                  <a:srgbClr val="363639"/>
                </a:solidFill>
              </a:rPr>
              <a:t>happen</a:t>
            </a:r>
            <a:r>
              <a:rPr sz="1600" spc="-20">
                <a:solidFill>
                  <a:srgbClr val="363639"/>
                </a:solidFill>
              </a:rPr>
              <a:t> </a:t>
            </a:r>
            <a:r>
              <a:rPr sz="1600">
                <a:solidFill>
                  <a:srgbClr val="363639"/>
                </a:solidFill>
              </a:rPr>
              <a:t>simultaneously</a:t>
            </a:r>
            <a:r>
              <a:rPr sz="1600" spc="-25">
                <a:solidFill>
                  <a:srgbClr val="363639"/>
                </a:solidFill>
              </a:rPr>
              <a:t> </a:t>
            </a:r>
            <a:r>
              <a:rPr sz="1600">
                <a:solidFill>
                  <a:srgbClr val="363639"/>
                </a:solidFill>
              </a:rPr>
              <a:t>for</a:t>
            </a:r>
            <a:r>
              <a:rPr sz="1600" spc="-25">
                <a:solidFill>
                  <a:srgbClr val="363639"/>
                </a:solidFill>
              </a:rPr>
              <a:t> </a:t>
            </a:r>
            <a:r>
              <a:rPr sz="1600">
                <a:solidFill>
                  <a:srgbClr val="363639"/>
                </a:solidFill>
              </a:rPr>
              <a:t>a</a:t>
            </a:r>
            <a:r>
              <a:rPr sz="1600" spc="-25">
                <a:solidFill>
                  <a:srgbClr val="363639"/>
                </a:solidFill>
              </a:rPr>
              <a:t> </a:t>
            </a:r>
            <a:r>
              <a:rPr sz="1600">
                <a:solidFill>
                  <a:srgbClr val="363639"/>
                </a:solidFill>
              </a:rPr>
              <a:t>deadlock</a:t>
            </a:r>
            <a:r>
              <a:rPr sz="1600" spc="-25">
                <a:solidFill>
                  <a:srgbClr val="363639"/>
                </a:solidFill>
              </a:rPr>
              <a:t> </a:t>
            </a:r>
            <a:r>
              <a:rPr sz="1600">
                <a:solidFill>
                  <a:srgbClr val="363639"/>
                </a:solidFill>
              </a:rPr>
              <a:t>to</a:t>
            </a:r>
            <a:r>
              <a:rPr sz="1600" spc="-20">
                <a:solidFill>
                  <a:srgbClr val="363639"/>
                </a:solidFill>
              </a:rPr>
              <a:t> </a:t>
            </a:r>
            <a:r>
              <a:rPr sz="1600" spc="-10">
                <a:solidFill>
                  <a:srgbClr val="363639"/>
                </a:solidFill>
              </a:rPr>
              <a:t>occur:</a:t>
            </a:r>
          </a:p>
          <a:p>
            <a:pPr marL="12700">
              <a:lnSpc>
                <a:spcPct val="100000"/>
              </a:lnSpc>
              <a:spcBef>
                <a:spcPts val="2050"/>
              </a:spcBef>
            </a:pPr>
            <a:r>
              <a:rPr sz="1600" b="1">
                <a:solidFill>
                  <a:srgbClr val="363639"/>
                </a:solidFill>
                <a:latin typeface="Arial"/>
                <a:cs typeface="Arial"/>
              </a:rPr>
              <a:t>Mutual</a:t>
            </a:r>
            <a:r>
              <a:rPr sz="1600" b="1" spc="-35">
                <a:solidFill>
                  <a:srgbClr val="363639"/>
                </a:solidFill>
                <a:latin typeface="Arial"/>
                <a:cs typeface="Arial"/>
              </a:rPr>
              <a:t> </a:t>
            </a:r>
            <a:r>
              <a:rPr sz="1600" b="1" spc="-10">
                <a:solidFill>
                  <a:srgbClr val="363639"/>
                </a:solidFill>
                <a:latin typeface="Arial"/>
                <a:cs typeface="Arial"/>
              </a:rPr>
              <a:t>exclusion</a:t>
            </a:r>
          </a:p>
          <a:p>
            <a:pPr marL="12700" marR="5080" indent="-635">
              <a:lnSpc>
                <a:spcPts val="1950"/>
              </a:lnSpc>
              <a:spcBef>
                <a:spcPts val="470"/>
              </a:spcBef>
            </a:pPr>
            <a:r>
              <a:rPr sz="1600">
                <a:solidFill>
                  <a:srgbClr val="363639"/>
                </a:solidFill>
              </a:rPr>
              <a:t>One</a:t>
            </a:r>
            <a:r>
              <a:rPr sz="1600" spc="350">
                <a:solidFill>
                  <a:srgbClr val="363639"/>
                </a:solidFill>
              </a:rPr>
              <a:t> </a:t>
            </a:r>
            <a:r>
              <a:rPr sz="1600">
                <a:solidFill>
                  <a:srgbClr val="363639"/>
                </a:solidFill>
              </a:rPr>
              <a:t>or</a:t>
            </a:r>
            <a:r>
              <a:rPr sz="1600" spc="355">
                <a:solidFill>
                  <a:srgbClr val="363639"/>
                </a:solidFill>
              </a:rPr>
              <a:t> </a:t>
            </a:r>
            <a:r>
              <a:rPr sz="1600">
                <a:solidFill>
                  <a:srgbClr val="363639"/>
                </a:solidFill>
              </a:rPr>
              <a:t>more</a:t>
            </a:r>
            <a:r>
              <a:rPr sz="1600" spc="355">
                <a:solidFill>
                  <a:srgbClr val="363639"/>
                </a:solidFill>
              </a:rPr>
              <a:t> </a:t>
            </a:r>
            <a:r>
              <a:rPr sz="1600">
                <a:solidFill>
                  <a:srgbClr val="363639"/>
                </a:solidFill>
              </a:rPr>
              <a:t>than</a:t>
            </a:r>
            <a:r>
              <a:rPr sz="1600" spc="365">
                <a:solidFill>
                  <a:srgbClr val="363639"/>
                </a:solidFill>
              </a:rPr>
              <a:t> </a:t>
            </a:r>
            <a:r>
              <a:rPr sz="1600">
                <a:solidFill>
                  <a:srgbClr val="363639"/>
                </a:solidFill>
              </a:rPr>
              <a:t>one</a:t>
            </a:r>
            <a:r>
              <a:rPr sz="1600" spc="365">
                <a:solidFill>
                  <a:srgbClr val="363639"/>
                </a:solidFill>
              </a:rPr>
              <a:t> </a:t>
            </a:r>
            <a:r>
              <a:rPr sz="1600">
                <a:solidFill>
                  <a:srgbClr val="363639"/>
                </a:solidFill>
              </a:rPr>
              <a:t>resource</a:t>
            </a:r>
            <a:r>
              <a:rPr sz="1600" spc="350">
                <a:solidFill>
                  <a:srgbClr val="363639"/>
                </a:solidFill>
              </a:rPr>
              <a:t> </a:t>
            </a:r>
            <a:r>
              <a:rPr sz="1600">
                <a:solidFill>
                  <a:srgbClr val="363639"/>
                </a:solidFill>
              </a:rPr>
              <a:t>must</a:t>
            </a:r>
            <a:r>
              <a:rPr sz="1600" spc="370">
                <a:solidFill>
                  <a:srgbClr val="363639"/>
                </a:solidFill>
              </a:rPr>
              <a:t> </a:t>
            </a:r>
            <a:r>
              <a:rPr sz="1600">
                <a:solidFill>
                  <a:srgbClr val="363639"/>
                </a:solidFill>
              </a:rPr>
              <a:t>be</a:t>
            </a:r>
            <a:r>
              <a:rPr sz="1600" spc="375">
                <a:solidFill>
                  <a:srgbClr val="363639"/>
                </a:solidFill>
              </a:rPr>
              <a:t> </a:t>
            </a:r>
            <a:r>
              <a:rPr sz="1600">
                <a:solidFill>
                  <a:srgbClr val="363639"/>
                </a:solidFill>
              </a:rPr>
              <a:t>held</a:t>
            </a:r>
            <a:r>
              <a:rPr sz="1600" spc="370">
                <a:solidFill>
                  <a:srgbClr val="363639"/>
                </a:solidFill>
              </a:rPr>
              <a:t> </a:t>
            </a:r>
            <a:r>
              <a:rPr sz="1600">
                <a:solidFill>
                  <a:srgbClr val="363639"/>
                </a:solidFill>
              </a:rPr>
              <a:t>by</a:t>
            </a:r>
            <a:r>
              <a:rPr sz="1600" spc="370">
                <a:solidFill>
                  <a:srgbClr val="363639"/>
                </a:solidFill>
              </a:rPr>
              <a:t> </a:t>
            </a:r>
            <a:r>
              <a:rPr sz="1600">
                <a:solidFill>
                  <a:srgbClr val="363639"/>
                </a:solidFill>
              </a:rPr>
              <a:t>a</a:t>
            </a:r>
            <a:r>
              <a:rPr sz="1600" spc="370">
                <a:solidFill>
                  <a:srgbClr val="363639"/>
                </a:solidFill>
              </a:rPr>
              <a:t> </a:t>
            </a:r>
            <a:r>
              <a:rPr sz="1600">
                <a:solidFill>
                  <a:srgbClr val="363639"/>
                </a:solidFill>
              </a:rPr>
              <a:t>process</a:t>
            </a:r>
            <a:r>
              <a:rPr sz="1600" spc="375">
                <a:solidFill>
                  <a:srgbClr val="363639"/>
                </a:solidFill>
              </a:rPr>
              <a:t> </a:t>
            </a:r>
            <a:r>
              <a:rPr sz="1600">
                <a:solidFill>
                  <a:srgbClr val="363639"/>
                </a:solidFill>
              </a:rPr>
              <a:t>in</a:t>
            </a:r>
            <a:r>
              <a:rPr sz="1600" spc="375">
                <a:solidFill>
                  <a:srgbClr val="363639"/>
                </a:solidFill>
              </a:rPr>
              <a:t> </a:t>
            </a:r>
            <a:r>
              <a:rPr sz="1600">
                <a:solidFill>
                  <a:srgbClr val="363639"/>
                </a:solidFill>
              </a:rPr>
              <a:t>a</a:t>
            </a:r>
            <a:r>
              <a:rPr sz="1600" spc="370">
                <a:solidFill>
                  <a:srgbClr val="363639"/>
                </a:solidFill>
              </a:rPr>
              <a:t> </a:t>
            </a:r>
            <a:r>
              <a:rPr sz="1600" spc="-10">
                <a:solidFill>
                  <a:srgbClr val="363639"/>
                </a:solidFill>
              </a:rPr>
              <a:t>non-sharable </a:t>
            </a:r>
            <a:r>
              <a:rPr sz="1600">
                <a:solidFill>
                  <a:srgbClr val="363639"/>
                </a:solidFill>
              </a:rPr>
              <a:t>(exclusive)</a:t>
            </a:r>
            <a:r>
              <a:rPr sz="1600" spc="-50">
                <a:solidFill>
                  <a:srgbClr val="363639"/>
                </a:solidFill>
              </a:rPr>
              <a:t> </a:t>
            </a:r>
            <a:r>
              <a:rPr sz="1600" spc="-10">
                <a:solidFill>
                  <a:srgbClr val="363639"/>
                </a:solidFill>
              </a:rPr>
              <a:t>mode.</a:t>
            </a:r>
            <a:endParaRPr lang="en-US" sz="1600" spc="-10">
              <a:solidFill>
                <a:srgbClr val="363639"/>
              </a:solidFill>
            </a:endParaRPr>
          </a:p>
          <a:p>
            <a:pPr marL="12700" marR="5080" indent="-635">
              <a:lnSpc>
                <a:spcPts val="1950"/>
              </a:lnSpc>
              <a:spcBef>
                <a:spcPts val="470"/>
              </a:spcBef>
            </a:pPr>
            <a:endParaRPr sz="1600" spc="-10">
              <a:solidFill>
                <a:srgbClr val="363639"/>
              </a:solidFill>
            </a:endParaRPr>
          </a:p>
          <a:p>
            <a:pPr marL="12700">
              <a:lnSpc>
                <a:spcPct val="100000"/>
              </a:lnSpc>
            </a:pPr>
            <a:r>
              <a:rPr lang="en-US" sz="1600" b="1">
                <a:solidFill>
                  <a:srgbClr val="363639"/>
                </a:solidFill>
                <a:latin typeface="Arial"/>
                <a:cs typeface="Arial"/>
              </a:rPr>
              <a:t>No</a:t>
            </a:r>
            <a:r>
              <a:rPr lang="en-US" sz="1600" b="1" spc="-15">
                <a:solidFill>
                  <a:srgbClr val="363639"/>
                </a:solidFill>
                <a:latin typeface="Arial"/>
                <a:cs typeface="Arial"/>
              </a:rPr>
              <a:t> </a:t>
            </a:r>
            <a:r>
              <a:rPr lang="en-US" sz="1600" b="1" spc="-10">
                <a:solidFill>
                  <a:srgbClr val="363639"/>
                </a:solidFill>
                <a:latin typeface="Arial"/>
                <a:cs typeface="Arial"/>
              </a:rPr>
              <a:t>Preemption</a:t>
            </a:r>
          </a:p>
          <a:p>
            <a:pPr marL="12700" marR="5080" indent="-635">
              <a:lnSpc>
                <a:spcPts val="1950"/>
              </a:lnSpc>
              <a:spcBef>
                <a:spcPts val="470"/>
              </a:spcBef>
            </a:pPr>
            <a:r>
              <a:rPr lang="en-US" sz="1600">
                <a:solidFill>
                  <a:srgbClr val="363639"/>
                </a:solidFill>
              </a:rPr>
              <a:t>There</a:t>
            </a:r>
            <a:r>
              <a:rPr lang="en-US" sz="1600" spc="170">
                <a:solidFill>
                  <a:srgbClr val="363639"/>
                </a:solidFill>
              </a:rPr>
              <a:t> </a:t>
            </a:r>
            <a:r>
              <a:rPr lang="en-US" sz="1600">
                <a:solidFill>
                  <a:srgbClr val="363639"/>
                </a:solidFill>
              </a:rPr>
              <a:t>is</a:t>
            </a:r>
            <a:r>
              <a:rPr lang="en-US" sz="1600" spc="175">
                <a:solidFill>
                  <a:srgbClr val="363639"/>
                </a:solidFill>
              </a:rPr>
              <a:t> </a:t>
            </a:r>
            <a:r>
              <a:rPr lang="en-US" sz="1600">
                <a:solidFill>
                  <a:srgbClr val="363639"/>
                </a:solidFill>
              </a:rPr>
              <a:t>only</a:t>
            </a:r>
            <a:r>
              <a:rPr lang="en-US" sz="1600" spc="190">
                <a:solidFill>
                  <a:srgbClr val="363639"/>
                </a:solidFill>
              </a:rPr>
              <a:t> </a:t>
            </a:r>
            <a:r>
              <a:rPr lang="en-US" sz="1600">
                <a:solidFill>
                  <a:srgbClr val="363639"/>
                </a:solidFill>
              </a:rPr>
              <a:t>voluntary</a:t>
            </a:r>
            <a:r>
              <a:rPr lang="en-US" sz="1600" spc="190">
                <a:solidFill>
                  <a:srgbClr val="363639"/>
                </a:solidFill>
              </a:rPr>
              <a:t> </a:t>
            </a:r>
            <a:r>
              <a:rPr lang="en-US" sz="1600">
                <a:solidFill>
                  <a:srgbClr val="363639"/>
                </a:solidFill>
              </a:rPr>
              <a:t>release</a:t>
            </a:r>
            <a:r>
              <a:rPr lang="en-US" sz="1600" spc="195">
                <a:solidFill>
                  <a:srgbClr val="363639"/>
                </a:solidFill>
              </a:rPr>
              <a:t> </a:t>
            </a:r>
            <a:r>
              <a:rPr lang="en-US" sz="1600">
                <a:solidFill>
                  <a:srgbClr val="363639"/>
                </a:solidFill>
              </a:rPr>
              <a:t>of</a:t>
            </a:r>
            <a:r>
              <a:rPr lang="en-US" sz="1600" spc="195">
                <a:solidFill>
                  <a:srgbClr val="363639"/>
                </a:solidFill>
              </a:rPr>
              <a:t> </a:t>
            </a:r>
            <a:r>
              <a:rPr lang="en-US" sz="1600">
                <a:solidFill>
                  <a:srgbClr val="363639"/>
                </a:solidFill>
              </a:rPr>
              <a:t>a</a:t>
            </a:r>
            <a:r>
              <a:rPr lang="en-US" sz="1600" spc="190">
                <a:solidFill>
                  <a:srgbClr val="363639"/>
                </a:solidFill>
              </a:rPr>
              <a:t> </a:t>
            </a:r>
            <a:r>
              <a:rPr lang="en-US" sz="1600">
                <a:solidFill>
                  <a:srgbClr val="363639"/>
                </a:solidFill>
              </a:rPr>
              <a:t>resource</a:t>
            </a:r>
            <a:r>
              <a:rPr lang="en-US" sz="1600" spc="190">
                <a:solidFill>
                  <a:srgbClr val="363639"/>
                </a:solidFill>
              </a:rPr>
              <a:t> </a:t>
            </a:r>
            <a:r>
              <a:rPr lang="en-US" sz="1600">
                <a:solidFill>
                  <a:srgbClr val="363639"/>
                </a:solidFill>
              </a:rPr>
              <a:t>-</a:t>
            </a:r>
            <a:r>
              <a:rPr lang="en-US" sz="1600" spc="195">
                <a:solidFill>
                  <a:srgbClr val="363639"/>
                </a:solidFill>
              </a:rPr>
              <a:t> </a:t>
            </a:r>
            <a:r>
              <a:rPr lang="en-US" sz="1600">
                <a:solidFill>
                  <a:srgbClr val="363639"/>
                </a:solidFill>
              </a:rPr>
              <a:t>nobody</a:t>
            </a:r>
            <a:r>
              <a:rPr lang="en-US" sz="1600" spc="190">
                <a:solidFill>
                  <a:srgbClr val="363639"/>
                </a:solidFill>
              </a:rPr>
              <a:t> </a:t>
            </a:r>
            <a:r>
              <a:rPr lang="en-US" sz="1600">
                <a:solidFill>
                  <a:srgbClr val="363639"/>
                </a:solidFill>
              </a:rPr>
              <a:t>else</a:t>
            </a:r>
            <a:r>
              <a:rPr lang="en-US" sz="1600" spc="190">
                <a:solidFill>
                  <a:srgbClr val="363639"/>
                </a:solidFill>
              </a:rPr>
              <a:t> </a:t>
            </a:r>
            <a:r>
              <a:rPr lang="en-US" sz="1600">
                <a:solidFill>
                  <a:srgbClr val="363639"/>
                </a:solidFill>
              </a:rPr>
              <a:t>can</a:t>
            </a:r>
            <a:r>
              <a:rPr lang="en-US" sz="1600" spc="190">
                <a:solidFill>
                  <a:srgbClr val="363639"/>
                </a:solidFill>
              </a:rPr>
              <a:t> </a:t>
            </a:r>
            <a:r>
              <a:rPr lang="en-US" sz="1600">
                <a:solidFill>
                  <a:srgbClr val="363639"/>
                </a:solidFill>
              </a:rPr>
              <a:t>make</a:t>
            </a:r>
            <a:r>
              <a:rPr lang="en-US" sz="1600" spc="190">
                <a:solidFill>
                  <a:srgbClr val="363639"/>
                </a:solidFill>
              </a:rPr>
              <a:t> </a:t>
            </a:r>
            <a:r>
              <a:rPr lang="en-US" sz="1600">
                <a:solidFill>
                  <a:srgbClr val="363639"/>
                </a:solidFill>
              </a:rPr>
              <a:t>a</a:t>
            </a:r>
            <a:r>
              <a:rPr lang="en-US" sz="1600" spc="195">
                <a:solidFill>
                  <a:srgbClr val="363639"/>
                </a:solidFill>
              </a:rPr>
              <a:t> </a:t>
            </a:r>
            <a:r>
              <a:rPr lang="en-US" sz="1600" spc="-10">
                <a:solidFill>
                  <a:srgbClr val="363639"/>
                </a:solidFill>
              </a:rPr>
              <a:t>process </a:t>
            </a:r>
            <a:r>
              <a:rPr lang="en-US" sz="1600">
                <a:solidFill>
                  <a:srgbClr val="363639"/>
                </a:solidFill>
              </a:rPr>
              <a:t>give</a:t>
            </a:r>
            <a:r>
              <a:rPr lang="en-US" sz="1600" spc="-10">
                <a:solidFill>
                  <a:srgbClr val="363639"/>
                </a:solidFill>
              </a:rPr>
              <a:t> </a:t>
            </a:r>
            <a:r>
              <a:rPr lang="en-US" sz="1600">
                <a:solidFill>
                  <a:srgbClr val="363639"/>
                </a:solidFill>
              </a:rPr>
              <a:t>up</a:t>
            </a:r>
            <a:r>
              <a:rPr lang="en-US" sz="1600" spc="-15">
                <a:solidFill>
                  <a:srgbClr val="363639"/>
                </a:solidFill>
              </a:rPr>
              <a:t> </a:t>
            </a:r>
            <a:r>
              <a:rPr lang="en-US" sz="1600">
                <a:solidFill>
                  <a:srgbClr val="363639"/>
                </a:solidFill>
              </a:rPr>
              <a:t>a</a:t>
            </a:r>
            <a:r>
              <a:rPr lang="en-US" sz="1600" spc="-10">
                <a:solidFill>
                  <a:srgbClr val="363639"/>
                </a:solidFill>
              </a:rPr>
              <a:t> resource.</a:t>
            </a:r>
          </a:p>
          <a:p>
            <a:pPr>
              <a:lnSpc>
                <a:spcPct val="100000"/>
              </a:lnSpc>
              <a:spcBef>
                <a:spcPts val="515"/>
              </a:spcBef>
            </a:pPr>
            <a:endParaRPr sz="1600" spc="-10">
              <a:solidFill>
                <a:srgbClr val="363639"/>
              </a:solidFill>
            </a:endParaRPr>
          </a:p>
          <a:p>
            <a:pPr marL="12700">
              <a:lnSpc>
                <a:spcPct val="100000"/>
              </a:lnSpc>
            </a:pPr>
            <a:r>
              <a:rPr sz="1600" b="1">
                <a:solidFill>
                  <a:srgbClr val="363639"/>
                </a:solidFill>
                <a:latin typeface="Arial"/>
                <a:cs typeface="Arial"/>
              </a:rPr>
              <a:t>Hold</a:t>
            </a:r>
            <a:r>
              <a:rPr sz="1600" b="1" spc="-20">
                <a:solidFill>
                  <a:srgbClr val="363639"/>
                </a:solidFill>
                <a:latin typeface="Arial"/>
                <a:cs typeface="Arial"/>
              </a:rPr>
              <a:t> </a:t>
            </a:r>
            <a:r>
              <a:rPr sz="1600" b="1">
                <a:solidFill>
                  <a:srgbClr val="363639"/>
                </a:solidFill>
                <a:latin typeface="Arial"/>
                <a:cs typeface="Arial"/>
              </a:rPr>
              <a:t>and</a:t>
            </a:r>
            <a:r>
              <a:rPr sz="1600" b="1" spc="-15">
                <a:solidFill>
                  <a:srgbClr val="363639"/>
                </a:solidFill>
                <a:latin typeface="Arial"/>
                <a:cs typeface="Arial"/>
              </a:rPr>
              <a:t> </a:t>
            </a:r>
            <a:r>
              <a:rPr sz="1600" b="1" spc="-20">
                <a:solidFill>
                  <a:srgbClr val="363639"/>
                </a:solidFill>
                <a:latin typeface="Arial"/>
                <a:cs typeface="Arial"/>
              </a:rPr>
              <a:t>Wait</a:t>
            </a:r>
          </a:p>
          <a:p>
            <a:pPr marL="12700">
              <a:lnSpc>
                <a:spcPct val="100000"/>
              </a:lnSpc>
              <a:spcBef>
                <a:spcPts val="229"/>
              </a:spcBef>
            </a:pPr>
            <a:r>
              <a:rPr sz="1600">
                <a:solidFill>
                  <a:srgbClr val="363639"/>
                </a:solidFill>
              </a:rPr>
              <a:t>A</a:t>
            </a:r>
            <a:r>
              <a:rPr sz="1600" spc="-35">
                <a:solidFill>
                  <a:srgbClr val="363639"/>
                </a:solidFill>
              </a:rPr>
              <a:t> </a:t>
            </a:r>
            <a:r>
              <a:rPr sz="1600">
                <a:solidFill>
                  <a:srgbClr val="363639"/>
                </a:solidFill>
              </a:rPr>
              <a:t>process</a:t>
            </a:r>
            <a:r>
              <a:rPr sz="1600" spc="-25">
                <a:solidFill>
                  <a:srgbClr val="363639"/>
                </a:solidFill>
              </a:rPr>
              <a:t> </a:t>
            </a:r>
            <a:r>
              <a:rPr sz="1600">
                <a:solidFill>
                  <a:srgbClr val="363639"/>
                </a:solidFill>
              </a:rPr>
              <a:t>holds</a:t>
            </a:r>
            <a:r>
              <a:rPr sz="1600" spc="-25">
                <a:solidFill>
                  <a:srgbClr val="363639"/>
                </a:solidFill>
              </a:rPr>
              <a:t> </a:t>
            </a:r>
            <a:r>
              <a:rPr sz="1600">
                <a:solidFill>
                  <a:srgbClr val="363639"/>
                </a:solidFill>
              </a:rPr>
              <a:t>a</a:t>
            </a:r>
            <a:r>
              <a:rPr sz="1600" spc="-25">
                <a:solidFill>
                  <a:srgbClr val="363639"/>
                </a:solidFill>
              </a:rPr>
              <a:t> </a:t>
            </a:r>
            <a:r>
              <a:rPr sz="1600">
                <a:solidFill>
                  <a:srgbClr val="363639"/>
                </a:solidFill>
              </a:rPr>
              <a:t>resource</a:t>
            </a:r>
            <a:r>
              <a:rPr sz="1600" spc="-30">
                <a:solidFill>
                  <a:srgbClr val="363639"/>
                </a:solidFill>
              </a:rPr>
              <a:t> </a:t>
            </a:r>
            <a:r>
              <a:rPr sz="1600">
                <a:solidFill>
                  <a:srgbClr val="363639"/>
                </a:solidFill>
              </a:rPr>
              <a:t>while</a:t>
            </a:r>
            <a:r>
              <a:rPr sz="1600" spc="-25">
                <a:solidFill>
                  <a:srgbClr val="363639"/>
                </a:solidFill>
              </a:rPr>
              <a:t> </a:t>
            </a:r>
            <a:r>
              <a:rPr sz="1600">
                <a:solidFill>
                  <a:srgbClr val="363639"/>
                </a:solidFill>
              </a:rPr>
              <a:t>waiting</a:t>
            </a:r>
            <a:r>
              <a:rPr sz="1600" spc="-25">
                <a:solidFill>
                  <a:srgbClr val="363639"/>
                </a:solidFill>
              </a:rPr>
              <a:t> </a:t>
            </a:r>
            <a:r>
              <a:rPr sz="1600">
                <a:solidFill>
                  <a:srgbClr val="363639"/>
                </a:solidFill>
              </a:rPr>
              <a:t>for</a:t>
            </a:r>
            <a:r>
              <a:rPr sz="1600" spc="-25">
                <a:solidFill>
                  <a:srgbClr val="363639"/>
                </a:solidFill>
              </a:rPr>
              <a:t> </a:t>
            </a:r>
            <a:r>
              <a:rPr sz="1600">
                <a:solidFill>
                  <a:srgbClr val="363639"/>
                </a:solidFill>
              </a:rPr>
              <a:t>another</a:t>
            </a:r>
            <a:r>
              <a:rPr sz="1600" spc="-20">
                <a:solidFill>
                  <a:srgbClr val="363639"/>
                </a:solidFill>
              </a:rPr>
              <a:t> </a:t>
            </a:r>
            <a:r>
              <a:rPr sz="1600" spc="-10">
                <a:solidFill>
                  <a:srgbClr val="363639"/>
                </a:solidFill>
              </a:rPr>
              <a:t>resource.</a:t>
            </a:r>
          </a:p>
          <a:p>
            <a:pPr>
              <a:lnSpc>
                <a:spcPct val="100000"/>
              </a:lnSpc>
              <a:spcBef>
                <a:spcPts val="545"/>
              </a:spcBef>
            </a:pPr>
            <a:endParaRPr sz="1600" spc="-10">
              <a:solidFill>
                <a:srgbClr val="363639"/>
              </a:solidFill>
            </a:endParaRPr>
          </a:p>
          <a:p>
            <a:pPr>
              <a:lnSpc>
                <a:spcPct val="100000"/>
              </a:lnSpc>
              <a:spcBef>
                <a:spcPts val="515"/>
              </a:spcBef>
            </a:pPr>
            <a:endParaRPr sz="1600" spc="-10">
              <a:solidFill>
                <a:srgbClr val="363639"/>
              </a:solidFill>
            </a:endParaRPr>
          </a:p>
          <a:p>
            <a:pPr marL="12700">
              <a:lnSpc>
                <a:spcPct val="100000"/>
              </a:lnSpc>
            </a:pPr>
            <a:r>
              <a:rPr sz="1600" b="1">
                <a:solidFill>
                  <a:srgbClr val="363639"/>
                </a:solidFill>
                <a:latin typeface="Arial"/>
                <a:cs typeface="Arial"/>
              </a:rPr>
              <a:t>Circular</a:t>
            </a:r>
            <a:r>
              <a:rPr sz="1600" b="1" spc="-45">
                <a:solidFill>
                  <a:srgbClr val="363639"/>
                </a:solidFill>
                <a:latin typeface="Arial"/>
                <a:cs typeface="Arial"/>
              </a:rPr>
              <a:t> </a:t>
            </a:r>
            <a:r>
              <a:rPr sz="1600" b="1" spc="-20">
                <a:solidFill>
                  <a:srgbClr val="363639"/>
                </a:solidFill>
                <a:latin typeface="Arial"/>
                <a:cs typeface="Arial"/>
              </a:rPr>
              <a:t>Wait</a:t>
            </a:r>
          </a:p>
          <a:p>
            <a:pPr marL="12700">
              <a:lnSpc>
                <a:spcPct val="100000"/>
              </a:lnSpc>
              <a:spcBef>
                <a:spcPts val="225"/>
              </a:spcBef>
            </a:pPr>
            <a:r>
              <a:rPr sz="1600">
                <a:solidFill>
                  <a:srgbClr val="363639"/>
                </a:solidFill>
              </a:rPr>
              <a:t>Process</a:t>
            </a:r>
            <a:r>
              <a:rPr sz="1600" spc="-30">
                <a:solidFill>
                  <a:srgbClr val="363639"/>
                </a:solidFill>
              </a:rPr>
              <a:t> </a:t>
            </a:r>
            <a:r>
              <a:rPr sz="1600">
                <a:solidFill>
                  <a:srgbClr val="363639"/>
                </a:solidFill>
              </a:rPr>
              <a:t>A</a:t>
            </a:r>
            <a:r>
              <a:rPr sz="1600" spc="-20">
                <a:solidFill>
                  <a:srgbClr val="363639"/>
                </a:solidFill>
              </a:rPr>
              <a:t> </a:t>
            </a:r>
            <a:r>
              <a:rPr sz="1600">
                <a:solidFill>
                  <a:srgbClr val="363639"/>
                </a:solidFill>
              </a:rPr>
              <a:t>waits</a:t>
            </a:r>
            <a:r>
              <a:rPr sz="1600" spc="-20">
                <a:solidFill>
                  <a:srgbClr val="363639"/>
                </a:solidFill>
              </a:rPr>
              <a:t> </a:t>
            </a:r>
            <a:r>
              <a:rPr sz="1600">
                <a:solidFill>
                  <a:srgbClr val="363639"/>
                </a:solidFill>
              </a:rPr>
              <a:t>for</a:t>
            </a:r>
            <a:r>
              <a:rPr sz="1600" spc="-20">
                <a:solidFill>
                  <a:srgbClr val="363639"/>
                </a:solidFill>
              </a:rPr>
              <a:t> </a:t>
            </a:r>
            <a:r>
              <a:rPr sz="1600">
                <a:solidFill>
                  <a:srgbClr val="363639"/>
                </a:solidFill>
              </a:rPr>
              <a:t>Process</a:t>
            </a:r>
            <a:r>
              <a:rPr sz="1600" spc="-20">
                <a:solidFill>
                  <a:srgbClr val="363639"/>
                </a:solidFill>
              </a:rPr>
              <a:t> </a:t>
            </a:r>
            <a:r>
              <a:rPr sz="1600">
                <a:solidFill>
                  <a:srgbClr val="363639"/>
                </a:solidFill>
              </a:rPr>
              <a:t>B</a:t>
            </a:r>
            <a:r>
              <a:rPr sz="1600" spc="-20">
                <a:solidFill>
                  <a:srgbClr val="363639"/>
                </a:solidFill>
              </a:rPr>
              <a:t> </a:t>
            </a:r>
            <a:r>
              <a:rPr sz="1600">
                <a:solidFill>
                  <a:srgbClr val="363639"/>
                </a:solidFill>
              </a:rPr>
              <a:t>waits</a:t>
            </a:r>
            <a:r>
              <a:rPr sz="1600" spc="-15">
                <a:solidFill>
                  <a:srgbClr val="363639"/>
                </a:solidFill>
              </a:rPr>
              <a:t> </a:t>
            </a:r>
            <a:r>
              <a:rPr sz="1600">
                <a:solidFill>
                  <a:srgbClr val="363639"/>
                </a:solidFill>
              </a:rPr>
              <a:t>for</a:t>
            </a:r>
            <a:r>
              <a:rPr sz="1600" spc="-20">
                <a:solidFill>
                  <a:srgbClr val="363639"/>
                </a:solidFill>
              </a:rPr>
              <a:t> </a:t>
            </a:r>
            <a:r>
              <a:rPr sz="1600">
                <a:solidFill>
                  <a:srgbClr val="363639"/>
                </a:solidFill>
              </a:rPr>
              <a:t>Process</a:t>
            </a:r>
            <a:r>
              <a:rPr sz="1600" spc="-20">
                <a:solidFill>
                  <a:srgbClr val="363639"/>
                </a:solidFill>
              </a:rPr>
              <a:t> </a:t>
            </a:r>
            <a:r>
              <a:rPr sz="1600">
                <a:solidFill>
                  <a:srgbClr val="363639"/>
                </a:solidFill>
              </a:rPr>
              <a:t>C</a:t>
            </a:r>
            <a:r>
              <a:rPr sz="1600" spc="-20">
                <a:solidFill>
                  <a:srgbClr val="363639"/>
                </a:solidFill>
              </a:rPr>
              <a:t> </a:t>
            </a:r>
            <a:r>
              <a:rPr sz="1600">
                <a:solidFill>
                  <a:srgbClr val="363639"/>
                </a:solidFill>
              </a:rPr>
              <a:t>....</a:t>
            </a:r>
            <a:r>
              <a:rPr sz="1600" spc="-15">
                <a:solidFill>
                  <a:srgbClr val="363639"/>
                </a:solidFill>
              </a:rPr>
              <a:t> </a:t>
            </a:r>
            <a:r>
              <a:rPr sz="1600">
                <a:solidFill>
                  <a:srgbClr val="363639"/>
                </a:solidFill>
              </a:rPr>
              <a:t>waits</a:t>
            </a:r>
            <a:r>
              <a:rPr sz="1600" spc="-20">
                <a:solidFill>
                  <a:srgbClr val="363639"/>
                </a:solidFill>
              </a:rPr>
              <a:t> </a:t>
            </a:r>
            <a:r>
              <a:rPr sz="1600">
                <a:solidFill>
                  <a:srgbClr val="363639"/>
                </a:solidFill>
              </a:rPr>
              <a:t>for</a:t>
            </a:r>
            <a:r>
              <a:rPr sz="1600" spc="-20">
                <a:solidFill>
                  <a:srgbClr val="363639"/>
                </a:solidFill>
              </a:rPr>
              <a:t> </a:t>
            </a:r>
            <a:r>
              <a:rPr sz="1600">
                <a:solidFill>
                  <a:srgbClr val="363639"/>
                </a:solidFill>
              </a:rPr>
              <a:t>Process</a:t>
            </a:r>
            <a:r>
              <a:rPr sz="1600" spc="-15">
                <a:solidFill>
                  <a:srgbClr val="363639"/>
                </a:solidFill>
              </a:rPr>
              <a:t> </a:t>
            </a:r>
            <a:r>
              <a:rPr sz="1600" spc="-25">
                <a:solidFill>
                  <a:srgbClr val="363639"/>
                </a:solidFill>
              </a:rPr>
              <a:t>A.</a:t>
            </a:r>
          </a:p>
        </p:txBody>
      </p:sp>
      <p:sp>
        <p:nvSpPr>
          <p:cNvPr id="7" name="object 7"/>
          <p:cNvSpPr txBox="1">
            <a:spLocks noGrp="1"/>
          </p:cNvSpPr>
          <p:nvPr>
            <p:ph type="sldNum" sz="quarter" idx="7"/>
          </p:nvPr>
        </p:nvSpPr>
        <p:spPr>
          <a:prstGeom prst="rect">
            <a:avLst/>
          </a:prstGeom>
        </p:spPr>
        <p:txBody>
          <a:bodyPr vert="horz" wrap="square" lIns="0" tIns="2540" rIns="0" bIns="0" rtlCol="0">
            <a:spAutoFit/>
          </a:bodyPr>
          <a:lstStyle/>
          <a:p>
            <a:pPr marL="150495">
              <a:lnSpc>
                <a:spcPct val="100000"/>
              </a:lnSpc>
              <a:spcBef>
                <a:spcPts val="20"/>
              </a:spcBef>
            </a:pPr>
            <a:fld id="{81D60167-4931-47E6-BA6A-407CBD079E47}" type="slidenum">
              <a:rPr spc="-50" dirty="0"/>
              <a:t>5</a:t>
            </a:fld>
            <a:endParaRPr spc="-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58F973D-82A9-1E26-CD74-DDC33E1204A7}"/>
              </a:ext>
            </a:extLst>
          </p:cNvPr>
          <p:cNvSpPr>
            <a:spLocks noGrp="1" noChangeArrowheads="1"/>
          </p:cNvSpPr>
          <p:nvPr>
            <p:ph type="title"/>
          </p:nvPr>
        </p:nvSpPr>
        <p:spPr>
          <a:xfrm>
            <a:off x="1103630" y="297657"/>
            <a:ext cx="8451850" cy="430887"/>
          </a:xfrm>
        </p:spPr>
        <p:txBody>
          <a:bodyPr/>
          <a:lstStyle/>
          <a:p>
            <a:pPr algn="ctr" eaLnBrk="1" hangingPunct="1"/>
            <a:r>
              <a:rPr lang="en-US" altLang="en-US"/>
              <a:t>Resource-Allocation Graph</a:t>
            </a:r>
          </a:p>
        </p:txBody>
      </p:sp>
      <p:sp>
        <p:nvSpPr>
          <p:cNvPr id="17411" name="Rectangle 3">
            <a:extLst>
              <a:ext uri="{FF2B5EF4-FFF2-40B4-BE49-F238E27FC236}">
                <a16:creationId xmlns:a16="http://schemas.microsoft.com/office/drawing/2014/main" id="{02C6A4ED-8274-C3D2-7B72-A7ED15FEF16C}"/>
              </a:ext>
            </a:extLst>
          </p:cNvPr>
          <p:cNvSpPr>
            <a:spLocks noGrp="1" noChangeArrowheads="1"/>
          </p:cNvSpPr>
          <p:nvPr>
            <p:ph type="body" idx="1"/>
          </p:nvPr>
        </p:nvSpPr>
        <p:spPr>
          <a:xfrm>
            <a:off x="1302702" y="1827372"/>
            <a:ext cx="7489667" cy="4062651"/>
          </a:xfrm>
        </p:spPr>
        <p:txBody>
          <a:bodyPr/>
          <a:lstStyle/>
          <a:p>
            <a:r>
              <a:rPr lang="en-US" altLang="en-US" sz="2400"/>
              <a:t>V is partitioned into two types:</a:t>
            </a:r>
          </a:p>
          <a:p>
            <a:pPr lvl="1"/>
            <a:r>
              <a:rPr lang="en-US" altLang="en-US" sz="2400" i="1"/>
              <a:t>P</a:t>
            </a:r>
            <a:r>
              <a:rPr lang="en-US" altLang="en-US" sz="2400"/>
              <a:t> = {</a:t>
            </a:r>
            <a:r>
              <a:rPr lang="en-US" altLang="en-US" sz="2400" i="1"/>
              <a:t>P</a:t>
            </a:r>
            <a:r>
              <a:rPr lang="en-US" altLang="en-US" sz="2400" baseline="-25000"/>
              <a:t>1</a:t>
            </a:r>
            <a:r>
              <a:rPr lang="en-US" altLang="en-US" sz="2400"/>
              <a:t>, </a:t>
            </a:r>
            <a:r>
              <a:rPr lang="en-US" altLang="en-US" sz="2400" i="1"/>
              <a:t>P</a:t>
            </a:r>
            <a:r>
              <a:rPr lang="en-US" altLang="en-US" sz="2400" baseline="-25000"/>
              <a:t>2</a:t>
            </a:r>
            <a:r>
              <a:rPr lang="en-US" altLang="en-US" sz="2400"/>
              <a:t>, …, </a:t>
            </a:r>
            <a:r>
              <a:rPr lang="en-US" altLang="en-US" sz="2400" i="1" err="1"/>
              <a:t>P</a:t>
            </a:r>
            <a:r>
              <a:rPr lang="en-US" altLang="en-US" sz="2400" i="1" baseline="-25000" err="1"/>
              <a:t>n</a:t>
            </a:r>
            <a:r>
              <a:rPr lang="en-US" altLang="en-US" sz="2400"/>
              <a:t>}, the set consisting of all the processes in the system</a:t>
            </a:r>
            <a:br>
              <a:rPr lang="en-US" altLang="en-US" sz="2400"/>
            </a:br>
            <a:endParaRPr lang="en-US" altLang="en-US" sz="2400"/>
          </a:p>
          <a:p>
            <a:pPr lvl="1"/>
            <a:r>
              <a:rPr lang="en-US" altLang="en-US" sz="2400" i="1"/>
              <a:t>R</a:t>
            </a:r>
            <a:r>
              <a:rPr lang="en-US" altLang="en-US" sz="2400"/>
              <a:t> = {</a:t>
            </a:r>
            <a:r>
              <a:rPr lang="en-US" altLang="en-US" sz="2400" i="1"/>
              <a:t>R</a:t>
            </a:r>
            <a:r>
              <a:rPr lang="en-US" altLang="en-US" sz="2400" baseline="-25000"/>
              <a:t>1</a:t>
            </a:r>
            <a:r>
              <a:rPr lang="en-US" altLang="en-US" sz="2400"/>
              <a:t>, </a:t>
            </a:r>
            <a:r>
              <a:rPr lang="en-US" altLang="en-US" sz="2400" i="1"/>
              <a:t>R</a:t>
            </a:r>
            <a:r>
              <a:rPr lang="en-US" altLang="en-US" sz="2400" baseline="-25000"/>
              <a:t>2</a:t>
            </a:r>
            <a:r>
              <a:rPr lang="en-US" altLang="en-US" sz="2400"/>
              <a:t>, …, </a:t>
            </a:r>
            <a:r>
              <a:rPr lang="en-US" altLang="en-US" sz="2400" i="1"/>
              <a:t>R</a:t>
            </a:r>
            <a:r>
              <a:rPr lang="en-US" altLang="en-US" sz="2400" i="1" baseline="-25000"/>
              <a:t>m</a:t>
            </a:r>
            <a:r>
              <a:rPr lang="en-US" altLang="en-US" sz="2400"/>
              <a:t>}, the set consisting of all resource types in the system</a:t>
            </a:r>
          </a:p>
          <a:p>
            <a:pPr lvl="1"/>
            <a:endParaRPr lang="en-US" altLang="en-US" sz="2400"/>
          </a:p>
          <a:p>
            <a:pPr lvl="1"/>
            <a:endParaRPr lang="en-US" altLang="en-US" sz="2400"/>
          </a:p>
          <a:p>
            <a:pPr lvl="1"/>
            <a:endParaRPr lang="en-US" altLang="en-US" sz="2400"/>
          </a:p>
          <a:p>
            <a:pPr lvl="1"/>
            <a:endParaRPr lang="en-US" altLang="en-US" sz="2400"/>
          </a:p>
          <a:p>
            <a:pPr lvl="1"/>
            <a:endParaRPr lang="en-US" altLang="en-US" sz="2400"/>
          </a:p>
        </p:txBody>
      </p:sp>
      <p:sp>
        <p:nvSpPr>
          <p:cNvPr id="17412" name="Text Box 4">
            <a:extLst>
              <a:ext uri="{FF2B5EF4-FFF2-40B4-BE49-F238E27FC236}">
                <a16:creationId xmlns:a16="http://schemas.microsoft.com/office/drawing/2014/main" id="{9DB51CDE-B339-F317-4521-68E9FF3407A7}"/>
              </a:ext>
            </a:extLst>
          </p:cNvPr>
          <p:cNvSpPr txBox="1">
            <a:spLocks noChangeArrowheads="1"/>
          </p:cNvSpPr>
          <p:nvPr/>
        </p:nvSpPr>
        <p:spPr bwMode="auto">
          <a:xfrm>
            <a:off x="486939" y="1240304"/>
            <a:ext cx="5997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2400" b="1">
                <a:solidFill>
                  <a:srgbClr val="00B050"/>
                </a:solidFill>
              </a:rPr>
              <a:t>A set of vertices </a:t>
            </a:r>
            <a:r>
              <a:rPr kumimoji="0" lang="en-US" altLang="en-US" sz="2400" b="1" i="1">
                <a:solidFill>
                  <a:srgbClr val="00B050"/>
                </a:solidFill>
              </a:rPr>
              <a:t>V</a:t>
            </a:r>
            <a:r>
              <a:rPr kumimoji="0" lang="en-US" altLang="en-US" sz="2400" b="1">
                <a:solidFill>
                  <a:srgbClr val="00B050"/>
                </a:solidFill>
              </a:rPr>
              <a:t> and a set of edges </a:t>
            </a:r>
            <a:r>
              <a:rPr kumimoji="0" lang="en-US" altLang="en-US" sz="2400" b="1" i="1">
                <a:solidFill>
                  <a:srgbClr val="00B050"/>
                </a:solidFill>
              </a:rPr>
              <a:t>E</a:t>
            </a:r>
            <a:r>
              <a:rPr kumimoji="0" lang="en-US" altLang="en-US" sz="2400" b="1">
                <a:solidFill>
                  <a:srgbClr val="00B050"/>
                </a:solidFill>
              </a:rPr>
              <a:t>.</a:t>
            </a:r>
          </a:p>
        </p:txBody>
      </p:sp>
      <p:pic>
        <p:nvPicPr>
          <p:cNvPr id="4100" name="Picture 4">
            <a:extLst>
              <a:ext uri="{FF2B5EF4-FFF2-40B4-BE49-F238E27FC236}">
                <a16:creationId xmlns:a16="http://schemas.microsoft.com/office/drawing/2014/main" id="{92BA0679-FDAF-0FA2-4D61-02FE81B957F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09600" y="4141991"/>
            <a:ext cx="3901639" cy="34960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027D0C5-FDCD-AC94-ABAC-EEB770BA0C9C}"/>
              </a:ext>
            </a:extLst>
          </p:cNvPr>
          <p:cNvPicPr>
            <a:picLocks noChangeAspect="1"/>
          </p:cNvPicPr>
          <p:nvPr/>
        </p:nvPicPr>
        <p:blipFill>
          <a:blip r:embed="rId5"/>
          <a:stretch>
            <a:fillRect/>
          </a:stretch>
        </p:blipFill>
        <p:spPr>
          <a:xfrm>
            <a:off x="4782667" y="5766184"/>
            <a:ext cx="3402856" cy="18718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7B9C0-38F7-BB6A-2838-76934088F86F}"/>
            </a:ext>
          </a:extLst>
        </p:cNvPr>
        <p:cNvGrpSpPr/>
        <p:nvPr/>
      </p:nvGrpSpPr>
      <p:grpSpPr>
        <a:xfrm>
          <a:off x="0" y="0"/>
          <a:ext cx="0" cy="0"/>
          <a:chOff x="0" y="0"/>
          <a:chExt cx="0" cy="0"/>
        </a:xfrm>
      </p:grpSpPr>
      <p:sp>
        <p:nvSpPr>
          <p:cNvPr id="17410" name="Rectangle 2">
            <a:extLst>
              <a:ext uri="{FF2B5EF4-FFF2-40B4-BE49-F238E27FC236}">
                <a16:creationId xmlns:a16="http://schemas.microsoft.com/office/drawing/2014/main" id="{AE93B434-43D0-24A4-5836-DA6C8E7AD2F7}"/>
              </a:ext>
            </a:extLst>
          </p:cNvPr>
          <p:cNvSpPr>
            <a:spLocks noGrp="1" noChangeArrowheads="1"/>
          </p:cNvSpPr>
          <p:nvPr>
            <p:ph type="title"/>
          </p:nvPr>
        </p:nvSpPr>
        <p:spPr>
          <a:xfrm>
            <a:off x="1103630" y="297657"/>
            <a:ext cx="8451850" cy="861774"/>
          </a:xfrm>
        </p:spPr>
        <p:txBody>
          <a:bodyPr/>
          <a:lstStyle/>
          <a:p>
            <a:pPr algn="ctr" eaLnBrk="1" hangingPunct="1"/>
            <a:r>
              <a:rPr lang="en-US" altLang="en-US"/>
              <a:t>Resource-Allocation Graph</a:t>
            </a:r>
            <a:br>
              <a:rPr lang="en-US" altLang="en-US"/>
            </a:br>
            <a:r>
              <a:rPr lang="en-US" altLang="en-US"/>
              <a:t>(Edges)</a:t>
            </a:r>
          </a:p>
        </p:txBody>
      </p:sp>
      <p:pic>
        <p:nvPicPr>
          <p:cNvPr id="8194" name="Picture 2">
            <a:extLst>
              <a:ext uri="{FF2B5EF4-FFF2-40B4-BE49-F238E27FC236}">
                <a16:creationId xmlns:a16="http://schemas.microsoft.com/office/drawing/2014/main" id="{79E289A6-DCAC-9310-B8D4-4D532B1EA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057" y="1371600"/>
            <a:ext cx="3005138" cy="2005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529571-83C4-1740-8F76-BD3131E4F37F}"/>
              </a:ext>
            </a:extLst>
          </p:cNvPr>
          <p:cNvSpPr txBox="1"/>
          <p:nvPr/>
        </p:nvSpPr>
        <p:spPr>
          <a:xfrm>
            <a:off x="298426" y="3377587"/>
            <a:ext cx="5029200" cy="523220"/>
          </a:xfrm>
          <a:prstGeom prst="rect">
            <a:avLst/>
          </a:prstGeom>
          <a:noFill/>
        </p:spPr>
        <p:txBody>
          <a:bodyPr wrap="square">
            <a:spAutoFit/>
          </a:bodyPr>
          <a:lstStyle/>
          <a:p>
            <a:r>
              <a:rPr lang="en-US" sz="2800" b="1" i="0">
                <a:solidFill>
                  <a:srgbClr val="212529"/>
                </a:solidFill>
                <a:effectLst/>
                <a:latin typeface="system-ui"/>
              </a:rPr>
              <a:t>1. Assign Edges</a:t>
            </a:r>
            <a:endParaRPr lang="en-US" sz="2800"/>
          </a:p>
        </p:txBody>
      </p:sp>
      <p:pic>
        <p:nvPicPr>
          <p:cNvPr id="8196" name="Picture 4">
            <a:extLst>
              <a:ext uri="{FF2B5EF4-FFF2-40B4-BE49-F238E27FC236}">
                <a16:creationId xmlns:a16="http://schemas.microsoft.com/office/drawing/2014/main" id="{B33CFE48-AABD-D682-3289-4DAD9B8A50AB}"/>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679171" y="3813789"/>
            <a:ext cx="2700057" cy="1162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ABB356-21C7-D90C-CF33-781DB0545FB0}"/>
              </a:ext>
            </a:extLst>
          </p:cNvPr>
          <p:cNvSpPr txBox="1"/>
          <p:nvPr/>
        </p:nvSpPr>
        <p:spPr>
          <a:xfrm>
            <a:off x="298426" y="5383574"/>
            <a:ext cx="5029200" cy="523220"/>
          </a:xfrm>
          <a:prstGeom prst="rect">
            <a:avLst/>
          </a:prstGeom>
          <a:noFill/>
        </p:spPr>
        <p:txBody>
          <a:bodyPr wrap="square">
            <a:spAutoFit/>
          </a:bodyPr>
          <a:lstStyle/>
          <a:p>
            <a:r>
              <a:rPr lang="en-US" sz="2800" b="1">
                <a:solidFill>
                  <a:srgbClr val="212529"/>
                </a:solidFill>
                <a:latin typeface="system-ui"/>
              </a:rPr>
              <a:t>2</a:t>
            </a:r>
            <a:r>
              <a:rPr lang="en-US" sz="2800" b="1" i="0">
                <a:solidFill>
                  <a:srgbClr val="212529"/>
                </a:solidFill>
                <a:effectLst/>
                <a:latin typeface="system-ui"/>
              </a:rPr>
              <a:t>. </a:t>
            </a:r>
            <a:r>
              <a:rPr lang="en-US" sz="2800" b="1">
                <a:solidFill>
                  <a:srgbClr val="212529"/>
                </a:solidFill>
                <a:latin typeface="system-ui"/>
              </a:rPr>
              <a:t>Request</a:t>
            </a:r>
            <a:r>
              <a:rPr lang="en-US" sz="2800" b="1" i="0">
                <a:solidFill>
                  <a:srgbClr val="212529"/>
                </a:solidFill>
                <a:effectLst/>
                <a:latin typeface="system-ui"/>
              </a:rPr>
              <a:t> Edges</a:t>
            </a:r>
            <a:endParaRPr lang="en-US" sz="2800"/>
          </a:p>
        </p:txBody>
      </p:sp>
      <p:pic>
        <p:nvPicPr>
          <p:cNvPr id="8198" name="Picture 6">
            <a:extLst>
              <a:ext uri="{FF2B5EF4-FFF2-40B4-BE49-F238E27FC236}">
                <a16:creationId xmlns:a16="http://schemas.microsoft.com/office/drawing/2014/main" id="{98756160-DCF5-8415-0207-5916DA5343D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532073" y="6400800"/>
            <a:ext cx="2994252"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32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F6779F9-AAC7-7651-7016-BF73EE5C545C}"/>
              </a:ext>
            </a:extLst>
          </p:cNvPr>
          <p:cNvSpPr>
            <a:spLocks noGrp="1" noChangeArrowheads="1"/>
          </p:cNvSpPr>
          <p:nvPr>
            <p:ph type="title"/>
          </p:nvPr>
        </p:nvSpPr>
        <p:spPr>
          <a:xfrm>
            <a:off x="1241584" y="315119"/>
            <a:ext cx="8591550" cy="430887"/>
          </a:xfrm>
        </p:spPr>
        <p:txBody>
          <a:bodyPr/>
          <a:lstStyle/>
          <a:p>
            <a:pPr algn="ctr" eaLnBrk="1" hangingPunct="1"/>
            <a:r>
              <a:rPr lang="en-US" altLang="en-US"/>
              <a:t>Resource-Allocation Graph (Cont.)</a:t>
            </a:r>
          </a:p>
        </p:txBody>
      </p:sp>
      <p:sp>
        <p:nvSpPr>
          <p:cNvPr id="19459" name="Rectangle 3">
            <a:extLst>
              <a:ext uri="{FF2B5EF4-FFF2-40B4-BE49-F238E27FC236}">
                <a16:creationId xmlns:a16="http://schemas.microsoft.com/office/drawing/2014/main" id="{52EDAFF5-0CAC-3A73-79C0-D6000659782F}"/>
              </a:ext>
            </a:extLst>
          </p:cNvPr>
          <p:cNvSpPr>
            <a:spLocks noGrp="1" noChangeArrowheads="1"/>
          </p:cNvSpPr>
          <p:nvPr>
            <p:ph type="body" idx="1"/>
          </p:nvPr>
        </p:nvSpPr>
        <p:spPr>
          <a:xfrm>
            <a:off x="779622" y="1366362"/>
            <a:ext cx="8272939" cy="4924425"/>
          </a:xfrm>
        </p:spPr>
        <p:txBody>
          <a:bodyPr/>
          <a:lstStyle/>
          <a:p>
            <a:endParaRPr lang="en-US" altLang="en-US" sz="2000"/>
          </a:p>
          <a:p>
            <a:endParaRPr lang="en-US" altLang="en-US" sz="2000"/>
          </a:p>
          <a:p>
            <a:r>
              <a:rPr lang="en-US" altLang="en-US" sz="2000"/>
              <a:t>Process</a:t>
            </a:r>
            <a:br>
              <a:rPr lang="en-US" altLang="en-US" sz="2000"/>
            </a:br>
            <a:br>
              <a:rPr lang="en-US" altLang="en-US" sz="2000"/>
            </a:br>
            <a:br>
              <a:rPr lang="en-US" altLang="en-US" sz="2000"/>
            </a:br>
            <a:endParaRPr lang="en-US" altLang="en-US" sz="2000"/>
          </a:p>
          <a:p>
            <a:r>
              <a:rPr lang="en-US" altLang="en-US" sz="2000"/>
              <a:t>Resource Type with 4 instances</a:t>
            </a:r>
          </a:p>
          <a:p>
            <a:pPr>
              <a:buFont typeface="Monotype Sorts" pitchFamily="-84" charset="2"/>
              <a:buNone/>
            </a:pPr>
            <a:endParaRPr lang="en-US" altLang="en-US" sz="2000"/>
          </a:p>
          <a:p>
            <a:endParaRPr lang="en-US" altLang="en-US" sz="2000"/>
          </a:p>
          <a:p>
            <a:endParaRPr lang="en-US" altLang="en-US" sz="2000"/>
          </a:p>
          <a:p>
            <a:r>
              <a:rPr lang="en-US" altLang="en-US" sz="2000" i="1"/>
              <a:t>P</a:t>
            </a:r>
            <a:r>
              <a:rPr lang="en-US" altLang="en-US" sz="2000" i="1" baseline="-25000"/>
              <a:t>i</a:t>
            </a:r>
            <a:r>
              <a:rPr lang="en-US" altLang="en-US" sz="2000" i="1"/>
              <a:t> </a:t>
            </a:r>
            <a:r>
              <a:rPr lang="en-US" altLang="en-US" sz="2000"/>
              <a:t>requests instance of </a:t>
            </a:r>
            <a:r>
              <a:rPr lang="en-US" altLang="en-US" sz="2000" i="1" err="1"/>
              <a:t>R</a:t>
            </a:r>
            <a:r>
              <a:rPr lang="en-US" altLang="en-US" sz="2000" i="1" baseline="-25000" err="1"/>
              <a:t>j</a:t>
            </a:r>
            <a:endParaRPr lang="en-US" altLang="en-US" sz="2000"/>
          </a:p>
          <a:p>
            <a:endParaRPr lang="en-US" altLang="en-US" sz="2000"/>
          </a:p>
          <a:p>
            <a:pPr>
              <a:buFont typeface="Monotype Sorts" pitchFamily="-84" charset="2"/>
              <a:buNone/>
            </a:pPr>
            <a:endParaRPr lang="en-US" altLang="en-US" sz="2000"/>
          </a:p>
          <a:p>
            <a:pPr>
              <a:buFont typeface="Monotype Sorts" pitchFamily="-84" charset="2"/>
              <a:buNone/>
            </a:pPr>
            <a:endParaRPr lang="en-US" altLang="en-US" sz="2000"/>
          </a:p>
          <a:p>
            <a:pPr>
              <a:buFont typeface="Monotype Sorts" pitchFamily="-84" charset="2"/>
              <a:buNone/>
            </a:pPr>
            <a:endParaRPr lang="en-US" altLang="en-US" sz="2000"/>
          </a:p>
          <a:p>
            <a:r>
              <a:rPr lang="en-US" altLang="en-US" sz="2000" i="1"/>
              <a:t>P</a:t>
            </a:r>
            <a:r>
              <a:rPr lang="en-US" altLang="en-US" sz="2000" i="1" baseline="-25000"/>
              <a:t>i</a:t>
            </a:r>
            <a:r>
              <a:rPr lang="en-US" altLang="en-US" sz="2000"/>
              <a:t> is holding an instance of </a:t>
            </a:r>
            <a:r>
              <a:rPr lang="en-US" altLang="en-US" sz="2000" i="1" err="1"/>
              <a:t>R</a:t>
            </a:r>
            <a:r>
              <a:rPr lang="en-US" altLang="en-US" sz="2000" i="1" baseline="-25000" err="1"/>
              <a:t>j</a:t>
            </a:r>
            <a:endParaRPr lang="en-US" altLang="en-US" sz="2000" i="1"/>
          </a:p>
        </p:txBody>
      </p:sp>
      <p:sp>
        <p:nvSpPr>
          <p:cNvPr id="19460" name="Oval 4">
            <a:extLst>
              <a:ext uri="{FF2B5EF4-FFF2-40B4-BE49-F238E27FC236}">
                <a16:creationId xmlns:a16="http://schemas.microsoft.com/office/drawing/2014/main" id="{F7D27B76-FF33-AC93-ECF4-5A6E886032BF}"/>
              </a:ext>
            </a:extLst>
          </p:cNvPr>
          <p:cNvSpPr>
            <a:spLocks noChangeArrowheads="1"/>
          </p:cNvSpPr>
          <p:nvPr/>
        </p:nvSpPr>
        <p:spPr bwMode="auto">
          <a:xfrm>
            <a:off x="4557713" y="1757522"/>
            <a:ext cx="544830" cy="544830"/>
          </a:xfrm>
          <a:prstGeom prst="ellipse">
            <a:avLst/>
          </a:prstGeom>
          <a:solidFill>
            <a:srgbClr val="CCECFF"/>
          </a:solidFill>
          <a:ln w="9525">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9461" name="Oval 5">
            <a:extLst>
              <a:ext uri="{FF2B5EF4-FFF2-40B4-BE49-F238E27FC236}">
                <a16:creationId xmlns:a16="http://schemas.microsoft.com/office/drawing/2014/main" id="{43F4E33E-992A-EF17-72D6-CEE17D3E265E}"/>
              </a:ext>
            </a:extLst>
          </p:cNvPr>
          <p:cNvSpPr>
            <a:spLocks noChangeArrowheads="1"/>
          </p:cNvSpPr>
          <p:nvPr/>
        </p:nvSpPr>
        <p:spPr bwMode="auto">
          <a:xfrm>
            <a:off x="4264343" y="5962492"/>
            <a:ext cx="544830" cy="544830"/>
          </a:xfrm>
          <a:prstGeom prst="ellipse">
            <a:avLst/>
          </a:prstGeom>
          <a:solidFill>
            <a:srgbClr val="CCECFF"/>
          </a:solidFill>
          <a:ln w="9525">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i="1"/>
              <a:t>P</a:t>
            </a:r>
            <a:r>
              <a:rPr kumimoji="0" lang="en-US" altLang="en-US" i="1" baseline="-25000"/>
              <a:t>i</a:t>
            </a:r>
            <a:endParaRPr kumimoji="0" lang="en-US" altLang="en-US"/>
          </a:p>
        </p:txBody>
      </p:sp>
      <p:sp>
        <p:nvSpPr>
          <p:cNvPr id="19462" name="Oval 6">
            <a:extLst>
              <a:ext uri="{FF2B5EF4-FFF2-40B4-BE49-F238E27FC236}">
                <a16:creationId xmlns:a16="http://schemas.microsoft.com/office/drawing/2014/main" id="{827D8B81-0FAF-706A-2AC9-3EA02E3A0B28}"/>
              </a:ext>
            </a:extLst>
          </p:cNvPr>
          <p:cNvSpPr>
            <a:spLocks noChangeArrowheads="1"/>
          </p:cNvSpPr>
          <p:nvPr/>
        </p:nvSpPr>
        <p:spPr bwMode="auto">
          <a:xfrm>
            <a:off x="4246880" y="4420553"/>
            <a:ext cx="544830" cy="544830"/>
          </a:xfrm>
          <a:prstGeom prst="ellipse">
            <a:avLst/>
          </a:prstGeom>
          <a:solidFill>
            <a:srgbClr val="CCECFF"/>
          </a:solidFill>
          <a:ln w="9525">
            <a:solidFill>
              <a:schemeClr val="tx1"/>
            </a:solidFill>
            <a:round/>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i="1"/>
              <a:t>P</a:t>
            </a:r>
            <a:r>
              <a:rPr kumimoji="0" lang="en-US" altLang="en-US" i="1" baseline="-25000"/>
              <a:t>i</a:t>
            </a:r>
            <a:endParaRPr kumimoji="0" lang="en-US" altLang="en-US" i="1"/>
          </a:p>
        </p:txBody>
      </p:sp>
      <p:grpSp>
        <p:nvGrpSpPr>
          <p:cNvPr id="2" name="Group 12">
            <a:extLst>
              <a:ext uri="{FF2B5EF4-FFF2-40B4-BE49-F238E27FC236}">
                <a16:creationId xmlns:a16="http://schemas.microsoft.com/office/drawing/2014/main" id="{5B72C2AF-7C13-B5E5-68C7-9BC47DD2FFC9}"/>
              </a:ext>
            </a:extLst>
          </p:cNvPr>
          <p:cNvGrpSpPr>
            <a:grpSpLocks/>
          </p:cNvGrpSpPr>
          <p:nvPr/>
        </p:nvGrpSpPr>
        <p:grpSpPr bwMode="auto">
          <a:xfrm>
            <a:off x="4655503" y="3262789"/>
            <a:ext cx="481965" cy="461010"/>
            <a:chOff x="2666" y="1966"/>
            <a:chExt cx="276" cy="264"/>
          </a:xfrm>
          <a:solidFill>
            <a:srgbClr val="CCECFF"/>
          </a:solidFill>
        </p:grpSpPr>
        <p:sp>
          <p:nvSpPr>
            <p:cNvPr id="10264" name="Rectangle 7">
              <a:extLst>
                <a:ext uri="{FF2B5EF4-FFF2-40B4-BE49-F238E27FC236}">
                  <a16:creationId xmlns:a16="http://schemas.microsoft.com/office/drawing/2014/main" id="{1AE1733A-9176-C7A6-93A3-0891D841BE2F}"/>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5" name="Rectangle 8">
              <a:extLst>
                <a:ext uri="{FF2B5EF4-FFF2-40B4-BE49-F238E27FC236}">
                  <a16:creationId xmlns:a16="http://schemas.microsoft.com/office/drawing/2014/main" id="{0CCCDEBB-3776-7DD9-4ED2-DB0731A60B89}"/>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6" name="Rectangle 9">
              <a:extLst>
                <a:ext uri="{FF2B5EF4-FFF2-40B4-BE49-F238E27FC236}">
                  <a16:creationId xmlns:a16="http://schemas.microsoft.com/office/drawing/2014/main" id="{606772A7-3C85-254F-5190-A18B991938D6}"/>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7" name="Rectangle 10">
              <a:extLst>
                <a:ext uri="{FF2B5EF4-FFF2-40B4-BE49-F238E27FC236}">
                  <a16:creationId xmlns:a16="http://schemas.microsoft.com/office/drawing/2014/main" id="{822117BA-3AA4-67C6-BD39-B69E4A901AAC}"/>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8" name="Rectangle 11">
              <a:extLst>
                <a:ext uri="{FF2B5EF4-FFF2-40B4-BE49-F238E27FC236}">
                  <a16:creationId xmlns:a16="http://schemas.microsoft.com/office/drawing/2014/main" id="{03741EC4-30E4-AADB-34A1-7646D40B4292}"/>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grpSp>
        <p:nvGrpSpPr>
          <p:cNvPr id="3" name="Group 13">
            <a:extLst>
              <a:ext uri="{FF2B5EF4-FFF2-40B4-BE49-F238E27FC236}">
                <a16:creationId xmlns:a16="http://schemas.microsoft.com/office/drawing/2014/main" id="{15C06063-8AD9-1453-3F90-32C8B43C42C1}"/>
              </a:ext>
            </a:extLst>
          </p:cNvPr>
          <p:cNvGrpSpPr>
            <a:grpSpLocks/>
          </p:cNvGrpSpPr>
          <p:nvPr/>
        </p:nvGrpSpPr>
        <p:grpSpPr bwMode="auto">
          <a:xfrm>
            <a:off x="5161915" y="4490403"/>
            <a:ext cx="481965" cy="461010"/>
            <a:chOff x="2666" y="1966"/>
            <a:chExt cx="276" cy="264"/>
          </a:xfrm>
          <a:solidFill>
            <a:srgbClr val="CCECFF"/>
          </a:solidFill>
        </p:grpSpPr>
        <p:sp>
          <p:nvSpPr>
            <p:cNvPr id="10259" name="Rectangle 14">
              <a:extLst>
                <a:ext uri="{FF2B5EF4-FFF2-40B4-BE49-F238E27FC236}">
                  <a16:creationId xmlns:a16="http://schemas.microsoft.com/office/drawing/2014/main" id="{D40CF304-6BC6-33AF-75B4-25DCD0D2F8EC}"/>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0" name="Rectangle 15">
              <a:extLst>
                <a:ext uri="{FF2B5EF4-FFF2-40B4-BE49-F238E27FC236}">
                  <a16:creationId xmlns:a16="http://schemas.microsoft.com/office/drawing/2014/main" id="{9E42D488-F862-B017-5630-A5E5F3DD2C5E}"/>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1" name="Rectangle 16">
              <a:extLst>
                <a:ext uri="{FF2B5EF4-FFF2-40B4-BE49-F238E27FC236}">
                  <a16:creationId xmlns:a16="http://schemas.microsoft.com/office/drawing/2014/main" id="{4A0AA124-5D08-61E1-7496-E9EF644E2FB5}"/>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2" name="Rectangle 17">
              <a:extLst>
                <a:ext uri="{FF2B5EF4-FFF2-40B4-BE49-F238E27FC236}">
                  <a16:creationId xmlns:a16="http://schemas.microsoft.com/office/drawing/2014/main" id="{4048DE8E-752F-1C01-72DB-9D5C6EB2146D}"/>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3" name="Rectangle 18">
              <a:extLst>
                <a:ext uri="{FF2B5EF4-FFF2-40B4-BE49-F238E27FC236}">
                  <a16:creationId xmlns:a16="http://schemas.microsoft.com/office/drawing/2014/main" id="{87AC10F6-1094-204E-99C8-02A259128ECF}"/>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9465" name="Line 19">
            <a:extLst>
              <a:ext uri="{FF2B5EF4-FFF2-40B4-BE49-F238E27FC236}">
                <a16:creationId xmlns:a16="http://schemas.microsoft.com/office/drawing/2014/main" id="{601EB012-1BC6-4537-8E33-824795DA32A6}"/>
              </a:ext>
            </a:extLst>
          </p:cNvPr>
          <p:cNvSpPr>
            <a:spLocks noChangeShapeType="1"/>
          </p:cNvSpPr>
          <p:nvPr/>
        </p:nvSpPr>
        <p:spPr bwMode="auto">
          <a:xfrm>
            <a:off x="4802188" y="4713923"/>
            <a:ext cx="3352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6" name="Text Box 20">
            <a:extLst>
              <a:ext uri="{FF2B5EF4-FFF2-40B4-BE49-F238E27FC236}">
                <a16:creationId xmlns:a16="http://schemas.microsoft.com/office/drawing/2014/main" id="{DEB2C29B-DB85-36B4-A3DA-4D305F31706D}"/>
              </a:ext>
            </a:extLst>
          </p:cNvPr>
          <p:cNvSpPr txBox="1">
            <a:spLocks noChangeArrowheads="1"/>
          </p:cNvSpPr>
          <p:nvPr/>
        </p:nvSpPr>
        <p:spPr bwMode="auto">
          <a:xfrm>
            <a:off x="5236154" y="4952647"/>
            <a:ext cx="356188"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540" i="1"/>
              <a:t>R</a:t>
            </a:r>
            <a:r>
              <a:rPr kumimoji="0" lang="en-US" altLang="en-US" sz="1540" i="1" baseline="-25000"/>
              <a:t>j</a:t>
            </a:r>
            <a:endParaRPr kumimoji="0" lang="en-US" altLang="en-US" sz="1540" i="1"/>
          </a:p>
        </p:txBody>
      </p:sp>
      <p:grpSp>
        <p:nvGrpSpPr>
          <p:cNvPr id="4" name="Group 21">
            <a:extLst>
              <a:ext uri="{FF2B5EF4-FFF2-40B4-BE49-F238E27FC236}">
                <a16:creationId xmlns:a16="http://schemas.microsoft.com/office/drawing/2014/main" id="{9E09FEBD-CA5C-34BD-631F-230AD6222F68}"/>
              </a:ext>
            </a:extLst>
          </p:cNvPr>
          <p:cNvGrpSpPr>
            <a:grpSpLocks/>
          </p:cNvGrpSpPr>
          <p:nvPr/>
        </p:nvGrpSpPr>
        <p:grpSpPr bwMode="auto">
          <a:xfrm>
            <a:off x="5137468" y="6032342"/>
            <a:ext cx="481965" cy="461010"/>
            <a:chOff x="2666" y="1966"/>
            <a:chExt cx="276" cy="264"/>
          </a:xfrm>
          <a:solidFill>
            <a:srgbClr val="CCECFF"/>
          </a:solidFill>
        </p:grpSpPr>
        <p:sp>
          <p:nvSpPr>
            <p:cNvPr id="10254" name="Rectangle 22">
              <a:extLst>
                <a:ext uri="{FF2B5EF4-FFF2-40B4-BE49-F238E27FC236}">
                  <a16:creationId xmlns:a16="http://schemas.microsoft.com/office/drawing/2014/main" id="{22931E04-1A91-5026-9673-738ED951294F}"/>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5" name="Rectangle 23">
              <a:extLst>
                <a:ext uri="{FF2B5EF4-FFF2-40B4-BE49-F238E27FC236}">
                  <a16:creationId xmlns:a16="http://schemas.microsoft.com/office/drawing/2014/main" id="{64EAE113-28A0-4401-4DD7-A0685F04FC3F}"/>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6" name="Rectangle 24">
              <a:extLst>
                <a:ext uri="{FF2B5EF4-FFF2-40B4-BE49-F238E27FC236}">
                  <a16:creationId xmlns:a16="http://schemas.microsoft.com/office/drawing/2014/main" id="{A15BC8AB-835B-D00F-1710-8D3380CD387B}"/>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7" name="Rectangle 25">
              <a:extLst>
                <a:ext uri="{FF2B5EF4-FFF2-40B4-BE49-F238E27FC236}">
                  <a16:creationId xmlns:a16="http://schemas.microsoft.com/office/drawing/2014/main" id="{A9C14764-6A55-85FE-A20C-4249BF846E39}"/>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8" name="Rectangle 26">
              <a:extLst>
                <a:ext uri="{FF2B5EF4-FFF2-40B4-BE49-F238E27FC236}">
                  <a16:creationId xmlns:a16="http://schemas.microsoft.com/office/drawing/2014/main" id="{2C3DA0FE-2E72-F228-3727-C9633526E418}"/>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9468" name="Line 27">
            <a:extLst>
              <a:ext uri="{FF2B5EF4-FFF2-40B4-BE49-F238E27FC236}">
                <a16:creationId xmlns:a16="http://schemas.microsoft.com/office/drawing/2014/main" id="{1F65EC27-8A13-3118-BDA9-1F3E7915BA7D}"/>
              </a:ext>
            </a:extLst>
          </p:cNvPr>
          <p:cNvSpPr>
            <a:spLocks noChangeShapeType="1"/>
          </p:cNvSpPr>
          <p:nvPr/>
        </p:nvSpPr>
        <p:spPr bwMode="auto">
          <a:xfrm flipH="1">
            <a:off x="4777740" y="6192997"/>
            <a:ext cx="523875" cy="1152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9" name="Text Box 28">
            <a:extLst>
              <a:ext uri="{FF2B5EF4-FFF2-40B4-BE49-F238E27FC236}">
                <a16:creationId xmlns:a16="http://schemas.microsoft.com/office/drawing/2014/main" id="{C81F72DF-64D5-B749-1D1C-25BE5601BC88}"/>
              </a:ext>
            </a:extLst>
          </p:cNvPr>
          <p:cNvSpPr txBox="1">
            <a:spLocks noChangeArrowheads="1"/>
          </p:cNvSpPr>
          <p:nvPr/>
        </p:nvSpPr>
        <p:spPr bwMode="auto">
          <a:xfrm>
            <a:off x="5201229" y="6463153"/>
            <a:ext cx="356188"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sz="1540" i="1"/>
              <a:t>R</a:t>
            </a:r>
            <a:r>
              <a:rPr kumimoji="0" lang="en-US" altLang="en-US" sz="1540" i="1" baseline="-25000"/>
              <a:t>j</a:t>
            </a:r>
            <a:endParaRPr kumimoji="0" lang="en-US" altLang="en-US" sz="154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F039-9126-D935-C3BD-31E29DE71FFF}"/>
              </a:ext>
            </a:extLst>
          </p:cNvPr>
          <p:cNvSpPr>
            <a:spLocks noGrp="1"/>
          </p:cNvSpPr>
          <p:nvPr>
            <p:ph type="title"/>
          </p:nvPr>
        </p:nvSpPr>
        <p:spPr>
          <a:xfrm>
            <a:off x="2133600" y="317628"/>
            <a:ext cx="6594850" cy="430887"/>
          </a:xfrm>
        </p:spPr>
        <p:txBody>
          <a:bodyPr/>
          <a:lstStyle/>
          <a:p>
            <a:pPr algn="ctr"/>
            <a:r>
              <a:rPr lang="en-US"/>
              <a:t>Single Instance RAG Example</a:t>
            </a:r>
          </a:p>
        </p:txBody>
      </p:sp>
      <p:sp>
        <p:nvSpPr>
          <p:cNvPr id="3" name="Text Placeholder 2">
            <a:extLst>
              <a:ext uri="{FF2B5EF4-FFF2-40B4-BE49-F238E27FC236}">
                <a16:creationId xmlns:a16="http://schemas.microsoft.com/office/drawing/2014/main" id="{61CB8D26-F493-AD03-26CB-D73EACAE1B4E}"/>
              </a:ext>
            </a:extLst>
          </p:cNvPr>
          <p:cNvSpPr>
            <a:spLocks noGrp="1"/>
          </p:cNvSpPr>
          <p:nvPr>
            <p:ph type="body" idx="1"/>
          </p:nvPr>
        </p:nvSpPr>
        <p:spPr>
          <a:xfrm>
            <a:off x="802640" y="1143000"/>
            <a:ext cx="8453120" cy="923330"/>
          </a:xfrm>
        </p:spPr>
        <p:txBody>
          <a:bodyPr/>
          <a:lstStyle/>
          <a:p>
            <a:pPr algn="just"/>
            <a:r>
              <a:rPr lang="en-US" sz="2000"/>
              <a:t>Suppose there are Four Processes P1, P2, P3, P4, and two resources R1 and R2, where P1 is holding R1 and P2 is holding R2, P3 is waiting for R1 and R2 while P4 is waiting for resource R1.</a:t>
            </a:r>
          </a:p>
        </p:txBody>
      </p:sp>
      <p:pic>
        <p:nvPicPr>
          <p:cNvPr id="10242" name="Picture 2">
            <a:extLst>
              <a:ext uri="{FF2B5EF4-FFF2-40B4-BE49-F238E27FC236}">
                <a16:creationId xmlns:a16="http://schemas.microsoft.com/office/drawing/2014/main" id="{AC9BDAFA-6EAA-0FA9-D272-2399625A3B7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168820" y="2483964"/>
            <a:ext cx="5720759" cy="451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282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ABA87DC27EC478135062CF833B2EF" ma:contentTypeVersion="8" ma:contentTypeDescription="Create a new document." ma:contentTypeScope="" ma:versionID="f46c9f65a74e1d0dde83a2589eab4461">
  <xsd:schema xmlns:xsd="http://www.w3.org/2001/XMLSchema" xmlns:xs="http://www.w3.org/2001/XMLSchema" xmlns:p="http://schemas.microsoft.com/office/2006/metadata/properties" xmlns:ns2="2d3561dd-2ab5-4abd-9284-8f5005bcea33" targetNamespace="http://schemas.microsoft.com/office/2006/metadata/properties" ma:root="true" ma:fieldsID="0225df2397829a84d24c381156e77abb" ns2:_="">
    <xsd:import namespace="2d3561dd-2ab5-4abd-9284-8f5005bcea3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3561dd-2ab5-4abd-9284-8f5005bcea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3A493B-E474-4490-B7A4-F271076C8C3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562F4F-436B-47D2-BDC2-274DFA4A1054}">
  <ds:schemaRefs>
    <ds:schemaRef ds:uri="http://schemas.microsoft.com/sharepoint/v3/contenttype/forms"/>
  </ds:schemaRefs>
</ds:datastoreItem>
</file>

<file path=customXml/itemProps3.xml><?xml version="1.0" encoding="utf-8"?>
<ds:datastoreItem xmlns:ds="http://schemas.openxmlformats.org/officeDocument/2006/customXml" ds:itemID="{B1276D9B-E340-409C-8540-6E93DD800055}"/>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OPERATING SYSTEM Deadlocks</vt:lpstr>
      <vt:lpstr>DEADLOCKS</vt:lpstr>
      <vt:lpstr>Bridge Crossing Example</vt:lpstr>
      <vt:lpstr>DEADLOCK CHARACTERISATION</vt:lpstr>
      <vt:lpstr>Resource-Allocation Graph</vt:lpstr>
      <vt:lpstr>Resource-Allocation Graph (Edges)</vt:lpstr>
      <vt:lpstr>Resource-Allocation Graph (Cont.)</vt:lpstr>
      <vt:lpstr>Single Instance RAG Example</vt:lpstr>
      <vt:lpstr>PRACTICE PROBLEMS BASED ON DETECTING DEADLOCK USING RAG-</vt:lpstr>
      <vt:lpstr>PowerPoint Presentation</vt:lpstr>
      <vt:lpstr>PowerPoint Presentation</vt:lpstr>
      <vt:lpstr>PowerPoint Presentation</vt:lpstr>
      <vt:lpstr>PowerPoint Presentation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Section07-Deadlocks</dc:title>
  <dc:creator>Administrator</dc:creator>
  <cp:revision>2</cp:revision>
  <dcterms:created xsi:type="dcterms:W3CDTF">2024-12-01T16:55:27Z</dcterms:created>
  <dcterms:modified xsi:type="dcterms:W3CDTF">2024-12-16T21:19:18Z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2007-01-07T00:00:00Z</vt:filetime>
  </property>
  <property fmtid="{D5CDD505-2E9C-101B-9397-08002B2CF9AE}" pid="3" name="Creator">
    <vt:lpwstr>PDFCreator Version 0.8.0</vt:lpwstr>
  </property>
  <property fmtid="{D5CDD505-2E9C-101B-9397-08002B2CF9AE}" pid="4" name="LastSaved">
    <vt:filetime>2024-12-01T00:00:00Z</vt:filetime>
  </property>
  <property fmtid="{D5CDD505-2E9C-101B-9397-08002B2CF9AE}" pid="5" name="Producer">
    <vt:lpwstr>GNU Ghostscript 7.06</vt:lpwstr>
  </property>
  <property fmtid="{D5CDD505-2E9C-101B-9397-08002B2CF9AE}" pid="6" name="ContentTypeId">
    <vt:lpwstr>0x010100A2EABA87DC27EC478135062CF833B2EF</vt:lpwstr>
  </property>
</Properties>
</file>