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446" r:id="rId5"/>
    <p:sldId id="2444" r:id="rId6"/>
    <p:sldId id="2439" r:id="rId7"/>
    <p:sldId id="2441" r:id="rId8"/>
    <p:sldId id="2440" r:id="rId9"/>
    <p:sldId id="2443" r:id="rId10"/>
    <p:sldId id="2445" r:id="rId11"/>
    <p:sldId id="243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2F3342"/>
    <a:srgbClr val="A53F52"/>
    <a:srgbClr val="2C2153"/>
    <a:srgbClr val="E99757"/>
    <a:srgbClr val="010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84" autoAdjust="0"/>
  </p:normalViewPr>
  <p:slideViewPr>
    <p:cSldViewPr snapToGrid="0">
      <p:cViewPr varScale="1">
        <p:scale>
          <a:sx n="87" d="100"/>
          <a:sy n="87" d="100"/>
        </p:scale>
        <p:origin x="52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2914F6FF-E574-0340-AD3E-E6747297E03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94519" y="1262642"/>
            <a:ext cx="11002962" cy="353872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spc="600">
                <a:solidFill>
                  <a:srgbClr val="898989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/>
            <a:r>
              <a:rPr lang="en-US" dirty="0"/>
              <a:t>SUBTITLE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5182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27944-63F0-4B2F-AD45-448C6DF7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DAC0D-26BC-4E19-94BF-7F158080F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63BDE4-1CD0-AC4C-A2A9-C858427B0E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265051-1E5A-D844-BA21-3833155172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690117"/>
            <a:ext cx="10989920" cy="4486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968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A91F3-AE43-4DDA-AB24-49CF87963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1827972"/>
            <a:ext cx="5157787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648F6-CDB4-4032-9F98-6ED11F9807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2342356"/>
            <a:ext cx="5157787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8F648F-0299-4352-914D-9ACEEF6FE5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1827972"/>
            <a:ext cx="5183188" cy="494506"/>
          </a:xfrm>
        </p:spPr>
        <p:txBody>
          <a:bodyPr lIns="0" tIns="0" rIns="0" bIns="0" anchor="ctr"/>
          <a:lstStyle>
            <a:lvl1pPr marL="0" indent="0">
              <a:buNone/>
              <a:defRPr sz="2400" b="0" spc="60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215A19-FA39-4BD0-87C2-8DA3B8C587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2342356"/>
            <a:ext cx="5183188" cy="3684588"/>
          </a:xfrm>
        </p:spPr>
        <p:txBody>
          <a:bodyPr lIns="0" tIns="0" rIns="0" b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1CCD8B1-7DA9-46E5-8EC4-7B1E0D7E9B20}"/>
              </a:ext>
            </a:extLst>
          </p:cNvPr>
          <p:cNvSpPr/>
          <p:nvPr userDrawn="1"/>
        </p:nvSpPr>
        <p:spPr>
          <a:xfrm>
            <a:off x="6084094" y="1189038"/>
            <a:ext cx="6107906" cy="5668962"/>
          </a:xfrm>
          <a:prstGeom prst="rect">
            <a:avLst/>
          </a:pr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1189038"/>
            <a:ext cx="6096000" cy="566896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spc="3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B178DD2-BCD4-4E9E-8EAA-0A3AB74C6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4519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B7D881D-13DE-4377-AA74-0EBFD9C99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5881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5847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B8C1683-B5FA-422D-82FD-3E04C0D01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80552"/>
            <a:ext cx="3932237" cy="3388435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4332CC6-AF18-49EE-9933-50E3E93F6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801277"/>
            <a:ext cx="6565106" cy="505977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40794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0E18C59-4654-4610-A461-4DAD6B9AA844}"/>
              </a:ext>
            </a:extLst>
          </p:cNvPr>
          <p:cNvSpPr/>
          <p:nvPr userDrawn="1"/>
        </p:nvSpPr>
        <p:spPr>
          <a:xfrm>
            <a:off x="0" y="0"/>
            <a:ext cx="5032374" cy="6858000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289BF-FC60-4B0A-9338-19DFADB75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801277"/>
            <a:ext cx="3932238" cy="1583703"/>
          </a:xfrm>
        </p:spPr>
        <p:txBody>
          <a:bodyPr>
            <a:normAutofit/>
          </a:bodyPr>
          <a:lstStyle>
            <a:lvl1pPr algn="l">
              <a:defRPr sz="36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19B710-B005-42F3-BB0B-EDD61A824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57843-7A19-4C1A-A6EB-82840DAE9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Shape 61">
            <a:extLst>
              <a:ext uri="{FF2B5EF4-FFF2-40B4-BE49-F238E27FC236}">
                <a16:creationId xmlns:a16="http://schemas.microsoft.com/office/drawing/2014/main" id="{675B8062-1FC4-4E68-B7AF-45AB92A9F7B4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73C3E625-3996-4407-8E4D-475EF610D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4980"/>
            <a:ext cx="3932237" cy="348400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87E45D5-103F-4407-822F-E7FAE02D6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01277"/>
            <a:ext cx="6565106" cy="505977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662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B0C003-2795-4473-BA28-C10CB4619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626D5-ACB5-4E77-B485-5F611FBCF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4328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712C6-2A37-4F08-AF12-D70F8C80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2365" y="3013675"/>
            <a:ext cx="10787270" cy="830649"/>
          </a:xfrm>
        </p:spPr>
        <p:txBody>
          <a:bodyPr anchor="ctr"/>
          <a:lstStyle>
            <a:lvl1pPr algn="ctr">
              <a:defRPr sz="60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470275" y="3890624"/>
            <a:ext cx="5251450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242487" y="6833286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30B2C-7250-4568-96CF-7E5A34B3CA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6917B65-8F50-454E-AF7E-D53FE2DE8F0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9878"/>
            <a:ext cx="7406905" cy="6866810"/>
          </a:xfrm>
          <a:custGeom>
            <a:avLst/>
            <a:gdLst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4878432 h 4878432"/>
              <a:gd name="connsiteX14" fmla="*/ 4570834 w 5251939"/>
              <a:gd name="connsiteY14" fmla="*/ 3563909 h 4878432"/>
              <a:gd name="connsiteX15" fmla="*/ 3890895 w 5251939"/>
              <a:gd name="connsiteY15" fmla="*/ 3563909 h 4878432"/>
              <a:gd name="connsiteX16" fmla="*/ 3890895 w 5251939"/>
              <a:gd name="connsiteY16" fmla="*/ 4878432 h 4878432"/>
              <a:gd name="connsiteX17" fmla="*/ 3297114 w 5251939"/>
              <a:gd name="connsiteY17" fmla="*/ 4878432 h 4878432"/>
              <a:gd name="connsiteX18" fmla="*/ 3297114 w 5251939"/>
              <a:gd name="connsiteY18" fmla="*/ 3911406 h 4878432"/>
              <a:gd name="connsiteX19" fmla="*/ 2617175 w 5251939"/>
              <a:gd name="connsiteY19" fmla="*/ 3911406 h 4878432"/>
              <a:gd name="connsiteX20" fmla="*/ 2617175 w 5251939"/>
              <a:gd name="connsiteY20" fmla="*/ 4324451 h 4878432"/>
              <a:gd name="connsiteX21" fmla="*/ 1968893 w 5251939"/>
              <a:gd name="connsiteY21" fmla="*/ 4324451 h 4878432"/>
              <a:gd name="connsiteX22" fmla="*/ 1968893 w 5251939"/>
              <a:gd name="connsiteY22" fmla="*/ 4878432 h 4878432"/>
              <a:gd name="connsiteX23" fmla="*/ 1312985 w 5251939"/>
              <a:gd name="connsiteY23" fmla="*/ 4878432 h 4878432"/>
              <a:gd name="connsiteX24" fmla="*/ 1312985 w 5251939"/>
              <a:gd name="connsiteY24" fmla="*/ 4324451 h 4878432"/>
              <a:gd name="connsiteX25" fmla="*/ 642230 w 5251939"/>
              <a:gd name="connsiteY25" fmla="*/ 4324451 h 4878432"/>
              <a:gd name="connsiteX26" fmla="*/ 642230 w 5251939"/>
              <a:gd name="connsiteY26" fmla="*/ 3624890 h 4878432"/>
              <a:gd name="connsiteX27" fmla="*/ 0 w 5251939"/>
              <a:gd name="connsiteY27" fmla="*/ 3624890 h 4878432"/>
              <a:gd name="connsiteX28" fmla="*/ 0 w 5251939"/>
              <a:gd name="connsiteY28" fmla="*/ 375409 h 4878432"/>
              <a:gd name="connsiteX29" fmla="*/ 633046 w 5251939"/>
              <a:gd name="connsiteY29" fmla="*/ 375409 h 4878432"/>
              <a:gd name="connsiteX30" fmla="*/ 633046 w 5251939"/>
              <a:gd name="connsiteY30" fmla="*/ 1379096 h 4878432"/>
              <a:gd name="connsiteX31" fmla="*/ 1312985 w 5251939"/>
              <a:gd name="connsiteY31" fmla="*/ 1379096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2000 w 5251939"/>
              <a:gd name="connsiteY12" fmla="*/ 4878432 h 4878432"/>
              <a:gd name="connsiteX13" fmla="*/ 4570834 w 5251939"/>
              <a:gd name="connsiteY13" fmla="*/ 3563909 h 4878432"/>
              <a:gd name="connsiteX14" fmla="*/ 3890895 w 5251939"/>
              <a:gd name="connsiteY14" fmla="*/ 3563909 h 4878432"/>
              <a:gd name="connsiteX15" fmla="*/ 3890895 w 5251939"/>
              <a:gd name="connsiteY15" fmla="*/ 4878432 h 4878432"/>
              <a:gd name="connsiteX16" fmla="*/ 3297114 w 5251939"/>
              <a:gd name="connsiteY16" fmla="*/ 4878432 h 4878432"/>
              <a:gd name="connsiteX17" fmla="*/ 3297114 w 5251939"/>
              <a:gd name="connsiteY17" fmla="*/ 3911406 h 4878432"/>
              <a:gd name="connsiteX18" fmla="*/ 2617175 w 5251939"/>
              <a:gd name="connsiteY18" fmla="*/ 3911406 h 4878432"/>
              <a:gd name="connsiteX19" fmla="*/ 2617175 w 5251939"/>
              <a:gd name="connsiteY19" fmla="*/ 4324451 h 4878432"/>
              <a:gd name="connsiteX20" fmla="*/ 1968893 w 5251939"/>
              <a:gd name="connsiteY20" fmla="*/ 4324451 h 4878432"/>
              <a:gd name="connsiteX21" fmla="*/ 1968893 w 5251939"/>
              <a:gd name="connsiteY21" fmla="*/ 4878432 h 4878432"/>
              <a:gd name="connsiteX22" fmla="*/ 1312985 w 5251939"/>
              <a:gd name="connsiteY22" fmla="*/ 4878432 h 4878432"/>
              <a:gd name="connsiteX23" fmla="*/ 1312985 w 5251939"/>
              <a:gd name="connsiteY23" fmla="*/ 4324451 h 4878432"/>
              <a:gd name="connsiteX24" fmla="*/ 642230 w 5251939"/>
              <a:gd name="connsiteY24" fmla="*/ 4324451 h 4878432"/>
              <a:gd name="connsiteX25" fmla="*/ 642230 w 5251939"/>
              <a:gd name="connsiteY25" fmla="*/ 3624890 h 4878432"/>
              <a:gd name="connsiteX26" fmla="*/ 0 w 5251939"/>
              <a:gd name="connsiteY26" fmla="*/ 3624890 h 4878432"/>
              <a:gd name="connsiteX27" fmla="*/ 0 w 5251939"/>
              <a:gd name="connsiteY27" fmla="*/ 375409 h 4878432"/>
              <a:gd name="connsiteX28" fmla="*/ 633046 w 5251939"/>
              <a:gd name="connsiteY28" fmla="*/ 375409 h 4878432"/>
              <a:gd name="connsiteX29" fmla="*/ 633046 w 5251939"/>
              <a:gd name="connsiteY29" fmla="*/ 1379096 h 4878432"/>
              <a:gd name="connsiteX30" fmla="*/ 1312985 w 5251939"/>
              <a:gd name="connsiteY30" fmla="*/ 1379096 h 4878432"/>
              <a:gd name="connsiteX31" fmla="*/ 1312985 w 5251939"/>
              <a:gd name="connsiteY31" fmla="*/ 0 h 4878432"/>
              <a:gd name="connsiteX0" fmla="*/ 1312985 w 5251939"/>
              <a:gd name="connsiteY0" fmla="*/ 0 h 4878432"/>
              <a:gd name="connsiteX1" fmla="*/ 1975340 w 5251939"/>
              <a:gd name="connsiteY1" fmla="*/ 0 h 4878432"/>
              <a:gd name="connsiteX2" fmla="*/ 1975340 w 5251939"/>
              <a:gd name="connsiteY2" fmla="*/ 982231 h 4878432"/>
              <a:gd name="connsiteX3" fmla="*/ 2648832 w 5251939"/>
              <a:gd name="connsiteY3" fmla="*/ 982231 h 4878432"/>
              <a:gd name="connsiteX4" fmla="*/ 2648832 w 5251939"/>
              <a:gd name="connsiteY4" fmla="*/ 1148083 h 4878432"/>
              <a:gd name="connsiteX5" fmla="*/ 3328771 w 5251939"/>
              <a:gd name="connsiteY5" fmla="*/ 1148083 h 4878432"/>
              <a:gd name="connsiteX6" fmla="*/ 3328771 w 5251939"/>
              <a:gd name="connsiteY6" fmla="*/ 0 h 4878432"/>
              <a:gd name="connsiteX7" fmla="*/ 4572000 w 5251939"/>
              <a:gd name="connsiteY7" fmla="*/ 0 h 4878432"/>
              <a:gd name="connsiteX8" fmla="*/ 4572000 w 5251939"/>
              <a:gd name="connsiteY8" fmla="*/ 1000460 h 4878432"/>
              <a:gd name="connsiteX9" fmla="*/ 5251939 w 5251939"/>
              <a:gd name="connsiteY9" fmla="*/ 1000460 h 4878432"/>
              <a:gd name="connsiteX10" fmla="*/ 5251939 w 5251939"/>
              <a:gd name="connsiteY10" fmla="*/ 4279967 h 4878432"/>
              <a:gd name="connsiteX11" fmla="*/ 4572000 w 5251939"/>
              <a:gd name="connsiteY11" fmla="*/ 4279967 h 4878432"/>
              <a:gd name="connsiteX12" fmla="*/ 4570834 w 5251939"/>
              <a:gd name="connsiteY12" fmla="*/ 3563909 h 4878432"/>
              <a:gd name="connsiteX13" fmla="*/ 3890895 w 5251939"/>
              <a:gd name="connsiteY13" fmla="*/ 3563909 h 4878432"/>
              <a:gd name="connsiteX14" fmla="*/ 3890895 w 5251939"/>
              <a:gd name="connsiteY14" fmla="*/ 4878432 h 4878432"/>
              <a:gd name="connsiteX15" fmla="*/ 3297114 w 5251939"/>
              <a:gd name="connsiteY15" fmla="*/ 4878432 h 4878432"/>
              <a:gd name="connsiteX16" fmla="*/ 3297114 w 5251939"/>
              <a:gd name="connsiteY16" fmla="*/ 3911406 h 4878432"/>
              <a:gd name="connsiteX17" fmla="*/ 2617175 w 5251939"/>
              <a:gd name="connsiteY17" fmla="*/ 3911406 h 4878432"/>
              <a:gd name="connsiteX18" fmla="*/ 2617175 w 5251939"/>
              <a:gd name="connsiteY18" fmla="*/ 4324451 h 4878432"/>
              <a:gd name="connsiteX19" fmla="*/ 1968893 w 5251939"/>
              <a:gd name="connsiteY19" fmla="*/ 4324451 h 4878432"/>
              <a:gd name="connsiteX20" fmla="*/ 1968893 w 5251939"/>
              <a:gd name="connsiteY20" fmla="*/ 4878432 h 4878432"/>
              <a:gd name="connsiteX21" fmla="*/ 1312985 w 5251939"/>
              <a:gd name="connsiteY21" fmla="*/ 4878432 h 4878432"/>
              <a:gd name="connsiteX22" fmla="*/ 1312985 w 5251939"/>
              <a:gd name="connsiteY22" fmla="*/ 4324451 h 4878432"/>
              <a:gd name="connsiteX23" fmla="*/ 642230 w 5251939"/>
              <a:gd name="connsiteY23" fmla="*/ 4324451 h 4878432"/>
              <a:gd name="connsiteX24" fmla="*/ 642230 w 5251939"/>
              <a:gd name="connsiteY24" fmla="*/ 3624890 h 4878432"/>
              <a:gd name="connsiteX25" fmla="*/ 0 w 5251939"/>
              <a:gd name="connsiteY25" fmla="*/ 3624890 h 4878432"/>
              <a:gd name="connsiteX26" fmla="*/ 0 w 5251939"/>
              <a:gd name="connsiteY26" fmla="*/ 375409 h 4878432"/>
              <a:gd name="connsiteX27" fmla="*/ 633046 w 5251939"/>
              <a:gd name="connsiteY27" fmla="*/ 375409 h 4878432"/>
              <a:gd name="connsiteX28" fmla="*/ 633046 w 5251939"/>
              <a:gd name="connsiteY28" fmla="*/ 1379096 h 4878432"/>
              <a:gd name="connsiteX29" fmla="*/ 1312985 w 5251939"/>
              <a:gd name="connsiteY29" fmla="*/ 1379096 h 4878432"/>
              <a:gd name="connsiteX30" fmla="*/ 1312985 w 5251939"/>
              <a:gd name="connsiteY30" fmla="*/ 0 h 4878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251939" h="4878432">
                <a:moveTo>
                  <a:pt x="1312985" y="0"/>
                </a:moveTo>
                <a:lnTo>
                  <a:pt x="1975340" y="0"/>
                </a:lnTo>
                <a:lnTo>
                  <a:pt x="1975340" y="982231"/>
                </a:lnTo>
                <a:lnTo>
                  <a:pt x="2648832" y="982231"/>
                </a:lnTo>
                <a:lnTo>
                  <a:pt x="2648832" y="1148083"/>
                </a:lnTo>
                <a:lnTo>
                  <a:pt x="3328771" y="1148083"/>
                </a:lnTo>
                <a:lnTo>
                  <a:pt x="3328771" y="0"/>
                </a:lnTo>
                <a:lnTo>
                  <a:pt x="4572000" y="0"/>
                </a:lnTo>
                <a:lnTo>
                  <a:pt x="4572000" y="1000460"/>
                </a:lnTo>
                <a:lnTo>
                  <a:pt x="5251939" y="1000460"/>
                </a:lnTo>
                <a:lnTo>
                  <a:pt x="5251939" y="4279967"/>
                </a:lnTo>
                <a:lnTo>
                  <a:pt x="4572000" y="4279967"/>
                </a:lnTo>
                <a:cubicBezTo>
                  <a:pt x="4571611" y="4041281"/>
                  <a:pt x="4571223" y="3802595"/>
                  <a:pt x="4570834" y="3563909"/>
                </a:cubicBezTo>
                <a:lnTo>
                  <a:pt x="3890895" y="3563909"/>
                </a:lnTo>
                <a:lnTo>
                  <a:pt x="3890895" y="4878432"/>
                </a:lnTo>
                <a:lnTo>
                  <a:pt x="3297114" y="4878432"/>
                </a:lnTo>
                <a:lnTo>
                  <a:pt x="3297114" y="3911406"/>
                </a:lnTo>
                <a:lnTo>
                  <a:pt x="2617175" y="3911406"/>
                </a:lnTo>
                <a:lnTo>
                  <a:pt x="2617175" y="4324451"/>
                </a:lnTo>
                <a:lnTo>
                  <a:pt x="1968893" y="4324451"/>
                </a:lnTo>
                <a:lnTo>
                  <a:pt x="1968893" y="4878432"/>
                </a:lnTo>
                <a:lnTo>
                  <a:pt x="1312985" y="4878432"/>
                </a:lnTo>
                <a:lnTo>
                  <a:pt x="1312985" y="4324451"/>
                </a:lnTo>
                <a:lnTo>
                  <a:pt x="642230" y="4324451"/>
                </a:lnTo>
                <a:lnTo>
                  <a:pt x="642230" y="3624890"/>
                </a:lnTo>
                <a:lnTo>
                  <a:pt x="0" y="3624890"/>
                </a:lnTo>
                <a:lnTo>
                  <a:pt x="0" y="375409"/>
                </a:lnTo>
                <a:lnTo>
                  <a:pt x="633046" y="375409"/>
                </a:lnTo>
                <a:lnTo>
                  <a:pt x="633046" y="1379096"/>
                </a:lnTo>
                <a:lnTo>
                  <a:pt x="1312985" y="1379096"/>
                </a:lnTo>
                <a:lnTo>
                  <a:pt x="1312985" y="0"/>
                </a:lnTo>
                <a:close/>
              </a:path>
            </a:pathLst>
          </a:custGeo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wrap="square" anchor="ctr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75065C5E-8027-4266-B6BE-BA117C6F7ACA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8F64841-5495-4B23-A74E-409C28CB7AC1}"/>
              </a:ext>
            </a:extLst>
          </p:cNvPr>
          <p:cNvSpPr/>
          <p:nvPr userDrawn="1"/>
        </p:nvSpPr>
        <p:spPr>
          <a:xfrm>
            <a:off x="7415213" y="0"/>
            <a:ext cx="4776787" cy="6846932"/>
          </a:xfrm>
          <a:prstGeom prst="rect">
            <a:avLst/>
          </a:prstGeom>
          <a:solidFill>
            <a:srgbClr val="2F3342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 anchor="ctr">
            <a:noAutofit/>
          </a:bodyPr>
          <a:lstStyle>
            <a:lvl1pPr algn="l">
              <a:defRPr sz="3200" spc="3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625512"/>
            <a:ext cx="4018722" cy="4636392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7819116" y="1003687"/>
            <a:ext cx="3991884" cy="407670"/>
          </a:xfrm>
        </p:spPr>
        <p:txBody>
          <a:bodyPr lIns="0" rIns="0" anchor="ctr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HERE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83349C3-B089-45CF-9643-0D25E709663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0" y="0"/>
            <a:ext cx="7415213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7D247BC-E419-4355-8738-B9CE5CA19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Shape 61">
            <a:extLst>
              <a:ext uri="{FF2B5EF4-FFF2-40B4-BE49-F238E27FC236}">
                <a16:creationId xmlns:a16="http://schemas.microsoft.com/office/drawing/2014/main" id="{649B49FF-0FAA-4E6C-820C-B1F434911FDC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  <a:sym typeface="Bebas"/>
              </a:rPr>
              <a:t>FABRIKAM</a:t>
            </a:r>
            <a:endParaRPr lang="en-US" sz="2400" b="1" i="0" spc="0" dirty="0">
              <a:solidFill>
                <a:schemeClr val="bg1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67695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7754" y="365125"/>
            <a:ext cx="6043246" cy="573989"/>
          </a:xfrm>
        </p:spPr>
        <p:txBody>
          <a:bodyPr anchor="ctr">
            <a:noAutofit/>
          </a:bodyPr>
          <a:lstStyle>
            <a:lvl1pPr algn="l">
              <a:defRPr sz="3600" spc="300"/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7754" y="1625512"/>
            <a:ext cx="6043246" cy="4636392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/>
            </a:lvl1pPr>
            <a:lvl2pPr>
              <a:lnSpc>
                <a:spcPct val="150000"/>
              </a:lnSpc>
              <a:defRPr sz="1400"/>
            </a:lvl2pPr>
            <a:lvl3pPr>
              <a:lnSpc>
                <a:spcPct val="150000"/>
              </a:lnSpc>
              <a:defRPr sz="140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767754" y="1003687"/>
            <a:ext cx="6043246" cy="365125"/>
          </a:xfrm>
        </p:spPr>
        <p:txBody>
          <a:bodyPr anchor="ctr">
            <a:noAutofit/>
          </a:bodyPr>
          <a:lstStyle>
            <a:lvl1pPr marL="0" indent="0">
              <a:buNone/>
              <a:defRPr sz="20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>
            <a:innerShdw blurRad="254000" dist="127000">
              <a:prstClr val="black">
                <a:alpha val="50000"/>
              </a:prstClr>
            </a:inn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0849B93-E2CE-4654-9EC7-7DFA141A55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04689" y="5038489"/>
            <a:ext cx="5933872" cy="365125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E94348-3BFC-4B39-9C3B-628E777B98F4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1517515 w 6107906"/>
              <a:gd name="connsiteY0" fmla="*/ 0 h 6858000"/>
              <a:gd name="connsiteX1" fmla="*/ 6107906 w 6107906"/>
              <a:gd name="connsiteY1" fmla="*/ 0 h 6858000"/>
              <a:gd name="connsiteX2" fmla="*/ 4593309 w 6107906"/>
              <a:gd name="connsiteY2" fmla="*/ 6848272 h 6858000"/>
              <a:gd name="connsiteX3" fmla="*/ 0 w 6107906"/>
              <a:gd name="connsiteY3" fmla="*/ 6858000 h 6858000"/>
              <a:gd name="connsiteX4" fmla="*/ 1517515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1517515" y="0"/>
                </a:moveTo>
                <a:lnTo>
                  <a:pt x="6107906" y="0"/>
                </a:lnTo>
                <a:lnTo>
                  <a:pt x="4593309" y="6848272"/>
                </a:lnTo>
                <a:lnTo>
                  <a:pt x="0" y="6858000"/>
                </a:lnTo>
                <a:lnTo>
                  <a:pt x="1517515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219AD9-34B1-4C27-8648-E7D7C69C07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04689" y="1546699"/>
            <a:ext cx="5933872" cy="3491790"/>
          </a:xfrm>
        </p:spPr>
        <p:txBody>
          <a:bodyPr anchor="ctr"/>
          <a:lstStyle>
            <a:lvl1pPr algn="ctr">
              <a:defRPr sz="6000" b="1" spc="3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1257312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AB66B20-A484-4A16-A015-2118F9AF2101}"/>
              </a:ext>
            </a:extLst>
          </p:cNvPr>
          <p:cNvSpPr/>
          <p:nvPr userDrawn="1"/>
        </p:nvSpPr>
        <p:spPr>
          <a:xfrm>
            <a:off x="0" y="0"/>
            <a:ext cx="6107906" cy="6858000"/>
          </a:xfrm>
          <a:custGeom>
            <a:avLst/>
            <a:gdLst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610790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  <a:gd name="connsiteX0" fmla="*/ 0 w 6107906"/>
              <a:gd name="connsiteY0" fmla="*/ 0 h 6858000"/>
              <a:gd name="connsiteX1" fmla="*/ 6107906 w 6107906"/>
              <a:gd name="connsiteY1" fmla="*/ 0 h 6858000"/>
              <a:gd name="connsiteX2" fmla="*/ 4233386 w 6107906"/>
              <a:gd name="connsiteY2" fmla="*/ 6858000 h 6858000"/>
              <a:gd name="connsiteX3" fmla="*/ 0 w 6107906"/>
              <a:gd name="connsiteY3" fmla="*/ 6858000 h 6858000"/>
              <a:gd name="connsiteX4" fmla="*/ 0 w 610790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7906" h="6858000">
                <a:moveTo>
                  <a:pt x="0" y="0"/>
                </a:moveTo>
                <a:lnTo>
                  <a:pt x="6107906" y="0"/>
                </a:lnTo>
                <a:lnTo>
                  <a:pt x="423338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1023B">
                  <a:alpha val="80000"/>
                </a:srgbClr>
              </a:gs>
              <a:gs pos="100000">
                <a:srgbClr val="E99757">
                  <a:lumMod val="97000"/>
                  <a:lumOff val="3000"/>
                  <a:alpha val="80000"/>
                </a:srgbClr>
              </a:gs>
              <a:gs pos="50000">
                <a:srgbClr val="A53F52">
                  <a:alpha val="8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209064"/>
            <a:ext cx="5251450" cy="365125"/>
          </a:xfr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2400" spc="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520779"/>
            <a:ext cx="5251450" cy="1661297"/>
          </a:xfrm>
        </p:spPr>
        <p:txBody>
          <a:bodyPr anchor="ctr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2457350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Shape 61">
            <a:extLst>
              <a:ext uri="{FF2B5EF4-FFF2-40B4-BE49-F238E27FC236}">
                <a16:creationId xmlns:a16="http://schemas.microsoft.com/office/drawing/2014/main" id="{0A2ACE11-44E0-44ED-AA10-CB0B57204E89}"/>
              </a:ext>
            </a:extLst>
          </p:cNvPr>
          <p:cNvSpPr/>
          <p:nvPr userDrawn="1"/>
        </p:nvSpPr>
        <p:spPr>
          <a:xfrm>
            <a:off x="10184825" y="6413649"/>
            <a:ext cx="1399614" cy="407804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2400" b="1" kern="1200" dirty="0">
                <a:solidFill>
                  <a:srgbClr val="2C2153"/>
                </a:solidFill>
                <a:latin typeface="+mn-lt"/>
                <a:ea typeface="+mn-ea"/>
                <a:cs typeface="+mn-cs"/>
                <a:sym typeface="Bebas"/>
              </a:rPr>
              <a:t>FAB</a:t>
            </a:r>
            <a:r>
              <a:rPr lang="en-US" sz="2400" b="1" kern="1200" dirty="0">
                <a:solidFill>
                  <a:srgbClr val="A53F52"/>
                </a:solidFill>
                <a:latin typeface="+mn-lt"/>
                <a:ea typeface="+mn-ea"/>
                <a:cs typeface="+mn-cs"/>
                <a:sym typeface="Bebas"/>
              </a:rPr>
              <a:t>RIKAM</a:t>
            </a:r>
            <a:endParaRPr lang="en-US" sz="2400" b="1" i="0" spc="0" dirty="0">
              <a:solidFill>
                <a:srgbClr val="A53F52"/>
              </a:solidFill>
              <a:latin typeface="Gill Sans" panose="020B0502020104020203" pitchFamily="34" charset="-79"/>
              <a:cs typeface="Gill Sans" panose="020B05020201040202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7" r:id="rId2"/>
    <p:sldLayoutId id="2147483651" r:id="rId3"/>
    <p:sldLayoutId id="2147483668" r:id="rId4"/>
    <p:sldLayoutId id="2147483660" r:id="rId5"/>
    <p:sldLayoutId id="2147483664" r:id="rId6"/>
    <p:sldLayoutId id="2147483661" r:id="rId7"/>
    <p:sldLayoutId id="2147483674" r:id="rId8"/>
    <p:sldLayoutId id="2147483675" r:id="rId9"/>
    <p:sldLayoutId id="2147483673" r:id="rId10"/>
    <p:sldLayoutId id="2147483653" r:id="rId11"/>
    <p:sldLayoutId id="2147483670" r:id="rId12"/>
    <p:sldLayoutId id="2147483671" r:id="rId13"/>
    <p:sldLayoutId id="2147483672" r:id="rId14"/>
    <p:sldLayoutId id="2147483655" r:id="rId15"/>
    <p:sldLayoutId id="2147483666" r:id="rId16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binta.mehmood@giki.edu.pk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0C702D-C8DB-D6D7-310D-80EAFA1DD8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endParaRPr lang="en-US" sz="1400" b="1" dirty="0"/>
          </a:p>
          <a:p>
            <a:r>
              <a:rPr lang="en-US" sz="1400" b="1" dirty="0"/>
              <a:t> Engr. Abinta Mehmood Mir	</a:t>
            </a:r>
          </a:p>
          <a:p>
            <a:endParaRPr lang="en-US" sz="1400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3153F1-3290-5691-DF86-8810E031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4689" y="2345635"/>
            <a:ext cx="5933872" cy="2692854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Agency FB" panose="020B0503020202020204" pitchFamily="34" charset="0"/>
              </a:rPr>
              <a:t>CE313- </a:t>
            </a:r>
            <a:r>
              <a:rPr lang="en-US" sz="2400" dirty="0">
                <a:latin typeface="Agency FB" panose="020B0503020202020204" pitchFamily="34" charset="0"/>
              </a:rPr>
              <a:t>Computer </a:t>
            </a:r>
            <a:r>
              <a:rPr lang="en-US" sz="2400" dirty="0" smtClean="0">
                <a:latin typeface="Agency FB" panose="020B0503020202020204" pitchFamily="34" charset="0"/>
              </a:rPr>
              <a:t>Communication and networking</a:t>
            </a:r>
            <a:r>
              <a:rPr lang="en-US" sz="2400" dirty="0">
                <a:latin typeface="Agency FB" panose="020B0503020202020204" pitchFamily="34" charset="0"/>
              </a:rPr>
              <a:t/>
            </a:r>
            <a:br>
              <a:rPr lang="en-US" sz="2400" dirty="0">
                <a:latin typeface="Agency FB" panose="020B0503020202020204" pitchFamily="34" charset="0"/>
              </a:rPr>
            </a:br>
            <a:r>
              <a:rPr lang="en-US" sz="1600" dirty="0">
                <a:latin typeface="Agency FB" panose="020B0503020202020204" pitchFamily="34" charset="0"/>
              </a:rPr>
              <a:t>	</a:t>
            </a:r>
            <a:br>
              <a:rPr lang="en-US" sz="1600" dirty="0">
                <a:latin typeface="Agency FB" panose="020B0503020202020204" pitchFamily="34" charset="0"/>
              </a:rPr>
            </a:br>
            <a:r>
              <a:rPr lang="en-US" sz="1600" dirty="0" smtClean="0">
                <a:latin typeface="Agency FB" panose="020B0503020202020204" pitchFamily="34" charset="0"/>
              </a:rPr>
              <a:t>Fall 2024</a:t>
            </a:r>
            <a:r>
              <a:rPr lang="en-US" sz="1600" dirty="0" smtClean="0">
                <a:solidFill>
                  <a:schemeClr val="bg1"/>
                </a:solidFill>
                <a:latin typeface="Agency FB" panose="020B0503020202020204" pitchFamily="34" charset="0"/>
              </a:rPr>
              <a:t>.</a:t>
            </a:r>
            <a:endParaRPr lang="en-US" sz="2400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898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324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3220" y="6103345"/>
            <a:ext cx="9606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Welcome to Computer Communication and Networking!</a:t>
            </a:r>
          </a:p>
        </p:txBody>
      </p:sp>
    </p:spTree>
    <p:extLst>
      <p:ext uri="{BB962C8B-B14F-4D97-AF65-F5344CB8AC3E}">
        <p14:creationId xmlns:p14="http://schemas.microsoft.com/office/powerpoint/2010/main" val="925325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How to contact Instructor?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4519" y="1189039"/>
            <a:ext cx="10989920" cy="4987924"/>
          </a:xfrm>
        </p:spPr>
        <p:txBody>
          <a:bodyPr>
            <a:normAutofit/>
          </a:bodyPr>
          <a:lstStyle/>
          <a:p>
            <a:r>
              <a:rPr lang="en-US" sz="2400" b="1" dirty="0"/>
              <a:t>Email</a:t>
            </a:r>
            <a:r>
              <a:rPr lang="en-US" sz="2400" dirty="0"/>
              <a:t>:   </a:t>
            </a:r>
            <a:r>
              <a:rPr lang="en-US" sz="2400" dirty="0">
                <a:hlinkClick r:id="rId2"/>
              </a:rPr>
              <a:t>abinta.mehmood@giki.edu.pk</a:t>
            </a:r>
            <a:endParaRPr lang="en-US" sz="2400" dirty="0"/>
          </a:p>
          <a:p>
            <a:r>
              <a:rPr lang="en-US" sz="2400" dirty="0"/>
              <a:t>Office:  </a:t>
            </a:r>
            <a:r>
              <a:rPr lang="en-US" sz="2400" dirty="0" smtClean="0"/>
              <a:t>S04 </a:t>
            </a:r>
            <a:r>
              <a:rPr lang="en-US" sz="2400" dirty="0"/>
              <a:t>– NAB </a:t>
            </a:r>
          </a:p>
          <a:p>
            <a:r>
              <a:rPr lang="en-US" sz="2400" dirty="0"/>
              <a:t>Never hesitate to contact TA or me for any queries</a:t>
            </a:r>
          </a:p>
        </p:txBody>
      </p:sp>
    </p:spTree>
    <p:extLst>
      <p:ext uri="{BB962C8B-B14F-4D97-AF65-F5344CB8AC3E}">
        <p14:creationId xmlns:p14="http://schemas.microsoft.com/office/powerpoint/2010/main" val="2912308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Course Book</a:t>
            </a:r>
          </a:p>
        </p:txBody>
      </p:sp>
      <p:sp>
        <p:nvSpPr>
          <p:cNvPr id="6" name="Rectangle 5"/>
          <p:cNvSpPr/>
          <p:nvPr/>
        </p:nvSpPr>
        <p:spPr>
          <a:xfrm>
            <a:off x="594519" y="1189038"/>
            <a:ext cx="977235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/>
              <a:t>Text book: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           Computer Networking, 8</a:t>
            </a:r>
            <a:r>
              <a:rPr lang="en-US" sz="2400" baseline="30000" dirty="0"/>
              <a:t>th</a:t>
            </a:r>
            <a:r>
              <a:rPr lang="en-US" sz="2400" dirty="0"/>
              <a:t> Edition by James F. Kurose and Keith W. </a:t>
            </a:r>
            <a:r>
              <a:rPr lang="en-US" sz="2400" dirty="0" smtClean="0"/>
              <a:t>Ross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Data </a:t>
            </a:r>
            <a:r>
              <a:rPr lang="en-US" sz="24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communication and Networking- Behrouz A. </a:t>
            </a:r>
            <a:r>
              <a:rPr lang="en-US" sz="2400" dirty="0" err="1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   </a:t>
            </a:r>
            <a:r>
              <a:rPr lang="en-US" sz="2400" b="1" dirty="0"/>
              <a:t>Reference book: 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          </a:t>
            </a:r>
            <a:r>
              <a:rPr lang="en-US" sz="2400" dirty="0"/>
              <a:t>Computer Networks and Internet, 5th Edition by Douglas E. Comer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Cambria" panose="0204050305040603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525592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Instructions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4519" y="1189039"/>
            <a:ext cx="10989920" cy="4987924"/>
          </a:xfrm>
        </p:spPr>
        <p:txBody>
          <a:bodyPr>
            <a:normAutofit/>
          </a:bodyPr>
          <a:lstStyle/>
          <a:p>
            <a:r>
              <a:rPr lang="en-US" sz="2400" dirty="0"/>
              <a:t> 80% attendance is </a:t>
            </a:r>
            <a:r>
              <a:rPr lang="en-US" sz="2400" i="1" dirty="0"/>
              <a:t>mandatory</a:t>
            </a:r>
            <a:r>
              <a:rPr lang="en-US" sz="2400" dirty="0"/>
              <a:t> to appear in the final examination</a:t>
            </a:r>
          </a:p>
          <a:p>
            <a:r>
              <a:rPr lang="en-US" sz="2400" dirty="0"/>
              <a:t>Quizzes – Announce / Unannounced</a:t>
            </a:r>
          </a:p>
          <a:p>
            <a:r>
              <a:rPr lang="en-US" sz="2400" dirty="0"/>
              <a:t>Assignments must be submitted as per instructions mentioned in the assignments.</a:t>
            </a:r>
          </a:p>
          <a:p>
            <a:r>
              <a:rPr lang="en-US" sz="2400" dirty="0"/>
              <a:t>In any case, there will be no retake of (scheduled/surprise) quizzes</a:t>
            </a:r>
          </a:p>
          <a:p>
            <a:r>
              <a:rPr lang="en-US" sz="2400" dirty="0"/>
              <a:t>For queries, kindly follow the office hours in order to avoid any inconvenience.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6184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Tentative Evaluation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4519" y="1189039"/>
            <a:ext cx="10989920" cy="49879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428408"/>
              </p:ext>
            </p:extLst>
          </p:nvPr>
        </p:nvGraphicFramePr>
        <p:xfrm>
          <a:off x="2142169" y="1468813"/>
          <a:ext cx="81280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Assessment Items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15%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15%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Mid-Term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Final Term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812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Course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aim of this course is to expose the students to the </a:t>
            </a:r>
            <a:r>
              <a:rPr lang="en-US" sz="2000" b="1" dirty="0"/>
              <a:t>basic principles of the technology of computer communication and networking</a:t>
            </a:r>
            <a:r>
              <a:rPr lang="en-US" sz="2000" dirty="0"/>
              <a:t>. Upon completion of this course, the students should have a good working knowledge of </a:t>
            </a:r>
            <a:r>
              <a:rPr lang="en-US" sz="2000" b="1" dirty="0"/>
              <a:t>communication technology </a:t>
            </a:r>
            <a:r>
              <a:rPr lang="en-US" sz="2000" dirty="0"/>
              <a:t>(network components, transmission links, link control, protocols, network topologies, error detection and correction), </a:t>
            </a:r>
            <a:r>
              <a:rPr lang="en-US" sz="2000" b="1" dirty="0"/>
              <a:t>network management </a:t>
            </a:r>
            <a:r>
              <a:rPr lang="en-US" sz="2000" dirty="0"/>
              <a:t>and </a:t>
            </a:r>
            <a:r>
              <a:rPr lang="en-US" sz="2000" b="1" dirty="0"/>
              <a:t>security</a:t>
            </a:r>
            <a:r>
              <a:rPr lang="en-US" sz="2000" dirty="0"/>
              <a:t>, privacy, legal and ethical issues etc.</a:t>
            </a:r>
          </a:p>
        </p:txBody>
      </p:sp>
    </p:spTree>
    <p:extLst>
      <p:ext uri="{BB962C8B-B14F-4D97-AF65-F5344CB8AC3E}">
        <p14:creationId xmlns:p14="http://schemas.microsoft.com/office/powerpoint/2010/main" val="83210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3" descr="Picture placeholder">
            <a:extLst>
              <a:ext uri="{FF2B5EF4-FFF2-40B4-BE49-F238E27FC236}">
                <a16:creationId xmlns:a16="http://schemas.microsoft.com/office/drawing/2014/main" id="{4D593114-653B-4F83-A72F-17932C08057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58" y="2113736"/>
            <a:ext cx="10787270" cy="1070139"/>
          </a:xfrm>
        </p:spPr>
        <p:txBody>
          <a:bodyPr>
            <a:noAutofit/>
          </a:bodyPr>
          <a:lstStyle/>
          <a:p>
            <a:r>
              <a:rPr lang="en-US" sz="8000" b="1" dirty="0">
                <a:solidFill>
                  <a:schemeClr val="bg1"/>
                </a:solidFill>
              </a:rPr>
              <a:t>THANK YOU </a:t>
            </a:r>
            <a:r>
              <a:rPr lang="en-US" sz="80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661986_Tech presentation_RVA_v4" id="{72761486-35C0-4EF3-924E-44BF93C5F925}" vid="{AA80AB01-476F-48C3-B3B7-DC4890A60EF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9967480022634C8FBEBB24F7EDF5A5" ma:contentTypeVersion="0" ma:contentTypeDescription="Create a new document." ma:contentTypeScope="" ma:versionID="344434f2cb9156df86a7f2fda7c0f4d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066F78F-E91A-4A7F-AA1D-551558E94FE7}"/>
</file>

<file path=customXml/itemProps2.xml><?xml version="1.0" encoding="utf-8"?>
<ds:datastoreItem xmlns:ds="http://schemas.openxmlformats.org/officeDocument/2006/customXml" ds:itemID="{22E71848-B78E-4D58-BFA5-D2D5918911C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B3E157-1CAC-4231-A2EC-E93952D57E4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251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Agency FB</vt:lpstr>
      <vt:lpstr>Arial</vt:lpstr>
      <vt:lpstr>Bebas</vt:lpstr>
      <vt:lpstr>Calibri</vt:lpstr>
      <vt:lpstr>Calibri Light</vt:lpstr>
      <vt:lpstr>Cambria</vt:lpstr>
      <vt:lpstr>Gill Sans</vt:lpstr>
      <vt:lpstr>Times New Roman</vt:lpstr>
      <vt:lpstr>Wingdings</vt:lpstr>
      <vt:lpstr>Office Theme</vt:lpstr>
      <vt:lpstr>CE313- Computer Communication and networking   Fall 2024.</vt:lpstr>
      <vt:lpstr>PowerPoint Presentation</vt:lpstr>
      <vt:lpstr>How to contact Instructor?</vt:lpstr>
      <vt:lpstr>Course Book</vt:lpstr>
      <vt:lpstr>Instructions</vt:lpstr>
      <vt:lpstr>Tentative Evaluation</vt:lpstr>
      <vt:lpstr>Course Introduction</vt:lpstr>
      <vt:lpstr>THANK YOU 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CS313-Introduction</dc:title>
  <dc:creator/>
  <cp:lastModifiedBy/>
  <cp:revision>1</cp:revision>
  <dcterms:created xsi:type="dcterms:W3CDTF">2021-02-15T06:07:21Z</dcterms:created>
  <dcterms:modified xsi:type="dcterms:W3CDTF">2024-09-02T05:57:35Z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0x0101008E9967480022634C8FBEBB24F7EDF5A5</vt:lpwstr>
  </property>
</Properties>
</file>