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1217" r:id="rId2"/>
    <p:sldId id="956" r:id="rId3"/>
    <p:sldId id="1002" r:id="rId4"/>
    <p:sldId id="1003" r:id="rId5"/>
    <p:sldId id="1004" r:id="rId6"/>
    <p:sldId id="1219" r:id="rId7"/>
    <p:sldId id="1218" r:id="rId8"/>
    <p:sldId id="1005" r:id="rId9"/>
    <p:sldId id="1006" r:id="rId10"/>
    <p:sldId id="1007" r:id="rId11"/>
    <p:sldId id="1008" r:id="rId12"/>
    <p:sldId id="1011" r:id="rId13"/>
    <p:sldId id="1012" r:id="rId14"/>
    <p:sldId id="1013" r:id="rId15"/>
    <p:sldId id="1014" r:id="rId16"/>
    <p:sldId id="1023" r:id="rId17"/>
    <p:sldId id="1025" r:id="rId18"/>
    <p:sldId id="1026" r:id="rId19"/>
    <p:sldId id="1027" r:id="rId20"/>
    <p:sldId id="1028" r:id="rId21"/>
    <p:sldId id="1029" r:id="rId22"/>
    <p:sldId id="1208" r:id="rId23"/>
    <p:sldId id="1209" r:id="rId24"/>
    <p:sldId id="1216" r:id="rId25"/>
    <p:sldId id="1212" r:id="rId26"/>
    <p:sldId id="1030" r:id="rId27"/>
    <p:sldId id="1037" r:id="rId28"/>
    <p:sldId id="1038" r:id="rId29"/>
    <p:sldId id="1040" r:id="rId30"/>
    <p:sldId id="103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86"/>
    <a:srgbClr val="0000A8"/>
    <a:srgbClr val="3C6CDF"/>
    <a:srgbClr val="9CDFF9"/>
    <a:srgbClr val="B8C2C9"/>
    <a:srgbClr val="D6DCE0"/>
    <a:srgbClr val="0000A3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33"/>
    <p:restoredTop sz="92786" autoAdjust="0"/>
  </p:normalViewPr>
  <p:slideViewPr>
    <p:cSldViewPr snapToGrid="0" snapToObjects="1">
      <p:cViewPr varScale="1">
        <p:scale>
          <a:sx n="80" d="100"/>
          <a:sy n="80" d="100"/>
        </p:scale>
        <p:origin x="298" y="62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69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95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06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69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54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911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3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321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749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19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17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842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96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540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01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210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469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7783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49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981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6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59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8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0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5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237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2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3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26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80C3A-FA40-BD44-901E-27B4E4B22B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3" y="2670308"/>
            <a:ext cx="5637275" cy="86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4500" b="1" dirty="0">
                <a:solidFill>
                  <a:srgbClr val="000099"/>
                </a:solidFill>
                <a:latin typeface="+mj-lt"/>
              </a:rPr>
              <a:t>Chapter 1: 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486BED-0E6D-424B-9246-93E87D8E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984" y="4074684"/>
            <a:ext cx="2986128" cy="214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1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1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1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350" dirty="0">
                <a:latin typeface="+mn-lt"/>
              </a:rPr>
              <a:t>8</a:t>
            </a:r>
            <a:r>
              <a:rPr lang="en-US" altLang="en-US" sz="1350" baseline="30000" dirty="0">
                <a:latin typeface="+mn-lt"/>
              </a:rPr>
              <a:t>th</a:t>
            </a:r>
            <a:r>
              <a:rPr lang="en-US" altLang="en-US" sz="1350" dirty="0">
                <a:latin typeface="+mn-lt"/>
              </a:rPr>
              <a:t> edition </a:t>
            </a:r>
            <a:br>
              <a:rPr lang="en-US" altLang="en-US" sz="1350" dirty="0">
                <a:latin typeface="+mn-lt"/>
              </a:rPr>
            </a:br>
            <a:r>
              <a:rPr lang="en-US" altLang="en-US" sz="1350" dirty="0">
                <a:latin typeface="+mn-lt"/>
              </a:rPr>
              <a:t>Jim Kurose, Keith Ross</a:t>
            </a:r>
            <a:br>
              <a:rPr lang="en-US" altLang="en-US" sz="1350" dirty="0">
                <a:latin typeface="+mn-lt"/>
              </a:rPr>
            </a:br>
            <a:r>
              <a:rPr lang="en-US" altLang="en-US" sz="1350" dirty="0">
                <a:latin typeface="+mn-lt"/>
              </a:rPr>
              <a:t>Pearson, 2020</a:t>
            </a:r>
            <a:endParaRPr lang="en-US" altLang="en-US" sz="1500" dirty="0">
              <a:latin typeface="+mn-lt"/>
            </a:endParaRPr>
          </a:p>
        </p:txBody>
      </p:sp>
      <p:pic>
        <p:nvPicPr>
          <p:cNvPr id="10" name="Picture 9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447" y="1577506"/>
            <a:ext cx="2280557" cy="285069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1049" y="6405542"/>
            <a:ext cx="10296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CE313: Computer </a:t>
            </a:r>
            <a:r>
              <a:rPr lang="en-US" dirty="0"/>
              <a:t>Communication </a:t>
            </a:r>
            <a:r>
              <a:rPr lang="en-US" dirty="0" smtClean="0"/>
              <a:t>and Networking                                                       </a:t>
            </a:r>
            <a:r>
              <a:rPr lang="en-US" dirty="0"/>
              <a:t>Engr. </a:t>
            </a:r>
            <a:r>
              <a:rPr lang="en-US" dirty="0" err="1"/>
              <a:t>Abinta</a:t>
            </a:r>
            <a:r>
              <a:rPr lang="en-US" dirty="0"/>
              <a:t> </a:t>
            </a:r>
            <a:r>
              <a:rPr lang="en-US" dirty="0" err="1"/>
              <a:t>Mehmood</a:t>
            </a:r>
            <a:r>
              <a:rPr lang="en-US" dirty="0"/>
              <a:t> Mir</a:t>
            </a:r>
          </a:p>
        </p:txBody>
      </p:sp>
    </p:spTree>
    <p:extLst>
      <p:ext uri="{BB962C8B-B14F-4D97-AF65-F5344CB8AC3E}">
        <p14:creationId xmlns:p14="http://schemas.microsoft.com/office/powerpoint/2010/main" val="208801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id="{A680721C-C41B-034D-A8A4-9579FCA6E54B}"/>
              </a:ext>
            </a:extLst>
          </p:cNvPr>
          <p:cNvGrpSpPr>
            <a:grpSpLocks/>
          </p:cNvGrpSpPr>
          <p:nvPr/>
        </p:nvGrpSpPr>
        <p:grpSpPr bwMode="auto">
          <a:xfrm>
            <a:off x="7158831" y="1420239"/>
            <a:ext cx="2127250" cy="1031875"/>
            <a:chOff x="1190" y="938"/>
            <a:chExt cx="1340" cy="650"/>
          </a:xfrm>
        </p:grpSpPr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0075AD55-9B7E-3845-84B9-5FC47820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45">
              <a:extLst>
                <a:ext uri="{FF2B5EF4-FFF2-40B4-BE49-F238E27FC236}">
                  <a16:creationId xmlns:a16="http://schemas.microsoft.com/office/drawing/2014/main" id="{A5BF8F48-588A-9542-B2DC-B2F53BE2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1E0845E3-4965-264F-85B3-251A72857D5C}"/>
              </a:ext>
            </a:extLst>
          </p:cNvPr>
          <p:cNvGrpSpPr>
            <a:grpSpLocks/>
          </p:cNvGrpSpPr>
          <p:nvPr/>
        </p:nvGrpSpPr>
        <p:grpSpPr bwMode="auto">
          <a:xfrm>
            <a:off x="4167981" y="1420240"/>
            <a:ext cx="2343150" cy="1370014"/>
            <a:chOff x="1103" y="938"/>
            <a:chExt cx="1476" cy="863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id="{26085591-8185-6B44-97FE-F1C55091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48">
              <a:extLst>
                <a:ext uri="{FF2B5EF4-FFF2-40B4-BE49-F238E27FC236}">
                  <a16:creationId xmlns:a16="http://schemas.microsoft.com/office/drawing/2014/main" id="{538D52FE-8983-DE48-A549-A9D77BEDF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router)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031" y="20790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881" y="17298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3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8318" y="17282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18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3" name="Line 55">
            <a:extLst>
              <a:ext uri="{FF2B5EF4-FFF2-40B4-BE49-F238E27FC236}">
                <a16:creationId xmlns:a16="http://schemas.microsoft.com/office/drawing/2014/main" id="{169E470E-C0E6-F24E-B1E7-18A05B976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0045" y="1728214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56">
            <a:extLst>
              <a:ext uri="{FF2B5EF4-FFF2-40B4-BE49-F238E27FC236}">
                <a16:creationId xmlns:a16="http://schemas.microsoft.com/office/drawing/2014/main" id="{F868A4D3-B48D-C848-B37D-F3B07B7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0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Oval 57">
            <a:extLst>
              <a:ext uri="{FF2B5EF4-FFF2-40B4-BE49-F238E27FC236}">
                <a16:creationId xmlns:a16="http://schemas.microsoft.com/office/drawing/2014/main" id="{56EAFA29-975D-474A-97BF-AFC41E8A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Oval 58">
            <a:extLst>
              <a:ext uri="{FF2B5EF4-FFF2-40B4-BE49-F238E27FC236}">
                <a16:creationId xmlns:a16="http://schemas.microsoft.com/office/drawing/2014/main" id="{0E771CCE-C6A6-1E4D-A15A-E66651C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8" name="Picture 59" descr="MCj03985170000[1]">
            <a:extLst>
              <a:ext uri="{FF2B5EF4-FFF2-40B4-BE49-F238E27FC236}">
                <a16:creationId xmlns:a16="http://schemas.microsoft.com/office/drawing/2014/main" id="{9CEB139B-515D-B54C-9C5C-AEB0E8C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231" y="1640902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0" descr="MCj03985170000[1]">
            <a:extLst>
              <a:ext uri="{FF2B5EF4-FFF2-40B4-BE49-F238E27FC236}">
                <a16:creationId xmlns:a16="http://schemas.microsoft.com/office/drawing/2014/main" id="{6ACBF8D8-9A26-364E-A17B-BFCD2AA9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7406" y="16361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 61">
            <a:extLst>
              <a:ext uri="{FF2B5EF4-FFF2-40B4-BE49-F238E27FC236}">
                <a16:creationId xmlns:a16="http://schemas.microsoft.com/office/drawing/2014/main" id="{A95B855D-1C6D-414B-9F22-7729104A5F20}"/>
              </a:ext>
            </a:extLst>
          </p:cNvPr>
          <p:cNvGrpSpPr>
            <a:grpSpLocks/>
          </p:cNvGrpSpPr>
          <p:nvPr/>
        </p:nvGrpSpPr>
        <p:grpSpPr bwMode="auto">
          <a:xfrm>
            <a:off x="4693443" y="1331339"/>
            <a:ext cx="458788" cy="777875"/>
            <a:chOff x="2365" y="1352"/>
            <a:chExt cx="1022" cy="1616"/>
          </a:xfrm>
        </p:grpSpPr>
        <p:pic>
          <p:nvPicPr>
            <p:cNvPr id="110" name="Picture 62">
              <a:extLst>
                <a:ext uri="{FF2B5EF4-FFF2-40B4-BE49-F238E27FC236}">
                  <a16:creationId xmlns:a16="http://schemas.microsoft.com/office/drawing/2014/main" id="{EB674B22-7E46-2C44-AF9F-1E555966B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63">
              <a:extLst>
                <a:ext uri="{FF2B5EF4-FFF2-40B4-BE49-F238E27FC236}">
                  <a16:creationId xmlns:a16="http://schemas.microsoft.com/office/drawing/2014/main" id="{F01353DF-CFF9-1647-A044-1F49D678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105" name="Picture 64" descr="MCj03985170000[1]">
            <a:extLst>
              <a:ext uri="{FF2B5EF4-FFF2-40B4-BE49-F238E27FC236}">
                <a16:creationId xmlns:a16="http://schemas.microsoft.com/office/drawing/2014/main" id="{2A0D7193-16A0-CF44-BE21-F6AC69F7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818" y="16615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65">
            <a:extLst>
              <a:ext uri="{FF2B5EF4-FFF2-40B4-BE49-F238E27FC236}">
                <a16:creationId xmlns:a16="http://schemas.microsoft.com/office/drawing/2014/main" id="{164B693F-1E0D-484C-BAAB-59C095BE0057}"/>
              </a:ext>
            </a:extLst>
          </p:cNvPr>
          <p:cNvGrpSpPr>
            <a:grpSpLocks/>
          </p:cNvGrpSpPr>
          <p:nvPr/>
        </p:nvGrpSpPr>
        <p:grpSpPr bwMode="auto">
          <a:xfrm>
            <a:off x="7616031" y="1359914"/>
            <a:ext cx="458788" cy="777875"/>
            <a:chOff x="2365" y="1352"/>
            <a:chExt cx="1022" cy="1616"/>
          </a:xfrm>
        </p:grpSpPr>
        <p:pic>
          <p:nvPicPr>
            <p:cNvPr id="108" name="Picture 66">
              <a:extLst>
                <a:ext uri="{FF2B5EF4-FFF2-40B4-BE49-F238E27FC236}">
                  <a16:creationId xmlns:a16="http://schemas.microsoft.com/office/drawing/2014/main" id="{3F538F10-B988-2C46-8412-F6511830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67">
              <a:extLst>
                <a:ext uri="{FF2B5EF4-FFF2-40B4-BE49-F238E27FC236}">
                  <a16:creationId xmlns:a16="http://schemas.microsoft.com/office/drawing/2014/main" id="{DDC87F5E-7874-804E-8DFC-06A9845A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193" y="17282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3376644" y="8145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0A20531-724F-544A-A148-70EAC3D3CAB0}"/>
              </a:ext>
            </a:extLst>
          </p:cNvPr>
          <p:cNvSpPr txBox="1">
            <a:spLocks noChangeArrowheads="1"/>
          </p:cNvSpPr>
          <p:nvPr/>
        </p:nvSpPr>
        <p:spPr>
          <a:xfrm>
            <a:off x="825267" y="3347774"/>
            <a:ext cx="10515600" cy="165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suppose cars now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1000 km/hr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suppose toll booth now takes one min to service a car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Will cars arrive to 2nd booth before all cars serviced at first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7691AC2-D326-384F-9424-A457AB12E339}"/>
              </a:ext>
            </a:extLst>
          </p:cNvPr>
          <p:cNvSpPr txBox="1">
            <a:spLocks noChangeArrowheads="1"/>
          </p:cNvSpPr>
          <p:nvPr/>
        </p:nvSpPr>
        <p:spPr>
          <a:xfrm>
            <a:off x="1127510" y="4881442"/>
            <a:ext cx="10649258" cy="146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Yes!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after 7 min, first car arrives at second booth; three cars still at first booth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CC7459C-C116-164E-B088-1D243F2DD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9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Packet q</a:t>
            </a:r>
            <a:r>
              <a:rPr lang="en-US" sz="4400" dirty="0">
                <a:ea typeface="ＭＳ Ｐゴシック" panose="020B0600070205080204" pitchFamily="34" charset="-128"/>
              </a:rPr>
              <a:t>ueueing delay (revisited)</a:t>
            </a:r>
            <a:endParaRPr lang="en-US" sz="440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919843" y="1385661"/>
            <a:ext cx="5655128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packet arrival rate</a:t>
            </a:r>
          </a:p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length (bits)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link bandwidth (bit transmission rate)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3" y="4263423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BB938-955C-5845-9EF9-984B02536D24}"/>
              </a:ext>
            </a:extLst>
          </p:cNvPr>
          <p:cNvGrpSpPr/>
          <p:nvPr/>
        </p:nvGrpSpPr>
        <p:grpSpPr>
          <a:xfrm>
            <a:off x="8001634" y="1103085"/>
            <a:ext cx="3246937" cy="2992869"/>
            <a:chOff x="7232377" y="708301"/>
            <a:chExt cx="3769920" cy="3402168"/>
          </a:xfrm>
        </p:grpSpPr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73B85C70-6AD3-A74E-B899-2CAB2E6D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311" y="3605438"/>
              <a:ext cx="291102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traffic intensity =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</a:t>
              </a: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D565FA6F-EE7F-1947-B171-B184CC646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14777" y="2075824"/>
              <a:ext cx="2740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average  queueing delay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ADD9BD-AAA5-0A4C-A989-80C8555AF5C9}"/>
                </a:ext>
              </a:extLst>
            </p:cNvPr>
            <p:cNvCxnSpPr/>
            <p:nvPr/>
          </p:nvCxnSpPr>
          <p:spPr>
            <a:xfrm>
              <a:off x="7616120" y="3540100"/>
              <a:ext cx="338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2D706D-5B93-BF40-B02A-09782863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372" y="1041103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0D82080-1EB0-1D48-9322-5FD97E7CB228}"/>
                </a:ext>
              </a:extLst>
            </p:cNvPr>
            <p:cNvSpPr/>
            <p:nvPr/>
          </p:nvSpPr>
          <p:spPr>
            <a:xfrm>
              <a:off x="7616120" y="708301"/>
              <a:ext cx="2743200" cy="2816942"/>
            </a:xfrm>
            <a:custGeom>
              <a:avLst/>
              <a:gdLst>
                <a:gd name="connsiteX0" fmla="*/ 0 w 2743200"/>
                <a:gd name="connsiteY0" fmla="*/ 2816942 h 2824866"/>
                <a:gd name="connsiteX1" fmla="*/ 663677 w 2743200"/>
                <a:gd name="connsiteY1" fmla="*/ 2802193 h 2824866"/>
                <a:gd name="connsiteX2" fmla="*/ 1976284 w 2743200"/>
                <a:gd name="connsiteY2" fmla="*/ 2625212 h 2824866"/>
                <a:gd name="connsiteX3" fmla="*/ 2551471 w 2743200"/>
                <a:gd name="connsiteY3" fmla="*/ 1946787 h 2824866"/>
                <a:gd name="connsiteX4" fmla="*/ 2743200 w 2743200"/>
                <a:gd name="connsiteY4" fmla="*/ 0 h 2824866"/>
                <a:gd name="connsiteX0" fmla="*/ 0 w 2743200"/>
                <a:gd name="connsiteY0" fmla="*/ 2816942 h 2821238"/>
                <a:gd name="connsiteX1" fmla="*/ 663677 w 2743200"/>
                <a:gd name="connsiteY1" fmla="*/ 2802193 h 2821238"/>
                <a:gd name="connsiteX2" fmla="*/ 1976284 w 2743200"/>
                <a:gd name="connsiteY2" fmla="*/ 2625212 h 2821238"/>
                <a:gd name="connsiteX3" fmla="*/ 2551471 w 2743200"/>
                <a:gd name="connsiteY3" fmla="*/ 1946787 h 2821238"/>
                <a:gd name="connsiteX4" fmla="*/ 2743200 w 2743200"/>
                <a:gd name="connsiteY4" fmla="*/ 0 h 2821238"/>
                <a:gd name="connsiteX0" fmla="*/ 0 w 2743200"/>
                <a:gd name="connsiteY0" fmla="*/ 2816942 h 2816942"/>
                <a:gd name="connsiteX1" fmla="*/ 663677 w 2743200"/>
                <a:gd name="connsiteY1" fmla="*/ 2802193 h 2816942"/>
                <a:gd name="connsiteX2" fmla="*/ 1976284 w 2743200"/>
                <a:gd name="connsiteY2" fmla="*/ 2625212 h 2816942"/>
                <a:gd name="connsiteX3" fmla="*/ 2551471 w 2743200"/>
                <a:gd name="connsiteY3" fmla="*/ 1946787 h 2816942"/>
                <a:gd name="connsiteX4" fmla="*/ 2743200 w 2743200"/>
                <a:gd name="connsiteY4" fmla="*/ 0 h 28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816942">
                  <a:moveTo>
                    <a:pt x="0" y="2816942"/>
                  </a:moveTo>
                  <a:cubicBezTo>
                    <a:pt x="363998" y="2816020"/>
                    <a:pt x="477171" y="2811923"/>
                    <a:pt x="663677" y="2802193"/>
                  </a:cubicBezTo>
                  <a:cubicBezTo>
                    <a:pt x="850183" y="2792463"/>
                    <a:pt x="1661652" y="2767780"/>
                    <a:pt x="1976284" y="2625212"/>
                  </a:cubicBezTo>
                  <a:cubicBezTo>
                    <a:pt x="2290916" y="2482644"/>
                    <a:pt x="2423652" y="2384322"/>
                    <a:pt x="2551471" y="1946787"/>
                  </a:cubicBezTo>
                  <a:cubicBezTo>
                    <a:pt x="2679290" y="1509252"/>
                    <a:pt x="2711245" y="754626"/>
                    <a:pt x="274320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6710D-BCD1-D24F-A4F9-77096E20A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559" y="1034169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0FBDF69D-B808-184B-8874-313F4C39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306" y="3605644"/>
              <a:ext cx="50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DE26F-E1EB-6340-A73C-A69AEE44E1A3}"/>
              </a:ext>
            </a:extLst>
          </p:cNvPr>
          <p:cNvGrpSpPr/>
          <p:nvPr/>
        </p:nvGrpSpPr>
        <p:grpSpPr>
          <a:xfrm>
            <a:off x="1199878" y="3314700"/>
            <a:ext cx="3457968" cy="523220"/>
            <a:chOff x="1211074" y="3275230"/>
            <a:chExt cx="345796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8FA4E1-6E52-6E45-BE14-7A8BD35AF254}"/>
                </a:ext>
              </a:extLst>
            </p:cNvPr>
            <p:cNvSpPr txBox="1"/>
            <p:nvPr/>
          </p:nvSpPr>
          <p:spPr>
            <a:xfrm>
              <a:off x="2188876" y="3327958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rate of bits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1B4976-C8AE-174D-9311-91F8A265BA23}"/>
                </a:ext>
              </a:extLst>
            </p:cNvPr>
            <p:cNvSpPr txBox="1"/>
            <p:nvPr/>
          </p:nvSpPr>
          <p:spPr>
            <a:xfrm>
              <a:off x="1211074" y="327523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1EE9D-CD4D-004A-84CA-31C281B024A8}"/>
              </a:ext>
            </a:extLst>
          </p:cNvPr>
          <p:cNvGrpSpPr/>
          <p:nvPr/>
        </p:nvGrpSpPr>
        <p:grpSpPr>
          <a:xfrm>
            <a:off x="1066278" y="2847705"/>
            <a:ext cx="3490678" cy="523220"/>
            <a:chOff x="1066278" y="2873829"/>
            <a:chExt cx="3490678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34B6D-9F3F-EF42-917A-B59F6EAB30BB}"/>
                </a:ext>
              </a:extLst>
            </p:cNvPr>
            <p:cNvSpPr txBox="1"/>
            <p:nvPr/>
          </p:nvSpPr>
          <p:spPr>
            <a:xfrm>
              <a:off x="2169123" y="2910251"/>
              <a:ext cx="238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arrival rate of bits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0CBFD6-32CD-E94E-9190-978FFA7B0691}"/>
                </a:ext>
              </a:extLst>
            </p:cNvPr>
            <p:cNvGrpSpPr/>
            <p:nvPr/>
          </p:nvGrpSpPr>
          <p:grpSpPr>
            <a:xfrm>
              <a:off x="1066278" y="2873829"/>
              <a:ext cx="681588" cy="523220"/>
              <a:chOff x="1066278" y="2873829"/>
              <a:chExt cx="681588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5216-48CA-8A4D-BC7A-8DFDC99E6171}"/>
                  </a:ext>
                </a:extLst>
              </p:cNvPr>
              <p:cNvSpPr txBox="1"/>
              <p:nvPr/>
            </p:nvSpPr>
            <p:spPr>
              <a:xfrm>
                <a:off x="1066278" y="2873829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3F0E9-8E80-A943-9832-323BDA97F5BF}"/>
                  </a:ext>
                </a:extLst>
              </p:cNvPr>
              <p:cNvSpPr txBox="1"/>
              <p:nvPr/>
            </p:nvSpPr>
            <p:spPr>
              <a:xfrm>
                <a:off x="1378854" y="2873829"/>
                <a:ext cx="369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3B9835-FBCA-2945-B2FE-6A65F179414A}"/>
                  </a:ext>
                </a:extLst>
              </p:cNvPr>
              <p:cNvSpPr txBox="1"/>
              <p:nvPr/>
            </p:nvSpPr>
            <p:spPr>
              <a:xfrm>
                <a:off x="1278923" y="290966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A52679-E3D0-7A40-AFD1-ED1F5DDCFEFF}"/>
              </a:ext>
            </a:extLst>
          </p:cNvPr>
          <p:cNvGrpSpPr/>
          <p:nvPr/>
        </p:nvGrpSpPr>
        <p:grpSpPr>
          <a:xfrm>
            <a:off x="1204684" y="2981937"/>
            <a:ext cx="3323775" cy="584775"/>
            <a:chOff x="1204684" y="2981937"/>
            <a:chExt cx="3323775" cy="5847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B20A77-13F3-3949-9616-C4379DD39A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167" y="3338737"/>
              <a:ext cx="22282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9D88F-A0EC-DA4A-90D7-29833830486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84" y="3342018"/>
              <a:ext cx="348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C3780-9436-0E4E-AA3C-69E9505009EA}"/>
                </a:ext>
              </a:extLst>
            </p:cNvPr>
            <p:cNvSpPr txBox="1"/>
            <p:nvPr/>
          </p:nvSpPr>
          <p:spPr>
            <a:xfrm>
              <a:off x="1687802" y="2981937"/>
              <a:ext cx="63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14578D-0F9A-7D4F-B8DE-DB101BD0AEFD}"/>
              </a:ext>
            </a:extLst>
          </p:cNvPr>
          <p:cNvSpPr txBox="1"/>
          <p:nvPr/>
        </p:nvSpPr>
        <p:spPr>
          <a:xfrm>
            <a:off x="5025350" y="2902857"/>
            <a:ext cx="158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“traffic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intensity”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FDC591A-D31D-2A45-AA1E-B568041AA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E51A5F-3BFD-AA45-9015-FA67A9068CEF}"/>
              </a:ext>
            </a:extLst>
          </p:cNvPr>
          <p:cNvGrpSpPr/>
          <p:nvPr/>
        </p:nvGrpSpPr>
        <p:grpSpPr>
          <a:xfrm>
            <a:off x="4551470" y="4236503"/>
            <a:ext cx="1463604" cy="737240"/>
            <a:chOff x="7493876" y="2774731"/>
            <a:chExt cx="1481958" cy="89462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FA248B-2934-6745-9856-5AF3D55755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C2270C-F816-EB48-8C45-11D133A7515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2D75490-DBD7-CD4E-9507-13309C8F3D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908415A0-8A5C-1A4E-8070-093DC0E972F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3DC1CB9-E35D-8A47-96B9-69E6D0AB98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FB05914E-C150-9A4F-87FB-EFF6CABA3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C399649-B712-6449-9877-189E4033C11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Packet loss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60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 (aka buffer) preceding link in buffer has finite capacity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56569F92-5AAD-9F40-A054-24753CD8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18F6CFB2-B4C3-FF4C-8EBD-C6BA5187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id="{F58C5444-79DC-A048-A0CF-7240C0E2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EFEEAE34-B698-3F47-9A0D-006ECF3EC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AE188F1E-1184-A64B-B5F3-5F151D65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F30C236D-7EC4-B04F-8EB6-339D1686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id="{B7406385-23A2-9C4F-8A53-96A85929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C833E180-F225-A549-A822-0F0480D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C9D7A519-A3AA-6647-941B-B036111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</a:p>
        </p:txBody>
      </p:sp>
      <p:sp>
        <p:nvSpPr>
          <p:cNvPr id="90" name="Text Box 40">
            <a:extLst>
              <a:ext uri="{FF2B5EF4-FFF2-40B4-BE49-F238E27FC236}">
                <a16:creationId xmlns:a16="http://schemas.microsoft.com/office/drawing/2014/main" id="{57B3723E-06BE-9E4B-B5FD-DB428178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id="{B860767E-6CC8-4645-AC66-7ECC7223487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75338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E3AED2F6-EFE4-C14B-9BB5-4F182D4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29DF6AAC-1EDB-6E49-9208-EAB393D3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07A9771F-08E4-EC45-A210-A58888CE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086BD240-8D3B-8946-8C05-8A6C5C27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6" name="Rectangle 61">
            <a:extLst>
              <a:ext uri="{FF2B5EF4-FFF2-40B4-BE49-F238E27FC236}">
                <a16:creationId xmlns:a16="http://schemas.microsoft.com/office/drawing/2014/main" id="{84D69E10-50C6-F34A-B4EE-565277C4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75F2BC7C-9881-3742-BAF2-C9ADF04C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0" name="Text Box 65">
            <a:extLst>
              <a:ext uri="{FF2B5EF4-FFF2-40B4-BE49-F238E27FC236}">
                <a16:creationId xmlns:a16="http://schemas.microsoft.com/office/drawing/2014/main" id="{2FE5E5BD-F2D9-044C-AF8E-8A3AB1A6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629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F4810747-BBCA-F145-AF10-7157860A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ABFCEC87-7465-524D-A5DC-C75187D44BB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801540"/>
            <a:ext cx="820738" cy="688975"/>
            <a:chOff x="-44" y="1473"/>
            <a:chExt cx="981" cy="1105"/>
          </a:xfrm>
        </p:grpSpPr>
        <p:pic>
          <p:nvPicPr>
            <p:cNvPr id="103" name="Picture 49" descr="desktop_computer_stylized_medium">
              <a:extLst>
                <a:ext uri="{FF2B5EF4-FFF2-40B4-BE49-F238E27FC236}">
                  <a16:creationId xmlns:a16="http://schemas.microsoft.com/office/drawing/2014/main" id="{8250C605-2170-E94B-8DB9-90219930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B861D779-BA88-6649-AECC-FC09FC3CA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5" name="Group 51">
            <a:extLst>
              <a:ext uri="{FF2B5EF4-FFF2-40B4-BE49-F238E27FC236}">
                <a16:creationId xmlns:a16="http://schemas.microsoft.com/office/drawing/2014/main" id="{C2F7650A-DE11-CA4D-8362-974E3036A08A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792140"/>
            <a:ext cx="820737" cy="688975"/>
            <a:chOff x="-44" y="1473"/>
            <a:chExt cx="981" cy="1105"/>
          </a:xfrm>
        </p:grpSpPr>
        <p:pic>
          <p:nvPicPr>
            <p:cNvPr id="106" name="Picture 52" descr="desktop_computer_stylized_medium">
              <a:extLst>
                <a:ext uri="{FF2B5EF4-FFF2-40B4-BE49-F238E27FC236}">
                  <a16:creationId xmlns:a16="http://schemas.microsoft.com/office/drawing/2014/main" id="{31AB66C4-A2A2-4F4D-B6A5-CBADCEEE6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8CFBA43E-78F2-5846-9CDF-6F8E882E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08" name="TextBox 1">
            <a:extLst>
              <a:ext uri="{FF2B5EF4-FFF2-40B4-BE49-F238E27FC236}">
                <a16:creationId xmlns:a16="http://schemas.microsoft.com/office/drawing/2014/main" id="{23257655-BFAB-7E4B-9721-E4063371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140" y="6114279"/>
            <a:ext cx="9525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* Check out the Java applet for an interactive animation (on publisher’s website) of queuing and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3C1C6-6FFC-4542-8569-381842BD5BB2}"/>
              </a:ext>
            </a:extLst>
          </p:cNvPr>
          <p:cNvGrpSpPr/>
          <p:nvPr/>
        </p:nvGrpSpPr>
        <p:grpSpPr>
          <a:xfrm>
            <a:off x="971989" y="1867073"/>
            <a:ext cx="10214897" cy="3871598"/>
            <a:chOff x="971989" y="1867073"/>
            <a:chExt cx="10214897" cy="387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FB3ADB-070D-EA41-8E10-638DD4679B17}"/>
                </a:ext>
              </a:extLst>
            </p:cNvPr>
            <p:cNvGrpSpPr/>
            <p:nvPr/>
          </p:nvGrpSpPr>
          <p:grpSpPr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E5168849-CF99-FD4F-B6DF-2D06EA64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Line 33">
                <a:extLst>
                  <a:ext uri="{FF2B5EF4-FFF2-40B4-BE49-F238E27FC236}">
                    <a16:creationId xmlns:a16="http://schemas.microsoft.com/office/drawing/2014/main" id="{6D0E3F69-DD55-B34E-B881-C7D2F1D6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D41187D-B5D0-F44B-B4AF-7556A07D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id="{F2BB1DAE-AB56-8246-A3D6-8E5A69B8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54211E9D-8A8E-BF41-BDEC-889453887B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arriving to full queue dropped (aka lost)</a:t>
              </a:r>
            </a:p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lost packet may be retransmitted by previous node, by source end system, or not at all</a:t>
              </a:r>
            </a:p>
          </p:txBody>
        </p:sp>
      </p:grp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589565F1-CC81-D148-8C2B-5587C471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rate (bits/time unit) at which bits are being sent from sender to receiver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at given point in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lide Number Placeholder 5">
            <a:extLst>
              <a:ext uri="{FF2B5EF4-FFF2-40B4-BE49-F238E27FC236}">
                <a16:creationId xmlns:a16="http://schemas.microsoft.com/office/drawing/2014/main" id="{4DCC6A02-3817-1E4F-92DD-D0AA6AC84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46" name="Slide Number Placeholder 5">
            <a:extLst>
              <a:ext uri="{FF2B5EF4-FFF2-40B4-BE49-F238E27FC236}">
                <a16:creationId xmlns:a16="http://schemas.microsoft.com/office/drawing/2014/main" id="{FB6AE8FF-6EB2-C544-80BC-6FF3FA7A6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66D11C-2FA6-994B-8F41-1BCDD73182B5}"/>
              </a:ext>
            </a:extLst>
          </p:cNvPr>
          <p:cNvGrpSpPr/>
          <p:nvPr/>
        </p:nvGrpSpPr>
        <p:grpSpPr>
          <a:xfrm>
            <a:off x="6423336" y="1491893"/>
            <a:ext cx="4706682" cy="4114800"/>
            <a:chOff x="877941" y="1593850"/>
            <a:chExt cx="4706682" cy="4114800"/>
          </a:xfrm>
        </p:grpSpPr>
        <p:sp>
          <p:nvSpPr>
            <p:cNvPr id="648" name="Rectangle 523">
              <a:extLst>
                <a:ext uri="{FF2B5EF4-FFF2-40B4-BE49-F238E27FC236}">
                  <a16:creationId xmlns:a16="http://schemas.microsoft.com/office/drawing/2014/main" id="{17573379-BEF3-6842-92C8-C7C11E0F1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41" y="1593850"/>
              <a:ext cx="4522733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itchFamily="66" charset="0"/>
                  <a:ea typeface="Arial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per-connection end-end throughput: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min(R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,R/10)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 practice: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or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is often bottleneck</a:t>
              </a:r>
            </a:p>
          </p:txBody>
        </p:sp>
        <p:sp>
          <p:nvSpPr>
            <p:cNvPr id="757" name="TextBox 1">
              <a:extLst>
                <a:ext uri="{FF2B5EF4-FFF2-40B4-BE49-F238E27FC236}">
                  <a16:creationId xmlns:a16="http://schemas.microsoft.com/office/drawing/2014/main" id="{DA9B1A1A-980B-A04A-99EA-7721056B3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710" y="4985599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* Check out the online interactive exercises for more examples: h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ttp://gaia.cs.umass.edu/kurose_ross/</a:t>
              </a:r>
            </a:p>
          </p:txBody>
        </p:sp>
      </p:grp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id="{B3D70443-F3EE-CE47-AEBC-12DE161B9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Protocol </a:t>
            </a: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layers, service models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8817EC6-8DF7-E64F-9CA4-BFB8E60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Protocol </a:t>
            </a:r>
            <a:r>
              <a:rPr lang="en-US" altLang="en-US" dirty="0">
                <a:ea typeface="ＭＳ Ｐゴシック" panose="020B0600070205080204" pitchFamily="34" charset="-128"/>
              </a:rPr>
              <a:t>“l</a:t>
            </a:r>
            <a:r>
              <a:rPr lang="en-US" altLang="ja-JP" sz="4400" dirty="0">
                <a:ea typeface="ＭＳ Ｐゴシック" panose="020B0600070205080204" pitchFamily="34" charset="-128"/>
              </a:rPr>
              <a:t>ayers</a:t>
            </a:r>
            <a:r>
              <a:rPr lang="en-US" altLang="ja-JP" dirty="0">
                <a:ea typeface="ＭＳ Ｐゴシック" panose="020B0600070205080204" pitchFamily="34" charset="-128"/>
              </a:rPr>
              <a:t>”</a:t>
            </a:r>
            <a:r>
              <a:rPr lang="en-US" altLang="ja-JP" sz="4400" dirty="0">
                <a:ea typeface="ＭＳ Ｐゴシック" panose="020B0600070205080204" pitchFamily="34" charset="-128"/>
              </a:rPr>
              <a:t> and reference </a:t>
            </a:r>
            <a:r>
              <a:rPr lang="en-US" altLang="ja-JP" dirty="0">
                <a:ea typeface="ＭＳ Ｐゴシック" panose="020B0600070205080204" pitchFamily="34" charset="-128"/>
              </a:rPr>
              <a:t>m</a:t>
            </a:r>
            <a:r>
              <a:rPr lang="en-US" altLang="ja-JP" sz="4400" dirty="0">
                <a:ea typeface="ＭＳ Ｐゴシック" panose="020B0600070205080204" pitchFamily="34" charset="-128"/>
              </a:rPr>
              <a:t>odels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800566" y="1575775"/>
            <a:ext cx="561590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are complex,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 many “</a:t>
            </a:r>
            <a:r>
              <a:rPr kumimoji="0" lang="en-US" altLang="ja-JP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pieces”: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links of various media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hardware, software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6584274" y="1539452"/>
            <a:ext cx="4531739" cy="434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47625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structure of network?</a:t>
            </a:r>
          </a:p>
          <a:p>
            <a:pPr marL="522288" indent="-223838"/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and/or our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discussion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networks?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309F33-D0A0-8D42-AC5B-CD306314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3583CD-CBDD-864E-8D26-0A29FF1403C0}"/>
              </a:ext>
            </a:extLst>
          </p:cNvPr>
          <p:cNvSpPr txBox="1">
            <a:spLocks noChangeArrowheads="1"/>
          </p:cNvSpPr>
          <p:nvPr/>
        </p:nvSpPr>
        <p:spPr>
          <a:xfrm>
            <a:off x="2345096" y="6081243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series of steps, involving many services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3719769" cy="284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746" y="4831320"/>
            <a:ext cx="35707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F85E233E-0BC2-2743-AB47-FA853651C08B}"/>
              </a:ext>
            </a:extLst>
          </p:cNvPr>
          <p:cNvSpPr>
            <a:spLocks/>
          </p:cNvSpPr>
          <p:nvPr/>
        </p:nvSpPr>
        <p:spPr bwMode="auto">
          <a:xfrm>
            <a:off x="879891" y="2080182"/>
            <a:ext cx="7827767" cy="3289301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9478D4E-B913-5E48-A41F-691CE28FDFE4}"/>
              </a:ext>
            </a:extLst>
          </p:cNvPr>
          <p:cNvSpPr/>
          <p:nvPr/>
        </p:nvSpPr>
        <p:spPr>
          <a:xfrm flipH="1">
            <a:off x="8627458" y="2106453"/>
            <a:ext cx="1822537" cy="3263030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089D51D-215F-BA43-9D35-CA7FEB77B669}"/>
              </a:ext>
            </a:extLst>
          </p:cNvPr>
          <p:cNvSpPr txBox="1">
            <a:spLocks noChangeArrowheads="1"/>
          </p:cNvSpPr>
          <p:nvPr/>
        </p:nvSpPr>
        <p:spPr>
          <a:xfrm>
            <a:off x="1882900" y="5634038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would you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define/discuss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system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airline travel?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B9233-79E6-BA4F-9D93-E564447F7C10}"/>
              </a:ext>
            </a:extLst>
          </p:cNvPr>
          <p:cNvCxnSpPr/>
          <p:nvPr/>
        </p:nvCxnSpPr>
        <p:spPr>
          <a:xfrm>
            <a:off x="1564598" y="1798817"/>
            <a:ext cx="760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58E98-4E3D-6E48-9595-2F6059226384}"/>
              </a:ext>
            </a:extLst>
          </p:cNvPr>
          <p:cNvSpPr txBox="1"/>
          <p:nvPr/>
        </p:nvSpPr>
        <p:spPr>
          <a:xfrm>
            <a:off x="2473378" y="1558977"/>
            <a:ext cx="55819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end-to-end transfer of person plus baggage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9B52-D8A0-B841-AE4D-367CE4C080B3}"/>
              </a:ext>
            </a:extLst>
          </p:cNvPr>
          <p:cNvGrpSpPr/>
          <p:nvPr/>
        </p:nvGrpSpPr>
        <p:grpSpPr>
          <a:xfrm>
            <a:off x="4267725" y="1021517"/>
            <a:ext cx="1528763" cy="620713"/>
            <a:chOff x="-1042195" y="4302698"/>
            <a:chExt cx="1528763" cy="620713"/>
          </a:xfrm>
        </p:grpSpPr>
        <p:pic>
          <p:nvPicPr>
            <p:cNvPr id="22" name="Picture 11" descr="yylgaifm[1]">
              <a:extLst>
                <a:ext uri="{FF2B5EF4-FFF2-40B4-BE49-F238E27FC236}">
                  <a16:creationId xmlns:a16="http://schemas.microsoft.com/office/drawing/2014/main" id="{07194610-EC25-D04B-8A29-162F15606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F2D1C1C2-445D-BD44-9E5D-B94BC5DF4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3D0F8A1-57E5-0348-B7BD-5D6EB952C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41A01E04-873D-7D43-8A11-021CF72C1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03A291-3ABD-5A48-BE94-CDE7BE41D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3" grpId="0" animBg="1"/>
      <p:bldP spid="15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16B69-45D9-7743-ADEA-3DAD4240D5C8}"/>
              </a:ext>
            </a:extLst>
          </p:cNvPr>
          <p:cNvGrpSpPr/>
          <p:nvPr/>
        </p:nvGrpSpPr>
        <p:grpSpPr>
          <a:xfrm>
            <a:off x="464981" y="2052861"/>
            <a:ext cx="10432006" cy="2708042"/>
            <a:chOff x="464981" y="1753061"/>
            <a:chExt cx="10432006" cy="27080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25220C-9838-8D45-9BAA-2D96FF83A2F1}"/>
                </a:ext>
              </a:extLst>
            </p:cNvPr>
            <p:cNvSpPr/>
            <p:nvPr/>
          </p:nvSpPr>
          <p:spPr>
            <a:xfrm>
              <a:off x="464981" y="4061418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8EE791-0739-6F48-8733-238C908C9A99}"/>
                </a:ext>
              </a:extLst>
            </p:cNvPr>
            <p:cNvSpPr/>
            <p:nvPr/>
          </p:nvSpPr>
          <p:spPr>
            <a:xfrm>
              <a:off x="475506" y="3495132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8A0430-7325-D84E-8C11-99062FE5509D}"/>
                </a:ext>
              </a:extLst>
            </p:cNvPr>
            <p:cNvSpPr/>
            <p:nvPr/>
          </p:nvSpPr>
          <p:spPr>
            <a:xfrm>
              <a:off x="470508" y="294543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32A966-C6C7-424C-80FC-0FFB2F0BC371}"/>
                </a:ext>
              </a:extLst>
            </p:cNvPr>
            <p:cNvSpPr/>
            <p:nvPr/>
          </p:nvSpPr>
          <p:spPr>
            <a:xfrm>
              <a:off x="471525" y="235771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58753E-88F3-B34F-B3B9-946C3E6C15F1}"/>
                </a:ext>
              </a:extLst>
            </p:cNvPr>
            <p:cNvSpPr/>
            <p:nvPr/>
          </p:nvSpPr>
          <p:spPr>
            <a:xfrm>
              <a:off x="464982" y="1753061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1839DF-A204-F147-901F-403EDC096FCD}"/>
              </a:ext>
            </a:extLst>
          </p:cNvPr>
          <p:cNvGrpSpPr/>
          <p:nvPr/>
        </p:nvGrpSpPr>
        <p:grpSpPr>
          <a:xfrm>
            <a:off x="7572969" y="1945699"/>
            <a:ext cx="2929467" cy="2895601"/>
            <a:chOff x="1574800" y="1788319"/>
            <a:chExt cx="2929467" cy="2895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15A186-9ECD-7646-A746-B390E05134BE}"/>
                </a:ext>
              </a:extLst>
            </p:cNvPr>
            <p:cNvSpPr/>
            <p:nvPr/>
          </p:nvSpPr>
          <p:spPr>
            <a:xfrm>
              <a:off x="1591733" y="1788319"/>
              <a:ext cx="2794000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ED9F09-CF30-0E4F-B280-1114E1973095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2421466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190042-F4C0-EC46-9AF0-FF1083E60F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009694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EF134E-EA30-E347-8AE4-94F83CF21DB0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581400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8AEB97-F690-7742-BC15-87C7C38DE30C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4115129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3438F92-3E54-F248-B85E-6C7214C6DAB3}"/>
              </a:ext>
            </a:extLst>
          </p:cNvPr>
          <p:cNvSpPr/>
          <p:nvPr/>
        </p:nvSpPr>
        <p:spPr>
          <a:xfrm>
            <a:off x="965209" y="1935719"/>
            <a:ext cx="2794000" cy="289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2616935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FFC7C-C6FB-584F-8F6E-FFA01C23964A}"/>
              </a:ext>
            </a:extLst>
          </p:cNvPr>
          <p:cNvCxnSpPr>
            <a:cxnSpLocks/>
          </p:cNvCxnSpPr>
          <p:nvPr/>
        </p:nvCxnSpPr>
        <p:spPr>
          <a:xfrm>
            <a:off x="948276" y="2568866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8B1716-D4D2-3649-99C0-55319689F97F}"/>
              </a:ext>
            </a:extLst>
          </p:cNvPr>
          <p:cNvCxnSpPr>
            <a:cxnSpLocks/>
          </p:cNvCxnSpPr>
          <p:nvPr/>
        </p:nvCxnSpPr>
        <p:spPr>
          <a:xfrm>
            <a:off x="948276" y="3157094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53EA2-F916-EE42-B3CA-CA7A3F485F2C}"/>
              </a:ext>
            </a:extLst>
          </p:cNvPr>
          <p:cNvCxnSpPr>
            <a:cxnSpLocks/>
          </p:cNvCxnSpPr>
          <p:nvPr/>
        </p:nvCxnSpPr>
        <p:spPr>
          <a:xfrm>
            <a:off x="948276" y="3728800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4F97-2C46-FF44-9C8B-77221BDB15DC}"/>
              </a:ext>
            </a:extLst>
          </p:cNvPr>
          <p:cNvCxnSpPr>
            <a:cxnSpLocks/>
          </p:cNvCxnSpPr>
          <p:nvPr/>
        </p:nvCxnSpPr>
        <p:spPr>
          <a:xfrm>
            <a:off x="948276" y="4262529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38E25-A98C-CC40-BE63-1E70E5A1D89B}"/>
              </a:ext>
            </a:extLst>
          </p:cNvPr>
          <p:cNvSpPr/>
          <p:nvPr/>
        </p:nvSpPr>
        <p:spPr>
          <a:xfrm>
            <a:off x="4260623" y="4272051"/>
            <a:ext cx="2794000" cy="56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486" y="4300858"/>
            <a:ext cx="2511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EAE621-B95A-384F-A62F-7E5903AD8FBF}"/>
              </a:ext>
            </a:extLst>
          </p:cNvPr>
          <p:cNvGrpSpPr/>
          <p:nvPr/>
        </p:nvGrpSpPr>
        <p:grpSpPr>
          <a:xfrm>
            <a:off x="3948545" y="1999560"/>
            <a:ext cx="3522823" cy="2811596"/>
            <a:chOff x="3948545" y="1699760"/>
            <a:chExt cx="3522823" cy="28115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A6AAF-FC59-FA44-ACE5-C72FA686C0C2}"/>
                </a:ext>
              </a:extLst>
            </p:cNvPr>
            <p:cNvSpPr txBox="1"/>
            <p:nvPr/>
          </p:nvSpPr>
          <p:spPr>
            <a:xfrm>
              <a:off x="4400060" y="1699760"/>
              <a:ext cx="2507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ticketing service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B20036-2BB5-4241-87A9-6D4052E720AA}"/>
                </a:ext>
              </a:extLst>
            </p:cNvPr>
            <p:cNvSpPr txBox="1"/>
            <p:nvPr/>
          </p:nvSpPr>
          <p:spPr>
            <a:xfrm>
              <a:off x="4384331" y="2292643"/>
              <a:ext cx="2542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baggage service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14652E-AC11-9744-91B6-642D2DAB1815}"/>
                </a:ext>
              </a:extLst>
            </p:cNvPr>
            <p:cNvSpPr txBox="1"/>
            <p:nvPr/>
          </p:nvSpPr>
          <p:spPr>
            <a:xfrm>
              <a:off x="4686266" y="2872078"/>
              <a:ext cx="192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 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AEF81B-DB1C-5E49-A5CE-1930E0CD97F9}"/>
                </a:ext>
              </a:extLst>
            </p:cNvPr>
            <p:cNvSpPr txBox="1"/>
            <p:nvPr/>
          </p:nvSpPr>
          <p:spPr>
            <a:xfrm>
              <a:off x="4485939" y="3451513"/>
              <a:ext cx="2354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runway service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D67CFB-C1C3-034A-88B0-DF85F0C59330}"/>
                </a:ext>
              </a:extLst>
            </p:cNvPr>
            <p:cNvGrpSpPr/>
            <p:nvPr/>
          </p:nvGrpSpPr>
          <p:grpSpPr>
            <a:xfrm>
              <a:off x="3948545" y="3988136"/>
              <a:ext cx="3522823" cy="523220"/>
              <a:chOff x="3976681" y="3974068"/>
              <a:chExt cx="3522823" cy="52322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CD8885-2FFE-5644-B703-7DA1C8AD8286}"/>
                  </a:ext>
                </a:extLst>
              </p:cNvPr>
              <p:cNvSpPr/>
              <p:nvPr/>
            </p:nvSpPr>
            <p:spPr>
              <a:xfrm>
                <a:off x="3976681" y="4046279"/>
                <a:ext cx="3522823" cy="402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025D16-29A9-4843-944E-D0F547FAEFB7}"/>
                  </a:ext>
                </a:extLst>
              </p:cNvPr>
              <p:cNvSpPr txBox="1"/>
              <p:nvPr/>
            </p:nvSpPr>
            <p:spPr>
              <a:xfrm>
                <a:off x="4506558" y="3974068"/>
                <a:ext cx="23273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routing service</a:t>
                </a:r>
              </a:p>
            </p:txBody>
          </p:sp>
        </p:grpSp>
      </p:grpSp>
      <p:sp>
        <p:nvSpPr>
          <p:cNvPr id="61" name="Rectangle 40">
            <a:extLst>
              <a:ext uri="{FF2B5EF4-FFF2-40B4-BE49-F238E27FC236}">
                <a16:creationId xmlns:a16="http://schemas.microsoft.com/office/drawing/2014/main" id="{8CA0C9F3-42E1-954A-929E-FDF9EBC1EB0B}"/>
              </a:ext>
            </a:extLst>
          </p:cNvPr>
          <p:cNvSpPr txBox="1">
            <a:spLocks noChangeArrowheads="1"/>
          </p:cNvSpPr>
          <p:nvPr/>
        </p:nvSpPr>
        <p:spPr>
          <a:xfrm>
            <a:off x="2393447" y="5094287"/>
            <a:ext cx="7613650" cy="17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layer implements a service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its own internal-layer actions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relying on services provided by layer below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4756CF3-22F7-2F4D-8F3B-F8371F6A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latin typeface="+mj-lt"/>
                <a:cs typeface="Calibri" panose="020F0502020204030204" pitchFamily="34" charset="0"/>
              </a:rPr>
              <a:t>Chapter 1: introduction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816" y="1375384"/>
            <a:ext cx="4842088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225425">
              <a:spcBef>
                <a:spcPts val="60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Get “</a:t>
            </a: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feel,” “big picture,” introduction to terminology</a:t>
            </a:r>
          </a:p>
          <a:p>
            <a:pPr marL="800100" lvl="1" indent="-225425">
              <a:spcBef>
                <a:spcPts val="6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more depth, detail </a:t>
            </a:r>
            <a:r>
              <a:rPr lang="en-US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later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in course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422888"/>
            <a:ext cx="5994400" cy="479901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Overview/roadmap: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2600" dirty="0">
                <a:latin typeface="Calibri" panose="020F0502020204030204" pitchFamily="34" charset="0"/>
                <a:cs typeface="Calibri" panose="020F0502020204030204" pitchFamily="34" charset="0"/>
              </a:rPr>
              <a:t> the Internet?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2600" dirty="0"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hosts, access network, physical media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loss, delay, throughput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8" name="Picture 7" descr="Kurose&amp;Ross 8th ed cover picture">
            <a:extLst>
              <a:ext uri="{FF2B5EF4-FFF2-40B4-BE49-F238E27FC236}">
                <a16:creationId xmlns:a16="http://schemas.microsoft.com/office/drawing/2014/main" id="{B95BDA7C-AC0B-3A4E-88AC-B4ADDAD94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33" y="4034454"/>
            <a:ext cx="2745129" cy="2058847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6543528-0B87-1143-B8BF-CC1D9BA4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Why layering?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0297" y="1203575"/>
            <a:ext cx="10162523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 to designing/discussing complex systems: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F7B519-61A4-984E-AD7F-1F86A8769FE7}"/>
              </a:ext>
            </a:extLst>
          </p:cNvPr>
          <p:cNvSpPr txBox="1">
            <a:spLocks noChangeArrowheads="1"/>
          </p:cNvSpPr>
          <p:nvPr/>
        </p:nvSpPr>
        <p:spPr>
          <a:xfrm>
            <a:off x="722834" y="1935296"/>
            <a:ext cx="7431816" cy="43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explicit structure allows identification, relationship of system’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pieces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layered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reference model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for discussion</a:t>
            </a:r>
          </a:p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modularization eases maintenance, updating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change in layer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'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service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transparent to rest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e.g., change in gate procedure doesn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affect rest of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3566-BF3F-7A41-A14A-C94625DA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Layered Internet protocol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tack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79383" y="1472008"/>
            <a:ext cx="7368749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supporting network applications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HTTP, IMAP, SMTP, 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process-process data transfer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TCP, UDP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of datagrams from source to destination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IP, routing protocols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transfer between neighboring  network elements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Ethernet, 802.11 (WiFi), PPP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84" y="1902006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820" y="4217549"/>
            <a:ext cx="7008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26376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33425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0537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764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478" y="2070093"/>
            <a:ext cx="179581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934" y="3510968"/>
            <a:ext cx="1400896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889" y="2776676"/>
            <a:ext cx="154786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43" y="4884466"/>
            <a:ext cx="134030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C6DD9-E1C8-9A47-B128-964947A9BCA1}"/>
              </a:ext>
            </a:extLst>
          </p:cNvPr>
          <p:cNvGrpSpPr/>
          <p:nvPr/>
        </p:nvGrpSpPr>
        <p:grpSpPr>
          <a:xfrm>
            <a:off x="8931728" y="1894114"/>
            <a:ext cx="1877786" cy="734786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564" y="899878"/>
              <a:ext cx="179581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066ED-EC5C-E148-85B2-CE56D9C40F28}"/>
              </a:ext>
            </a:extLst>
          </p:cNvPr>
          <p:cNvGrpSpPr/>
          <p:nvPr/>
        </p:nvGrpSpPr>
        <p:grpSpPr>
          <a:xfrm>
            <a:off x="8933979" y="2649498"/>
            <a:ext cx="1861418" cy="688224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542" y="899878"/>
              <a:ext cx="1547860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8D44F-D234-294A-9DFB-5BF4D5E069AC}"/>
              </a:ext>
            </a:extLst>
          </p:cNvPr>
          <p:cNvGrpSpPr/>
          <p:nvPr/>
        </p:nvGrpSpPr>
        <p:grpSpPr>
          <a:xfrm>
            <a:off x="8931286" y="3357646"/>
            <a:ext cx="1861418" cy="677992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7024" y="899878"/>
              <a:ext cx="1400896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AAF3B-AED3-A449-97D4-F0291249333B}"/>
              </a:ext>
            </a:extLst>
          </p:cNvPr>
          <p:cNvGrpSpPr/>
          <p:nvPr/>
        </p:nvGrpSpPr>
        <p:grpSpPr>
          <a:xfrm>
            <a:off x="8931824" y="4072257"/>
            <a:ext cx="1861418" cy="677992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7056" y="899878"/>
              <a:ext cx="700834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5BE4D-F37D-9C4B-B89A-22367E8DCDC6}"/>
              </a:ext>
            </a:extLst>
          </p:cNvPr>
          <p:cNvGrpSpPr/>
          <p:nvPr/>
        </p:nvGrpSpPr>
        <p:grpSpPr>
          <a:xfrm>
            <a:off x="8925900" y="4785252"/>
            <a:ext cx="1861418" cy="639758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7324" y="899878"/>
              <a:ext cx="134030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</p:grp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D8DF8F4-5414-EF4A-839E-C45585257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339479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transport-layer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application-layer message, M, with </a:t>
            </a:r>
            <a:r>
              <a:rPr lang="en-US" sz="2400" i="1" dirty="0"/>
              <a:t>transport</a:t>
            </a:r>
            <a:r>
              <a:rPr lang="en-US" sz="2400" dirty="0"/>
              <a:t> layer-layer header H</a:t>
            </a:r>
            <a:r>
              <a:rPr lang="en-US" sz="2400" baseline="-25000" dirty="0"/>
              <a:t>t </a:t>
            </a:r>
            <a:r>
              <a:rPr lang="en-US" sz="2400" dirty="0"/>
              <a:t>to create a transport-layer </a:t>
            </a:r>
            <a:r>
              <a:rPr lang="en-US" sz="2400" dirty="0">
                <a:solidFill>
                  <a:srgbClr val="C00000"/>
                </a:solidFill>
              </a:rPr>
              <a:t>segment</a:t>
            </a:r>
            <a:endParaRPr lang="en-US" sz="2400" baseline="-25000" dirty="0">
              <a:solidFill>
                <a:srgbClr val="C00000"/>
              </a:solidFill>
            </a:endParaRP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t </a:t>
            </a:r>
            <a:r>
              <a:rPr lang="en-US" sz="2400" dirty="0"/>
              <a:t> used by transport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04AF74-1396-104A-87D1-95A4614EA10A}"/>
              </a:ext>
            </a:extLst>
          </p:cNvPr>
          <p:cNvGrpSpPr/>
          <p:nvPr/>
        </p:nvGrpSpPr>
        <p:grpSpPr>
          <a:xfrm>
            <a:off x="3211642" y="2368401"/>
            <a:ext cx="5768716" cy="914472"/>
            <a:chOff x="3211642" y="2368401"/>
            <a:chExt cx="5768716" cy="91447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4026509-71C6-2A41-AD9B-DEF9BBBA32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2610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3F96C4-7C44-5A46-A288-AFF998E8C12A}"/>
                </a:ext>
              </a:extLst>
            </p:cNvPr>
            <p:cNvSpPr txBox="1"/>
            <p:nvPr/>
          </p:nvSpPr>
          <p:spPr>
            <a:xfrm>
              <a:off x="3359490" y="2717590"/>
              <a:ext cx="5620868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Transport-layer </a:t>
              </a:r>
              <a:r>
                <a:rPr lang="en-US" dirty="0"/>
                <a:t>protocol transfers M (e.g., reliably) from one </a:t>
              </a:r>
              <a:r>
                <a:rPr lang="en-US" i="1" dirty="0"/>
                <a:t>process</a:t>
              </a:r>
              <a:r>
                <a:rPr lang="en-US" dirty="0"/>
                <a:t> to another, using services of network layer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CE6F83-E984-0A47-ACF6-560550DA22AC}"/>
                </a:ext>
              </a:extLst>
            </p:cNvPr>
            <p:cNvSpPr/>
            <p:nvPr/>
          </p:nvSpPr>
          <p:spPr>
            <a:xfrm>
              <a:off x="5584583" y="2368401"/>
              <a:ext cx="971760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BBEFAA32-01D5-174D-A563-219B7E938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82" name="Group 179">
                <a:extLst>
                  <a:ext uri="{FF2B5EF4-FFF2-40B4-BE49-F238E27FC236}">
                    <a16:creationId xmlns:a16="http://schemas.microsoft.com/office/drawing/2014/main" id="{2F1E9753-461B-724C-ACD8-92A06085D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86" name="Rectangle 180">
                  <a:extLst>
                    <a:ext uri="{FF2B5EF4-FFF2-40B4-BE49-F238E27FC236}">
                      <a16:creationId xmlns:a16="http://schemas.microsoft.com/office/drawing/2014/main" id="{458B0BF5-90AD-E548-AAB1-86D4685BA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181">
                  <a:extLst>
                    <a:ext uri="{FF2B5EF4-FFF2-40B4-BE49-F238E27FC236}">
                      <a16:creationId xmlns:a16="http://schemas.microsoft.com/office/drawing/2014/main" id="{1E3E44CE-06FB-264E-B1D2-5C7788F13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647AE73E-75D6-7D44-BB6A-A49CECE4F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E2065433-0D2A-3446-BC7D-8CEDCA3D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6E32735B-6992-604C-B1C0-390BFA95D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A85EA9-5376-4A4E-AEA3-D00FB0A25494}"/>
              </a:ext>
            </a:extLst>
          </p:cNvPr>
          <p:cNvSpPr txBox="1"/>
          <p:nvPr/>
        </p:nvSpPr>
        <p:spPr>
          <a:xfrm>
            <a:off x="3375461" y="1789390"/>
            <a:ext cx="5618811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/>
              <a:t>exchanges </a:t>
            </a:r>
            <a:r>
              <a:rPr lang="en-US" dirty="0">
                <a:solidFill>
                  <a:srgbClr val="C00000"/>
                </a:solidFill>
              </a:rPr>
              <a:t>messages</a:t>
            </a:r>
            <a:r>
              <a:rPr lang="en-US" dirty="0"/>
              <a:t> to implement some application service using </a:t>
            </a:r>
            <a:r>
              <a:rPr lang="en-US" i="1" dirty="0"/>
              <a:t>services</a:t>
            </a:r>
            <a:r>
              <a:rPr lang="en-US" dirty="0"/>
              <a:t> of transport layer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92BE64-DD95-B746-BF9A-8A0857499E1E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95B0542-E9EB-D44C-B795-91D151650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92A489-FD20-604F-9599-77E085F78EE9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175">
              <a:extLst>
                <a:ext uri="{FF2B5EF4-FFF2-40B4-BE49-F238E27FC236}">
                  <a16:creationId xmlns:a16="http://schemas.microsoft.com/office/drawing/2014/main" id="{88BE32B5-AD28-CB44-B25F-0BE0155F4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" name="Rectangle 176">
                <a:extLst>
                  <a:ext uri="{FF2B5EF4-FFF2-40B4-BE49-F238E27FC236}">
                    <a16:creationId xmlns:a16="http://schemas.microsoft.com/office/drawing/2014/main" id="{E5CD48DB-61FF-EC4F-B8FF-E51BCE93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177">
                <a:extLst>
                  <a:ext uri="{FF2B5EF4-FFF2-40B4-BE49-F238E27FC236}">
                    <a16:creationId xmlns:a16="http://schemas.microsoft.com/office/drawing/2014/main" id="{40D322D2-6F2A-0246-B033-7CB00E52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B29E55-88BD-AD40-949B-5E711ABB4016}"/>
              </a:ext>
            </a:extLst>
          </p:cNvPr>
          <p:cNvSpPr txBox="1"/>
          <p:nvPr/>
        </p:nvSpPr>
        <p:spPr>
          <a:xfrm>
            <a:off x="6982691" y="-781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8" name="Slide Number Placeholder 5">
            <a:extLst>
              <a:ext uri="{FF2B5EF4-FFF2-40B4-BE49-F238E27FC236}">
                <a16:creationId xmlns:a16="http://schemas.microsoft.com/office/drawing/2014/main" id="{19C48C77-97C9-E641-9E95-A18076BB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2C09FB-549C-8E44-8641-4B4BD5A57453}"/>
              </a:ext>
            </a:extLst>
          </p:cNvPr>
          <p:cNvSpPr txBox="1"/>
          <p:nvPr/>
        </p:nvSpPr>
        <p:spPr>
          <a:xfrm>
            <a:off x="3359490" y="2717590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Transport-layer </a:t>
            </a:r>
            <a:r>
              <a:rPr lang="en-US" dirty="0"/>
              <a:t>protocol transfers M (e.g., reliably) from one </a:t>
            </a:r>
            <a:r>
              <a:rPr lang="en-US" i="1" dirty="0"/>
              <a:t>process</a:t>
            </a:r>
            <a:r>
              <a:rPr lang="en-US" dirty="0"/>
              <a:t> to another, using services of network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433917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network-layer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transport-layer segment</a:t>
            </a:r>
            <a:r>
              <a:rPr lang="en-US" sz="2000" dirty="0"/>
              <a:t>  [H</a:t>
            </a:r>
            <a:r>
              <a:rPr lang="en-US" sz="2000" baseline="-25000" dirty="0"/>
              <a:t>t</a:t>
            </a:r>
            <a:r>
              <a:rPr lang="en-US" sz="2000" dirty="0"/>
              <a:t> | M] </a:t>
            </a:r>
            <a:r>
              <a:rPr lang="en-US" sz="2400" dirty="0"/>
              <a:t>with network layer-layer header H</a:t>
            </a:r>
            <a:r>
              <a:rPr lang="en-US" sz="2400" baseline="-25000" dirty="0"/>
              <a:t>n </a:t>
            </a:r>
            <a:r>
              <a:rPr lang="en-US" sz="2400" dirty="0"/>
              <a:t> to create a network-layer </a:t>
            </a:r>
            <a:r>
              <a:rPr lang="en-US" sz="2400" dirty="0">
                <a:solidFill>
                  <a:srgbClr val="C00000"/>
                </a:solidFill>
              </a:rPr>
              <a:t>datagram </a:t>
            </a: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n </a:t>
            </a:r>
            <a:r>
              <a:rPr lang="en-US" sz="2400" dirty="0"/>
              <a:t> used by network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D3EBC-45D5-C74A-B32F-79C699B23E2E}"/>
              </a:ext>
            </a:extLst>
          </p:cNvPr>
          <p:cNvGrpSpPr/>
          <p:nvPr/>
        </p:nvGrpSpPr>
        <p:grpSpPr>
          <a:xfrm>
            <a:off x="3211642" y="3319499"/>
            <a:ext cx="5882482" cy="895263"/>
            <a:chOff x="3211642" y="3319499"/>
            <a:chExt cx="5882482" cy="89526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705D36-44EB-7144-ADDD-2BCA5A49E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3542677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4C90AC-8D4A-5646-A57F-0F37EE375E51}"/>
                </a:ext>
              </a:extLst>
            </p:cNvPr>
            <p:cNvSpPr/>
            <p:nvPr/>
          </p:nvSpPr>
          <p:spPr>
            <a:xfrm>
              <a:off x="5356172" y="3319499"/>
              <a:ext cx="1210365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A1DE96-E618-F245-B317-BF7C352A5215}"/>
                </a:ext>
              </a:extLst>
            </p:cNvPr>
            <p:cNvSpPr txBox="1"/>
            <p:nvPr/>
          </p:nvSpPr>
          <p:spPr>
            <a:xfrm>
              <a:off x="3359490" y="3649479"/>
              <a:ext cx="5734634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Network-layer </a:t>
              </a:r>
              <a:r>
                <a:rPr lang="en-US" dirty="0"/>
                <a:t>protocol transfers transport-layer segment [H</a:t>
              </a:r>
              <a:r>
                <a:rPr lang="en-US" baseline="-25000" dirty="0"/>
                <a:t>t</a:t>
              </a:r>
              <a:r>
                <a:rPr lang="en-US" dirty="0"/>
                <a:t> | M] from one </a:t>
              </a:r>
              <a:r>
                <a:rPr lang="en-US" i="1" dirty="0"/>
                <a:t>host</a:t>
              </a:r>
              <a:r>
                <a:rPr lang="en-US" dirty="0"/>
                <a:t> to another, using link layer services</a:t>
              </a:r>
            </a:p>
          </p:txBody>
        </p:sp>
      </p:grp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FCF8662E-6C10-1246-A632-4EAD39DC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371603" y="5096823"/>
            <a:ext cx="58311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link-layer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network datagram </a:t>
            </a:r>
            <a:r>
              <a:rPr lang="en-US" sz="2000" dirty="0"/>
              <a:t>[H</a:t>
            </a:r>
            <a:r>
              <a:rPr lang="en-US" sz="2000" baseline="-25000" dirty="0"/>
              <a:t>n</a:t>
            </a:r>
            <a:r>
              <a:rPr lang="en-US" sz="2000" dirty="0"/>
              <a:t>| [H</a:t>
            </a:r>
            <a:r>
              <a:rPr lang="en-US" sz="2000" baseline="-25000" dirty="0"/>
              <a:t>t</a:t>
            </a:r>
            <a:r>
              <a:rPr lang="en-US" sz="2000" dirty="0"/>
              <a:t> |M], </a:t>
            </a:r>
            <a:r>
              <a:rPr lang="en-US" sz="2400" dirty="0"/>
              <a:t>with link-layer header H</a:t>
            </a:r>
            <a:r>
              <a:rPr lang="en-US" sz="2400" baseline="-25000" dirty="0"/>
              <a:t>l </a:t>
            </a:r>
            <a:r>
              <a:rPr lang="en-US" sz="2400" dirty="0"/>
              <a:t> to create a link-layer </a:t>
            </a:r>
            <a:r>
              <a:rPr lang="en-US" sz="2400" dirty="0">
                <a:solidFill>
                  <a:srgbClr val="C00000"/>
                </a:solidFill>
              </a:rPr>
              <a:t>frame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05D36-44EB-7144-ADDD-2BCA5A49E36C}"/>
              </a:ext>
            </a:extLst>
          </p:cNvPr>
          <p:cNvCxnSpPr>
            <a:cxnSpLocks/>
          </p:cNvCxnSpPr>
          <p:nvPr/>
        </p:nvCxnSpPr>
        <p:spPr>
          <a:xfrm>
            <a:off x="3211642" y="3542677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A67B3-AD0F-0041-BB55-345D4484BF78}"/>
              </a:ext>
            </a:extLst>
          </p:cNvPr>
          <p:cNvSpPr txBox="1"/>
          <p:nvPr/>
        </p:nvSpPr>
        <p:spPr>
          <a:xfrm>
            <a:off x="3374573" y="4483522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Link-layer </a:t>
            </a:r>
            <a:r>
              <a:rPr lang="en-US" dirty="0"/>
              <a:t>protocol transfers datagram [H</a:t>
            </a:r>
            <a:r>
              <a:rPr lang="en-US" baseline="-25000" dirty="0"/>
              <a:t>n</a:t>
            </a:r>
            <a:r>
              <a:rPr lang="en-US" dirty="0"/>
              <a:t>| [H</a:t>
            </a:r>
            <a:r>
              <a:rPr lang="en-US" baseline="-25000" dirty="0"/>
              <a:t>t</a:t>
            </a:r>
            <a:r>
              <a:rPr lang="en-US" dirty="0"/>
              <a:t> |M] from </a:t>
            </a:r>
            <a:r>
              <a:rPr lang="en-US" i="1" dirty="0"/>
              <a:t>host </a:t>
            </a:r>
            <a:r>
              <a:rPr lang="en-US" dirty="0"/>
              <a:t>to neighboring host, using network-layer 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1A965C-D49C-304E-9BCB-5B5079C4AD83}"/>
              </a:ext>
            </a:extLst>
          </p:cNvPr>
          <p:cNvGrpSpPr/>
          <p:nvPr/>
        </p:nvGrpSpPr>
        <p:grpSpPr>
          <a:xfrm>
            <a:off x="3226725" y="4169060"/>
            <a:ext cx="5651292" cy="374226"/>
            <a:chOff x="3226725" y="4169060"/>
            <a:chExt cx="5651292" cy="3742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BFA270B-F048-734C-8D17-9C3EE129B47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725" y="4376720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8143C4-E722-4448-8DC9-B6DF8B0D299E}"/>
                </a:ext>
              </a:extLst>
            </p:cNvPr>
            <p:cNvGrpSpPr/>
            <p:nvPr/>
          </p:nvGrpSpPr>
          <p:grpSpPr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6785350-92B7-9949-A608-9FBFA3760ED8}"/>
                  </a:ext>
                </a:extLst>
              </p:cNvPr>
              <p:cNvSpPr/>
              <p:nvPr/>
            </p:nvSpPr>
            <p:spPr>
              <a:xfrm>
                <a:off x="5062983" y="4252185"/>
                <a:ext cx="1518637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182">
                <a:extLst>
                  <a:ext uri="{FF2B5EF4-FFF2-40B4-BE49-F238E27FC236}">
                    <a16:creationId xmlns:a16="http://schemas.microsoft.com/office/drawing/2014/main" id="{45CD0A72-C88E-6047-BB5F-DD34C8006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100" name="Rectangle 183">
                  <a:extLst>
                    <a:ext uri="{FF2B5EF4-FFF2-40B4-BE49-F238E27FC236}">
                      <a16:creationId xmlns:a16="http://schemas.microsoft.com/office/drawing/2014/main" id="{C0F4519B-22A6-8C43-B106-B86515E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Rectangle 184">
                  <a:extLst>
                    <a:ext uri="{FF2B5EF4-FFF2-40B4-BE49-F238E27FC236}">
                      <a16:creationId xmlns:a16="http://schemas.microsoft.com/office/drawing/2014/main" id="{4A672F36-49EC-D34C-A30D-BFF613604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93" name="Rectangle 181">
                <a:extLst>
                  <a:ext uri="{FF2B5EF4-FFF2-40B4-BE49-F238E27FC236}">
                    <a16:creationId xmlns:a16="http://schemas.microsoft.com/office/drawing/2014/main" id="{9CB56124-BE22-4744-B402-647CD871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94" name="Rectangle 181">
                <a:extLst>
                  <a:ext uri="{FF2B5EF4-FFF2-40B4-BE49-F238E27FC236}">
                    <a16:creationId xmlns:a16="http://schemas.microsoft.com/office/drawing/2014/main" id="{FB07F637-8B3F-9948-AA28-F1F413F8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2006C5A-8B94-0C44-BBC3-909EA572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31202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21F5BD4-1F06-964B-8B36-F5192E01256C}"/>
                  </a:ext>
                </a:extLst>
              </p:cNvPr>
              <p:cNvCxnSpPr/>
              <p:nvPr/>
            </p:nvCxnSpPr>
            <p:spPr>
              <a:xfrm>
                <a:off x="5720650" y="4310309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81">
                <a:extLst>
                  <a:ext uri="{FF2B5EF4-FFF2-40B4-BE49-F238E27FC236}">
                    <a16:creationId xmlns:a16="http://schemas.microsoft.com/office/drawing/2014/main" id="{C22AEA05-2A3E-8F46-BCF2-9FE184FF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D4AFB-B9ED-7843-B804-83029ED5054D}"/>
                  </a:ext>
                </a:extLst>
              </p:cNvPr>
              <p:cNvCxnSpPr/>
              <p:nvPr/>
            </p:nvCxnSpPr>
            <p:spPr>
              <a:xfrm>
                <a:off x="5418102" y="4309558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CD79AB-EFE6-E14B-878A-669E9C4D9042}"/>
              </a:ext>
            </a:extLst>
          </p:cNvPr>
          <p:cNvCxnSpPr>
            <a:cxnSpLocks/>
          </p:cNvCxnSpPr>
          <p:nvPr/>
        </p:nvCxnSpPr>
        <p:spPr>
          <a:xfrm>
            <a:off x="3594027" y="-1079199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1C9FED-2DA1-3A44-B6FE-2B1DAB7A3D60}"/>
              </a:ext>
            </a:extLst>
          </p:cNvPr>
          <p:cNvSpPr/>
          <p:nvPr/>
        </p:nvSpPr>
        <p:spPr>
          <a:xfrm>
            <a:off x="5738557" y="-1302377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A69BF9-270A-F443-A92C-84A46DE35441}"/>
              </a:ext>
            </a:extLst>
          </p:cNvPr>
          <p:cNvGrpSpPr/>
          <p:nvPr/>
        </p:nvGrpSpPr>
        <p:grpSpPr>
          <a:xfrm>
            <a:off x="5801010" y="-1261269"/>
            <a:ext cx="1058375" cy="307296"/>
            <a:chOff x="5509436" y="3287899"/>
            <a:chExt cx="1058375" cy="307296"/>
          </a:xfrm>
        </p:grpSpPr>
        <p:grpSp>
          <p:nvGrpSpPr>
            <p:cNvPr id="110" name="Group 182">
              <a:extLst>
                <a:ext uri="{FF2B5EF4-FFF2-40B4-BE49-F238E27FC236}">
                  <a16:creationId xmlns:a16="http://schemas.microsoft.com/office/drawing/2014/main" id="{15D5F71B-2CF5-DE43-94EF-784236E59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116" name="Rectangle 183">
                <a:extLst>
                  <a:ext uri="{FF2B5EF4-FFF2-40B4-BE49-F238E27FC236}">
                    <a16:creationId xmlns:a16="http://schemas.microsoft.com/office/drawing/2014/main" id="{A054BB4B-B69C-D14C-8F5B-5BEEEDE8D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84">
                <a:extLst>
                  <a:ext uri="{FF2B5EF4-FFF2-40B4-BE49-F238E27FC236}">
                    <a16:creationId xmlns:a16="http://schemas.microsoft.com/office/drawing/2014/main" id="{2025D776-034C-8D48-A4B6-FF664F2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11" name="Rectangle 181">
              <a:extLst>
                <a:ext uri="{FF2B5EF4-FFF2-40B4-BE49-F238E27FC236}">
                  <a16:creationId xmlns:a16="http://schemas.microsoft.com/office/drawing/2014/main" id="{D06D048B-900E-8F4D-8A64-20DA16D1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13" name="Rectangle 181">
              <a:extLst>
                <a:ext uri="{FF2B5EF4-FFF2-40B4-BE49-F238E27FC236}">
                  <a16:creationId xmlns:a16="http://schemas.microsoft.com/office/drawing/2014/main" id="{580EB15C-4763-334C-B100-4D66978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48100A0-01D0-7A4A-8CBD-6A4D5B9F184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5FE4795-7D19-DF46-88AF-179D04B18878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0B31285-CEBC-B045-A3D2-E171BD35C682}"/>
              </a:ext>
            </a:extLst>
          </p:cNvPr>
          <p:cNvSpPr txBox="1"/>
          <p:nvPr/>
        </p:nvSpPr>
        <p:spPr>
          <a:xfrm>
            <a:off x="3359490" y="3649479"/>
            <a:ext cx="5734634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Network-layer </a:t>
            </a:r>
            <a:r>
              <a:rPr lang="en-US" dirty="0"/>
              <a:t>protocol transfers transport-layer segment [H</a:t>
            </a:r>
            <a:r>
              <a:rPr lang="en-US" baseline="-25000" dirty="0"/>
              <a:t>t</a:t>
            </a:r>
            <a:r>
              <a:rPr lang="en-US" dirty="0"/>
              <a:t> | M] from one </a:t>
            </a:r>
            <a:r>
              <a:rPr lang="en-US" i="1" dirty="0"/>
              <a:t>host</a:t>
            </a:r>
            <a:r>
              <a:rPr lang="en-US" dirty="0"/>
              <a:t> to another, using link layer services</a:t>
            </a:r>
          </a:p>
        </p:txBody>
      </p:sp>
      <p:sp>
        <p:nvSpPr>
          <p:cNvPr id="109" name="Slide Number Placeholder 5">
            <a:extLst>
              <a:ext uri="{FF2B5EF4-FFF2-40B4-BE49-F238E27FC236}">
                <a16:creationId xmlns:a16="http://schemas.microsoft.com/office/drawing/2014/main" id="{99BA57FE-A308-1E41-B606-A1B8A22B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96" name="Group 175">
            <a:extLst>
              <a:ext uri="{FF2B5EF4-FFF2-40B4-BE49-F238E27FC236}">
                <a16:creationId xmlns:a16="http://schemas.microsoft.com/office/drawing/2014/main" id="{AC026B9A-C8C6-C045-8CBD-B9022027FFE8}"/>
              </a:ext>
            </a:extLst>
          </p:cNvPr>
          <p:cNvGrpSpPr>
            <a:grpSpLocks/>
          </p:cNvGrpSpPr>
          <p:nvPr/>
        </p:nvGrpSpPr>
        <p:grpSpPr bwMode="auto">
          <a:xfrm>
            <a:off x="5937404" y="1548324"/>
            <a:ext cx="679450" cy="301625"/>
            <a:chOff x="780" y="1553"/>
            <a:chExt cx="428" cy="190"/>
          </a:xfrm>
        </p:grpSpPr>
        <p:sp>
          <p:nvSpPr>
            <p:cNvPr id="97" name="Rectangle 176">
              <a:extLst>
                <a:ext uri="{FF2B5EF4-FFF2-40B4-BE49-F238E27FC236}">
                  <a16:creationId xmlns:a16="http://schemas.microsoft.com/office/drawing/2014/main" id="{10F5A1DA-0939-D34B-B227-29AA407B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8" name="Rectangle 177">
              <a:extLst>
                <a:ext uri="{FF2B5EF4-FFF2-40B4-BE49-F238E27FC236}">
                  <a16:creationId xmlns:a16="http://schemas.microsoft.com/office/drawing/2014/main" id="{2086AF53-43CC-814A-BA4C-260362990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972F90-3C74-DB40-87B9-AFD313A6FA79}"/>
              </a:ext>
            </a:extLst>
          </p:cNvPr>
          <p:cNvGrpSpPr/>
          <p:nvPr/>
        </p:nvGrpSpPr>
        <p:grpSpPr>
          <a:xfrm>
            <a:off x="3186222" y="2137612"/>
            <a:ext cx="1079388" cy="1910319"/>
            <a:chOff x="3186222" y="2137612"/>
            <a:chExt cx="1079388" cy="191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3186222" y="2137612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3192100" y="2928436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3186532" y="3678599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1BE94808-747E-4346-8BA9-1245F5340481}"/>
              </a:ext>
            </a:extLst>
          </p:cNvPr>
          <p:cNvSpPr txBox="1"/>
          <p:nvPr/>
        </p:nvSpPr>
        <p:spPr>
          <a:xfrm>
            <a:off x="3188967" y="4455188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BA56E-C19B-1E49-8691-B116C4BC92D9}"/>
              </a:ext>
            </a:extLst>
          </p:cNvPr>
          <p:cNvGrpSpPr/>
          <p:nvPr/>
        </p:nvGrpSpPr>
        <p:grpSpPr>
          <a:xfrm>
            <a:off x="5144294" y="4194650"/>
            <a:ext cx="1347789" cy="307296"/>
            <a:chOff x="5144294" y="4194650"/>
            <a:chExt cx="1347789" cy="307296"/>
          </a:xfrm>
        </p:grpSpPr>
        <p:grpSp>
          <p:nvGrpSpPr>
            <p:cNvPr id="210" name="Group 182">
              <a:extLst>
                <a:ext uri="{FF2B5EF4-FFF2-40B4-BE49-F238E27FC236}">
                  <a16:creationId xmlns:a16="http://schemas.microsoft.com/office/drawing/2014/main" id="{1C0D8E0C-30C7-D644-B53F-545AC3B41D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226" name="Rectangle 183">
                <a:extLst>
                  <a:ext uri="{FF2B5EF4-FFF2-40B4-BE49-F238E27FC236}">
                    <a16:creationId xmlns:a16="http://schemas.microsoft.com/office/drawing/2014/main" id="{6DE19E5C-020A-764D-8F6B-6BB09EA73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7" name="Rectangle 184">
                <a:extLst>
                  <a:ext uri="{FF2B5EF4-FFF2-40B4-BE49-F238E27FC236}">
                    <a16:creationId xmlns:a16="http://schemas.microsoft.com/office/drawing/2014/main" id="{3DF40025-F95F-CB4C-938D-A1646D492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211" name="Rectangle 181">
              <a:extLst>
                <a:ext uri="{FF2B5EF4-FFF2-40B4-BE49-F238E27FC236}">
                  <a16:creationId xmlns:a16="http://schemas.microsoft.com/office/drawing/2014/main" id="{C5D484DA-CF52-D04F-9108-C2A5AAA25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1" name="Rectangle 181">
              <a:extLst>
                <a:ext uri="{FF2B5EF4-FFF2-40B4-BE49-F238E27FC236}">
                  <a16:creationId xmlns:a16="http://schemas.microsoft.com/office/drawing/2014/main" id="{9A7A7B02-76C2-C24E-946A-4CBDBFE07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04E923B-AAA4-BF49-886D-0890ABD390AE}"/>
                </a:ext>
              </a:extLst>
            </p:cNvPr>
            <p:cNvCxnSpPr>
              <a:cxnSpLocks/>
            </p:cNvCxnSpPr>
            <p:nvPr/>
          </p:nvCxnSpPr>
          <p:spPr>
            <a:xfrm>
              <a:off x="6001149" y="4228896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4096CE24-617A-E048-B706-AA2C9CEA0B54}"/>
                </a:ext>
              </a:extLst>
            </p:cNvPr>
            <p:cNvCxnSpPr/>
            <p:nvPr/>
          </p:nvCxnSpPr>
          <p:spPr>
            <a:xfrm>
              <a:off x="5720650" y="4227184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 181">
              <a:extLst>
                <a:ext uri="{FF2B5EF4-FFF2-40B4-BE49-F238E27FC236}">
                  <a16:creationId xmlns:a16="http://schemas.microsoft.com/office/drawing/2014/main" id="{00739E25-7377-104B-A6E7-E26BE236C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B902E57-4D34-7F49-80B6-6C4A1D5EB080}"/>
                </a:ext>
              </a:extLst>
            </p:cNvPr>
            <p:cNvCxnSpPr/>
            <p:nvPr/>
          </p:nvCxnSpPr>
          <p:spPr>
            <a:xfrm>
              <a:off x="5418102" y="4226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60581BF3-DA2A-CA4C-99A4-DD38B814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>
            <a:extLst>
              <a:ext uri="{FF2B5EF4-FFF2-40B4-BE49-F238E27FC236}">
                <a16:creationId xmlns:a16="http://schemas.microsoft.com/office/drawing/2014/main" id="{3E758716-A071-4141-B9BA-7927A5BFBD94}"/>
              </a:ext>
            </a:extLst>
          </p:cNvPr>
          <p:cNvSpPr>
            <a:spLocks/>
          </p:cNvSpPr>
          <p:nvPr/>
        </p:nvSpPr>
        <p:spPr bwMode="auto">
          <a:xfrm>
            <a:off x="8197855" y="4478480"/>
            <a:ext cx="454072" cy="992421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BEB0F95-AE9C-DA4D-9F9E-9C6AE4A652EE}"/>
              </a:ext>
            </a:extLst>
          </p:cNvPr>
          <p:cNvGrpSpPr/>
          <p:nvPr/>
        </p:nvGrpSpPr>
        <p:grpSpPr>
          <a:xfrm>
            <a:off x="8637066" y="5115960"/>
            <a:ext cx="958850" cy="476251"/>
            <a:chOff x="7493876" y="2774731"/>
            <a:chExt cx="1481958" cy="894622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25F28A-8766-8949-96E6-DD0BD882AB2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FA4B720-1D85-4E4A-A3DF-4E2D8BCABCA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AD2409F-AAE1-4A47-A41C-4F8FC3073E0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10106D6-70AD-294D-966C-B6530FB2C38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3C28B18-54E7-EB4E-A70A-2F3A019FD1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090762B-1155-2347-B6D2-D77A21D74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F0881117-1317-CD49-B4BD-8B8A1E6EB2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2" name="Rectangle 90">
            <a:extLst>
              <a:ext uri="{FF2B5EF4-FFF2-40B4-BE49-F238E27FC236}">
                <a16:creationId xmlns:a16="http://schemas.microsoft.com/office/drawing/2014/main" id="{990C22D1-7679-CB44-8984-10C1D99D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45" y="4489446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4" name="Text Box 92">
            <a:extLst>
              <a:ext uri="{FF2B5EF4-FFF2-40B4-BE49-F238E27FC236}">
                <a16:creationId xmlns:a16="http://schemas.microsoft.com/office/drawing/2014/main" id="{1CB4056D-0AB4-094A-9E8C-7C63E13B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2" y="4456108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4" name="Rectangle 24">
            <a:extLst>
              <a:ext uri="{FF2B5EF4-FFF2-40B4-BE49-F238E27FC236}">
                <a16:creationId xmlns:a16="http://schemas.microsoft.com/office/drawing/2014/main" id="{99237050-2EC8-FD44-B771-4FF0EAEA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137" y="486575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BA4F849D-1AD2-9F4B-A8A6-5D9737C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765" y="4821907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A3F12762-BE2E-E244-ADD0-3F754C8A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136" y="518325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ine 27">
            <a:extLst>
              <a:ext uri="{FF2B5EF4-FFF2-40B4-BE49-F238E27FC236}">
                <a16:creationId xmlns:a16="http://schemas.microsoft.com/office/drawing/2014/main" id="{D9CB41BB-F2D8-B74D-BA63-C9D69DF8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74" y="550393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383571D9-51C3-9042-A891-980960CA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578491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id="{C49F8A27-7F5E-A74A-87FC-4C156780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606114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7EA1E797-77D1-3E4E-BE7E-ACEB5C9F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7" y="98583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id="{955E0381-1B0E-544A-A7DD-37ADCBB6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85" y="94198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FF79401E-326D-8443-A822-64EFF7D91F62}"/>
              </a:ext>
            </a:extLst>
          </p:cNvPr>
          <p:cNvSpPr>
            <a:spLocks/>
          </p:cNvSpPr>
          <p:nvPr/>
        </p:nvSpPr>
        <p:spPr bwMode="auto">
          <a:xfrm>
            <a:off x="8317497" y="2564096"/>
            <a:ext cx="638175" cy="78177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4E47CB1-938F-064D-AFFA-550D0F125117}"/>
              </a:ext>
            </a:extLst>
          </p:cNvPr>
          <p:cNvGrpSpPr/>
          <p:nvPr/>
        </p:nvGrpSpPr>
        <p:grpSpPr>
          <a:xfrm>
            <a:off x="8737109" y="2942202"/>
            <a:ext cx="959348" cy="478062"/>
            <a:chOff x="3668110" y="2448910"/>
            <a:chExt cx="3794234" cy="216513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113AFA1-3E53-2B44-844D-33D4D414E8F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6AACD184-A341-A64D-AF0A-E8273A8D120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97EA54E-AF9C-5E43-ABD4-420C1068CBF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AAA61B04-18ED-CB4C-AA56-9EE1A97FE5C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F58AB38C-C52F-C046-8B42-AB402232C8F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B533FA-5B0B-F640-8203-4E6686DF616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13B733F-5182-5C46-833B-B970C649E76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813" y="264748"/>
            <a:ext cx="4683534" cy="16808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Encapsulation: an end-end view</a:t>
            </a:r>
            <a:endParaRPr lang="en-US" sz="4400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230063FB-CBF2-814F-9B6D-159C714DB102}"/>
              </a:ext>
            </a:extLst>
          </p:cNvPr>
          <p:cNvSpPr>
            <a:spLocks/>
          </p:cNvSpPr>
          <p:nvPr/>
        </p:nvSpPr>
        <p:spPr bwMode="auto">
          <a:xfrm>
            <a:off x="5037145" y="1701796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id="{D0A7F162-BF56-0D42-AC1A-1EA608D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20" y="47783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375C2B54-0F8A-624C-B0EA-326ECF0BEBFA}"/>
              </a:ext>
            </a:extLst>
          </p:cNvPr>
          <p:cNvSpPr>
            <a:spLocks/>
          </p:cNvSpPr>
          <p:nvPr/>
        </p:nvSpPr>
        <p:spPr bwMode="auto">
          <a:xfrm>
            <a:off x="5087944" y="959945"/>
            <a:ext cx="360362" cy="1596219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06DACFB6-A512-6346-ADF0-044A1E0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6" y="1303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27">
            <a:extLst>
              <a:ext uri="{FF2B5EF4-FFF2-40B4-BE49-F238E27FC236}">
                <a16:creationId xmlns:a16="http://schemas.microsoft.com/office/drawing/2014/main" id="{7F5AA9D2-E3F5-C947-8DEE-283B00AD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94" y="162400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ine 28">
            <a:extLst>
              <a:ext uri="{FF2B5EF4-FFF2-40B4-BE49-F238E27FC236}">
                <a16:creationId xmlns:a16="http://schemas.microsoft.com/office/drawing/2014/main" id="{D2FB6FCA-C219-0347-A799-A07286AA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190499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ine 29">
            <a:extLst>
              <a:ext uri="{FF2B5EF4-FFF2-40B4-BE49-F238E27FC236}">
                <a16:creationId xmlns:a16="http://schemas.microsoft.com/office/drawing/2014/main" id="{5DD86E94-6322-434A-87B3-1B856F1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21812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5" name="Group 39">
            <a:extLst>
              <a:ext uri="{FF2B5EF4-FFF2-40B4-BE49-F238E27FC236}">
                <a16:creationId xmlns:a16="http://schemas.microsoft.com/office/drawing/2014/main" id="{8AA541B8-399A-EF48-9EFE-5AF447CE2F83}"/>
              </a:ext>
            </a:extLst>
          </p:cNvPr>
          <p:cNvGrpSpPr>
            <a:grpSpLocks/>
          </p:cNvGrpSpPr>
          <p:nvPr/>
        </p:nvGrpSpPr>
        <p:grpSpPr bwMode="auto">
          <a:xfrm>
            <a:off x="2438406" y="1622421"/>
            <a:ext cx="1208088" cy="303213"/>
            <a:chOff x="501" y="1990"/>
            <a:chExt cx="761" cy="191"/>
          </a:xfrm>
        </p:grpSpPr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0387B9A7-F992-9246-A12A-3BB5DC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Rectangle 41">
              <a:extLst>
                <a:ext uri="{FF2B5EF4-FFF2-40B4-BE49-F238E27FC236}">
                  <a16:creationId xmlns:a16="http://schemas.microsoft.com/office/drawing/2014/main" id="{313D90F6-44E7-5B43-9F40-EAB5A4B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88" name="Rectangle 42">
              <a:extLst>
                <a:ext uri="{FF2B5EF4-FFF2-40B4-BE49-F238E27FC236}">
                  <a16:creationId xmlns:a16="http://schemas.microsoft.com/office/drawing/2014/main" id="{09FD516E-DDA8-584C-AC12-7F5211BB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9" name="Rectangle 43">
              <a:extLst>
                <a:ext uri="{FF2B5EF4-FFF2-40B4-BE49-F238E27FC236}">
                  <a16:creationId xmlns:a16="http://schemas.microsoft.com/office/drawing/2014/main" id="{6FFC472B-97D7-D347-9A3C-464686CD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72E3E927-7804-2B4F-BEB5-8E712FD0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id="{FB19C408-B20F-B545-913F-0B0F21C3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Text Box 5">
            <a:extLst>
              <a:ext uri="{FF2B5EF4-FFF2-40B4-BE49-F238E27FC236}">
                <a16:creationId xmlns:a16="http://schemas.microsoft.com/office/drawing/2014/main" id="{0D15D10E-958A-864A-A283-C2AB2D4E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94" y="1250945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segment</a:t>
            </a:r>
          </a:p>
        </p:txBody>
      </p:sp>
      <p:grpSp>
        <p:nvGrpSpPr>
          <p:cNvPr id="193" name="Group 178">
            <a:extLst>
              <a:ext uri="{FF2B5EF4-FFF2-40B4-BE49-F238E27FC236}">
                <a16:creationId xmlns:a16="http://schemas.microsoft.com/office/drawing/2014/main" id="{C602A8C6-FCB3-7248-AB25-E5D9AF0992ED}"/>
              </a:ext>
            </a:extLst>
          </p:cNvPr>
          <p:cNvGrpSpPr>
            <a:grpSpLocks/>
          </p:cNvGrpSpPr>
          <p:nvPr/>
        </p:nvGrpSpPr>
        <p:grpSpPr bwMode="auto">
          <a:xfrm>
            <a:off x="2755907" y="1290633"/>
            <a:ext cx="301625" cy="292100"/>
            <a:chOff x="1962" y="2058"/>
            <a:chExt cx="190" cy="184"/>
          </a:xfrm>
        </p:grpSpPr>
        <p:sp>
          <p:nvSpPr>
            <p:cNvPr id="194" name="Rectangle 47">
              <a:extLst>
                <a:ext uri="{FF2B5EF4-FFF2-40B4-BE49-F238E27FC236}">
                  <a16:creationId xmlns:a16="http://schemas.microsoft.com/office/drawing/2014/main" id="{74D4FADB-78FF-754C-9258-3499AEC5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5" name="Rectangle 48">
              <a:extLst>
                <a:ext uri="{FF2B5EF4-FFF2-40B4-BE49-F238E27FC236}">
                  <a16:creationId xmlns:a16="http://schemas.microsoft.com/office/drawing/2014/main" id="{9A86A925-4488-C149-AC92-7E56AC2D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96" name="Text Box 4">
            <a:extLst>
              <a:ext uri="{FF2B5EF4-FFF2-40B4-BE49-F238E27FC236}">
                <a16:creationId xmlns:a16="http://schemas.microsoft.com/office/drawing/2014/main" id="{0E8F71B9-D739-9B4D-B3C4-4209B53F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70" y="1590670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datagram</a:t>
            </a:r>
          </a:p>
        </p:txBody>
      </p:sp>
      <p:sp>
        <p:nvSpPr>
          <p:cNvPr id="197" name="Text Box 54">
            <a:extLst>
              <a:ext uri="{FF2B5EF4-FFF2-40B4-BE49-F238E27FC236}">
                <a16:creationId xmlns:a16="http://schemas.microsoft.com/office/drawing/2014/main" id="{74C41705-B97B-5F4E-BB03-C374DF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20" y="4411659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destination</a:t>
            </a:r>
          </a:p>
        </p:txBody>
      </p:sp>
      <p:grpSp>
        <p:nvGrpSpPr>
          <p:cNvPr id="206" name="Group 64">
            <a:extLst>
              <a:ext uri="{FF2B5EF4-FFF2-40B4-BE49-F238E27FC236}">
                <a16:creationId xmlns:a16="http://schemas.microsoft.com/office/drawing/2014/main" id="{C50D7752-68C1-8540-988D-5347ECFD1886}"/>
              </a:ext>
            </a:extLst>
          </p:cNvPr>
          <p:cNvGrpSpPr>
            <a:grpSpLocks/>
          </p:cNvGrpSpPr>
          <p:nvPr/>
        </p:nvGrpSpPr>
        <p:grpSpPr bwMode="auto">
          <a:xfrm>
            <a:off x="1371606" y="5781671"/>
            <a:ext cx="1479550" cy="303213"/>
            <a:chOff x="332" y="2224"/>
            <a:chExt cx="932" cy="191"/>
          </a:xfrm>
        </p:grpSpPr>
        <p:sp>
          <p:nvSpPr>
            <p:cNvPr id="207" name="Rectangle 65">
              <a:extLst>
                <a:ext uri="{FF2B5EF4-FFF2-40B4-BE49-F238E27FC236}">
                  <a16:creationId xmlns:a16="http://schemas.microsoft.com/office/drawing/2014/main" id="{1F3E093B-217C-A04B-B5D1-A6C90254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Rectangle 66">
              <a:extLst>
                <a:ext uri="{FF2B5EF4-FFF2-40B4-BE49-F238E27FC236}">
                  <a16:creationId xmlns:a16="http://schemas.microsoft.com/office/drawing/2014/main" id="{12601678-594C-E14C-9193-F38CE907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09" name="Rectangle 67">
              <a:extLst>
                <a:ext uri="{FF2B5EF4-FFF2-40B4-BE49-F238E27FC236}">
                  <a16:creationId xmlns:a16="http://schemas.microsoft.com/office/drawing/2014/main" id="{C60FF2A5-B680-E647-99BC-03E16BB1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0" name="Rectangle 68">
              <a:extLst>
                <a:ext uri="{FF2B5EF4-FFF2-40B4-BE49-F238E27FC236}">
                  <a16:creationId xmlns:a16="http://schemas.microsoft.com/office/drawing/2014/main" id="{397B1F1F-935A-C84B-968D-E29BC9F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11" name="Rectangle 69">
              <a:extLst>
                <a:ext uri="{FF2B5EF4-FFF2-40B4-BE49-F238E27FC236}">
                  <a16:creationId xmlns:a16="http://schemas.microsoft.com/office/drawing/2014/main" id="{F6478DF2-BC33-B343-8620-1D9F679E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B65227E4-D34A-B045-A564-9F588CE8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89581348-A579-E648-AF77-CC0CCFD7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5CD35CDE-ACA7-B147-9033-013571F3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73">
            <a:extLst>
              <a:ext uri="{FF2B5EF4-FFF2-40B4-BE49-F238E27FC236}">
                <a16:creationId xmlns:a16="http://schemas.microsoft.com/office/drawing/2014/main" id="{782EFA19-0788-864E-B946-830DAB797411}"/>
              </a:ext>
            </a:extLst>
          </p:cNvPr>
          <p:cNvGrpSpPr>
            <a:grpSpLocks/>
          </p:cNvGrpSpPr>
          <p:nvPr/>
        </p:nvGrpSpPr>
        <p:grpSpPr bwMode="auto">
          <a:xfrm>
            <a:off x="1639895" y="5483221"/>
            <a:ext cx="1208087" cy="303213"/>
            <a:chOff x="501" y="1990"/>
            <a:chExt cx="761" cy="191"/>
          </a:xfrm>
        </p:grpSpPr>
        <p:sp>
          <p:nvSpPr>
            <p:cNvPr id="216" name="Rectangle 74">
              <a:extLst>
                <a:ext uri="{FF2B5EF4-FFF2-40B4-BE49-F238E27FC236}">
                  <a16:creationId xmlns:a16="http://schemas.microsoft.com/office/drawing/2014/main" id="{D970D459-C7BE-CB4F-B370-10A7B56F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7" name="Rectangle 75">
              <a:extLst>
                <a:ext uri="{FF2B5EF4-FFF2-40B4-BE49-F238E27FC236}">
                  <a16:creationId xmlns:a16="http://schemas.microsoft.com/office/drawing/2014/main" id="{1904B028-B6FD-624E-A3E6-5B05A106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18" name="Rectangle 76">
              <a:extLst>
                <a:ext uri="{FF2B5EF4-FFF2-40B4-BE49-F238E27FC236}">
                  <a16:creationId xmlns:a16="http://schemas.microsoft.com/office/drawing/2014/main" id="{7E497BF0-01B9-9645-AADF-EC6ECCD6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9" name="Rectangle 77">
              <a:extLst>
                <a:ext uri="{FF2B5EF4-FFF2-40B4-BE49-F238E27FC236}">
                  <a16:creationId xmlns:a16="http://schemas.microsoft.com/office/drawing/2014/main" id="{F655CC88-7712-A040-B05C-B926BA64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0" name="Line 78">
              <a:extLst>
                <a:ext uri="{FF2B5EF4-FFF2-40B4-BE49-F238E27FC236}">
                  <a16:creationId xmlns:a16="http://schemas.microsoft.com/office/drawing/2014/main" id="{5F8C7ACF-60C6-EA40-ABF5-A21BAB3D7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Line 79">
              <a:extLst>
                <a:ext uri="{FF2B5EF4-FFF2-40B4-BE49-F238E27FC236}">
                  <a16:creationId xmlns:a16="http://schemas.microsoft.com/office/drawing/2014/main" id="{B9D1E0FC-D7EB-B94A-95BC-135127D0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80">
            <a:extLst>
              <a:ext uri="{FF2B5EF4-FFF2-40B4-BE49-F238E27FC236}">
                <a16:creationId xmlns:a16="http://schemas.microsoft.com/office/drawing/2014/main" id="{ED606BB4-B8BF-EE47-81F0-E3489EBF698D}"/>
              </a:ext>
            </a:extLst>
          </p:cNvPr>
          <p:cNvGrpSpPr>
            <a:grpSpLocks/>
          </p:cNvGrpSpPr>
          <p:nvPr/>
        </p:nvGrpSpPr>
        <p:grpSpPr bwMode="auto">
          <a:xfrm>
            <a:off x="1943106" y="5175246"/>
            <a:ext cx="890588" cy="303213"/>
            <a:chOff x="645" y="1734"/>
            <a:chExt cx="561" cy="191"/>
          </a:xfrm>
        </p:grpSpPr>
        <p:sp>
          <p:nvSpPr>
            <p:cNvPr id="223" name="Rectangle 81">
              <a:extLst>
                <a:ext uri="{FF2B5EF4-FFF2-40B4-BE49-F238E27FC236}">
                  <a16:creationId xmlns:a16="http://schemas.microsoft.com/office/drawing/2014/main" id="{5E750AC6-B9B9-BA47-9749-5BA61D17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Rectangle 82">
              <a:extLst>
                <a:ext uri="{FF2B5EF4-FFF2-40B4-BE49-F238E27FC236}">
                  <a16:creationId xmlns:a16="http://schemas.microsoft.com/office/drawing/2014/main" id="{203BBA7B-2CF5-6949-AEF6-9B5E4804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5" name="Rectangle 83">
              <a:extLst>
                <a:ext uri="{FF2B5EF4-FFF2-40B4-BE49-F238E27FC236}">
                  <a16:creationId xmlns:a16="http://schemas.microsoft.com/office/drawing/2014/main" id="{D9094A29-8FA3-604F-BCB2-C280189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6" name="Line 84">
              <a:extLst>
                <a:ext uri="{FF2B5EF4-FFF2-40B4-BE49-F238E27FC236}">
                  <a16:creationId xmlns:a16="http://schemas.microsoft.com/office/drawing/2014/main" id="{B797ADA3-EF18-7C49-99C2-2F8F051D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85">
            <a:extLst>
              <a:ext uri="{FF2B5EF4-FFF2-40B4-BE49-F238E27FC236}">
                <a16:creationId xmlns:a16="http://schemas.microsoft.com/office/drawing/2014/main" id="{11AB6D85-B7C0-8142-8671-E8110C22285E}"/>
              </a:ext>
            </a:extLst>
          </p:cNvPr>
          <p:cNvGrpSpPr>
            <a:grpSpLocks/>
          </p:cNvGrpSpPr>
          <p:nvPr/>
        </p:nvGrpSpPr>
        <p:grpSpPr bwMode="auto">
          <a:xfrm>
            <a:off x="2149481" y="4864096"/>
            <a:ext cx="679450" cy="301625"/>
            <a:chOff x="780" y="1553"/>
            <a:chExt cx="428" cy="190"/>
          </a:xfrm>
        </p:grpSpPr>
        <p:sp>
          <p:nvSpPr>
            <p:cNvPr id="228" name="Rectangle 86">
              <a:extLst>
                <a:ext uri="{FF2B5EF4-FFF2-40B4-BE49-F238E27FC236}">
                  <a16:creationId xmlns:a16="http://schemas.microsoft.com/office/drawing/2014/main" id="{5CCFD8AF-21AA-2143-8C8C-4C988C5E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Rectangle 87">
              <a:extLst>
                <a:ext uri="{FF2B5EF4-FFF2-40B4-BE49-F238E27FC236}">
                  <a16:creationId xmlns:a16="http://schemas.microsoft.com/office/drawing/2014/main" id="{0247FE4B-63DA-1F45-A8DA-A5A5C63B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33" name="Line 91">
            <a:extLst>
              <a:ext uri="{FF2B5EF4-FFF2-40B4-BE49-F238E27FC236}">
                <a16:creationId xmlns:a16="http://schemas.microsoft.com/office/drawing/2014/main" id="{19384907-F1F7-7342-B03B-0F3880C9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45" y="480694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Line 93">
            <a:extLst>
              <a:ext uri="{FF2B5EF4-FFF2-40B4-BE49-F238E27FC236}">
                <a16:creationId xmlns:a16="http://schemas.microsoft.com/office/drawing/2014/main" id="{883D6FEA-BFB1-A54A-986E-6B395117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82" y="5127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96">
            <a:extLst>
              <a:ext uri="{FF2B5EF4-FFF2-40B4-BE49-F238E27FC236}">
                <a16:creationId xmlns:a16="http://schemas.microsoft.com/office/drawing/2014/main" id="{259A49E6-709B-2347-990D-69F0B21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33" y="2597147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Line 97">
            <a:extLst>
              <a:ext uri="{FF2B5EF4-FFF2-40B4-BE49-F238E27FC236}">
                <a16:creationId xmlns:a16="http://schemas.microsoft.com/office/drawing/2014/main" id="{D82D4EF1-E7DC-B146-B148-5E79F02BC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33" y="2914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114">
            <a:extLst>
              <a:ext uri="{FF2B5EF4-FFF2-40B4-BE49-F238E27FC236}">
                <a16:creationId xmlns:a16="http://schemas.microsoft.com/office/drawing/2014/main" id="{BEDEB3A2-EFA9-6F44-A8E6-C8BD127C9FBD}"/>
              </a:ext>
            </a:extLst>
          </p:cNvPr>
          <p:cNvSpPr>
            <a:spLocks/>
          </p:cNvSpPr>
          <p:nvPr/>
        </p:nvSpPr>
        <p:spPr bwMode="auto">
          <a:xfrm>
            <a:off x="3048006" y="787395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85B6340C-1412-DD49-A487-35E5DC0144AC}"/>
              </a:ext>
            </a:extLst>
          </p:cNvPr>
          <p:cNvGrpSpPr>
            <a:grpSpLocks/>
          </p:cNvGrpSpPr>
          <p:nvPr/>
        </p:nvGrpSpPr>
        <p:grpSpPr bwMode="auto">
          <a:xfrm>
            <a:off x="5457831" y="4800596"/>
            <a:ext cx="1479550" cy="303213"/>
            <a:chOff x="332" y="2224"/>
            <a:chExt cx="932" cy="191"/>
          </a:xfrm>
        </p:grpSpPr>
        <p:sp>
          <p:nvSpPr>
            <p:cNvPr id="243" name="Rectangle 116">
              <a:extLst>
                <a:ext uri="{FF2B5EF4-FFF2-40B4-BE49-F238E27FC236}">
                  <a16:creationId xmlns:a16="http://schemas.microsoft.com/office/drawing/2014/main" id="{504C038E-092B-1D4B-AD07-733B523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4" name="Rectangle 117">
              <a:extLst>
                <a:ext uri="{FF2B5EF4-FFF2-40B4-BE49-F238E27FC236}">
                  <a16:creationId xmlns:a16="http://schemas.microsoft.com/office/drawing/2014/main" id="{99CDC4A5-2671-2F4C-AF10-D4F0B21A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" name="Rectangle 118">
              <a:extLst>
                <a:ext uri="{FF2B5EF4-FFF2-40B4-BE49-F238E27FC236}">
                  <a16:creationId xmlns:a16="http://schemas.microsoft.com/office/drawing/2014/main" id="{41C01446-A97C-0942-9110-AECA50BA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46" name="Rectangle 119">
              <a:extLst>
                <a:ext uri="{FF2B5EF4-FFF2-40B4-BE49-F238E27FC236}">
                  <a16:creationId xmlns:a16="http://schemas.microsoft.com/office/drawing/2014/main" id="{AA06A8EE-28E9-AF46-9EEA-FBEDDAF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47" name="Rectangle 120">
              <a:extLst>
                <a:ext uri="{FF2B5EF4-FFF2-40B4-BE49-F238E27FC236}">
                  <a16:creationId xmlns:a16="http://schemas.microsoft.com/office/drawing/2014/main" id="{EF7ADA06-A6C3-EC42-9026-08C964BC6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id="{F47A00CE-0D92-CA4D-9460-92CBEF8D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122">
              <a:extLst>
                <a:ext uri="{FF2B5EF4-FFF2-40B4-BE49-F238E27FC236}">
                  <a16:creationId xmlns:a16="http://schemas.microsoft.com/office/drawing/2014/main" id="{457AAAB2-E313-B54A-B86A-CBEACA43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123">
              <a:extLst>
                <a:ext uri="{FF2B5EF4-FFF2-40B4-BE49-F238E27FC236}">
                  <a16:creationId xmlns:a16="http://schemas.microsoft.com/office/drawing/2014/main" id="{777075DA-53C1-4349-BD44-36049E94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124">
            <a:extLst>
              <a:ext uri="{FF2B5EF4-FFF2-40B4-BE49-F238E27FC236}">
                <a16:creationId xmlns:a16="http://schemas.microsoft.com/office/drawing/2014/main" id="{F09DD616-F735-7046-9C1C-D2103F4D1E5C}"/>
              </a:ext>
            </a:extLst>
          </p:cNvPr>
          <p:cNvGrpSpPr>
            <a:grpSpLocks/>
          </p:cNvGrpSpPr>
          <p:nvPr/>
        </p:nvGrpSpPr>
        <p:grpSpPr bwMode="auto">
          <a:xfrm>
            <a:off x="5716595" y="4494208"/>
            <a:ext cx="1208087" cy="303212"/>
            <a:chOff x="501" y="1990"/>
            <a:chExt cx="761" cy="191"/>
          </a:xfrm>
        </p:grpSpPr>
        <p:sp>
          <p:nvSpPr>
            <p:cNvPr id="252" name="Rectangle 125">
              <a:extLst>
                <a:ext uri="{FF2B5EF4-FFF2-40B4-BE49-F238E27FC236}">
                  <a16:creationId xmlns:a16="http://schemas.microsoft.com/office/drawing/2014/main" id="{DB941F93-1335-5645-94DE-59F0019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3" name="Rectangle 126">
              <a:extLst>
                <a:ext uri="{FF2B5EF4-FFF2-40B4-BE49-F238E27FC236}">
                  <a16:creationId xmlns:a16="http://schemas.microsoft.com/office/drawing/2014/main" id="{9EA1B2EB-B358-3D4C-841E-567FECF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54" name="Rectangle 127">
              <a:extLst>
                <a:ext uri="{FF2B5EF4-FFF2-40B4-BE49-F238E27FC236}">
                  <a16:creationId xmlns:a16="http://schemas.microsoft.com/office/drawing/2014/main" id="{13F00E9F-B735-5849-861F-39C839F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55" name="Rectangle 128">
              <a:extLst>
                <a:ext uri="{FF2B5EF4-FFF2-40B4-BE49-F238E27FC236}">
                  <a16:creationId xmlns:a16="http://schemas.microsoft.com/office/drawing/2014/main" id="{0CE33A55-3FFF-D247-A00E-5085ABE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56" name="Line 129">
              <a:extLst>
                <a:ext uri="{FF2B5EF4-FFF2-40B4-BE49-F238E27FC236}">
                  <a16:creationId xmlns:a16="http://schemas.microsoft.com/office/drawing/2014/main" id="{5257F2F7-73B9-0943-A775-4320CC67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130">
              <a:extLst>
                <a:ext uri="{FF2B5EF4-FFF2-40B4-BE49-F238E27FC236}">
                  <a16:creationId xmlns:a16="http://schemas.microsoft.com/office/drawing/2014/main" id="{F79FB15F-B9B5-1C48-A8C6-B6B142E7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Group 140">
            <a:extLst>
              <a:ext uri="{FF2B5EF4-FFF2-40B4-BE49-F238E27FC236}">
                <a16:creationId xmlns:a16="http://schemas.microsoft.com/office/drawing/2014/main" id="{DC4925E6-41A9-8643-8E76-63BD0FB2392D}"/>
              </a:ext>
            </a:extLst>
          </p:cNvPr>
          <p:cNvGrpSpPr>
            <a:grpSpLocks/>
          </p:cNvGrpSpPr>
          <p:nvPr/>
        </p:nvGrpSpPr>
        <p:grpSpPr bwMode="auto">
          <a:xfrm>
            <a:off x="8488370" y="4860921"/>
            <a:ext cx="1208087" cy="303213"/>
            <a:chOff x="501" y="1990"/>
            <a:chExt cx="761" cy="191"/>
          </a:xfrm>
        </p:grpSpPr>
        <p:sp>
          <p:nvSpPr>
            <p:cNvPr id="259" name="Rectangle 141">
              <a:extLst>
                <a:ext uri="{FF2B5EF4-FFF2-40B4-BE49-F238E27FC236}">
                  <a16:creationId xmlns:a16="http://schemas.microsoft.com/office/drawing/2014/main" id="{24DA0C2F-17DB-7643-B65D-18F2B4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0" name="Rectangle 142">
              <a:extLst>
                <a:ext uri="{FF2B5EF4-FFF2-40B4-BE49-F238E27FC236}">
                  <a16:creationId xmlns:a16="http://schemas.microsoft.com/office/drawing/2014/main" id="{296D85F8-DA00-E347-906C-91E4F93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1" name="Rectangle 143">
              <a:extLst>
                <a:ext uri="{FF2B5EF4-FFF2-40B4-BE49-F238E27FC236}">
                  <a16:creationId xmlns:a16="http://schemas.microsoft.com/office/drawing/2014/main" id="{7E7E3D6E-A342-6648-9506-7A080F8B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2" name="Rectangle 144">
              <a:extLst>
                <a:ext uri="{FF2B5EF4-FFF2-40B4-BE49-F238E27FC236}">
                  <a16:creationId xmlns:a16="http://schemas.microsoft.com/office/drawing/2014/main" id="{E27AB14D-C29B-DF45-8BD1-D050C50B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63" name="Line 145">
              <a:extLst>
                <a:ext uri="{FF2B5EF4-FFF2-40B4-BE49-F238E27FC236}">
                  <a16:creationId xmlns:a16="http://schemas.microsoft.com/office/drawing/2014/main" id="{331963CB-8B11-1C4E-8253-0FDB3A37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Line 146">
              <a:extLst>
                <a:ext uri="{FF2B5EF4-FFF2-40B4-BE49-F238E27FC236}">
                  <a16:creationId xmlns:a16="http://schemas.microsoft.com/office/drawing/2014/main" id="{432304F0-73BB-2748-8E18-7151D5E3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156">
            <a:extLst>
              <a:ext uri="{FF2B5EF4-FFF2-40B4-BE49-F238E27FC236}">
                <a16:creationId xmlns:a16="http://schemas.microsoft.com/office/drawing/2014/main" id="{2999D032-84BD-264A-ADD9-A5141E317962}"/>
              </a:ext>
            </a:extLst>
          </p:cNvPr>
          <p:cNvGrpSpPr>
            <a:grpSpLocks/>
          </p:cNvGrpSpPr>
          <p:nvPr/>
        </p:nvGrpSpPr>
        <p:grpSpPr bwMode="auto">
          <a:xfrm>
            <a:off x="2157419" y="1919283"/>
            <a:ext cx="1479550" cy="303212"/>
            <a:chOff x="332" y="2224"/>
            <a:chExt cx="932" cy="191"/>
          </a:xfrm>
        </p:grpSpPr>
        <p:sp>
          <p:nvSpPr>
            <p:cNvPr id="266" name="Rectangle 157">
              <a:extLst>
                <a:ext uri="{FF2B5EF4-FFF2-40B4-BE49-F238E27FC236}">
                  <a16:creationId xmlns:a16="http://schemas.microsoft.com/office/drawing/2014/main" id="{0E7166F5-9BCE-6142-A6E7-CDF9498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7" name="Rectangle 158">
              <a:extLst>
                <a:ext uri="{FF2B5EF4-FFF2-40B4-BE49-F238E27FC236}">
                  <a16:creationId xmlns:a16="http://schemas.microsoft.com/office/drawing/2014/main" id="{754F1661-A032-B447-9C02-84330F1B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8" name="Rectangle 159">
              <a:extLst>
                <a:ext uri="{FF2B5EF4-FFF2-40B4-BE49-F238E27FC236}">
                  <a16:creationId xmlns:a16="http://schemas.microsoft.com/office/drawing/2014/main" id="{1C7AD2C3-C553-2A4B-9171-A8E09BA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9" name="Rectangle 160">
              <a:extLst>
                <a:ext uri="{FF2B5EF4-FFF2-40B4-BE49-F238E27FC236}">
                  <a16:creationId xmlns:a16="http://schemas.microsoft.com/office/drawing/2014/main" id="{CE64079E-3B67-F34D-801D-A92A1F3B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70" name="Rectangle 161">
              <a:extLst>
                <a:ext uri="{FF2B5EF4-FFF2-40B4-BE49-F238E27FC236}">
                  <a16:creationId xmlns:a16="http://schemas.microsoft.com/office/drawing/2014/main" id="{1E8F4774-501D-1F43-80F6-8E0FBDD2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71" name="Line 162">
              <a:extLst>
                <a:ext uri="{FF2B5EF4-FFF2-40B4-BE49-F238E27FC236}">
                  <a16:creationId xmlns:a16="http://schemas.microsoft.com/office/drawing/2014/main" id="{AC823B9C-431D-F442-BF16-B2BB2576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Line 163">
              <a:extLst>
                <a:ext uri="{FF2B5EF4-FFF2-40B4-BE49-F238E27FC236}">
                  <a16:creationId xmlns:a16="http://schemas.microsoft.com/office/drawing/2014/main" id="{027C6256-CE60-DF44-B53C-314BE237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Line 164">
              <a:extLst>
                <a:ext uri="{FF2B5EF4-FFF2-40B4-BE49-F238E27FC236}">
                  <a16:creationId xmlns:a16="http://schemas.microsoft.com/office/drawing/2014/main" id="{EB0B6073-A87E-8C45-871D-8531AA065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4" name="Text Box 166">
            <a:extLst>
              <a:ext uri="{FF2B5EF4-FFF2-40B4-BE49-F238E27FC236}">
                <a16:creationId xmlns:a16="http://schemas.microsoft.com/office/drawing/2014/main" id="{B74B5829-1A8F-AE47-9517-C70C28E5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831" y="5665783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5" name="Text Box 167">
            <a:extLst>
              <a:ext uri="{FF2B5EF4-FFF2-40B4-BE49-F238E27FC236}">
                <a16:creationId xmlns:a16="http://schemas.microsoft.com/office/drawing/2014/main" id="{28AC982F-9E27-1847-9770-EC46EAFE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19" y="3386662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switch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Text Box 174">
            <a:extLst>
              <a:ext uri="{FF2B5EF4-FFF2-40B4-BE49-F238E27FC236}">
                <a16:creationId xmlns:a16="http://schemas.microsoft.com/office/drawing/2014/main" id="{2A962AD2-9396-3D42-9E36-5C73F53C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9" y="94614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message</a:t>
            </a:r>
          </a:p>
        </p:txBody>
      </p:sp>
      <p:grpSp>
        <p:nvGrpSpPr>
          <p:cNvPr id="277" name="Group 175">
            <a:extLst>
              <a:ext uri="{FF2B5EF4-FFF2-40B4-BE49-F238E27FC236}">
                <a16:creationId xmlns:a16="http://schemas.microsoft.com/office/drawing/2014/main" id="{06D27889-C61F-0242-A608-3A140922A686}"/>
              </a:ext>
            </a:extLst>
          </p:cNvPr>
          <p:cNvGrpSpPr>
            <a:grpSpLocks/>
          </p:cNvGrpSpPr>
          <p:nvPr/>
        </p:nvGrpSpPr>
        <p:grpSpPr bwMode="auto">
          <a:xfrm>
            <a:off x="2982919" y="973134"/>
            <a:ext cx="679450" cy="301625"/>
            <a:chOff x="780" y="1553"/>
            <a:chExt cx="428" cy="190"/>
          </a:xfrm>
        </p:grpSpPr>
        <p:sp>
          <p:nvSpPr>
            <p:cNvPr id="278" name="Rectangle 176">
              <a:extLst>
                <a:ext uri="{FF2B5EF4-FFF2-40B4-BE49-F238E27FC236}">
                  <a16:creationId xmlns:a16="http://schemas.microsoft.com/office/drawing/2014/main" id="{8E4EC409-9300-A24E-856E-0C57A050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9" name="Rectangle 177">
              <a:extLst>
                <a:ext uri="{FF2B5EF4-FFF2-40B4-BE49-F238E27FC236}">
                  <a16:creationId xmlns:a16="http://schemas.microsoft.com/office/drawing/2014/main" id="{C7120CFE-84DC-AE4A-96EA-467B21A3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280" name="Group 185">
            <a:extLst>
              <a:ext uri="{FF2B5EF4-FFF2-40B4-BE49-F238E27FC236}">
                <a16:creationId xmlns:a16="http://schemas.microsoft.com/office/drawing/2014/main" id="{48F838C9-2064-8846-AE99-7D64C6F0E88A}"/>
              </a:ext>
            </a:extLst>
          </p:cNvPr>
          <p:cNvGrpSpPr>
            <a:grpSpLocks/>
          </p:cNvGrpSpPr>
          <p:nvPr/>
        </p:nvGrpSpPr>
        <p:grpSpPr bwMode="auto">
          <a:xfrm>
            <a:off x="2746384" y="1290634"/>
            <a:ext cx="908050" cy="301625"/>
            <a:chOff x="1848" y="2046"/>
            <a:chExt cx="572" cy="190"/>
          </a:xfrm>
        </p:grpSpPr>
        <p:grpSp>
          <p:nvGrpSpPr>
            <p:cNvPr id="281" name="Group 179">
              <a:extLst>
                <a:ext uri="{FF2B5EF4-FFF2-40B4-BE49-F238E27FC236}">
                  <a16:creationId xmlns:a16="http://schemas.microsoft.com/office/drawing/2014/main" id="{B8E6789C-1509-4C48-885B-AD08332F4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id="{06BC3922-CF81-3845-BA10-96DBBA1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id="{C4E3DD7C-9412-E741-BD84-C65290F3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282" name="Group 182">
              <a:extLst>
                <a:ext uri="{FF2B5EF4-FFF2-40B4-BE49-F238E27FC236}">
                  <a16:creationId xmlns:a16="http://schemas.microsoft.com/office/drawing/2014/main" id="{19C49CDA-616B-0942-AEEF-049BB04D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83" name="Rectangle 183">
                <a:extLst>
                  <a:ext uri="{FF2B5EF4-FFF2-40B4-BE49-F238E27FC236}">
                    <a16:creationId xmlns:a16="http://schemas.microsoft.com/office/drawing/2014/main" id="{4F97E7C1-6241-2842-9ACE-7FBCF045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184">
                <a:extLst>
                  <a:ext uri="{FF2B5EF4-FFF2-40B4-BE49-F238E27FC236}">
                    <a16:creationId xmlns:a16="http://schemas.microsoft.com/office/drawing/2014/main" id="{FBAAFC8C-9356-294D-B8F3-F6E481079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87" name="Group 187">
            <a:extLst>
              <a:ext uri="{FF2B5EF4-FFF2-40B4-BE49-F238E27FC236}">
                <a16:creationId xmlns:a16="http://schemas.microsoft.com/office/drawing/2014/main" id="{11860688-7535-2242-95B7-51DB4FCD1617}"/>
              </a:ext>
            </a:extLst>
          </p:cNvPr>
          <p:cNvGrpSpPr>
            <a:grpSpLocks/>
          </p:cNvGrpSpPr>
          <p:nvPr/>
        </p:nvGrpSpPr>
        <p:grpSpPr bwMode="auto">
          <a:xfrm>
            <a:off x="2438407" y="1622425"/>
            <a:ext cx="323850" cy="295274"/>
            <a:chOff x="1948" y="2058"/>
            <a:chExt cx="204" cy="184"/>
          </a:xfrm>
        </p:grpSpPr>
        <p:sp>
          <p:nvSpPr>
            <p:cNvPr id="288" name="Rectangle 188">
              <a:extLst>
                <a:ext uri="{FF2B5EF4-FFF2-40B4-BE49-F238E27FC236}">
                  <a16:creationId xmlns:a16="http://schemas.microsoft.com/office/drawing/2014/main" id="{731A6D81-5EA1-834F-A9B7-29A362E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9" name="Rectangle 189">
              <a:extLst>
                <a:ext uri="{FF2B5EF4-FFF2-40B4-BE49-F238E27FC236}">
                  <a16:creationId xmlns:a16="http://schemas.microsoft.com/office/drawing/2014/main" id="{2EAE3C28-1F19-034E-A583-4C40A29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0" name="Text Box 7">
            <a:extLst>
              <a:ext uri="{FF2B5EF4-FFF2-40B4-BE49-F238E27FC236}">
                <a16:creationId xmlns:a16="http://schemas.microsoft.com/office/drawing/2014/main" id="{A538246A-59B9-0349-A984-2F7704D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9" y="189705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frame</a:t>
            </a:r>
          </a:p>
        </p:txBody>
      </p:sp>
      <p:grpSp>
        <p:nvGrpSpPr>
          <p:cNvPr id="294" name="Group 190">
            <a:extLst>
              <a:ext uri="{FF2B5EF4-FFF2-40B4-BE49-F238E27FC236}">
                <a16:creationId xmlns:a16="http://schemas.microsoft.com/office/drawing/2014/main" id="{3A531A16-240C-9241-94EF-4C9AE49511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59407" y="1341434"/>
            <a:ext cx="803275" cy="771525"/>
            <a:chOff x="-44" y="1473"/>
            <a:chExt cx="981" cy="1105"/>
          </a:xfrm>
        </p:grpSpPr>
        <p:pic>
          <p:nvPicPr>
            <p:cNvPr id="295" name="Picture 191" descr="desktop_computer_stylized_medium">
              <a:extLst>
                <a:ext uri="{FF2B5EF4-FFF2-40B4-BE49-F238E27FC236}">
                  <a16:creationId xmlns:a16="http://schemas.microsoft.com/office/drawing/2014/main" id="{1407FE03-3BF1-1D45-8A83-D39E3D03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>
              <a:extLst>
                <a:ext uri="{FF2B5EF4-FFF2-40B4-BE49-F238E27FC236}">
                  <a16:creationId xmlns:a16="http://schemas.microsoft.com/office/drawing/2014/main" id="{24E88B51-BE9B-3C48-9F67-26465B749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Freeform 10">
            <a:extLst>
              <a:ext uri="{FF2B5EF4-FFF2-40B4-BE49-F238E27FC236}">
                <a16:creationId xmlns:a16="http://schemas.microsoft.com/office/drawing/2014/main" id="{7497192E-FD73-AA40-BE80-ABE9A774CC99}"/>
              </a:ext>
            </a:extLst>
          </p:cNvPr>
          <p:cNvSpPr>
            <a:spLocks/>
          </p:cNvSpPr>
          <p:nvPr/>
        </p:nvSpPr>
        <p:spPr bwMode="auto">
          <a:xfrm>
            <a:off x="4178506" y="4871041"/>
            <a:ext cx="360362" cy="152290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" name="Group 187">
            <a:extLst>
              <a:ext uri="{FF2B5EF4-FFF2-40B4-BE49-F238E27FC236}">
                <a16:creationId xmlns:a16="http://schemas.microsoft.com/office/drawing/2014/main" id="{4888665C-41EE-644D-80C5-A5B901764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97382" y="5224459"/>
            <a:ext cx="803275" cy="771525"/>
            <a:chOff x="-44" y="1473"/>
            <a:chExt cx="981" cy="1105"/>
          </a:xfrm>
        </p:grpSpPr>
        <p:pic>
          <p:nvPicPr>
            <p:cNvPr id="292" name="Picture 188" descr="desktop_computer_stylized_medium">
              <a:extLst>
                <a:ext uri="{FF2B5EF4-FFF2-40B4-BE49-F238E27FC236}">
                  <a16:creationId xmlns:a16="http://schemas.microsoft.com/office/drawing/2014/main" id="{7A9F9E63-740A-7147-A711-8D8238F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B678C5E1-8916-9C47-B1F3-E8A3F8BB6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Text Box 98">
            <a:extLst>
              <a:ext uri="{FF2B5EF4-FFF2-40B4-BE49-F238E27FC236}">
                <a16:creationId xmlns:a16="http://schemas.microsoft.com/office/drawing/2014/main" id="{9BC58A09-0AC8-5F40-B8A7-C0AF48D1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180" y="258459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37" name="Slide Number Placeholder 5">
            <a:extLst>
              <a:ext uri="{FF2B5EF4-FFF2-40B4-BE49-F238E27FC236}">
                <a16:creationId xmlns:a16="http://schemas.microsoft.com/office/drawing/2014/main" id="{E70AE3D5-912C-A246-BEFD-E695C530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Chapter 1: summary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77332" y="1325518"/>
            <a:ext cx="6189609" cy="521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We’ve covered a “</a:t>
            </a:r>
            <a:r>
              <a:rPr lang="en-US" altLang="ja-JP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ton” of material!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Internet overview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a protocol?</a:t>
            </a:r>
          </a:p>
          <a:p>
            <a:pPr marL="473075" indent="-3556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network edge, access network, core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packet-switching versus circuit-switching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800" dirty="0">
                <a:ea typeface="Arial" panose="020B0604020202020204" pitchFamily="34" charset="0"/>
              </a:rPr>
              <a:t>Internet structure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performance: loss, delay, throughput</a:t>
            </a:r>
          </a:p>
          <a:p>
            <a:pPr marL="473075" indent="-406400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layering, service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models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515DDB-81B8-9745-A3D6-9EFD3E80B128}"/>
              </a:ext>
            </a:extLst>
          </p:cNvPr>
          <p:cNvSpPr txBox="1">
            <a:spLocks noChangeArrowheads="1"/>
          </p:cNvSpPr>
          <p:nvPr/>
        </p:nvSpPr>
        <p:spPr>
          <a:xfrm>
            <a:off x="7616592" y="2335167"/>
            <a:ext cx="3724275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You now have: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context, overview, vocabulary, 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feel” of networking</a:t>
            </a:r>
          </a:p>
          <a:p>
            <a:pPr marL="473075" indent="-355600"/>
            <a:r>
              <a:rPr lang="en-US" altLang="en-US" sz="3200" dirty="0">
                <a:ea typeface="ＭＳ Ｐゴシック" panose="020B0600070205080204" pitchFamily="34" charset="-128"/>
              </a:rPr>
              <a:t>more depth, detail,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and fun </a:t>
            </a:r>
            <a:r>
              <a:rPr lang="en-US" altLang="en-US" sz="3200" dirty="0">
                <a:ea typeface="ＭＳ Ｐゴシック" panose="020B0600070205080204" pitchFamily="34" charset="-128"/>
              </a:rPr>
              <a:t>to follow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!</a:t>
            </a:r>
            <a:endParaRPr lang="en-US" alt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081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689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Additional Chapter 1 slides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5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ISO/OSI reference </a:t>
            </a:r>
            <a:r>
              <a:rPr lang="en-US" altLang="en-US" dirty="0">
                <a:ea typeface="ＭＳ Ｐゴシック" panose="020B0600070205080204" pitchFamily="34" charset="-128"/>
              </a:rPr>
              <a:t>m</a:t>
            </a:r>
            <a:r>
              <a:rPr lang="en-US" altLang="en-US" sz="4400" dirty="0">
                <a:ea typeface="ＭＳ Ｐゴシック" panose="020B0600070205080204" pitchFamily="34" charset="-128"/>
              </a:rPr>
              <a:t>odel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665343" y="1341922"/>
            <a:ext cx="6765452" cy="513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Two layers not found in  Internet protocol stack!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presentation: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allow applications to interpret meaning of data, e.g., encryption, compression, machine-specific conventions</a:t>
            </a:r>
          </a:p>
          <a:p>
            <a:pPr marL="287338" indent="-287338"/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session: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synchronization, checkpointing, recovery of data exchange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Internet stack “</a:t>
            </a:r>
            <a:r>
              <a:rPr lang="en-US" altLang="ja-JP" dirty="0">
                <a:ea typeface="ＭＳ Ｐゴシック" panose="020B0600070205080204" pitchFamily="34" charset="-128"/>
              </a:rPr>
              <a:t>missing” these layers!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these services, </a:t>
            </a:r>
            <a:r>
              <a:rPr lang="en-US" altLang="en-US" sz="2800" i="1" dirty="0">
                <a:ea typeface="Arial" panose="020B0604020202020204" pitchFamily="34" charset="0"/>
              </a:rPr>
              <a:t>if needed,</a:t>
            </a:r>
            <a:r>
              <a:rPr lang="en-US" altLang="en-US" sz="2800" dirty="0">
                <a:ea typeface="Arial" panose="020B0604020202020204" pitchFamily="34" charset="0"/>
              </a:rPr>
              <a:t> must be implemented in application</a:t>
            </a:r>
          </a:p>
          <a:p>
            <a:pPr marL="682625" lvl="1" indent="-225425"/>
            <a:r>
              <a:rPr lang="en-US" altLang="en-US" sz="2800" dirty="0">
                <a:ea typeface="Arial" panose="020B0604020202020204" pitchFamily="34" charset="0"/>
              </a:rPr>
              <a:t>needed?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919DE3-1C67-444E-9B68-661747C7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241" y="1413668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9FC83A-3010-6E44-80DA-A0B478A2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7941" y="1550193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2AF1634-8914-FF4A-8ACB-58E0BABFE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5079" y="1721643"/>
            <a:ext cx="198278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US" altLang="en-US" dirty="0"/>
              <a:t>application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presentation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session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transport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network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link</a:t>
            </a:r>
          </a:p>
          <a:p>
            <a:pPr algn="ctr">
              <a:lnSpc>
                <a:spcPct val="70000"/>
              </a:lnSpc>
            </a:pPr>
            <a:endParaRPr lang="en-US" altLang="en-US" dirty="0"/>
          </a:p>
          <a:p>
            <a:pPr algn="ctr">
              <a:lnSpc>
                <a:spcPct val="70000"/>
              </a:lnSpc>
            </a:pPr>
            <a:r>
              <a:rPr lang="en-US" altLang="en-US" dirty="0"/>
              <a:t>physical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A989D6F-FA45-8C4E-9BBC-741936AB2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2142331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5317A6D-8DDE-594B-9C31-D329305C5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1186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C0565FC-B6A4-1C41-A3C7-95333C728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591" y="3658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CB8177A7-EC5F-054E-9BF4-6807B276E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3179" y="46743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3C788FC-704D-5B46-BAF8-D2E15950C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304" y="419179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50AC6633-E0EA-2542-8345-CA3634789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716" y="266144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44C3F-C77B-9A49-ACB6-EDB2E17C9D3A}"/>
              </a:ext>
            </a:extLst>
          </p:cNvPr>
          <p:cNvSpPr txBox="1"/>
          <p:nvPr/>
        </p:nvSpPr>
        <p:spPr>
          <a:xfrm>
            <a:off x="8246534" y="5352939"/>
            <a:ext cx="246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seven layer OSI/ISO </a:t>
            </a:r>
          </a:p>
          <a:p>
            <a:pPr algn="ctr"/>
            <a:r>
              <a:rPr lang="en-US" dirty="0"/>
              <a:t>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41914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8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449A3FFD-17A5-3548-87D2-0D98917E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6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Wireshark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33CACA-6D4B-914E-879C-D0A4801FDD69}"/>
              </a:ext>
            </a:extLst>
          </p:cNvPr>
          <p:cNvGrpSpPr>
            <a:grpSpLocks/>
          </p:cNvGrpSpPr>
          <p:nvPr/>
        </p:nvGrpSpPr>
        <p:grpSpPr bwMode="auto">
          <a:xfrm>
            <a:off x="3064933" y="1186569"/>
            <a:ext cx="5643563" cy="4216400"/>
            <a:chOff x="824874" y="353539"/>
            <a:chExt cx="5643193" cy="421627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4E988EB-48F5-F54C-B9C9-133FDF1668DB}"/>
                </a:ext>
              </a:extLst>
            </p:cNvPr>
            <p:cNvSpPr/>
            <p:nvPr/>
          </p:nvSpPr>
          <p:spPr>
            <a:xfrm>
              <a:off x="824874" y="366239"/>
              <a:ext cx="431772" cy="4203579"/>
            </a:xfrm>
            <a:custGeom>
              <a:avLst/>
              <a:gdLst>
                <a:gd name="connsiteX0" fmla="*/ 0 w 432078"/>
                <a:gd name="connsiteY0" fmla="*/ 4203185 h 4255561"/>
                <a:gd name="connsiteX1" fmla="*/ 418984 w 432078"/>
                <a:gd name="connsiteY1" fmla="*/ 3430637 h 4255561"/>
                <a:gd name="connsiteX2" fmla="*/ 432078 w 432078"/>
                <a:gd name="connsiteY2" fmla="*/ 0 h 4255561"/>
                <a:gd name="connsiteX3" fmla="*/ 117839 w 432078"/>
                <a:gd name="connsiteY3" fmla="*/ 4255561 h 4255561"/>
                <a:gd name="connsiteX0" fmla="*/ 26187 w 458265"/>
                <a:gd name="connsiteY0" fmla="*/ 4203185 h 4216279"/>
                <a:gd name="connsiteX1" fmla="*/ 445171 w 458265"/>
                <a:gd name="connsiteY1" fmla="*/ 3430637 h 4216279"/>
                <a:gd name="connsiteX2" fmla="*/ 458265 w 458265"/>
                <a:gd name="connsiteY2" fmla="*/ 0 h 4216279"/>
                <a:gd name="connsiteX3" fmla="*/ 0 w 458265"/>
                <a:gd name="connsiteY3" fmla="*/ 4216279 h 4216279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4" fmla="*/ 0 w 432078"/>
                <a:gd name="connsiteY4" fmla="*/ 4203185 h 420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78" h="4203185">
                  <a:moveTo>
                    <a:pt x="0" y="4203185"/>
                  </a:moveTo>
                  <a:lnTo>
                    <a:pt x="418984" y="3430637"/>
                  </a:lnTo>
                  <a:cubicBezTo>
                    <a:pt x="423349" y="2287091"/>
                    <a:pt x="427713" y="1143546"/>
                    <a:pt x="432078" y="0"/>
                  </a:cubicBezTo>
                  <a:lnTo>
                    <a:pt x="13093" y="4203185"/>
                  </a:lnTo>
                  <a:lnTo>
                    <a:pt x="0" y="42031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D99EF08-E24A-5A49-9945-D9CA13EA5222}"/>
                </a:ext>
              </a:extLst>
            </p:cNvPr>
            <p:cNvSpPr/>
            <p:nvPr/>
          </p:nvSpPr>
          <p:spPr bwMode="auto">
            <a:xfrm>
              <a:off x="1243947" y="353539"/>
              <a:ext cx="5224120" cy="34304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12" name="Picture 12" descr="segment.png">
            <a:extLst>
              <a:ext uri="{FF2B5EF4-FFF2-40B4-BE49-F238E27FC236}">
                <a16:creationId xmlns:a16="http://schemas.microsoft.com/office/drawing/2014/main" id="{31F4545C-714A-6F44-B53A-F7A6D5DA3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46" y="5561719"/>
            <a:ext cx="3959225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0" descr="access_point_stylized_small">
            <a:extLst>
              <a:ext uri="{FF2B5EF4-FFF2-40B4-BE49-F238E27FC236}">
                <a16:creationId xmlns:a16="http://schemas.microsoft.com/office/drawing/2014/main" id="{EB48D454-00B5-A34A-A529-36B7DA8E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596" y="4609219"/>
            <a:ext cx="1389062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 descr="ethernet.png">
            <a:extLst>
              <a:ext uri="{FF2B5EF4-FFF2-40B4-BE49-F238E27FC236}">
                <a16:creationId xmlns:a16="http://schemas.microsoft.com/office/drawing/2014/main" id="{C5203EF8-627E-2042-8C20-19993C0786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09358" y="4955294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 descr="ethernet.png">
            <a:extLst>
              <a:ext uri="{FF2B5EF4-FFF2-40B4-BE49-F238E27FC236}">
                <a16:creationId xmlns:a16="http://schemas.microsoft.com/office/drawing/2014/main" id="{578AB9CA-D9FD-954A-98D3-51DB796B2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008" y="495846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0" descr="ethernet.png">
            <a:extLst>
              <a:ext uri="{FF2B5EF4-FFF2-40B4-BE49-F238E27FC236}">
                <a16:creationId xmlns:a16="http://schemas.microsoft.com/office/drawing/2014/main" id="{4C48A8AC-6418-744D-A910-549C5CD89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02258" y="4977519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E911A-CDD2-1346-8084-63A13C627C2A}"/>
              </a:ext>
            </a:extLst>
          </p:cNvPr>
          <p:cNvGrpSpPr>
            <a:grpSpLocks/>
          </p:cNvGrpSpPr>
          <p:nvPr/>
        </p:nvGrpSpPr>
        <p:grpSpPr bwMode="auto">
          <a:xfrm>
            <a:off x="6351058" y="1550106"/>
            <a:ext cx="2327275" cy="3171825"/>
            <a:chOff x="4556452" y="1162095"/>
            <a:chExt cx="2326213" cy="3172030"/>
          </a:xfrm>
        </p:grpSpPr>
        <p:cxnSp>
          <p:nvCxnSpPr>
            <p:cNvPr id="19" name="Straight Connector 46">
              <a:extLst>
                <a:ext uri="{FF2B5EF4-FFF2-40B4-BE49-F238E27FC236}">
                  <a16:creationId xmlns:a16="http://schemas.microsoft.com/office/drawing/2014/main" id="{1899062E-6FBE-F241-9273-440E78FA9B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30098" y="2252175"/>
              <a:ext cx="0" cy="208195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0" name="Group 31">
              <a:extLst>
                <a:ext uri="{FF2B5EF4-FFF2-40B4-BE49-F238E27FC236}">
                  <a16:creationId xmlns:a16="http://schemas.microsoft.com/office/drawing/2014/main" id="{0AF4144E-7C91-A14A-9783-8FC3A384D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5010" y="2856756"/>
              <a:ext cx="2190234" cy="1214863"/>
              <a:chOff x="3862510" y="4375664"/>
              <a:chExt cx="2190234" cy="121486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1FC302-1162-5E49-8F13-1F861DEAC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1225" y="4425779"/>
                <a:ext cx="2164362" cy="1152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TextBox 26">
                <a:extLst>
                  <a:ext uri="{FF2B5EF4-FFF2-40B4-BE49-F238E27FC236}">
                    <a16:creationId xmlns:a16="http://schemas.microsoft.com/office/drawing/2014/main" id="{56611581-6A55-8A48-9D24-B72464937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8617" y="4375664"/>
                <a:ext cx="2012565" cy="121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Transport</a:t>
                </a:r>
                <a:r>
                  <a:rPr lang="en-US" altLang="en-US" sz="1400" dirty="0"/>
                  <a:t> (TCP/UDP)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Network</a:t>
                </a:r>
                <a:r>
                  <a:rPr lang="en-US" altLang="en-US" sz="1400" dirty="0"/>
                  <a:t> (IP)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Link</a:t>
                </a:r>
                <a:r>
                  <a:rPr lang="en-US" altLang="en-US" sz="1400" dirty="0"/>
                  <a:t> (Ethernet)</a:t>
                </a:r>
              </a:p>
              <a:p>
                <a:pPr algn="ctr">
                  <a:lnSpc>
                    <a:spcPts val="2200"/>
                  </a:lnSpc>
                </a:pPr>
                <a:r>
                  <a:rPr lang="en-US" altLang="en-US" sz="1600" dirty="0"/>
                  <a:t>Physical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C616FD6-92BE-1448-8332-F8CB3AA888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62510" y="474004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AAC730B-8F83-7642-90A1-7970CED73F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0887" y="502338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BDE145-CB48-5B40-B0B6-53D48FB66E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879264" y="530672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" name="Group 35">
              <a:extLst>
                <a:ext uri="{FF2B5EF4-FFF2-40B4-BE49-F238E27FC236}">
                  <a16:creationId xmlns:a16="http://schemas.microsoft.com/office/drawing/2014/main" id="{6BDEDF86-62AF-3545-8A5C-C023BBBAE6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1526" y="1162095"/>
              <a:ext cx="1529986" cy="1021335"/>
              <a:chOff x="4130677" y="5836665"/>
              <a:chExt cx="1529986" cy="10213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FC0C6C-CBAC-0D4C-A25C-CD01CD655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372" y="5836665"/>
                <a:ext cx="1464594" cy="10208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TextBox 34">
                <a:extLst>
                  <a:ext uri="{FF2B5EF4-FFF2-40B4-BE49-F238E27FC236}">
                    <a16:creationId xmlns:a16="http://schemas.microsoft.com/office/drawing/2014/main" id="{154423E1-413E-D941-BE7F-12C38BEA0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0677" y="5913072"/>
                <a:ext cx="1529986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 dirty="0"/>
                  <a:t>application</a:t>
                </a:r>
              </a:p>
              <a:p>
                <a:pPr algn="ctr"/>
                <a:r>
                  <a:rPr lang="en-US" altLang="en-US" sz="1600" dirty="0"/>
                  <a:t>(www browser, </a:t>
                </a:r>
              </a:p>
              <a:p>
                <a:pPr algn="ctr"/>
                <a:r>
                  <a:rPr lang="en-US" altLang="en-US" sz="1600" dirty="0"/>
                  <a:t>email client</a:t>
                </a:r>
                <a:r>
                  <a:rPr lang="en-US" altLang="en-US" sz="2000" dirty="0"/>
                  <a:t>)</a:t>
                </a:r>
              </a:p>
            </p:txBody>
          </p:sp>
        </p:grpSp>
        <p:cxnSp>
          <p:nvCxnSpPr>
            <p:cNvPr id="22" name="Straight Connector 37">
              <a:extLst>
                <a:ext uri="{FF2B5EF4-FFF2-40B4-BE49-F238E27FC236}">
                  <a16:creationId xmlns:a16="http://schemas.microsoft.com/office/drawing/2014/main" id="{4A29DB5B-3F11-884B-AB9A-298FDA78DB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56452" y="2631900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A1004907-9073-D549-98A7-95D39588D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591" y="2252173"/>
              <a:ext cx="10430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400" dirty="0"/>
                <a:t>application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409E8C39-FFD0-6441-9ADC-D3F798651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684" y="2627171"/>
              <a:ext cx="444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 dirty="0"/>
                <a:t>OS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F2F1FE-AA65-BD42-827C-95CF21339B3A}"/>
              </a:ext>
            </a:extLst>
          </p:cNvPr>
          <p:cNvGrpSpPr>
            <a:grpSpLocks/>
          </p:cNvGrpSpPr>
          <p:nvPr/>
        </p:nvGrpSpPr>
        <p:grpSpPr bwMode="auto">
          <a:xfrm>
            <a:off x="3571346" y="1265944"/>
            <a:ext cx="2925231" cy="3168113"/>
            <a:chOff x="1775964" y="877299"/>
            <a:chExt cx="2925206" cy="3168757"/>
          </a:xfrm>
        </p:grpSpPr>
        <p:grpSp>
          <p:nvGrpSpPr>
            <p:cNvPr id="33" name="Group 44">
              <a:extLst>
                <a:ext uri="{FF2B5EF4-FFF2-40B4-BE49-F238E27FC236}">
                  <a16:creationId xmlns:a16="http://schemas.microsoft.com/office/drawing/2014/main" id="{8C4A5E14-6678-0743-BA67-8633682C5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6152" y="877299"/>
              <a:ext cx="1597376" cy="3168757"/>
              <a:chOff x="1636659" y="183316"/>
              <a:chExt cx="1597376" cy="3168757"/>
            </a:xfrm>
          </p:grpSpPr>
          <p:grpSp>
            <p:nvGrpSpPr>
              <p:cNvPr id="38" name="Group 22">
                <a:extLst>
                  <a:ext uri="{FF2B5EF4-FFF2-40B4-BE49-F238E27FC236}">
                    <a16:creationId xmlns:a16="http://schemas.microsoft.com/office/drawing/2014/main" id="{459552ED-E99E-1244-8AC2-852FAB00AF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0781" y="2206785"/>
                <a:ext cx="1295389" cy="1041028"/>
                <a:chOff x="3116291" y="4275642"/>
                <a:chExt cx="1295389" cy="104102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B9342A8-AF2E-824F-B7B1-36C01D52F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291" y="4298876"/>
                  <a:ext cx="1295389" cy="101779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TextBox 14">
                  <a:extLst>
                    <a:ext uri="{FF2B5EF4-FFF2-40B4-BE49-F238E27FC236}">
                      <a16:creationId xmlns:a16="http://schemas.microsoft.com/office/drawing/2014/main" id="{BEC95393-BE24-BB43-AD77-D43EC965B4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51788" y="4275642"/>
                  <a:ext cx="1197377" cy="1015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capture</a:t>
                  </a:r>
                </a:p>
                <a:p>
                  <a:pPr algn="ctr"/>
                  <a:r>
                    <a:rPr lang="en-US" altLang="en-US" sz="2000" dirty="0"/>
                    <a:t>(pcap)</a:t>
                  </a:r>
                </a:p>
              </p:txBody>
            </p:sp>
          </p:grpSp>
          <p:grpSp>
            <p:nvGrpSpPr>
              <p:cNvPr id="39" name="Group 23">
                <a:extLst>
                  <a:ext uri="{FF2B5EF4-FFF2-40B4-BE49-F238E27FC236}">
                    <a16:creationId xmlns:a16="http://schemas.microsoft.com/office/drawing/2014/main" id="{C0A5C2D9-6816-4840-9C13-3A6C5D4DB2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794" y="863478"/>
                <a:ext cx="1296233" cy="707886"/>
                <a:chOff x="865524" y="5161570"/>
                <a:chExt cx="1296233" cy="70788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3608655-FBDC-3C4A-BA7F-D1DB2F745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1399" y="5200691"/>
                  <a:ext cx="1300151" cy="66847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TextBox 16">
                  <a:extLst>
                    <a:ext uri="{FF2B5EF4-FFF2-40B4-BE49-F238E27FC236}">
                      <a16:creationId xmlns:a16="http://schemas.microsoft.com/office/drawing/2014/main" id="{FCA77183-AC62-DD47-AF14-D0B0CFE9AE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7846" y="5161570"/>
                  <a:ext cx="1159292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2000" dirty="0"/>
                    <a:t>packet</a:t>
                  </a:r>
                </a:p>
                <a:p>
                  <a:pPr algn="ctr"/>
                  <a:r>
                    <a:rPr lang="en-US" altLang="en-US" sz="2000" dirty="0"/>
                    <a:t>analyzer</a:t>
                  </a:r>
                </a:p>
              </p:txBody>
            </p:sp>
          </p:grp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3227ABC3-B012-C747-BD3D-F450FBF09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659" y="183316"/>
                <a:ext cx="1597376" cy="3168757"/>
              </a:xfrm>
              <a:prstGeom prst="rect">
                <a:avLst/>
              </a:prstGeom>
              <a:noFill/>
              <a:ln w="22225">
                <a:solidFill>
                  <a:srgbClr val="00009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/>
              </a:p>
            </p:txBody>
          </p:sp>
          <p:pic>
            <p:nvPicPr>
              <p:cNvPr id="41" name="Picture 43">
                <a:extLst>
                  <a:ext uri="{FF2B5EF4-FFF2-40B4-BE49-F238E27FC236}">
                    <a16:creationId xmlns:a16="http://schemas.microsoft.com/office/drawing/2014/main" id="{59BA13CB-07BE-694A-91F7-B0920A134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241" y="230951"/>
                <a:ext cx="1089265" cy="36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34" name="Straight Connector 47">
              <a:extLst>
                <a:ext uri="{FF2B5EF4-FFF2-40B4-BE49-F238E27FC236}">
                  <a16:creationId xmlns:a16="http://schemas.microsoft.com/office/drawing/2014/main" id="{3923F7AD-F0C3-3243-8CD4-DDD92CA174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0118" y="2330738"/>
              <a:ext cx="0" cy="558315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50">
              <a:extLst>
                <a:ext uri="{FF2B5EF4-FFF2-40B4-BE49-F238E27FC236}">
                  <a16:creationId xmlns:a16="http://schemas.microsoft.com/office/drawing/2014/main" id="{AB415A04-E5C0-364E-A75C-CCB02FD025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6195" y="3653236"/>
              <a:ext cx="1427164" cy="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56">
              <a:extLst>
                <a:ext uri="{FF2B5EF4-FFF2-40B4-BE49-F238E27FC236}">
                  <a16:creationId xmlns:a16="http://schemas.microsoft.com/office/drawing/2014/main" id="{86A658DD-FDA2-DF4A-9996-8E851F97C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194" y="3242589"/>
              <a:ext cx="1296976" cy="646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dirty="0"/>
                <a:t>copy of all Ethernet frames sent/received</a:t>
              </a:r>
            </a:p>
          </p:txBody>
        </p:sp>
        <p:cxnSp>
          <p:nvCxnSpPr>
            <p:cNvPr id="37" name="Straight Connector 64">
              <a:extLst>
                <a:ext uri="{FF2B5EF4-FFF2-40B4-BE49-F238E27FC236}">
                  <a16:creationId xmlns:a16="http://schemas.microsoft.com/office/drawing/2014/main" id="{3DD256F0-12B9-A44B-97FA-82075E575F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75964" y="2640266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8">
            <a:extLst>
              <a:ext uri="{FF2B5EF4-FFF2-40B4-BE49-F238E27FC236}">
                <a16:creationId xmlns:a16="http://schemas.microsoft.com/office/drawing/2014/main" id="{4F6ED1FB-59EB-454A-BFCC-AD2A53B22B9C}"/>
              </a:ext>
            </a:extLst>
          </p:cNvPr>
          <p:cNvGrpSpPr>
            <a:grpSpLocks/>
          </p:cNvGrpSpPr>
          <p:nvPr/>
        </p:nvGrpSpPr>
        <p:grpSpPr bwMode="auto">
          <a:xfrm>
            <a:off x="1570775" y="4459441"/>
            <a:ext cx="1562100" cy="1511300"/>
            <a:chOff x="-44" y="1473"/>
            <a:chExt cx="981" cy="1105"/>
          </a:xfrm>
        </p:grpSpPr>
        <p:pic>
          <p:nvPicPr>
            <p:cNvPr id="47" name="Picture 49" descr="desktop_computer_stylized_medium">
              <a:extLst>
                <a:ext uri="{FF2B5EF4-FFF2-40B4-BE49-F238E27FC236}">
                  <a16:creationId xmlns:a16="http://schemas.microsoft.com/office/drawing/2014/main" id="{F98D6AC3-8421-8142-ADC8-80BEF2E1F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F3EE387E-1B3E-524C-8162-6AF4C9FBCE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 packet delay and loss occur?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/>
              <a:t>packets </a:t>
            </a:r>
            <a:r>
              <a:rPr lang="en-US" i="1" dirty="0">
                <a:solidFill>
                  <a:srgbClr val="C00000"/>
                </a:solidFill>
              </a:rPr>
              <a:t>queue</a:t>
            </a:r>
            <a:r>
              <a:rPr lang="en-US" dirty="0"/>
              <a:t> in router buffers, waiting for turn for transmission</a:t>
            </a:r>
          </a:p>
          <a:p>
            <a:pPr marL="750888" lvl="1" indent="-277813">
              <a:buFont typeface="Wingdings" charset="2"/>
              <a:buChar char="§"/>
              <a:defRPr/>
            </a:pPr>
            <a:r>
              <a:rPr lang="en-US" dirty="0"/>
              <a:t>queue length grows when arrival rate to link (temporarily) exceeds output link capacity 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dirty="0"/>
              <a:t>packet </a:t>
            </a:r>
            <a:r>
              <a:rPr lang="en-US" i="1" dirty="0">
                <a:solidFill>
                  <a:srgbClr val="CC0000"/>
                </a:solidFill>
              </a:rPr>
              <a:t>loss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occurs when memory to hold queued packets fills up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4277596" y="3137806"/>
            <a:ext cx="5876927" cy="1239838"/>
            <a:chOff x="1279" y="2225"/>
            <a:chExt cx="3702" cy="781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225"/>
              <a:ext cx="3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(transmission delay)</a:t>
              </a: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3" y="4742762"/>
            <a:ext cx="5216531" cy="900111"/>
            <a:chOff x="2103" y="3214"/>
            <a:chExt cx="3286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packets in buffers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(queueing delay)</a:t>
              </a: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95">
            <a:extLst>
              <a:ext uri="{FF2B5EF4-FFF2-40B4-BE49-F238E27FC236}">
                <a16:creationId xmlns:a16="http://schemas.microsoft.com/office/drawing/2014/main" id="{BB37FD35-03D6-7647-8A50-07C919E6BBD2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704672"/>
            <a:ext cx="5173663" cy="1757364"/>
            <a:chOff x="1421" y="3190"/>
            <a:chExt cx="3259" cy="1107"/>
          </a:xfrm>
        </p:grpSpPr>
        <p:sp>
          <p:nvSpPr>
            <p:cNvPr id="56" name="Line 91">
              <a:extLst>
                <a:ext uri="{FF2B5EF4-FFF2-40B4-BE49-F238E27FC236}">
                  <a16:creationId xmlns:a16="http://schemas.microsoft.com/office/drawing/2014/main" id="{A5A2CA5C-95AA-1E49-AE10-3C2A0148D7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id="{90578129-76D6-DA4C-AF38-D254E1E2A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32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free (available) buffers: arriving packets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dropped (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 if no free buffers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45CC7D59-8063-2F4C-A4F4-9B16811F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</a:t>
            </a:r>
            <a:r>
              <a:rPr lang="en-US" b="0" i="1" dirty="0"/>
              <a:t>Types of Delay</a:t>
            </a:r>
            <a:endParaRPr lang="en-US" sz="4400" dirty="0"/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186569"/>
            <a:ext cx="10800540" cy="474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70D46B2-DA48-BC41-88EB-9A7ADF18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825" y="1139603"/>
            <a:ext cx="11210340" cy="5655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0888" lvl="1" indent="-277813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10086"/>
                </a:solidFill>
              </a:rPr>
              <a:t>Processing Delay (Nodal Delay</a:t>
            </a:r>
            <a:r>
              <a:rPr lang="en-US" sz="2400" dirty="0" smtClean="0">
                <a:solidFill>
                  <a:srgbClr val="010086"/>
                </a:solidFill>
              </a:rPr>
              <a:t>):</a:t>
            </a:r>
          </a:p>
          <a:p>
            <a:pPr marL="473075" lvl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defRPr/>
            </a:pPr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The time required to examine the packet’s header and determine where to direct the packet is part </a:t>
            </a:r>
            <a:r>
              <a:rPr lang="en-US" sz="2400" dirty="0" smtClean="0"/>
              <a:t>of the </a:t>
            </a:r>
            <a:r>
              <a:rPr lang="en-US" sz="2400" dirty="0"/>
              <a:t>processing delay.</a:t>
            </a:r>
          </a:p>
          <a:p>
            <a:pPr marL="473075" lvl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defRPr/>
            </a:pPr>
            <a:r>
              <a:rPr lang="en-US" sz="2400" dirty="0" smtClean="0"/>
              <a:t>	Processing </a:t>
            </a:r>
            <a:r>
              <a:rPr lang="en-US" sz="2400" dirty="0"/>
              <a:t>delays in high-speed routers are typically on the order of </a:t>
            </a:r>
            <a:r>
              <a:rPr lang="en-US" sz="2400" dirty="0">
                <a:solidFill>
                  <a:srgbClr val="FF0000"/>
                </a:solidFill>
              </a:rPr>
              <a:t>microseconds</a:t>
            </a:r>
            <a:r>
              <a:rPr lang="en-US" sz="2400" dirty="0"/>
              <a:t> </a:t>
            </a:r>
            <a:r>
              <a:rPr lang="en-US" sz="2400" dirty="0" smtClean="0"/>
              <a:t>or less.</a:t>
            </a:r>
          </a:p>
          <a:p>
            <a:pPr marL="473075" lvl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defRPr/>
            </a:pPr>
            <a:endParaRPr lang="en-US" sz="2400" dirty="0"/>
          </a:p>
          <a:p>
            <a:pPr marL="750888" lvl="1" indent="-277813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10086"/>
                </a:solidFill>
              </a:rPr>
              <a:t>Queuing Delay</a:t>
            </a:r>
            <a:r>
              <a:rPr lang="en-US" sz="2400" dirty="0" smtClean="0">
                <a:solidFill>
                  <a:srgbClr val="010086"/>
                </a:solidFill>
              </a:rPr>
              <a:t>:</a:t>
            </a:r>
          </a:p>
          <a:p>
            <a:pPr marL="473075" lvl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defRPr/>
            </a:pPr>
            <a:r>
              <a:rPr lang="en-US" sz="2400" dirty="0">
                <a:solidFill>
                  <a:srgbClr val="010086"/>
                </a:solidFill>
              </a:rPr>
              <a:t>	</a:t>
            </a:r>
            <a:r>
              <a:rPr lang="en-US" sz="2400" dirty="0" smtClean="0">
                <a:solidFill>
                  <a:srgbClr val="010086"/>
                </a:solidFill>
              </a:rPr>
              <a:t> </a:t>
            </a:r>
            <a:r>
              <a:rPr lang="en-US" sz="2400" dirty="0"/>
              <a:t>At the queue, the packet experiences a queuing delay as it waits to be transmitted onto the </a:t>
            </a:r>
            <a:r>
              <a:rPr lang="en-US" sz="2400" dirty="0" smtClean="0"/>
              <a:t>link.</a:t>
            </a:r>
          </a:p>
          <a:p>
            <a:pPr marL="473075" lvl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defRPr/>
            </a:pPr>
            <a:endParaRPr lang="en-US" sz="2400" dirty="0"/>
          </a:p>
          <a:p>
            <a:pPr marL="750888" lvl="1" indent="-277813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10086"/>
                </a:solidFill>
              </a:rPr>
              <a:t>Transmission Delay: </a:t>
            </a:r>
            <a:endParaRPr lang="en-US" sz="2400" dirty="0" smtClean="0">
              <a:solidFill>
                <a:srgbClr val="010086"/>
              </a:solidFill>
            </a:endParaRPr>
          </a:p>
          <a:p>
            <a:pPr marL="473075" lvl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defRPr/>
            </a:pPr>
            <a:r>
              <a:rPr lang="en-US" sz="2400" dirty="0">
                <a:solidFill>
                  <a:srgbClr val="010086"/>
                </a:solidFill>
              </a:rPr>
              <a:t>	</a:t>
            </a:r>
            <a:r>
              <a:rPr lang="en-US" sz="2400" dirty="0" smtClean="0"/>
              <a:t>The </a:t>
            </a:r>
            <a:r>
              <a:rPr lang="en-US" sz="2400" dirty="0"/>
              <a:t>transmission delay is L/R. </a:t>
            </a:r>
            <a:r>
              <a:rPr lang="en-US" sz="2400" dirty="0" smtClean="0"/>
              <a:t>This is </a:t>
            </a:r>
            <a:r>
              <a:rPr lang="en-US" sz="2400" dirty="0"/>
              <a:t>the amount of time required to push (that is, transmit) all of the packet’s bits into the link</a:t>
            </a:r>
            <a:r>
              <a:rPr lang="en-US" sz="2400" dirty="0" smtClean="0"/>
              <a:t>.</a:t>
            </a:r>
            <a:endParaRPr lang="en-US" sz="2400" dirty="0"/>
          </a:p>
          <a:p>
            <a:pPr marL="473075" lvl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defRPr/>
            </a:pPr>
            <a:r>
              <a:rPr lang="en-US" sz="2400" dirty="0" smtClean="0"/>
              <a:t>	Transmission </a:t>
            </a:r>
            <a:r>
              <a:rPr lang="en-US" sz="2400" dirty="0"/>
              <a:t>delays are typically on the order of </a:t>
            </a:r>
            <a:r>
              <a:rPr lang="en-US" sz="2400" dirty="0">
                <a:solidFill>
                  <a:srgbClr val="FF0000"/>
                </a:solidFill>
              </a:rPr>
              <a:t>microseconds to milliseconds </a:t>
            </a:r>
            <a:r>
              <a:rPr lang="en-US" sz="2400" dirty="0"/>
              <a:t>in practice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34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</a:t>
            </a:r>
            <a:r>
              <a:rPr lang="en-US" b="0" i="1" dirty="0"/>
              <a:t>Types of Delay</a:t>
            </a:r>
            <a:endParaRPr lang="en-US" sz="4400" dirty="0"/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186569"/>
            <a:ext cx="10800540" cy="474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70D46B2-DA48-BC41-88EB-9A7ADF18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825" y="1310758"/>
            <a:ext cx="11210340" cy="3340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0888" lvl="1" indent="-277813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7030A0"/>
                </a:solidFill>
              </a:rPr>
              <a:t>Propagation </a:t>
            </a:r>
            <a:r>
              <a:rPr lang="en-US" sz="2400" dirty="0">
                <a:solidFill>
                  <a:srgbClr val="7030A0"/>
                </a:solidFill>
              </a:rPr>
              <a:t>D</a:t>
            </a:r>
            <a:r>
              <a:rPr lang="en-US" sz="2400" dirty="0" smtClean="0">
                <a:solidFill>
                  <a:srgbClr val="7030A0"/>
                </a:solidFill>
              </a:rPr>
              <a:t>elay :</a:t>
            </a:r>
          </a:p>
          <a:p>
            <a:pPr marL="473075" lvl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defRPr/>
            </a:pPr>
            <a:r>
              <a:rPr lang="en-US" sz="2400" dirty="0"/>
              <a:t>	</a:t>
            </a:r>
            <a:r>
              <a:rPr lang="en-US" sz="2400" dirty="0" smtClean="0"/>
              <a:t>Once </a:t>
            </a:r>
            <a:r>
              <a:rPr lang="en-US" sz="2400" dirty="0"/>
              <a:t>a bit is pushed into the link, it needs to propagate to router B. The time required to propagate </a:t>
            </a:r>
            <a:r>
              <a:rPr lang="en-US" sz="2400" dirty="0" smtClean="0"/>
              <a:t>from the </a:t>
            </a:r>
            <a:r>
              <a:rPr lang="en-US" sz="2400" dirty="0"/>
              <a:t>beginning of the link to router B is the propagation delay. </a:t>
            </a:r>
            <a:endParaRPr lang="en-US" sz="2400" dirty="0" smtClean="0"/>
          </a:p>
          <a:p>
            <a:pPr marL="473075" lvl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defRPr/>
            </a:pPr>
            <a:r>
              <a:rPr lang="en-US" sz="2400" dirty="0"/>
              <a:t>	</a:t>
            </a:r>
            <a:r>
              <a:rPr lang="en-US" sz="2400" dirty="0" smtClean="0"/>
              <a:t>The </a:t>
            </a:r>
            <a:r>
              <a:rPr lang="en-US" sz="2400" dirty="0"/>
              <a:t>bit propagates at the </a:t>
            </a:r>
            <a:r>
              <a:rPr lang="en-US" sz="2400" dirty="0" smtClean="0"/>
              <a:t>propagation speed </a:t>
            </a:r>
            <a:r>
              <a:rPr lang="en-US" sz="2400" dirty="0"/>
              <a:t>of the link. Range: 2⋅108 meters/sec to 3⋅108 meters/sec</a:t>
            </a:r>
          </a:p>
          <a:p>
            <a:pPr marL="473075" lvl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defRPr/>
            </a:pPr>
            <a:r>
              <a:rPr lang="en-US" sz="2400" dirty="0" smtClean="0"/>
              <a:t>	The </a:t>
            </a:r>
            <a:r>
              <a:rPr lang="en-US" sz="2400" dirty="0"/>
              <a:t>propagation delay is the distance </a:t>
            </a:r>
            <a:r>
              <a:rPr lang="en-US" sz="2400" dirty="0" smtClean="0"/>
              <a:t>between two </a:t>
            </a:r>
            <a:r>
              <a:rPr lang="en-US" sz="2400" dirty="0"/>
              <a:t>routers divided by the propagation speed. That is, the propagation delay is </a:t>
            </a:r>
            <a:r>
              <a:rPr lang="en-US" sz="2400" dirty="0">
                <a:solidFill>
                  <a:srgbClr val="7030A0"/>
                </a:solidFill>
              </a:rPr>
              <a:t>d/s</a:t>
            </a:r>
            <a:r>
              <a:rPr lang="en-US" sz="2400" dirty="0"/>
              <a:t>, where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distance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between router A and router B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 is the propagation speed of the link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5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AC2D03E9-7C61-0A43-A247-276B596B9942}"/>
              </a:ext>
            </a:extLst>
          </p:cNvPr>
          <p:cNvSpPr txBox="1">
            <a:spLocks noChangeArrowheads="1"/>
          </p:cNvSpPr>
          <p:nvPr/>
        </p:nvSpPr>
        <p:spPr>
          <a:xfrm>
            <a:off x="1621934" y="4604492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nodal processing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bit errors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output link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&lt; microsecs</a:t>
            </a: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41" y="4536106"/>
            <a:ext cx="5054724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70D46B2-DA48-BC41-88EB-9A7ADF18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9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and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very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520C29B2-BF21-FD46-BEE5-C6688F240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41B12F5C-6331-1347-85AF-E2E9F4F4F811}"/>
              </a:ext>
            </a:extLst>
          </p:cNvPr>
          <p:cNvSpPr txBox="1">
            <a:spLocks noChangeArrowheads="1"/>
          </p:cNvSpPr>
          <p:nvPr/>
        </p:nvSpPr>
        <p:spPr>
          <a:xfrm>
            <a:off x="929148" y="2992271"/>
            <a:ext cx="5377170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car ~ bit; caravan ~ packet; toll service ~ link transmission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takes 12 sec to service car (bit transmission time)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 100 km/hr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long until caravan is lined up before 2nd toll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761B03B4-E470-8748-91D1-0F853F7B927D}"/>
              </a:ext>
            </a:extLst>
          </p:cNvPr>
          <p:cNvSpPr txBox="1">
            <a:spLocks noChangeArrowheads="1"/>
          </p:cNvSpPr>
          <p:nvPr/>
        </p:nvSpPr>
        <p:spPr>
          <a:xfrm>
            <a:off x="6248401" y="3095287"/>
            <a:ext cx="5402826" cy="3286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lvl="0" indent="-287338"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to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push” entire caravan through toll booth onto highway </a:t>
            </a: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=</a:t>
            </a:r>
            <a:r>
              <a:rPr lang="en-US" dirty="0" smtClean="0"/>
              <a:t>(10 </a:t>
            </a:r>
            <a:r>
              <a:rPr lang="en-US" dirty="0"/>
              <a:t>cars)/(5 cars/minute)=2 minutes</a:t>
            </a:r>
            <a:r>
              <a:rPr kumimoji="0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=2 min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for last car to propagate from 1st to 2nd toll both: 100km/(100km/hr) =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1hr =60 min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62 minutes</a:t>
            </a:r>
          </a:p>
        </p:txBody>
      </p:sp>
      <p:sp>
        <p:nvSpPr>
          <p:cNvPr id="119" name="Text Box 45">
            <a:extLst>
              <a:ext uri="{FF2B5EF4-FFF2-40B4-BE49-F238E27FC236}">
                <a16:creationId xmlns:a16="http://schemas.microsoft.com/office/drawing/2014/main" id="{A5BF8F48-588A-9542-B2DC-B2F53BE2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831" y="2031427"/>
            <a:ext cx="212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</a:t>
            </a:r>
          </a:p>
        </p:txBody>
      </p:sp>
      <p:sp>
        <p:nvSpPr>
          <p:cNvPr id="113" name="Text Box 48">
            <a:extLst>
              <a:ext uri="{FF2B5EF4-FFF2-40B4-BE49-F238E27FC236}">
                <a16:creationId xmlns:a16="http://schemas.microsoft.com/office/drawing/2014/main" id="{538D52FE-8983-DE48-A549-A9D77BEDF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981" y="2031428"/>
            <a:ext cx="2343150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 booth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link)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031" y="20282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93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618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43">
            <a:extLst>
              <a:ext uri="{FF2B5EF4-FFF2-40B4-BE49-F238E27FC236}">
                <a16:creationId xmlns:a16="http://schemas.microsoft.com/office/drawing/2014/main" id="{06AB5747-7DF5-054B-A605-678C28B8F023}"/>
              </a:ext>
            </a:extLst>
          </p:cNvPr>
          <p:cNvGrpSpPr>
            <a:grpSpLocks/>
          </p:cNvGrpSpPr>
          <p:nvPr/>
        </p:nvGrpSpPr>
        <p:grpSpPr bwMode="auto">
          <a:xfrm>
            <a:off x="6396831" y="1369439"/>
            <a:ext cx="2127250" cy="1031875"/>
            <a:chOff x="1190" y="938"/>
            <a:chExt cx="1340" cy="650"/>
          </a:xfrm>
        </p:grpSpPr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30622299-93C7-C146-B64E-640C3A25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489F4DAA-3FA9-864E-AD92-AF346BDBE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35" name="Group 46">
            <a:extLst>
              <a:ext uri="{FF2B5EF4-FFF2-40B4-BE49-F238E27FC236}">
                <a16:creationId xmlns:a16="http://schemas.microsoft.com/office/drawing/2014/main" id="{5A542ED3-A756-0848-962E-AB4EE1D071F5}"/>
              </a:ext>
            </a:extLst>
          </p:cNvPr>
          <p:cNvGrpSpPr>
            <a:grpSpLocks/>
          </p:cNvGrpSpPr>
          <p:nvPr/>
        </p:nvGrpSpPr>
        <p:grpSpPr bwMode="auto">
          <a:xfrm>
            <a:off x="3405981" y="1369440"/>
            <a:ext cx="2343150" cy="1370014"/>
            <a:chOff x="1103" y="938"/>
            <a:chExt cx="1476" cy="863"/>
          </a:xfrm>
        </p:grpSpPr>
        <p:sp>
          <p:nvSpPr>
            <p:cNvPr id="36" name="Rectangle 47">
              <a:extLst>
                <a:ext uri="{FF2B5EF4-FFF2-40B4-BE49-F238E27FC236}">
                  <a16:creationId xmlns:a16="http://schemas.microsoft.com/office/drawing/2014/main" id="{510AF9A5-1454-E54A-90C7-636E81FB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Text Box 48">
              <a:extLst>
                <a:ext uri="{FF2B5EF4-FFF2-40B4-BE49-F238E27FC236}">
                  <a16:creationId xmlns:a16="http://schemas.microsoft.com/office/drawing/2014/main" id="{AD1BF2BA-C5C0-9C44-A5CB-B96F3F468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link)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" name="Line 51">
            <a:extLst>
              <a:ext uri="{FF2B5EF4-FFF2-40B4-BE49-F238E27FC236}">
                <a16:creationId xmlns:a16="http://schemas.microsoft.com/office/drawing/2014/main" id="{CFEC8BD7-A104-544E-81BD-EB48859B2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53">
            <a:extLst>
              <a:ext uri="{FF2B5EF4-FFF2-40B4-BE49-F238E27FC236}">
                <a16:creationId xmlns:a16="http://schemas.microsoft.com/office/drawing/2014/main" id="{5D81F632-C42E-7F46-B3A6-E3822C140C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56">
            <a:extLst>
              <a:ext uri="{FF2B5EF4-FFF2-40B4-BE49-F238E27FC236}">
                <a16:creationId xmlns:a16="http://schemas.microsoft.com/office/drawing/2014/main" id="{71A8F2B0-A705-BB40-B880-82FE39A5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Oval 57">
            <a:extLst>
              <a:ext uri="{FF2B5EF4-FFF2-40B4-BE49-F238E27FC236}">
                <a16:creationId xmlns:a16="http://schemas.microsoft.com/office/drawing/2014/main" id="{524F089B-1FA8-1146-BBBE-36DECB41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4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Oval 58">
            <a:extLst>
              <a:ext uri="{FF2B5EF4-FFF2-40B4-BE49-F238E27FC236}">
                <a16:creationId xmlns:a16="http://schemas.microsoft.com/office/drawing/2014/main" id="{CC5B0640-3D1B-084C-A930-6F9BBA4F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81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" name="Group 61">
            <a:extLst>
              <a:ext uri="{FF2B5EF4-FFF2-40B4-BE49-F238E27FC236}">
                <a16:creationId xmlns:a16="http://schemas.microsoft.com/office/drawing/2014/main" id="{CB01D88B-27F5-5647-8AFC-25FBA13C651E}"/>
              </a:ext>
            </a:extLst>
          </p:cNvPr>
          <p:cNvGrpSpPr>
            <a:grpSpLocks/>
          </p:cNvGrpSpPr>
          <p:nvPr/>
        </p:nvGrpSpPr>
        <p:grpSpPr bwMode="auto">
          <a:xfrm>
            <a:off x="3931443" y="1280539"/>
            <a:ext cx="458788" cy="777875"/>
            <a:chOff x="2365" y="1352"/>
            <a:chExt cx="1022" cy="1616"/>
          </a:xfrm>
        </p:grpSpPr>
        <p:pic>
          <p:nvPicPr>
            <p:cNvPr id="44" name="Picture 62">
              <a:extLst>
                <a:ext uri="{FF2B5EF4-FFF2-40B4-BE49-F238E27FC236}">
                  <a16:creationId xmlns:a16="http://schemas.microsoft.com/office/drawing/2014/main" id="{2521BC6C-BFAD-AF46-8C2F-BB6A2B12C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1AC1258A-A5AB-CC4B-91E1-77A55852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5">
            <a:extLst>
              <a:ext uri="{FF2B5EF4-FFF2-40B4-BE49-F238E27FC236}">
                <a16:creationId xmlns:a16="http://schemas.microsoft.com/office/drawing/2014/main" id="{05A19510-C48C-F947-9C95-9F7A3D3055AF}"/>
              </a:ext>
            </a:extLst>
          </p:cNvPr>
          <p:cNvGrpSpPr>
            <a:grpSpLocks/>
          </p:cNvGrpSpPr>
          <p:nvPr/>
        </p:nvGrpSpPr>
        <p:grpSpPr bwMode="auto">
          <a:xfrm>
            <a:off x="6854031" y="1309114"/>
            <a:ext cx="458788" cy="777875"/>
            <a:chOff x="2365" y="1352"/>
            <a:chExt cx="1022" cy="1616"/>
          </a:xfrm>
        </p:grpSpPr>
        <p:pic>
          <p:nvPicPr>
            <p:cNvPr id="47" name="Picture 66">
              <a:extLst>
                <a:ext uri="{FF2B5EF4-FFF2-40B4-BE49-F238E27FC236}">
                  <a16:creationId xmlns:a16="http://schemas.microsoft.com/office/drawing/2014/main" id="{F539DA4F-C554-D54B-9D36-5BF94E02E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id="{F1E97A61-BADD-EA4E-9AF6-9F24A20D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9" name="Line 68">
            <a:extLst>
              <a:ext uri="{FF2B5EF4-FFF2-40B4-BE49-F238E27FC236}">
                <a16:creationId xmlns:a16="http://schemas.microsoft.com/office/drawing/2014/main" id="{09207649-7747-E04F-84F0-159AAAF17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A2E784B-3825-EA48-A706-36950E7815AA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Picture 2" descr="Icon Car Symbol - Free image on Pixabay">
            <a:extLst>
              <a:ext uri="{FF2B5EF4-FFF2-40B4-BE49-F238E27FC236}">
                <a16:creationId xmlns:a16="http://schemas.microsoft.com/office/drawing/2014/main" id="{D165B63F-B828-E74D-BC98-7880A924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43" y="1391341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con Car Symbol - Free image on Pixabay">
            <a:extLst>
              <a:ext uri="{FF2B5EF4-FFF2-40B4-BE49-F238E27FC236}">
                <a16:creationId xmlns:a16="http://schemas.microsoft.com/office/drawing/2014/main" id="{0761F322-3712-964E-8FCE-994E52A1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4" y="1388802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con Car Symbol - Free image on Pixabay">
            <a:extLst>
              <a:ext uri="{FF2B5EF4-FFF2-40B4-BE49-F238E27FC236}">
                <a16:creationId xmlns:a16="http://schemas.microsoft.com/office/drawing/2014/main" id="{5ADA62AE-E69A-1B42-A91A-6D7F0B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0" y="1389538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8">
            <a:extLst>
              <a:ext uri="{FF2B5EF4-FFF2-40B4-BE49-F238E27FC236}">
                <a16:creationId xmlns:a16="http://schemas.microsoft.com/office/drawing/2014/main" id="{6B3DB616-2953-2245-B6FD-44CB696E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43">
            <a:extLst>
              <a:ext uri="{FF2B5EF4-FFF2-40B4-BE49-F238E27FC236}">
                <a16:creationId xmlns:a16="http://schemas.microsoft.com/office/drawing/2014/main" id="{AD98D210-8B44-BC4B-BB55-D9C305D9A8EF}"/>
              </a:ext>
            </a:extLst>
          </p:cNvPr>
          <p:cNvGrpSpPr>
            <a:grpSpLocks/>
          </p:cNvGrpSpPr>
          <p:nvPr/>
        </p:nvGrpSpPr>
        <p:grpSpPr bwMode="auto">
          <a:xfrm>
            <a:off x="9203531" y="1356739"/>
            <a:ext cx="2127250" cy="1031875"/>
            <a:chOff x="1190" y="938"/>
            <a:chExt cx="1340" cy="650"/>
          </a:xfrm>
        </p:grpSpPr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id="{C976B470-4CCA-E04F-AB63-C0C9D535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10CACC73-3E42-4C4B-B40A-F055DE27E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58" name="Group 65">
            <a:extLst>
              <a:ext uri="{FF2B5EF4-FFF2-40B4-BE49-F238E27FC236}">
                <a16:creationId xmlns:a16="http://schemas.microsoft.com/office/drawing/2014/main" id="{9CCAA23B-821D-EC4E-873D-FE238A289978}"/>
              </a:ext>
            </a:extLst>
          </p:cNvPr>
          <p:cNvGrpSpPr>
            <a:grpSpLocks/>
          </p:cNvGrpSpPr>
          <p:nvPr/>
        </p:nvGrpSpPr>
        <p:grpSpPr bwMode="auto">
          <a:xfrm>
            <a:off x="9660731" y="1296414"/>
            <a:ext cx="458788" cy="777875"/>
            <a:chOff x="2365" y="1352"/>
            <a:chExt cx="1022" cy="1616"/>
          </a:xfrm>
        </p:grpSpPr>
        <p:pic>
          <p:nvPicPr>
            <p:cNvPr id="61" name="Picture 66">
              <a:extLst>
                <a:ext uri="{FF2B5EF4-FFF2-40B4-BE49-F238E27FC236}">
                  <a16:creationId xmlns:a16="http://schemas.microsoft.com/office/drawing/2014/main" id="{94B859A0-D13F-BA4F-924A-14098A58B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2DE93029-6EA6-D047-B25C-ABEC9DA2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Line 68">
            <a:extLst>
              <a:ext uri="{FF2B5EF4-FFF2-40B4-BE49-F238E27FC236}">
                <a16:creationId xmlns:a16="http://schemas.microsoft.com/office/drawing/2014/main" id="{B524C2FA-FE76-D04A-BA84-9E7D36987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CF89E173-FF75-8A40-9D32-9F66CEC7E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9967480022634C8FBEBB24F7EDF5A5" ma:contentTypeVersion="4" ma:contentTypeDescription="Create a new document." ma:contentTypeScope="" ma:versionID="ff528db06983ea591edb42719d90bb8f">
  <xsd:schema xmlns:xsd="http://www.w3.org/2001/XMLSchema" xmlns:xs="http://www.w3.org/2001/XMLSchema" xmlns:p="http://schemas.microsoft.com/office/2006/metadata/properties" xmlns:ns2="612c33fe-cb78-4e18-a12b-6e9e5acf2a90" targetNamespace="http://schemas.microsoft.com/office/2006/metadata/properties" ma:root="true" ma:fieldsID="ed9c2169de57cd06ad5a2a3d1b1b6d36" ns2:_="">
    <xsd:import namespace="612c33fe-cb78-4e18-a12b-6e9e5acf2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c33fe-cb78-4e18-a12b-6e9e5acf2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E4B4F5-0BA6-4845-9FB8-8E7A5ACB3D84}"/>
</file>

<file path=customXml/itemProps2.xml><?xml version="1.0" encoding="utf-8"?>
<ds:datastoreItem xmlns:ds="http://schemas.openxmlformats.org/officeDocument/2006/customXml" ds:itemID="{B7785082-E1EB-431E-8327-C26D95CDFAC2}"/>
</file>

<file path=customXml/itemProps3.xml><?xml version="1.0" encoding="utf-8"?>
<ds:datastoreItem xmlns:ds="http://schemas.openxmlformats.org/officeDocument/2006/customXml" ds:itemID="{4755AC45-410A-4C3A-B868-990133B428FC}"/>
</file>

<file path=docProps/app.xml><?xml version="1.0" encoding="utf-8"?>
<Properties xmlns="http://schemas.openxmlformats.org/officeDocument/2006/extended-properties" xmlns:vt="http://schemas.openxmlformats.org/officeDocument/2006/docPropsVTypes">
  <TotalTime>6903</TotalTime>
  <Words>1952</Words>
  <Application>Microsoft Office PowerPoint</Application>
  <PresentationFormat>Widescreen</PresentationFormat>
  <Paragraphs>567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ＭＳ Ｐゴシック</vt:lpstr>
      <vt:lpstr>游ゴシック</vt:lpstr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PowerPoint Presentation</vt:lpstr>
      <vt:lpstr>Chapter 1: introduction</vt:lpstr>
      <vt:lpstr>Chapter 1: roadmap</vt:lpstr>
      <vt:lpstr>How do packet delay and loss occur?</vt:lpstr>
      <vt:lpstr>Packet delay: Types of Delay</vt:lpstr>
      <vt:lpstr>Packet delay: Types of Delay</vt:lpstr>
      <vt:lpstr>Packet delay: four sources</vt:lpstr>
      <vt:lpstr>Packet delay: four sources</vt:lpstr>
      <vt:lpstr>Caravan analogy</vt:lpstr>
      <vt:lpstr>Caravan analogy</vt:lpstr>
      <vt:lpstr>Packet queueing delay (revisited)</vt:lpstr>
      <vt:lpstr>Packet loss</vt:lpstr>
      <vt:lpstr>Throughput</vt:lpstr>
      <vt:lpstr>Throughput</vt:lpstr>
      <vt:lpstr>Throughput: network scenario</vt:lpstr>
      <vt:lpstr>Chapter 1: roadmap</vt:lpstr>
      <vt:lpstr>Protocol “layers” and reference models</vt:lpstr>
      <vt:lpstr>Example: organization of air travel</vt:lpstr>
      <vt:lpstr>Example: organization of air travel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Services, Layering and Encapsulation</vt:lpstr>
      <vt:lpstr>Encapsulation: an end-end view</vt:lpstr>
      <vt:lpstr>Chapter 1: summary</vt:lpstr>
      <vt:lpstr>Additional Chapter 1 slides</vt:lpstr>
      <vt:lpstr>ISO/OSI reference model</vt:lpstr>
      <vt:lpstr>Wireshark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HP</cp:lastModifiedBy>
  <cp:revision>185</cp:revision>
  <dcterms:created xsi:type="dcterms:W3CDTF">2020-01-18T07:24:59Z</dcterms:created>
  <dcterms:modified xsi:type="dcterms:W3CDTF">2024-09-11T07:40:42Z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0x0101008E9967480022634C8FBEBB24F7EDF5A5</vt:lpwstr>
  </property>
</Properties>
</file>