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26.xml" ContentType="application/vnd.openxmlformats-officedocument.presentationml.slide+xml"/>
  <Override PartName="/ppt/slides/slide17.xml" ContentType="application/vnd.openxmlformats-officedocument.presentationml.slide+xml"/>
  <Override PartName="/ppt/slides/slide25.xml" ContentType="application/vnd.openxmlformats-officedocument.presentationml.slide+xml"/>
  <Override PartName="/ppt/slides/slide2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17.xml" ContentType="application/vnd.openxmlformats-officedocument.presentationml.notesSlide+xml"/>
  <Override PartName="/ppt/notesSlides/notesSlide13.xml" ContentType="application/vnd.openxmlformats-officedocument.presentationml.notesSlide+xml"/>
  <Override PartName="/ppt/notesSlides/notesSlide19.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18.xml" ContentType="application/vnd.openxmlformats-officedocument.presentationml.notesSlide+xml"/>
  <Override PartName="/ppt/notesSlides/notesSlide29.xml" ContentType="application/vnd.openxmlformats-officedocument.presentationml.notesSlide+xml"/>
  <Override PartName="/ppt/notesSlides/notesSlide24.xml" ContentType="application/vnd.openxmlformats-officedocument.presentationml.notesSlide+xml"/>
  <Override PartName="/ppt/notesSlides/notesSlide28.xml" ContentType="application/vnd.openxmlformats-officedocument.presentationml.notesSlide+xml"/>
  <Override PartName="/ppt/notesSlides/notesSlide23.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0.xml" ContentType="application/vnd.openxmlformats-officedocument.presentationml.notesSlid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1043" r:id="rId2"/>
    <p:sldId id="1061" r:id="rId3"/>
    <p:sldId id="1213" r:id="rId4"/>
    <p:sldId id="1214" r:id="rId5"/>
    <p:sldId id="1215" r:id="rId6"/>
    <p:sldId id="1062" r:id="rId7"/>
    <p:sldId id="1063" r:id="rId8"/>
    <p:sldId id="1064" r:id="rId9"/>
    <p:sldId id="1066" r:id="rId10"/>
    <p:sldId id="1065" r:id="rId11"/>
    <p:sldId id="1067" r:id="rId12"/>
    <p:sldId id="1083" r:id="rId13"/>
    <p:sldId id="1068" r:id="rId14"/>
    <p:sldId id="1069" r:id="rId15"/>
    <p:sldId id="1070" r:id="rId16"/>
    <p:sldId id="1071" r:id="rId17"/>
    <p:sldId id="1072" r:id="rId18"/>
    <p:sldId id="1073" r:id="rId19"/>
    <p:sldId id="1074" r:id="rId20"/>
    <p:sldId id="1075" r:id="rId21"/>
    <p:sldId id="1076" r:id="rId22"/>
    <p:sldId id="1204" r:id="rId23"/>
    <p:sldId id="1103" r:id="rId24"/>
    <p:sldId id="1205" r:id="rId25"/>
    <p:sldId id="1078" r:id="rId26"/>
    <p:sldId id="1079" r:id="rId27"/>
    <p:sldId id="1080" r:id="rId28"/>
    <p:sldId id="1081" r:id="rId29"/>
    <p:sldId id="122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A3"/>
    <a:srgbClr val="3C6CDF"/>
    <a:srgbClr val="ED356A"/>
    <a:srgbClr val="E40000"/>
    <a:srgbClr val="FFB3D3"/>
    <a:srgbClr val="FA376E"/>
    <a:srgbClr val="9CDFF9"/>
    <a:srgbClr val="0000A8"/>
    <a:srgbClr val="B8C2C9"/>
    <a:srgbClr val="D6DC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931"/>
    <p:restoredTop sz="95934"/>
  </p:normalViewPr>
  <p:slideViewPr>
    <p:cSldViewPr snapToGrid="0" snapToObjects="1">
      <p:cViewPr varScale="1">
        <p:scale>
          <a:sx n="74" d="100"/>
          <a:sy n="74" d="100"/>
        </p:scale>
        <p:origin x="96" y="346"/>
      </p:cViewPr>
      <p:guideLst/>
    </p:cSldViewPr>
  </p:slideViewPr>
  <p:outlineViewPr>
    <p:cViewPr>
      <p:scale>
        <a:sx n="33" d="100"/>
        <a:sy n="33" d="100"/>
      </p:scale>
      <p:origin x="0" y="-257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10/23/2024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1508217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8317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8977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2266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8933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01461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5924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3446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3015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60094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9915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arrows through reliable data transfer channel is just one way – reliably send from sender to receiver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04157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998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8674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6029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the familiar four state sender from our rdt 2.1 and 2.2 protocols. Top two states when sending packet with zero seq # and bottom two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92053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the familiar four state sender from our rdt 2.1 and 2.2 protocols. Top two states when sending packet with zero seq # and bottom two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8835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91548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2946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ＭＳ Ｐゴシック" charset="0"/>
                <a:cs typeface="+mn-cs"/>
              </a:rPr>
              <a:t>if RTT=30 msec, 1KB pkt every 30 msec: 33kB/sec thruput over 1 Gbps link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n-lt"/>
              <a:ea typeface="ＭＳ Ｐゴシック"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ＭＳ Ｐゴシック" charset="0"/>
                <a:cs typeface="+mn-cs"/>
              </a:rPr>
              <a:t>network protocol limits use of physical resources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n-lt"/>
              <a:ea typeface="ＭＳ Ｐゴシック"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ＭＳ Ｐゴシック" charset="0"/>
                <a:cs typeface="+mn-cs"/>
              </a:rPr>
              <a:t>Let’s develop a formula for utilization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n-lt"/>
              <a:ea typeface="ＭＳ Ｐゴシック" charset="0"/>
              <a:cs typeface="+mn-cs"/>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5262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87885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An important mechanism of GBN was the use of the cumulative acknowledgements, and as we mentioned, cumulative ACKs are used in TCP</a:t>
            </a:r>
          </a:p>
          <a:p>
            <a:endParaRPr lang="en-US" dirty="0"/>
          </a:p>
          <a:p>
            <a:r>
              <a:rPr lang="en-US" dirty="0"/>
              <a:t>An alternate ACK mechanism would be for the receiver to individually acknowledge specific packets as they are received.  This mechanism is at the heart of the Selective repeat protocol.</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3894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Spend some time talking about how its to the sender and receiver side protocol that IMPLEMENTS reliable data transfer</a:t>
            </a:r>
          </a:p>
          <a:p>
            <a:endParaRPr lang="en-US" dirty="0"/>
          </a:p>
          <a:p>
            <a:r>
              <a:rPr lang="en-US" dirty="0"/>
              <a:t>Communication over unreliable channel is TWO-way: sender and receiver will exchange messages back and forth to IMPLEMENT one-way  reliable data transfer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4767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So we have a sender side and a receiver side. How much work they’ll have to do depends on the  IMPAIRMENTS introduced by channel – if the channel is perfect – no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8117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point of view to keep in mind – it’s easy for US to look at sender and receiver together and see what is happening.  OH – that message sent was lost. </a:t>
            </a:r>
          </a:p>
          <a:p>
            <a:endParaRPr lang="en-US" dirty="0"/>
          </a:p>
          <a:p>
            <a:r>
              <a:rPr lang="en-US" dirty="0"/>
              <a:t>But think about it say from senders POV How does the sender know if its transmitted message over the unreliable channel got though??  ONLY if receiver somehow signals to the sender that it was received.</a:t>
            </a:r>
          </a:p>
          <a:p>
            <a:endParaRPr lang="en-US" dirty="0"/>
          </a:p>
          <a:p>
            <a:endParaRPr lang="en-US" dirty="0"/>
          </a:p>
          <a:p>
            <a:r>
              <a:rPr lang="en-US" dirty="0"/>
              <a:t>The key point here is that one side does NOT know what is going on at the other side – it’s as if there’s a curtain between them.  Everything they know about the other can ONLY be learned by sending/receiving messages.</a:t>
            </a:r>
          </a:p>
          <a:p>
            <a:endParaRPr lang="en-US" dirty="0"/>
          </a:p>
          <a:p>
            <a:r>
              <a:rPr lang="en-US" dirty="0"/>
              <a:t>Sender process wants to make sure a segment got through.  But it can just somehow magically look through curtain to see if receiver got it.  It will be up to the receiver to let the sender KNOW that it (the receiver) has correctly received the segment.</a:t>
            </a:r>
          </a:p>
          <a:p>
            <a:endParaRPr lang="en-US" dirty="0"/>
          </a:p>
          <a:p>
            <a:r>
              <a:rPr lang="en-US" dirty="0"/>
              <a:t>How will the sender and receiver do that – that’s the PROTOCOL.</a:t>
            </a:r>
          </a:p>
          <a:p>
            <a:endParaRPr lang="en-US" dirty="0"/>
          </a:p>
          <a:p>
            <a:r>
              <a:rPr lang="en-US" dirty="0"/>
              <a:t> Before starting to develop a protocol, let’s look more closely at the interface (the API if you will)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7984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2704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SO let’s get started in developing our reliable data transfer protocol, which we’ll call rdt (need a good acronym for protocol – like HTTP, TCP, UDP, IP)</a:t>
            </a:r>
          </a:p>
          <a:p>
            <a:endParaRPr lang="en-US" dirty="0"/>
          </a:p>
          <a:p>
            <a:r>
              <a:rPr lang="en-US" dirty="0"/>
              <a:t>Bullet points 1 and 2</a:t>
            </a:r>
          </a:p>
          <a:p>
            <a:endParaRPr lang="en-US" dirty="0"/>
          </a:p>
          <a:p>
            <a:endParaRPr lang="en-US" dirty="0"/>
          </a:p>
          <a:p>
            <a:r>
              <a:rPr lang="en-US" dirty="0"/>
              <a:t>NOW if we are going to develop a protocol, so we’ll need some way to SPECIFY a protocol.  </a:t>
            </a:r>
            <a:r>
              <a:rPr lang="en-US" b="1" i="1" dirty="0"/>
              <a:t>How</a:t>
            </a:r>
            <a:r>
              <a:rPr lang="en-US" dirty="0"/>
              <a:t> do we do that?</a:t>
            </a:r>
          </a:p>
          <a:p>
            <a:endParaRPr lang="en-US" dirty="0"/>
          </a:p>
          <a:p>
            <a:r>
              <a:rPr lang="en-US" dirty="0"/>
              <a:t>We could write text, but as all know, that’s prone to misinterpretation, and might be incomplete.  You might write a specification, and then think “oh yeah – I forgot about that case”</a:t>
            </a:r>
          </a:p>
          <a:p>
            <a:endParaRPr lang="en-US" dirty="0"/>
          </a:p>
          <a:p>
            <a:r>
              <a:rPr lang="en-US" dirty="0"/>
              <a:t>What we need is more </a:t>
            </a:r>
            <a:r>
              <a:rPr lang="en-US" b="1" i="1" dirty="0"/>
              <a:t>formal</a:t>
            </a:r>
            <a:r>
              <a:rPr lang="en-US" dirty="0"/>
              <a:t> way to specify a protocol.  In fact, with a formal specification there may be ways to PROVE PROPERTIES about a specification.  But that’s an advanced topic we won’t get into here. We’ll start here by adopting a fairly simple protocol specification technique known as finite state machines (FSM)</a:t>
            </a:r>
          </a:p>
          <a:p>
            <a:endParaRPr lang="en-US" dirty="0"/>
          </a:p>
          <a:p>
            <a:r>
              <a:rPr lang="en-US" dirty="0"/>
              <a:t>And as the name might suggest, a central notion of finite state machines is the notion of STATE </a:t>
            </a:r>
          </a:p>
          <a:p>
            <a:r>
              <a:rPr lang="en-US" dirty="0"/>
              <a:t>&lt;talk about state&gt;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4246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We’ll start with the simplest case possible - an unreliable channel that is, in fact perfect – no segments are lost, corrupted, duplicated or reordered.  The sender just sends and it pops out the other side(perhaps after some delay) perfectly.</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8451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397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000" b="1" kern="1200">
          <a:solidFill>
            <a:srgbClr val="0000A3"/>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414011"/>
            <a:ext cx="6618109" cy="5029078"/>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buClr>
                <a:srgbClr val="010086"/>
              </a:buClr>
            </a:pPr>
            <a:r>
              <a:rPr lang="en-US" altLang="en-US" sz="3200" dirty="0">
                <a:cs typeface="Calibri" panose="020F0502020204030204" pitchFamily="34" charset="0"/>
              </a:rPr>
              <a:t>Principles of reliable data transfer </a:t>
            </a:r>
          </a:p>
          <a:p>
            <a:pPr marL="403225" indent="-285750">
              <a:spcBef>
                <a:spcPts val="800"/>
              </a:spcBef>
              <a:buClr>
                <a:schemeClr val="bg1">
                  <a:lumMod val="75000"/>
                </a:schemeClr>
              </a:buClr>
            </a:pPr>
            <a:r>
              <a:rPr lang="en-US" sz="3200" dirty="0">
                <a:solidFill>
                  <a:schemeClr val="bg1">
                    <a:lumMod val="75000"/>
                  </a:schemeClr>
                </a:solidFill>
              </a:rPr>
              <a:t>Connection-oriented transport: TCP</a:t>
            </a:r>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marL="403225" indent="-285750">
              <a:spcBef>
                <a:spcPts val="800"/>
              </a:spcBef>
              <a:buClr>
                <a:schemeClr val="bg1">
                  <a:lumMod val="75000"/>
                </a:schemeClr>
              </a:buClr>
            </a:pPr>
            <a:r>
              <a:rPr lang="en-US" sz="3200" dirty="0">
                <a:solidFill>
                  <a:schemeClr val="bg1">
                    <a:lumMod val="75000"/>
                  </a:schemeClr>
                </a:solidFill>
              </a:rPr>
              <a:t>Evolution of transport-layer functionality</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F6D691E7-EAAE-3346-9874-13E19E433554}"/>
              </a:ext>
            </a:extLst>
          </p:cNvPr>
          <p:cNvSpPr>
            <a:spLocks noGrp="1"/>
          </p:cNvSpPr>
          <p:nvPr>
            <p:ph type="sldNum" sz="quarter" idx="4"/>
          </p:nvPr>
        </p:nvSpPr>
        <p:spPr/>
        <p:txBody>
          <a:bodyPr/>
          <a:lstStyle/>
          <a:p>
            <a:r>
              <a:rPr lang="en-US" dirty="0"/>
              <a:t>Transport Layer: 3-</a:t>
            </a:r>
            <a:fld id="{C4204591-24BD-A542-B9D5-F8D8A88D2FEE}" type="slidenum">
              <a:rPr lang="en-US" smtClean="0"/>
              <a:pPr/>
              <a:t>1</a:t>
            </a:fld>
            <a:endParaRPr lang="en-US" dirty="0"/>
          </a:p>
        </p:txBody>
      </p:sp>
      <p:pic>
        <p:nvPicPr>
          <p:cNvPr id="6" name="Picture 5">
            <a:extLst>
              <a:ext uri="{FF2B5EF4-FFF2-40B4-BE49-F238E27FC236}">
                <a16:creationId xmlns:a16="http://schemas.microsoft.com/office/drawing/2014/main" id="{3DC958F9-547C-2644-99EE-6ECDE636E5F6}"/>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821324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channel with bit errors</a:t>
            </a:r>
            <a:endParaRPr lang="en-US" sz="4400" dirty="0"/>
          </a:p>
        </p:txBody>
      </p:sp>
      <p:sp>
        <p:nvSpPr>
          <p:cNvPr id="23" name="Rectangle 3">
            <a:extLst>
              <a:ext uri="{FF2B5EF4-FFF2-40B4-BE49-F238E27FC236}">
                <a16:creationId xmlns:a16="http://schemas.microsoft.com/office/drawing/2014/main" id="{3E368E9F-FC61-C94B-B4CE-5CA7B0FEB788}"/>
              </a:ext>
            </a:extLst>
          </p:cNvPr>
          <p:cNvSpPr txBox="1">
            <a:spLocks noChangeArrowheads="1"/>
          </p:cNvSpPr>
          <p:nvPr/>
        </p:nvSpPr>
        <p:spPr>
          <a:xfrm>
            <a:off x="673994" y="1274398"/>
            <a:ext cx="11100625" cy="444817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9575" marR="0" lvl="0" indent="-295275" algn="l" defTabSz="914400" rtl="0" eaLnBrk="1" fontAlgn="auto" latinLnBrk="0" hangingPunct="1">
              <a:lnSpc>
                <a:spcPct val="75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underlying channel may flip bits in packet</a:t>
            </a:r>
          </a:p>
          <a:p>
            <a:pPr marL="695325" marR="0" lvl="1" indent="-231775" algn="l" defTabSz="914400" rtl="0" eaLnBrk="1" fontAlgn="auto" latinLnBrk="0" hangingPunct="1">
              <a:lnSpc>
                <a:spcPct val="80000"/>
              </a:lnSpc>
              <a:spcBef>
                <a:spcPts val="8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checksum to detect bit errors</a:t>
            </a:r>
          </a:p>
          <a:p>
            <a:pPr marL="409575" marR="0" lvl="0" indent="-279400" algn="l" defTabSz="914400" rtl="0" eaLnBrk="1" fontAlgn="auto" latinLnBrk="0" hangingPunct="1">
              <a:lnSpc>
                <a:spcPct val="75000"/>
              </a:lnSpc>
              <a:spcBef>
                <a:spcPts val="1000"/>
              </a:spcBef>
              <a:spcAft>
                <a:spcPts val="0"/>
              </a:spcAft>
              <a:buClr>
                <a:srgbClr val="0000A3"/>
              </a:buClr>
              <a:buSzTx/>
              <a:buFont typeface="Wingdings" charset="2"/>
              <a:buChar char="§"/>
              <a:tabLst/>
              <a:defRPr/>
            </a:pP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the</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question: how to recover from errors?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Rectangle 2">
            <a:extLst>
              <a:ext uri="{FF2B5EF4-FFF2-40B4-BE49-F238E27FC236}">
                <a16:creationId xmlns:a16="http://schemas.microsoft.com/office/drawing/2014/main" id="{6EBA4373-2F4E-9C40-8D34-CD4CD038CE07}"/>
              </a:ext>
            </a:extLst>
          </p:cNvPr>
          <p:cNvSpPr txBox="1">
            <a:spLocks noChangeArrowheads="1"/>
          </p:cNvSpPr>
          <p:nvPr/>
        </p:nvSpPr>
        <p:spPr>
          <a:xfrm>
            <a:off x="662419" y="2680738"/>
            <a:ext cx="11004862" cy="215700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95325" marR="0" lvl="1" indent="-231775" algn="l" defTabSz="914400" rtl="0" eaLnBrk="1" fontAlgn="auto" latinLnBrk="0" hangingPunct="1">
              <a:lnSpc>
                <a:spcPct val="90000"/>
              </a:lnSpc>
              <a:spcBef>
                <a:spcPct val="45000"/>
              </a:spcBef>
              <a:spcAft>
                <a:spcPts val="0"/>
              </a:spcAft>
              <a:buClr>
                <a:srgbClr val="0000A8"/>
              </a:buClr>
              <a:buSzTx/>
              <a:buFont typeface="Arial"/>
              <a:buChar char="•"/>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acknowledgements (ACKs):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receiver explicitly tells sender that pkt received OK</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negative acknowledgements (NAKs):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receiver explicitly tells sender that pkt had errors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sender </a:t>
            </a: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retransmits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pkt on receipt of NAK</a:t>
            </a:r>
          </a:p>
        </p:txBody>
      </p:sp>
      <p:grpSp>
        <p:nvGrpSpPr>
          <p:cNvPr id="7" name="Group 13">
            <a:extLst>
              <a:ext uri="{FF2B5EF4-FFF2-40B4-BE49-F238E27FC236}">
                <a16:creationId xmlns:a16="http://schemas.microsoft.com/office/drawing/2014/main" id="{0DED2191-7C7B-EA46-AFB1-5A7A4509EEC8}"/>
              </a:ext>
            </a:extLst>
          </p:cNvPr>
          <p:cNvGrpSpPr>
            <a:grpSpLocks/>
          </p:cNvGrpSpPr>
          <p:nvPr/>
        </p:nvGrpSpPr>
        <p:grpSpPr bwMode="auto">
          <a:xfrm>
            <a:off x="937549" y="5087784"/>
            <a:ext cx="10729731" cy="1466850"/>
            <a:chOff x="1552" y="2800"/>
            <a:chExt cx="2578" cy="924"/>
          </a:xfrm>
        </p:grpSpPr>
        <p:sp>
          <p:nvSpPr>
            <p:cNvPr id="8" name="Rectangle 7">
              <a:extLst>
                <a:ext uri="{FF2B5EF4-FFF2-40B4-BE49-F238E27FC236}">
                  <a16:creationId xmlns:a16="http://schemas.microsoft.com/office/drawing/2014/main" id="{CA5C33DB-F1DF-074B-AA2F-B41978703359}"/>
                </a:ext>
              </a:extLst>
            </p:cNvPr>
            <p:cNvSpPr>
              <a:spLocks noChangeArrowheads="1"/>
            </p:cNvSpPr>
            <p:nvPr/>
          </p:nvSpPr>
          <p:spPr bwMode="auto">
            <a:xfrm>
              <a:off x="1552" y="2974"/>
              <a:ext cx="2578" cy="595"/>
            </a:xfrm>
            <a:prstGeom prst="rect">
              <a:avLst/>
            </a:prstGeom>
            <a:noFill/>
            <a:ln w="19050">
              <a:solidFill>
                <a:srgbClr val="CC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9" name="Rectangle 9">
              <a:extLst>
                <a:ext uri="{FF2B5EF4-FFF2-40B4-BE49-F238E27FC236}">
                  <a16:creationId xmlns:a16="http://schemas.microsoft.com/office/drawing/2014/main" id="{CB4139DF-921F-E940-9AD8-677EFA8E24B3}"/>
                </a:ext>
              </a:extLst>
            </p:cNvPr>
            <p:cNvSpPr>
              <a:spLocks noChangeArrowheads="1"/>
            </p:cNvSpPr>
            <p:nvPr/>
          </p:nvSpPr>
          <p:spPr bwMode="auto">
            <a:xfrm>
              <a:off x="2226" y="2864"/>
              <a:ext cx="88" cy="223"/>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0" name="Text Box 10">
              <a:extLst>
                <a:ext uri="{FF2B5EF4-FFF2-40B4-BE49-F238E27FC236}">
                  <a16:creationId xmlns:a16="http://schemas.microsoft.com/office/drawing/2014/main" id="{B44BC4A2-14C8-8A47-B1A1-506171B4D389}"/>
                </a:ext>
              </a:extLst>
            </p:cNvPr>
            <p:cNvSpPr txBox="1">
              <a:spLocks noChangeArrowheads="1"/>
            </p:cNvSpPr>
            <p:nvPr/>
          </p:nvSpPr>
          <p:spPr bwMode="auto">
            <a:xfrm>
              <a:off x="1724" y="2800"/>
              <a:ext cx="687" cy="36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stop and wait</a:t>
              </a:r>
            </a:p>
          </p:txBody>
        </p:sp>
        <p:sp>
          <p:nvSpPr>
            <p:cNvPr id="11" name="Text Box 6">
              <a:extLst>
                <a:ext uri="{FF2B5EF4-FFF2-40B4-BE49-F238E27FC236}">
                  <a16:creationId xmlns:a16="http://schemas.microsoft.com/office/drawing/2014/main" id="{EEE47A92-87A4-AD48-8A94-DC9DCFA6DD50}"/>
                </a:ext>
              </a:extLst>
            </p:cNvPr>
            <p:cNvSpPr txBox="1">
              <a:spLocks noChangeArrowheads="1"/>
            </p:cNvSpPr>
            <p:nvPr/>
          </p:nvSpPr>
          <p:spPr bwMode="auto">
            <a:xfrm>
              <a:off x="1678" y="3136"/>
              <a:ext cx="2452" cy="5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CC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sender sends one packet,  then waits for receiver  response</a:t>
              </a:r>
            </a:p>
          </p:txBody>
        </p:sp>
      </p:grpSp>
      <p:sp>
        <p:nvSpPr>
          <p:cNvPr id="12" name="Slide Number Placeholder 2">
            <a:extLst>
              <a:ext uri="{FF2B5EF4-FFF2-40B4-BE49-F238E27FC236}">
                <a16:creationId xmlns:a16="http://schemas.microsoft.com/office/drawing/2014/main" id="{8EDA3199-9071-AC4D-8C68-A368602E92B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10</a:t>
            </a:fld>
            <a:endParaRPr lang="en-US" dirty="0"/>
          </a:p>
        </p:txBody>
      </p:sp>
    </p:spTree>
    <p:extLst>
      <p:ext uri="{BB962C8B-B14F-4D97-AF65-F5344CB8AC3E}">
        <p14:creationId xmlns:p14="http://schemas.microsoft.com/office/powerpoint/2010/main" val="15721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
                                            <p:txEl>
                                              <p:pRg st="0" end="0"/>
                                            </p:txEl>
                                          </p:spTgt>
                                        </p:tgtEl>
                                        <p:attrNameLst>
                                          <p:attrName>style.visibility</p:attrName>
                                        </p:attrNameLst>
                                      </p:cBhvr>
                                      <p:to>
                                        <p:strVal val="visible"/>
                                      </p:to>
                                    </p:set>
                                    <p:animEffect transition="in" filter="dissolve">
                                      <p:cBhvr>
                                        <p:cTn id="12" dur="500"/>
                                        <p:tgtEl>
                                          <p:spTgt spid="2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
                                            <p:txEl>
                                              <p:pRg st="1" end="1"/>
                                            </p:txEl>
                                          </p:spTgt>
                                        </p:tgtEl>
                                        <p:attrNameLst>
                                          <p:attrName>style.visibility</p:attrName>
                                        </p:attrNameLst>
                                      </p:cBhvr>
                                      <p:to>
                                        <p:strVal val="visible"/>
                                      </p:to>
                                    </p:set>
                                    <p:animEffect transition="in" filter="dissolve">
                                      <p:cBhvr>
                                        <p:cTn id="17" dur="500"/>
                                        <p:tgtEl>
                                          <p:spTgt spid="2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5">
                                            <p:txEl>
                                              <p:pRg st="2" end="2"/>
                                            </p:txEl>
                                          </p:spTgt>
                                        </p:tgtEl>
                                        <p:attrNameLst>
                                          <p:attrName>style.visibility</p:attrName>
                                        </p:attrNameLst>
                                      </p:cBhvr>
                                      <p:to>
                                        <p:strVal val="visible"/>
                                      </p:to>
                                    </p:set>
                                    <p:animEffect transition="in" filter="dissolve">
                                      <p:cBhvr>
                                        <p:cTn id="22" dur="500"/>
                                        <p:tgtEl>
                                          <p:spTgt spid="2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Rectangle 168">
            <a:extLst>
              <a:ext uri="{FF2B5EF4-FFF2-40B4-BE49-F238E27FC236}">
                <a16:creationId xmlns:a16="http://schemas.microsoft.com/office/drawing/2014/main" id="{68EB694D-F4ED-0141-BBB1-034CE4FDF113}"/>
              </a:ext>
            </a:extLst>
          </p:cNvPr>
          <p:cNvSpPr/>
          <p:nvPr/>
        </p:nvSpPr>
        <p:spPr>
          <a:xfrm>
            <a:off x="9870220" y="5077299"/>
            <a:ext cx="1669250" cy="31104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8" name="Rectangle 167">
            <a:extLst>
              <a:ext uri="{FF2B5EF4-FFF2-40B4-BE49-F238E27FC236}">
                <a16:creationId xmlns:a16="http://schemas.microsoft.com/office/drawing/2014/main" id="{D3935A0A-DEFE-0D4A-A039-8D2F8EDE2B13}"/>
              </a:ext>
            </a:extLst>
          </p:cNvPr>
          <p:cNvSpPr/>
          <p:nvPr/>
        </p:nvSpPr>
        <p:spPr>
          <a:xfrm>
            <a:off x="10103160" y="2734197"/>
            <a:ext cx="1333279" cy="31104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FSM specifications</a:t>
            </a:r>
            <a:endParaRPr lang="en-US" sz="4400" dirty="0"/>
          </a:p>
        </p:txBody>
      </p:sp>
      <p:sp>
        <p:nvSpPr>
          <p:cNvPr id="109" name="Oval 3">
            <a:extLst>
              <a:ext uri="{FF2B5EF4-FFF2-40B4-BE49-F238E27FC236}">
                <a16:creationId xmlns:a16="http://schemas.microsoft.com/office/drawing/2014/main" id="{606B9A69-736A-BE4F-8E57-1E4DD86ADE7D}"/>
              </a:ext>
            </a:extLst>
          </p:cNvPr>
          <p:cNvSpPr>
            <a:spLocks noChangeArrowheads="1"/>
          </p:cNvSpPr>
          <p:nvPr/>
        </p:nvSpPr>
        <p:spPr bwMode="auto">
          <a:xfrm>
            <a:off x="2448951" y="23498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10" name="Text Box 4">
            <a:extLst>
              <a:ext uri="{FF2B5EF4-FFF2-40B4-BE49-F238E27FC236}">
                <a16:creationId xmlns:a16="http://schemas.microsoft.com/office/drawing/2014/main" id="{9158E582-2053-DB47-8544-5430174AAC29}"/>
              </a:ext>
            </a:extLst>
          </p:cNvPr>
          <p:cNvSpPr txBox="1">
            <a:spLocks noChangeArrowheads="1"/>
          </p:cNvSpPr>
          <p:nvPr/>
        </p:nvSpPr>
        <p:spPr bwMode="auto">
          <a:xfrm>
            <a:off x="2347351" y="24339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56" name="Group 155">
            <a:extLst>
              <a:ext uri="{FF2B5EF4-FFF2-40B4-BE49-F238E27FC236}">
                <a16:creationId xmlns:a16="http://schemas.microsoft.com/office/drawing/2014/main" id="{1A819A83-E50E-0842-8735-DFC0B065BABA}"/>
              </a:ext>
            </a:extLst>
          </p:cNvPr>
          <p:cNvGrpSpPr/>
          <p:nvPr/>
        </p:nvGrpSpPr>
        <p:grpSpPr>
          <a:xfrm>
            <a:off x="5004826" y="2400535"/>
            <a:ext cx="3673475" cy="919271"/>
            <a:chOff x="5004826" y="2400535"/>
            <a:chExt cx="3673475" cy="919271"/>
          </a:xfrm>
        </p:grpSpPr>
        <p:sp>
          <p:nvSpPr>
            <p:cNvPr id="120" name="Freeform 14">
              <a:extLst>
                <a:ext uri="{FF2B5EF4-FFF2-40B4-BE49-F238E27FC236}">
                  <a16:creationId xmlns:a16="http://schemas.microsoft.com/office/drawing/2014/main" id="{6794142E-E5B8-3F45-81C1-8A8F8E602B04}"/>
                </a:ext>
              </a:extLst>
            </p:cNvPr>
            <p:cNvSpPr>
              <a:spLocks/>
            </p:cNvSpPr>
            <p:nvPr/>
          </p:nvSpPr>
          <p:spPr bwMode="auto">
            <a:xfrm>
              <a:off x="5004826" y="2426043"/>
              <a:ext cx="466725" cy="89376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1" name="Text Box 15">
              <a:extLst>
                <a:ext uri="{FF2B5EF4-FFF2-40B4-BE49-F238E27FC236}">
                  <a16:creationId xmlns:a16="http://schemas.microsoft.com/office/drawing/2014/main" id="{EBF1463C-CBD7-1049-80A6-FED400C12A10}"/>
                </a:ext>
              </a:extLst>
            </p:cNvPr>
            <p:cNvSpPr txBox="1">
              <a:spLocks noChangeArrowheads="1"/>
            </p:cNvSpPr>
            <p:nvPr/>
          </p:nvSpPr>
          <p:spPr bwMode="auto">
            <a:xfrm>
              <a:off x="5314388" y="2740368"/>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2" name="Text Box 16">
              <a:extLst>
                <a:ext uri="{FF2B5EF4-FFF2-40B4-BE49-F238E27FC236}">
                  <a16:creationId xmlns:a16="http://schemas.microsoft.com/office/drawing/2014/main" id="{C1489951-F533-6243-BF54-F4FB192513F6}"/>
                </a:ext>
              </a:extLst>
            </p:cNvPr>
            <p:cNvSpPr txBox="1">
              <a:spLocks noChangeArrowheads="1"/>
            </p:cNvSpPr>
            <p:nvPr/>
          </p:nvSpPr>
          <p:spPr bwMode="auto">
            <a:xfrm>
              <a:off x="5288988" y="2400535"/>
              <a:ext cx="3389313"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3" name="Line 17">
              <a:extLst>
                <a:ext uri="{FF2B5EF4-FFF2-40B4-BE49-F238E27FC236}">
                  <a16:creationId xmlns:a16="http://schemas.microsoft.com/office/drawing/2014/main" id="{E7CC9AD6-FAA9-474E-B46B-1E603A7D16C8}"/>
                </a:ext>
              </a:extLst>
            </p:cNvPr>
            <p:cNvSpPr>
              <a:spLocks noChangeShapeType="1"/>
            </p:cNvSpPr>
            <p:nvPr/>
          </p:nvSpPr>
          <p:spPr bwMode="auto">
            <a:xfrm>
              <a:off x="5408051" y="2740368"/>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28" name="Group 22">
            <a:extLst>
              <a:ext uri="{FF2B5EF4-FFF2-40B4-BE49-F238E27FC236}">
                <a16:creationId xmlns:a16="http://schemas.microsoft.com/office/drawing/2014/main" id="{6E4E03EB-86D3-824C-9C7B-D6204AA45EF1}"/>
              </a:ext>
            </a:extLst>
          </p:cNvPr>
          <p:cNvGrpSpPr>
            <a:grpSpLocks/>
          </p:cNvGrpSpPr>
          <p:nvPr/>
        </p:nvGrpSpPr>
        <p:grpSpPr bwMode="auto">
          <a:xfrm>
            <a:off x="4044388" y="2362543"/>
            <a:ext cx="1074738" cy="962025"/>
            <a:chOff x="1540" y="2116"/>
            <a:chExt cx="677" cy="606"/>
          </a:xfrm>
        </p:grpSpPr>
        <p:sp>
          <p:nvSpPr>
            <p:cNvPr id="129" name="Oval 23">
              <a:extLst>
                <a:ext uri="{FF2B5EF4-FFF2-40B4-BE49-F238E27FC236}">
                  <a16:creationId xmlns:a16="http://schemas.microsoft.com/office/drawing/2014/main" id="{290478B3-253F-D048-8DE9-187624FD0138}"/>
                </a:ext>
              </a:extLst>
            </p:cNvPr>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30" name="Text Box 24">
              <a:extLst>
                <a:ext uri="{FF2B5EF4-FFF2-40B4-BE49-F238E27FC236}">
                  <a16:creationId xmlns:a16="http://schemas.microsoft.com/office/drawing/2014/main" id="{33128FC3-7340-2B43-998B-4D14B544CCA9}"/>
                </a:ext>
              </a:extLst>
            </p:cNvPr>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ACK or 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9" name="Group 158">
            <a:extLst>
              <a:ext uri="{FF2B5EF4-FFF2-40B4-BE49-F238E27FC236}">
                <a16:creationId xmlns:a16="http://schemas.microsoft.com/office/drawing/2014/main" id="{D0E913FD-5AB0-D647-A2DB-C235CF8D718B}"/>
              </a:ext>
            </a:extLst>
          </p:cNvPr>
          <p:cNvGrpSpPr/>
          <p:nvPr/>
        </p:nvGrpSpPr>
        <p:grpSpPr>
          <a:xfrm>
            <a:off x="8325876" y="2721318"/>
            <a:ext cx="3394075" cy="1036638"/>
            <a:chOff x="8325876" y="2721318"/>
            <a:chExt cx="3394075" cy="1036638"/>
          </a:xfrm>
        </p:grpSpPr>
        <p:grpSp>
          <p:nvGrpSpPr>
            <p:cNvPr id="124" name="Group 18">
              <a:extLst>
                <a:ext uri="{FF2B5EF4-FFF2-40B4-BE49-F238E27FC236}">
                  <a16:creationId xmlns:a16="http://schemas.microsoft.com/office/drawing/2014/main" id="{1FD009B5-82D3-A54A-A742-8202ED8CE702}"/>
                </a:ext>
              </a:extLst>
            </p:cNvPr>
            <p:cNvGrpSpPr>
              <a:grpSpLocks/>
            </p:cNvGrpSpPr>
            <p:nvPr/>
          </p:nvGrpSpPr>
          <p:grpSpPr bwMode="auto">
            <a:xfrm>
              <a:off x="8325876" y="2721318"/>
              <a:ext cx="3394075" cy="630238"/>
              <a:chOff x="2222" y="2804"/>
              <a:chExt cx="2138" cy="397"/>
            </a:xfrm>
          </p:grpSpPr>
          <p:sp>
            <p:nvSpPr>
              <p:cNvPr id="125" name="Text Box 19">
                <a:extLst>
                  <a:ext uri="{FF2B5EF4-FFF2-40B4-BE49-F238E27FC236}">
                    <a16:creationId xmlns:a16="http://schemas.microsoft.com/office/drawing/2014/main" id="{A317A424-F2E1-824F-B626-E01E0E2404B1}"/>
                  </a:ext>
                </a:extLst>
              </p:cNvPr>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6" name="Text Box 20">
                <a:extLst>
                  <a:ext uri="{FF2B5EF4-FFF2-40B4-BE49-F238E27FC236}">
                    <a16:creationId xmlns:a16="http://schemas.microsoft.com/office/drawing/2014/main" id="{F3C2F2D4-E406-8746-8990-3E5ED0A5CAE1}"/>
                  </a:ext>
                </a:extLst>
              </p:cNvPr>
              <p:cNvSpPr txBox="1">
                <a:spLocks noChangeArrowheads="1"/>
              </p:cNvSpPr>
              <p:nvPr/>
            </p:nvSpPr>
            <p:spPr bwMode="auto">
              <a:xfrm>
                <a:off x="2225" y="2804"/>
                <a:ext cx="213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corrupt(rcvpkt)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7" name="Line 21">
                <a:extLst>
                  <a:ext uri="{FF2B5EF4-FFF2-40B4-BE49-F238E27FC236}">
                    <a16:creationId xmlns:a16="http://schemas.microsoft.com/office/drawing/2014/main" id="{BE673EC8-DD07-7A43-8EF8-4AF46E325C31}"/>
                  </a:ext>
                </a:extLst>
              </p:cNvPr>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1" name="Freeform 25">
              <a:extLst>
                <a:ext uri="{FF2B5EF4-FFF2-40B4-BE49-F238E27FC236}">
                  <a16:creationId xmlns:a16="http://schemas.microsoft.com/office/drawing/2014/main" id="{0EE6DE3B-8CC5-4840-9E43-E2F13B451312}"/>
                </a:ext>
              </a:extLst>
            </p:cNvPr>
            <p:cNvSpPr>
              <a:spLocks/>
            </p:cNvSpPr>
            <p:nvPr/>
          </p:nvSpPr>
          <p:spPr bwMode="auto">
            <a:xfrm>
              <a:off x="8424301" y="3288056"/>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2" name="Oval 26">
            <a:extLst>
              <a:ext uri="{FF2B5EF4-FFF2-40B4-BE49-F238E27FC236}">
                <a16:creationId xmlns:a16="http://schemas.microsoft.com/office/drawing/2014/main" id="{D886EFDE-A0BD-234F-9505-E1DFE71A45A0}"/>
              </a:ext>
            </a:extLst>
          </p:cNvPr>
          <p:cNvSpPr>
            <a:spLocks noChangeArrowheads="1"/>
          </p:cNvSpPr>
          <p:nvPr/>
        </p:nvSpPr>
        <p:spPr bwMode="auto">
          <a:xfrm>
            <a:off x="8516376" y="37087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33" name="Text Box 27">
            <a:extLst>
              <a:ext uri="{FF2B5EF4-FFF2-40B4-BE49-F238E27FC236}">
                <a16:creationId xmlns:a16="http://schemas.microsoft.com/office/drawing/2014/main" id="{7D124EF1-1801-CC41-AA27-4430B21813BF}"/>
              </a:ext>
            </a:extLst>
          </p:cNvPr>
          <p:cNvSpPr txBox="1">
            <a:spLocks noChangeArrowheads="1"/>
          </p:cNvSpPr>
          <p:nvPr/>
        </p:nvSpPr>
        <p:spPr bwMode="auto">
          <a:xfrm>
            <a:off x="8429063" y="37928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64" name="Group 163">
            <a:extLst>
              <a:ext uri="{FF2B5EF4-FFF2-40B4-BE49-F238E27FC236}">
                <a16:creationId xmlns:a16="http://schemas.microsoft.com/office/drawing/2014/main" id="{311BB54D-2176-2D44-BD7F-B18C9C74D8A4}"/>
              </a:ext>
            </a:extLst>
          </p:cNvPr>
          <p:cNvGrpSpPr/>
          <p:nvPr/>
        </p:nvGrpSpPr>
        <p:grpSpPr>
          <a:xfrm>
            <a:off x="8049650" y="4591214"/>
            <a:ext cx="4142349" cy="1379872"/>
            <a:chOff x="8049650" y="4591214"/>
            <a:chExt cx="4142349" cy="1379872"/>
          </a:xfrm>
        </p:grpSpPr>
        <p:grpSp>
          <p:nvGrpSpPr>
            <p:cNvPr id="163" name="Group 162">
              <a:extLst>
                <a:ext uri="{FF2B5EF4-FFF2-40B4-BE49-F238E27FC236}">
                  <a16:creationId xmlns:a16="http://schemas.microsoft.com/office/drawing/2014/main" id="{E182C09B-F3FC-C340-BB16-737F51CA96BE}"/>
                </a:ext>
              </a:extLst>
            </p:cNvPr>
            <p:cNvGrpSpPr/>
            <p:nvPr/>
          </p:nvGrpSpPr>
          <p:grpSpPr>
            <a:xfrm>
              <a:off x="8049650" y="5037504"/>
              <a:ext cx="4142349" cy="933582"/>
              <a:chOff x="8049650" y="5037504"/>
              <a:chExt cx="4142349" cy="933582"/>
            </a:xfrm>
          </p:grpSpPr>
          <p:sp>
            <p:nvSpPr>
              <p:cNvPr id="113" name="Text Box 7">
                <a:extLst>
                  <a:ext uri="{FF2B5EF4-FFF2-40B4-BE49-F238E27FC236}">
                    <a16:creationId xmlns:a16="http://schemas.microsoft.com/office/drawing/2014/main" id="{60B53257-B255-5D45-9C56-20A5CE5DE77F}"/>
                  </a:ext>
                </a:extLst>
              </p:cNvPr>
              <p:cNvSpPr txBox="1">
                <a:spLocks noChangeArrowheads="1"/>
              </p:cNvSpPr>
              <p:nvPr/>
            </p:nvSpPr>
            <p:spPr bwMode="auto">
              <a:xfrm>
                <a:off x="8071876" y="5351961"/>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extract(rcvpkt,data)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deliver_data(data)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udt_send(ACK)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4" name="Text Box 8">
                <a:extLst>
                  <a:ext uri="{FF2B5EF4-FFF2-40B4-BE49-F238E27FC236}">
                    <a16:creationId xmlns:a16="http://schemas.microsoft.com/office/drawing/2014/main" id="{2151DB25-A53F-EF4A-BDBD-C8DD839A6224}"/>
                  </a:ext>
                </a:extLst>
              </p:cNvPr>
              <p:cNvSpPr txBox="1">
                <a:spLocks noChangeArrowheads="1"/>
              </p:cNvSpPr>
              <p:nvPr/>
            </p:nvSpPr>
            <p:spPr bwMode="auto">
              <a:xfrm>
                <a:off x="8049650" y="5037504"/>
                <a:ext cx="4142349"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notcorrupt(rcvpkt)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5" name="Line 9">
                <a:extLst>
                  <a:ext uri="{FF2B5EF4-FFF2-40B4-BE49-F238E27FC236}">
                    <a16:creationId xmlns:a16="http://schemas.microsoft.com/office/drawing/2014/main" id="{4797C970-D2E8-AA47-91A6-90DF435C025D}"/>
                  </a:ext>
                </a:extLst>
              </p:cNvPr>
              <p:cNvSpPr>
                <a:spLocks noChangeShapeType="1"/>
              </p:cNvSpPr>
              <p:nvPr/>
            </p:nvSpPr>
            <p:spPr bwMode="auto">
              <a:xfrm>
                <a:off x="8171888" y="5407524"/>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4" name="Freeform 28">
              <a:extLst>
                <a:ext uri="{FF2B5EF4-FFF2-40B4-BE49-F238E27FC236}">
                  <a16:creationId xmlns:a16="http://schemas.microsoft.com/office/drawing/2014/main" id="{8D9E8E7D-01E2-7040-828E-B4AD37E6C50C}"/>
                </a:ext>
              </a:extLst>
            </p:cNvPr>
            <p:cNvSpPr>
              <a:spLocks/>
            </p:cNvSpPr>
            <p:nvPr/>
          </p:nvSpPr>
          <p:spPr bwMode="auto">
            <a:xfrm flipV="1">
              <a:off x="8437001" y="4591214"/>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55" name="Group 154">
            <a:extLst>
              <a:ext uri="{FF2B5EF4-FFF2-40B4-BE49-F238E27FC236}">
                <a16:creationId xmlns:a16="http://schemas.microsoft.com/office/drawing/2014/main" id="{FCAE8B13-78CF-DD4C-AD79-FE70F24547E0}"/>
              </a:ext>
            </a:extLst>
          </p:cNvPr>
          <p:cNvGrpSpPr/>
          <p:nvPr/>
        </p:nvGrpSpPr>
        <p:grpSpPr>
          <a:xfrm>
            <a:off x="2756926" y="1340193"/>
            <a:ext cx="3643312" cy="1027113"/>
            <a:chOff x="2756926" y="1340193"/>
            <a:chExt cx="3643312" cy="1027113"/>
          </a:xfrm>
        </p:grpSpPr>
        <p:sp>
          <p:nvSpPr>
            <p:cNvPr id="111" name="Text Box 5">
              <a:extLst>
                <a:ext uri="{FF2B5EF4-FFF2-40B4-BE49-F238E27FC236}">
                  <a16:creationId xmlns:a16="http://schemas.microsoft.com/office/drawing/2014/main" id="{B4419231-71F9-2847-A8A7-8F91C3BFAD5F}"/>
                </a:ext>
              </a:extLst>
            </p:cNvPr>
            <p:cNvSpPr txBox="1">
              <a:spLocks noChangeArrowheads="1"/>
            </p:cNvSpPr>
            <p:nvPr/>
          </p:nvSpPr>
          <p:spPr bwMode="auto">
            <a:xfrm>
              <a:off x="2756926" y="1630706"/>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snkpkt = make_pkt(data, checksum)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2" name="Line 6">
              <a:extLst>
                <a:ext uri="{FF2B5EF4-FFF2-40B4-BE49-F238E27FC236}">
                  <a16:creationId xmlns:a16="http://schemas.microsoft.com/office/drawing/2014/main" id="{9D8A7D98-AFD4-AA49-B033-1C3F29FDF103}"/>
                </a:ext>
              </a:extLst>
            </p:cNvPr>
            <p:cNvSpPr>
              <a:spLocks noChangeShapeType="1"/>
            </p:cNvSpPr>
            <p:nvPr/>
          </p:nvSpPr>
          <p:spPr bwMode="auto">
            <a:xfrm>
              <a:off x="2861701" y="1675156"/>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6" name="Freeform 10">
              <a:extLst>
                <a:ext uri="{FF2B5EF4-FFF2-40B4-BE49-F238E27FC236}">
                  <a16:creationId xmlns:a16="http://schemas.microsoft.com/office/drawing/2014/main" id="{C65AC33D-DAC6-0248-903C-715D380A05CD}"/>
                </a:ext>
              </a:extLst>
            </p:cNvPr>
            <p:cNvSpPr>
              <a:spLocks/>
            </p:cNvSpPr>
            <p:nvPr/>
          </p:nvSpPr>
          <p:spPr bwMode="auto">
            <a:xfrm flipV="1">
              <a:off x="2809313" y="2119656"/>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1" name="Text Box 35">
              <a:extLst>
                <a:ext uri="{FF2B5EF4-FFF2-40B4-BE49-F238E27FC236}">
                  <a16:creationId xmlns:a16="http://schemas.microsoft.com/office/drawing/2014/main" id="{8B2CC675-7409-974B-A183-2AC7E249C391}"/>
                </a:ext>
              </a:extLst>
            </p:cNvPr>
            <p:cNvSpPr txBox="1">
              <a:spLocks noChangeArrowheads="1"/>
            </p:cNvSpPr>
            <p:nvPr/>
          </p:nvSpPr>
          <p:spPr bwMode="auto">
            <a:xfrm>
              <a:off x="2782326" y="1340193"/>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8" name="Group 157">
            <a:extLst>
              <a:ext uri="{FF2B5EF4-FFF2-40B4-BE49-F238E27FC236}">
                <a16:creationId xmlns:a16="http://schemas.microsoft.com/office/drawing/2014/main" id="{02805388-DFB1-CA42-9623-430C96CD0F0B}"/>
              </a:ext>
            </a:extLst>
          </p:cNvPr>
          <p:cNvGrpSpPr/>
          <p:nvPr/>
        </p:nvGrpSpPr>
        <p:grpSpPr>
          <a:xfrm>
            <a:off x="2270357" y="3283338"/>
            <a:ext cx="3548062" cy="989290"/>
            <a:chOff x="2270357" y="3283338"/>
            <a:chExt cx="3548062" cy="989290"/>
          </a:xfrm>
        </p:grpSpPr>
        <p:sp>
          <p:nvSpPr>
            <p:cNvPr id="117" name="Freeform 11">
              <a:extLst>
                <a:ext uri="{FF2B5EF4-FFF2-40B4-BE49-F238E27FC236}">
                  <a16:creationId xmlns:a16="http://schemas.microsoft.com/office/drawing/2014/main" id="{A19E971B-C68E-A549-8D13-4C8364D2B1AA}"/>
                </a:ext>
              </a:extLst>
            </p:cNvPr>
            <p:cNvSpPr>
              <a:spLocks/>
            </p:cNvSpPr>
            <p:nvPr/>
          </p:nvSpPr>
          <p:spPr bwMode="auto">
            <a:xfrm>
              <a:off x="2882338" y="328333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nvGrpSpPr>
            <p:cNvPr id="157" name="Group 156">
              <a:extLst>
                <a:ext uri="{FF2B5EF4-FFF2-40B4-BE49-F238E27FC236}">
                  <a16:creationId xmlns:a16="http://schemas.microsoft.com/office/drawing/2014/main" id="{ABF189C5-1BB2-BC42-81CE-EEB51DB2B907}"/>
                </a:ext>
              </a:extLst>
            </p:cNvPr>
            <p:cNvGrpSpPr/>
            <p:nvPr/>
          </p:nvGrpSpPr>
          <p:grpSpPr>
            <a:xfrm>
              <a:off x="2270357" y="3545923"/>
              <a:ext cx="3548062" cy="726705"/>
              <a:chOff x="2270357" y="3545923"/>
              <a:chExt cx="3548062" cy="726705"/>
            </a:xfrm>
          </p:grpSpPr>
          <p:sp>
            <p:nvSpPr>
              <p:cNvPr id="118" name="Text Box 12">
                <a:extLst>
                  <a:ext uri="{FF2B5EF4-FFF2-40B4-BE49-F238E27FC236}">
                    <a16:creationId xmlns:a16="http://schemas.microsoft.com/office/drawing/2014/main" id="{FCE2965F-754F-364F-B14F-750853FEF20A}"/>
                  </a:ext>
                </a:extLst>
              </p:cNvPr>
              <p:cNvSpPr txBox="1">
                <a:spLocks noChangeArrowheads="1"/>
              </p:cNvSpPr>
              <p:nvPr/>
            </p:nvSpPr>
            <p:spPr bwMode="auto">
              <a:xfrm>
                <a:off x="2270357" y="3545923"/>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isACK(rcvpkt)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9" name="Line 13">
                <a:extLst>
                  <a:ext uri="{FF2B5EF4-FFF2-40B4-BE49-F238E27FC236}">
                    <a16:creationId xmlns:a16="http://schemas.microsoft.com/office/drawing/2014/main" id="{0299AD54-1602-364D-808A-ECEE022223FD}"/>
                  </a:ext>
                </a:extLst>
              </p:cNvPr>
              <p:cNvSpPr>
                <a:spLocks noChangeShapeType="1"/>
              </p:cNvSpPr>
              <p:nvPr/>
            </p:nvSpPr>
            <p:spPr bwMode="auto">
              <a:xfrm>
                <a:off x="3330476" y="3919619"/>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4" name="Text Box 48">
                <a:extLst>
                  <a:ext uri="{FF2B5EF4-FFF2-40B4-BE49-F238E27FC236}">
                    <a16:creationId xmlns:a16="http://schemas.microsoft.com/office/drawing/2014/main" id="{1FB61FFA-0819-7D46-887F-D92660FD923F}"/>
                  </a:ext>
                </a:extLst>
              </p:cNvPr>
              <p:cNvSpPr txBox="1">
                <a:spLocks noChangeArrowheads="1"/>
              </p:cNvSpPr>
              <p:nvPr/>
            </p:nvSpPr>
            <p:spPr bwMode="auto">
              <a:xfrm>
                <a:off x="3665151" y="3936078"/>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ymbol" charset="0"/>
                    <a:ea typeface="ＭＳ Ｐゴシック" charset="0"/>
                    <a:cs typeface="+mn-cs"/>
                  </a:rPr>
                  <a:t>L</a:t>
                </a:r>
              </a:p>
            </p:txBody>
          </p:sp>
        </p:grpSp>
      </p:grpSp>
      <p:sp>
        <p:nvSpPr>
          <p:cNvPr id="161" name="Text Box 19">
            <a:extLst>
              <a:ext uri="{FF2B5EF4-FFF2-40B4-BE49-F238E27FC236}">
                <a16:creationId xmlns:a16="http://schemas.microsoft.com/office/drawing/2014/main" id="{E3EA8A75-DE92-3B4A-9ED1-2A5CE8EFB2FD}"/>
              </a:ext>
            </a:extLst>
          </p:cNvPr>
          <p:cNvSpPr txBox="1">
            <a:spLocks noChangeArrowheads="1"/>
          </p:cNvSpPr>
          <p:nvPr/>
        </p:nvSpPr>
        <p:spPr bwMode="auto">
          <a:xfrm>
            <a:off x="1163066" y="2517724"/>
            <a:ext cx="10890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162" name="Text Box 20">
            <a:extLst>
              <a:ext uri="{FF2B5EF4-FFF2-40B4-BE49-F238E27FC236}">
                <a16:creationId xmlns:a16="http://schemas.microsoft.com/office/drawing/2014/main" id="{D2BC55B0-1B2D-D346-8B9C-EC274C2EC352}"/>
              </a:ext>
            </a:extLst>
          </p:cNvPr>
          <p:cNvSpPr txBox="1">
            <a:spLocks noChangeArrowheads="1"/>
          </p:cNvSpPr>
          <p:nvPr/>
        </p:nvSpPr>
        <p:spPr bwMode="auto">
          <a:xfrm>
            <a:off x="9660963" y="3961155"/>
            <a:ext cx="12477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sp>
        <p:nvSpPr>
          <p:cNvPr id="43" name="Text Box 16">
            <a:extLst>
              <a:ext uri="{FF2B5EF4-FFF2-40B4-BE49-F238E27FC236}">
                <a16:creationId xmlns:a16="http://schemas.microsoft.com/office/drawing/2014/main" id="{99B9B250-0EDF-9940-8119-8A3858DACA6A}"/>
              </a:ext>
            </a:extLst>
          </p:cNvPr>
          <p:cNvSpPr txBox="1">
            <a:spLocks noChangeArrowheads="1"/>
          </p:cNvSpPr>
          <p:nvPr/>
        </p:nvSpPr>
        <p:spPr bwMode="auto">
          <a:xfrm>
            <a:off x="5288477" y="2154581"/>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isNAK(rcvpkt)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 name="Rectangle 3">
            <a:extLst>
              <a:ext uri="{FF2B5EF4-FFF2-40B4-BE49-F238E27FC236}">
                <a16:creationId xmlns:a16="http://schemas.microsoft.com/office/drawing/2014/main" id="{37A227A0-FE6A-9E43-8D11-7C390E9CA534}"/>
              </a:ext>
            </a:extLst>
          </p:cNvPr>
          <p:cNvSpPr/>
          <p:nvPr/>
        </p:nvSpPr>
        <p:spPr>
          <a:xfrm>
            <a:off x="7841292" y="2480153"/>
            <a:ext cx="4246323" cy="4008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Slide Number Placeholder 2">
            <a:extLst>
              <a:ext uri="{FF2B5EF4-FFF2-40B4-BE49-F238E27FC236}">
                <a16:creationId xmlns:a16="http://schemas.microsoft.com/office/drawing/2014/main" id="{C5DFF1AE-5E68-A349-98EF-93FDA954903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11</a:t>
            </a:fld>
            <a:endParaRPr lang="en-US" dirty="0"/>
          </a:p>
        </p:txBody>
      </p:sp>
    </p:spTree>
    <p:extLst>
      <p:ext uri="{BB962C8B-B14F-4D97-AF65-F5344CB8AC3E}">
        <p14:creationId xmlns:p14="http://schemas.microsoft.com/office/powerpoint/2010/main" val="300664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wipe(left)">
                                      <p:cBhvr>
                                        <p:cTn id="7" dur="500"/>
                                        <p:tgtEl>
                                          <p:spTgt spid="1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58"/>
                                        </p:tgtEl>
                                        <p:attrNameLst>
                                          <p:attrName>style.visibility</p:attrName>
                                        </p:attrNameLst>
                                      </p:cBhvr>
                                      <p:to>
                                        <p:strVal val="visible"/>
                                      </p:to>
                                    </p:set>
                                    <p:animEffect transition="in" filter="wipe(right)">
                                      <p:cBhvr>
                                        <p:cTn id="12" dur="500"/>
                                        <p:tgtEl>
                                          <p:spTgt spid="1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56"/>
                                        </p:tgtEl>
                                        <p:attrNameLst>
                                          <p:attrName>style.visibility</p:attrName>
                                        </p:attrNameLst>
                                      </p:cBhvr>
                                      <p:to>
                                        <p:strVal val="visible"/>
                                      </p:to>
                                    </p:set>
                                    <p:animEffect transition="in" filter="wipe(up)">
                                      <p:cBhvr>
                                        <p:cTn id="17" dur="500"/>
                                        <p:tgtEl>
                                          <p:spTgt spid="15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dissolve">
                                      <p:cBhvr>
                                        <p:cTn id="20" dur="500"/>
                                        <p:tgtEl>
                                          <p:spTgt spid="43"/>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xit" presetSubtype="0" fill="hold" grpId="0" nodeType="clickEffect">
                                  <p:stCondLst>
                                    <p:cond delay="0"/>
                                  </p:stCondLst>
                                  <p:childTnLst>
                                    <p:animEffect transition="out" filter="dissolve">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59"/>
                                        </p:tgtEl>
                                        <p:attrNameLst>
                                          <p:attrName>style.visibility</p:attrName>
                                        </p:attrNameLst>
                                      </p:cBhvr>
                                      <p:to>
                                        <p:strVal val="visible"/>
                                      </p:to>
                                    </p:set>
                                    <p:animEffect transition="in" filter="wipe(left)">
                                      <p:cBhvr>
                                        <p:cTn id="30" dur="500"/>
                                        <p:tgtEl>
                                          <p:spTgt spid="159"/>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68"/>
                                        </p:tgtEl>
                                        <p:attrNameLst>
                                          <p:attrName>style.visibility</p:attrName>
                                        </p:attrNameLst>
                                      </p:cBhvr>
                                      <p:to>
                                        <p:strVal val="visible"/>
                                      </p:to>
                                    </p:set>
                                    <p:animEffect transition="in" filter="dissolve">
                                      <p:cBhvr>
                                        <p:cTn id="33" dur="500"/>
                                        <p:tgtEl>
                                          <p:spTgt spid="16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64"/>
                                        </p:tgtEl>
                                        <p:attrNameLst>
                                          <p:attrName>style.visibility</p:attrName>
                                        </p:attrNameLst>
                                      </p:cBhvr>
                                      <p:to>
                                        <p:strVal val="visible"/>
                                      </p:to>
                                    </p:set>
                                    <p:animEffect transition="in" filter="wipe(left)">
                                      <p:cBhvr>
                                        <p:cTn id="38" dur="500"/>
                                        <p:tgtEl>
                                          <p:spTgt spid="164"/>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69"/>
                                        </p:tgtEl>
                                        <p:attrNameLst>
                                          <p:attrName>style.visibility</p:attrName>
                                        </p:attrNameLst>
                                      </p:cBhvr>
                                      <p:to>
                                        <p:strVal val="visible"/>
                                      </p:to>
                                    </p:set>
                                    <p:animEffect transition="in" filter="dissolve">
                                      <p:cBhvr>
                                        <p:cTn id="41" dur="5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animBg="1"/>
      <p:bldP spid="168" grpId="0" animBg="1"/>
      <p:bldP spid="43" grpId="0"/>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FSM specification</a:t>
            </a:r>
            <a:endParaRPr lang="en-US" sz="4400" dirty="0"/>
          </a:p>
        </p:txBody>
      </p:sp>
      <p:sp>
        <p:nvSpPr>
          <p:cNvPr id="109" name="Oval 3">
            <a:extLst>
              <a:ext uri="{FF2B5EF4-FFF2-40B4-BE49-F238E27FC236}">
                <a16:creationId xmlns:a16="http://schemas.microsoft.com/office/drawing/2014/main" id="{606B9A69-736A-BE4F-8E57-1E4DD86ADE7D}"/>
              </a:ext>
            </a:extLst>
          </p:cNvPr>
          <p:cNvSpPr>
            <a:spLocks noChangeArrowheads="1"/>
          </p:cNvSpPr>
          <p:nvPr/>
        </p:nvSpPr>
        <p:spPr bwMode="auto">
          <a:xfrm>
            <a:off x="2448951" y="23498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10" name="Text Box 4">
            <a:extLst>
              <a:ext uri="{FF2B5EF4-FFF2-40B4-BE49-F238E27FC236}">
                <a16:creationId xmlns:a16="http://schemas.microsoft.com/office/drawing/2014/main" id="{9158E582-2053-DB47-8544-5430174AAC29}"/>
              </a:ext>
            </a:extLst>
          </p:cNvPr>
          <p:cNvSpPr txBox="1">
            <a:spLocks noChangeArrowheads="1"/>
          </p:cNvSpPr>
          <p:nvPr/>
        </p:nvSpPr>
        <p:spPr bwMode="auto">
          <a:xfrm>
            <a:off x="2347351" y="24339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56" name="Group 155">
            <a:extLst>
              <a:ext uri="{FF2B5EF4-FFF2-40B4-BE49-F238E27FC236}">
                <a16:creationId xmlns:a16="http://schemas.microsoft.com/office/drawing/2014/main" id="{1A819A83-E50E-0842-8735-DFC0B065BABA}"/>
              </a:ext>
            </a:extLst>
          </p:cNvPr>
          <p:cNvGrpSpPr/>
          <p:nvPr/>
        </p:nvGrpSpPr>
        <p:grpSpPr>
          <a:xfrm>
            <a:off x="5004826" y="2400535"/>
            <a:ext cx="3673475" cy="919271"/>
            <a:chOff x="5004826" y="2400535"/>
            <a:chExt cx="3673475" cy="919271"/>
          </a:xfrm>
        </p:grpSpPr>
        <p:sp>
          <p:nvSpPr>
            <p:cNvPr id="120" name="Freeform 14">
              <a:extLst>
                <a:ext uri="{FF2B5EF4-FFF2-40B4-BE49-F238E27FC236}">
                  <a16:creationId xmlns:a16="http://schemas.microsoft.com/office/drawing/2014/main" id="{6794142E-E5B8-3F45-81C1-8A8F8E602B04}"/>
                </a:ext>
              </a:extLst>
            </p:cNvPr>
            <p:cNvSpPr>
              <a:spLocks/>
            </p:cNvSpPr>
            <p:nvPr/>
          </p:nvSpPr>
          <p:spPr bwMode="auto">
            <a:xfrm>
              <a:off x="5004826" y="2426043"/>
              <a:ext cx="466725" cy="89376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1" name="Text Box 15">
              <a:extLst>
                <a:ext uri="{FF2B5EF4-FFF2-40B4-BE49-F238E27FC236}">
                  <a16:creationId xmlns:a16="http://schemas.microsoft.com/office/drawing/2014/main" id="{EBF1463C-CBD7-1049-80A6-FED400C12A10}"/>
                </a:ext>
              </a:extLst>
            </p:cNvPr>
            <p:cNvSpPr txBox="1">
              <a:spLocks noChangeArrowheads="1"/>
            </p:cNvSpPr>
            <p:nvPr/>
          </p:nvSpPr>
          <p:spPr bwMode="auto">
            <a:xfrm>
              <a:off x="5314388" y="2740368"/>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2" name="Text Box 16">
              <a:extLst>
                <a:ext uri="{FF2B5EF4-FFF2-40B4-BE49-F238E27FC236}">
                  <a16:creationId xmlns:a16="http://schemas.microsoft.com/office/drawing/2014/main" id="{C1489951-F533-6243-BF54-F4FB192513F6}"/>
                </a:ext>
              </a:extLst>
            </p:cNvPr>
            <p:cNvSpPr txBox="1">
              <a:spLocks noChangeArrowheads="1"/>
            </p:cNvSpPr>
            <p:nvPr/>
          </p:nvSpPr>
          <p:spPr bwMode="auto">
            <a:xfrm>
              <a:off x="5288988" y="2400535"/>
              <a:ext cx="3389313"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3" name="Line 17">
              <a:extLst>
                <a:ext uri="{FF2B5EF4-FFF2-40B4-BE49-F238E27FC236}">
                  <a16:creationId xmlns:a16="http://schemas.microsoft.com/office/drawing/2014/main" id="{E7CC9AD6-FAA9-474E-B46B-1E603A7D16C8}"/>
                </a:ext>
              </a:extLst>
            </p:cNvPr>
            <p:cNvSpPr>
              <a:spLocks noChangeShapeType="1"/>
            </p:cNvSpPr>
            <p:nvPr/>
          </p:nvSpPr>
          <p:spPr bwMode="auto">
            <a:xfrm>
              <a:off x="5408051" y="2740368"/>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28" name="Group 22">
            <a:extLst>
              <a:ext uri="{FF2B5EF4-FFF2-40B4-BE49-F238E27FC236}">
                <a16:creationId xmlns:a16="http://schemas.microsoft.com/office/drawing/2014/main" id="{6E4E03EB-86D3-824C-9C7B-D6204AA45EF1}"/>
              </a:ext>
            </a:extLst>
          </p:cNvPr>
          <p:cNvGrpSpPr>
            <a:grpSpLocks/>
          </p:cNvGrpSpPr>
          <p:nvPr/>
        </p:nvGrpSpPr>
        <p:grpSpPr bwMode="auto">
          <a:xfrm>
            <a:off x="4044388" y="2362543"/>
            <a:ext cx="1074738" cy="962025"/>
            <a:chOff x="1540" y="2116"/>
            <a:chExt cx="677" cy="606"/>
          </a:xfrm>
        </p:grpSpPr>
        <p:sp>
          <p:nvSpPr>
            <p:cNvPr id="129" name="Oval 23">
              <a:extLst>
                <a:ext uri="{FF2B5EF4-FFF2-40B4-BE49-F238E27FC236}">
                  <a16:creationId xmlns:a16="http://schemas.microsoft.com/office/drawing/2014/main" id="{290478B3-253F-D048-8DE9-187624FD0138}"/>
                </a:ext>
              </a:extLst>
            </p:cNvPr>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30" name="Text Box 24">
              <a:extLst>
                <a:ext uri="{FF2B5EF4-FFF2-40B4-BE49-F238E27FC236}">
                  <a16:creationId xmlns:a16="http://schemas.microsoft.com/office/drawing/2014/main" id="{33128FC3-7340-2B43-998B-4D14B544CCA9}"/>
                </a:ext>
              </a:extLst>
            </p:cNvPr>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ACK or 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9" name="Group 158">
            <a:extLst>
              <a:ext uri="{FF2B5EF4-FFF2-40B4-BE49-F238E27FC236}">
                <a16:creationId xmlns:a16="http://schemas.microsoft.com/office/drawing/2014/main" id="{D0E913FD-5AB0-D647-A2DB-C235CF8D718B}"/>
              </a:ext>
            </a:extLst>
          </p:cNvPr>
          <p:cNvGrpSpPr/>
          <p:nvPr/>
        </p:nvGrpSpPr>
        <p:grpSpPr>
          <a:xfrm>
            <a:off x="8325876" y="2721318"/>
            <a:ext cx="3394075" cy="1036638"/>
            <a:chOff x="8325876" y="2721318"/>
            <a:chExt cx="3394075" cy="1036638"/>
          </a:xfrm>
        </p:grpSpPr>
        <p:grpSp>
          <p:nvGrpSpPr>
            <p:cNvPr id="124" name="Group 18">
              <a:extLst>
                <a:ext uri="{FF2B5EF4-FFF2-40B4-BE49-F238E27FC236}">
                  <a16:creationId xmlns:a16="http://schemas.microsoft.com/office/drawing/2014/main" id="{1FD009B5-82D3-A54A-A742-8202ED8CE702}"/>
                </a:ext>
              </a:extLst>
            </p:cNvPr>
            <p:cNvGrpSpPr>
              <a:grpSpLocks/>
            </p:cNvGrpSpPr>
            <p:nvPr/>
          </p:nvGrpSpPr>
          <p:grpSpPr bwMode="auto">
            <a:xfrm>
              <a:off x="8325876" y="2721318"/>
              <a:ext cx="3394075" cy="630238"/>
              <a:chOff x="2222" y="2804"/>
              <a:chExt cx="2138" cy="397"/>
            </a:xfrm>
          </p:grpSpPr>
          <p:sp>
            <p:nvSpPr>
              <p:cNvPr id="125" name="Text Box 19">
                <a:extLst>
                  <a:ext uri="{FF2B5EF4-FFF2-40B4-BE49-F238E27FC236}">
                    <a16:creationId xmlns:a16="http://schemas.microsoft.com/office/drawing/2014/main" id="{A317A424-F2E1-824F-B626-E01E0E2404B1}"/>
                  </a:ext>
                </a:extLst>
              </p:cNvPr>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6" name="Text Box 20">
                <a:extLst>
                  <a:ext uri="{FF2B5EF4-FFF2-40B4-BE49-F238E27FC236}">
                    <a16:creationId xmlns:a16="http://schemas.microsoft.com/office/drawing/2014/main" id="{F3C2F2D4-E406-8746-8990-3E5ED0A5CAE1}"/>
                  </a:ext>
                </a:extLst>
              </p:cNvPr>
              <p:cNvSpPr txBox="1">
                <a:spLocks noChangeArrowheads="1"/>
              </p:cNvSpPr>
              <p:nvPr/>
            </p:nvSpPr>
            <p:spPr bwMode="auto">
              <a:xfrm>
                <a:off x="2225" y="2804"/>
                <a:ext cx="213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corrupt(rcvpkt)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7" name="Line 21">
                <a:extLst>
                  <a:ext uri="{FF2B5EF4-FFF2-40B4-BE49-F238E27FC236}">
                    <a16:creationId xmlns:a16="http://schemas.microsoft.com/office/drawing/2014/main" id="{BE673EC8-DD07-7A43-8EF8-4AF46E325C31}"/>
                  </a:ext>
                </a:extLst>
              </p:cNvPr>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1" name="Freeform 25">
              <a:extLst>
                <a:ext uri="{FF2B5EF4-FFF2-40B4-BE49-F238E27FC236}">
                  <a16:creationId xmlns:a16="http://schemas.microsoft.com/office/drawing/2014/main" id="{0EE6DE3B-8CC5-4840-9E43-E2F13B451312}"/>
                </a:ext>
              </a:extLst>
            </p:cNvPr>
            <p:cNvSpPr>
              <a:spLocks/>
            </p:cNvSpPr>
            <p:nvPr/>
          </p:nvSpPr>
          <p:spPr bwMode="auto">
            <a:xfrm>
              <a:off x="8424301" y="3288056"/>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2" name="Oval 26">
            <a:extLst>
              <a:ext uri="{FF2B5EF4-FFF2-40B4-BE49-F238E27FC236}">
                <a16:creationId xmlns:a16="http://schemas.microsoft.com/office/drawing/2014/main" id="{D886EFDE-A0BD-234F-9505-E1DFE71A45A0}"/>
              </a:ext>
            </a:extLst>
          </p:cNvPr>
          <p:cNvSpPr>
            <a:spLocks noChangeArrowheads="1"/>
          </p:cNvSpPr>
          <p:nvPr/>
        </p:nvSpPr>
        <p:spPr bwMode="auto">
          <a:xfrm>
            <a:off x="8516376" y="37087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33" name="Text Box 27">
            <a:extLst>
              <a:ext uri="{FF2B5EF4-FFF2-40B4-BE49-F238E27FC236}">
                <a16:creationId xmlns:a16="http://schemas.microsoft.com/office/drawing/2014/main" id="{7D124EF1-1801-CC41-AA27-4430B21813BF}"/>
              </a:ext>
            </a:extLst>
          </p:cNvPr>
          <p:cNvSpPr txBox="1">
            <a:spLocks noChangeArrowheads="1"/>
          </p:cNvSpPr>
          <p:nvPr/>
        </p:nvSpPr>
        <p:spPr bwMode="auto">
          <a:xfrm>
            <a:off x="8429063" y="37928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64" name="Group 163">
            <a:extLst>
              <a:ext uri="{FF2B5EF4-FFF2-40B4-BE49-F238E27FC236}">
                <a16:creationId xmlns:a16="http://schemas.microsoft.com/office/drawing/2014/main" id="{311BB54D-2176-2D44-BD7F-B18C9C74D8A4}"/>
              </a:ext>
            </a:extLst>
          </p:cNvPr>
          <p:cNvGrpSpPr/>
          <p:nvPr/>
        </p:nvGrpSpPr>
        <p:grpSpPr>
          <a:xfrm>
            <a:off x="8049650" y="4591214"/>
            <a:ext cx="4142349" cy="1379872"/>
            <a:chOff x="8049650" y="4591214"/>
            <a:chExt cx="4142349" cy="1379872"/>
          </a:xfrm>
        </p:grpSpPr>
        <p:grpSp>
          <p:nvGrpSpPr>
            <p:cNvPr id="163" name="Group 162">
              <a:extLst>
                <a:ext uri="{FF2B5EF4-FFF2-40B4-BE49-F238E27FC236}">
                  <a16:creationId xmlns:a16="http://schemas.microsoft.com/office/drawing/2014/main" id="{E182C09B-F3FC-C340-BB16-737F51CA96BE}"/>
                </a:ext>
              </a:extLst>
            </p:cNvPr>
            <p:cNvGrpSpPr/>
            <p:nvPr/>
          </p:nvGrpSpPr>
          <p:grpSpPr>
            <a:xfrm>
              <a:off x="8049650" y="5037504"/>
              <a:ext cx="4142349" cy="933582"/>
              <a:chOff x="8049650" y="5037504"/>
              <a:chExt cx="4142349" cy="933582"/>
            </a:xfrm>
          </p:grpSpPr>
          <p:sp>
            <p:nvSpPr>
              <p:cNvPr id="113" name="Text Box 7">
                <a:extLst>
                  <a:ext uri="{FF2B5EF4-FFF2-40B4-BE49-F238E27FC236}">
                    <a16:creationId xmlns:a16="http://schemas.microsoft.com/office/drawing/2014/main" id="{60B53257-B255-5D45-9C56-20A5CE5DE77F}"/>
                  </a:ext>
                </a:extLst>
              </p:cNvPr>
              <p:cNvSpPr txBox="1">
                <a:spLocks noChangeArrowheads="1"/>
              </p:cNvSpPr>
              <p:nvPr/>
            </p:nvSpPr>
            <p:spPr bwMode="auto">
              <a:xfrm>
                <a:off x="8071876" y="5351961"/>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extract(rcvpkt,data)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deliver_data(data)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udt_send(ACK)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4" name="Text Box 8">
                <a:extLst>
                  <a:ext uri="{FF2B5EF4-FFF2-40B4-BE49-F238E27FC236}">
                    <a16:creationId xmlns:a16="http://schemas.microsoft.com/office/drawing/2014/main" id="{2151DB25-A53F-EF4A-BDBD-C8DD839A6224}"/>
                  </a:ext>
                </a:extLst>
              </p:cNvPr>
              <p:cNvSpPr txBox="1">
                <a:spLocks noChangeArrowheads="1"/>
              </p:cNvSpPr>
              <p:nvPr/>
            </p:nvSpPr>
            <p:spPr bwMode="auto">
              <a:xfrm>
                <a:off x="8049650" y="5037504"/>
                <a:ext cx="4142349"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notcorrupt(rcvpkt)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5" name="Line 9">
                <a:extLst>
                  <a:ext uri="{FF2B5EF4-FFF2-40B4-BE49-F238E27FC236}">
                    <a16:creationId xmlns:a16="http://schemas.microsoft.com/office/drawing/2014/main" id="{4797C970-D2E8-AA47-91A6-90DF435C025D}"/>
                  </a:ext>
                </a:extLst>
              </p:cNvPr>
              <p:cNvSpPr>
                <a:spLocks noChangeShapeType="1"/>
              </p:cNvSpPr>
              <p:nvPr/>
            </p:nvSpPr>
            <p:spPr bwMode="auto">
              <a:xfrm>
                <a:off x="8171888" y="5407524"/>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4" name="Freeform 28">
              <a:extLst>
                <a:ext uri="{FF2B5EF4-FFF2-40B4-BE49-F238E27FC236}">
                  <a16:creationId xmlns:a16="http://schemas.microsoft.com/office/drawing/2014/main" id="{8D9E8E7D-01E2-7040-828E-B4AD37E6C50C}"/>
                </a:ext>
              </a:extLst>
            </p:cNvPr>
            <p:cNvSpPr>
              <a:spLocks/>
            </p:cNvSpPr>
            <p:nvPr/>
          </p:nvSpPr>
          <p:spPr bwMode="auto">
            <a:xfrm flipV="1">
              <a:off x="8437001" y="4591214"/>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55" name="Group 154">
            <a:extLst>
              <a:ext uri="{FF2B5EF4-FFF2-40B4-BE49-F238E27FC236}">
                <a16:creationId xmlns:a16="http://schemas.microsoft.com/office/drawing/2014/main" id="{FCAE8B13-78CF-DD4C-AD79-FE70F24547E0}"/>
              </a:ext>
            </a:extLst>
          </p:cNvPr>
          <p:cNvGrpSpPr/>
          <p:nvPr/>
        </p:nvGrpSpPr>
        <p:grpSpPr>
          <a:xfrm>
            <a:off x="2756926" y="1340193"/>
            <a:ext cx="3643312" cy="1027113"/>
            <a:chOff x="2756926" y="1340193"/>
            <a:chExt cx="3643312" cy="1027113"/>
          </a:xfrm>
        </p:grpSpPr>
        <p:sp>
          <p:nvSpPr>
            <p:cNvPr id="111" name="Text Box 5">
              <a:extLst>
                <a:ext uri="{FF2B5EF4-FFF2-40B4-BE49-F238E27FC236}">
                  <a16:creationId xmlns:a16="http://schemas.microsoft.com/office/drawing/2014/main" id="{B4419231-71F9-2847-A8A7-8F91C3BFAD5F}"/>
                </a:ext>
              </a:extLst>
            </p:cNvPr>
            <p:cNvSpPr txBox="1">
              <a:spLocks noChangeArrowheads="1"/>
            </p:cNvSpPr>
            <p:nvPr/>
          </p:nvSpPr>
          <p:spPr bwMode="auto">
            <a:xfrm>
              <a:off x="2756926" y="1630706"/>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snkpkt = make_pkt(data, checksum)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2" name="Line 6">
              <a:extLst>
                <a:ext uri="{FF2B5EF4-FFF2-40B4-BE49-F238E27FC236}">
                  <a16:creationId xmlns:a16="http://schemas.microsoft.com/office/drawing/2014/main" id="{9D8A7D98-AFD4-AA49-B033-1C3F29FDF103}"/>
                </a:ext>
              </a:extLst>
            </p:cNvPr>
            <p:cNvSpPr>
              <a:spLocks noChangeShapeType="1"/>
            </p:cNvSpPr>
            <p:nvPr/>
          </p:nvSpPr>
          <p:spPr bwMode="auto">
            <a:xfrm>
              <a:off x="2861701" y="1675156"/>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6" name="Freeform 10">
              <a:extLst>
                <a:ext uri="{FF2B5EF4-FFF2-40B4-BE49-F238E27FC236}">
                  <a16:creationId xmlns:a16="http://schemas.microsoft.com/office/drawing/2014/main" id="{C65AC33D-DAC6-0248-903C-715D380A05CD}"/>
                </a:ext>
              </a:extLst>
            </p:cNvPr>
            <p:cNvSpPr>
              <a:spLocks/>
            </p:cNvSpPr>
            <p:nvPr/>
          </p:nvSpPr>
          <p:spPr bwMode="auto">
            <a:xfrm flipV="1">
              <a:off x="2809313" y="2119656"/>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1" name="Text Box 35">
              <a:extLst>
                <a:ext uri="{FF2B5EF4-FFF2-40B4-BE49-F238E27FC236}">
                  <a16:creationId xmlns:a16="http://schemas.microsoft.com/office/drawing/2014/main" id="{8B2CC675-7409-974B-A183-2AC7E249C391}"/>
                </a:ext>
              </a:extLst>
            </p:cNvPr>
            <p:cNvSpPr txBox="1">
              <a:spLocks noChangeArrowheads="1"/>
            </p:cNvSpPr>
            <p:nvPr/>
          </p:nvSpPr>
          <p:spPr bwMode="auto">
            <a:xfrm>
              <a:off x="2782326" y="1340193"/>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8" name="Group 157">
            <a:extLst>
              <a:ext uri="{FF2B5EF4-FFF2-40B4-BE49-F238E27FC236}">
                <a16:creationId xmlns:a16="http://schemas.microsoft.com/office/drawing/2014/main" id="{02805388-DFB1-CA42-9623-430C96CD0F0B}"/>
              </a:ext>
            </a:extLst>
          </p:cNvPr>
          <p:cNvGrpSpPr/>
          <p:nvPr/>
        </p:nvGrpSpPr>
        <p:grpSpPr>
          <a:xfrm>
            <a:off x="2270357" y="3283338"/>
            <a:ext cx="3548062" cy="989290"/>
            <a:chOff x="2270357" y="3283338"/>
            <a:chExt cx="3548062" cy="989290"/>
          </a:xfrm>
        </p:grpSpPr>
        <p:sp>
          <p:nvSpPr>
            <p:cNvPr id="117" name="Freeform 11">
              <a:extLst>
                <a:ext uri="{FF2B5EF4-FFF2-40B4-BE49-F238E27FC236}">
                  <a16:creationId xmlns:a16="http://schemas.microsoft.com/office/drawing/2014/main" id="{A19E971B-C68E-A549-8D13-4C8364D2B1AA}"/>
                </a:ext>
              </a:extLst>
            </p:cNvPr>
            <p:cNvSpPr>
              <a:spLocks/>
            </p:cNvSpPr>
            <p:nvPr/>
          </p:nvSpPr>
          <p:spPr bwMode="auto">
            <a:xfrm>
              <a:off x="2882338" y="328333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nvGrpSpPr>
            <p:cNvPr id="157" name="Group 156">
              <a:extLst>
                <a:ext uri="{FF2B5EF4-FFF2-40B4-BE49-F238E27FC236}">
                  <a16:creationId xmlns:a16="http://schemas.microsoft.com/office/drawing/2014/main" id="{ABF189C5-1BB2-BC42-81CE-EEB51DB2B907}"/>
                </a:ext>
              </a:extLst>
            </p:cNvPr>
            <p:cNvGrpSpPr/>
            <p:nvPr/>
          </p:nvGrpSpPr>
          <p:grpSpPr>
            <a:xfrm>
              <a:off x="2270357" y="3545923"/>
              <a:ext cx="3548062" cy="726705"/>
              <a:chOff x="2270357" y="3545923"/>
              <a:chExt cx="3548062" cy="726705"/>
            </a:xfrm>
          </p:grpSpPr>
          <p:sp>
            <p:nvSpPr>
              <p:cNvPr id="118" name="Text Box 12">
                <a:extLst>
                  <a:ext uri="{FF2B5EF4-FFF2-40B4-BE49-F238E27FC236}">
                    <a16:creationId xmlns:a16="http://schemas.microsoft.com/office/drawing/2014/main" id="{FCE2965F-754F-364F-B14F-750853FEF20A}"/>
                  </a:ext>
                </a:extLst>
              </p:cNvPr>
              <p:cNvSpPr txBox="1">
                <a:spLocks noChangeArrowheads="1"/>
              </p:cNvSpPr>
              <p:nvPr/>
            </p:nvSpPr>
            <p:spPr bwMode="auto">
              <a:xfrm>
                <a:off x="2270357" y="3545923"/>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isACK(rcvpkt)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9" name="Line 13">
                <a:extLst>
                  <a:ext uri="{FF2B5EF4-FFF2-40B4-BE49-F238E27FC236}">
                    <a16:creationId xmlns:a16="http://schemas.microsoft.com/office/drawing/2014/main" id="{0299AD54-1602-364D-808A-ECEE022223FD}"/>
                  </a:ext>
                </a:extLst>
              </p:cNvPr>
              <p:cNvSpPr>
                <a:spLocks noChangeShapeType="1"/>
              </p:cNvSpPr>
              <p:nvPr/>
            </p:nvSpPr>
            <p:spPr bwMode="auto">
              <a:xfrm>
                <a:off x="3330476" y="3919619"/>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4" name="Text Box 48">
                <a:extLst>
                  <a:ext uri="{FF2B5EF4-FFF2-40B4-BE49-F238E27FC236}">
                    <a16:creationId xmlns:a16="http://schemas.microsoft.com/office/drawing/2014/main" id="{1FB61FFA-0819-7D46-887F-D92660FD923F}"/>
                  </a:ext>
                </a:extLst>
              </p:cNvPr>
              <p:cNvSpPr txBox="1">
                <a:spLocks noChangeArrowheads="1"/>
              </p:cNvSpPr>
              <p:nvPr/>
            </p:nvSpPr>
            <p:spPr bwMode="auto">
              <a:xfrm>
                <a:off x="3665151" y="3936078"/>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ymbol" charset="0"/>
                    <a:ea typeface="ＭＳ Ｐゴシック" charset="0"/>
                    <a:cs typeface="+mn-cs"/>
                  </a:rPr>
                  <a:t>L</a:t>
                </a:r>
              </a:p>
            </p:txBody>
          </p:sp>
        </p:grpSp>
      </p:grpSp>
      <p:sp>
        <p:nvSpPr>
          <p:cNvPr id="161" name="Text Box 19">
            <a:extLst>
              <a:ext uri="{FF2B5EF4-FFF2-40B4-BE49-F238E27FC236}">
                <a16:creationId xmlns:a16="http://schemas.microsoft.com/office/drawing/2014/main" id="{E3EA8A75-DE92-3B4A-9ED1-2A5CE8EFB2FD}"/>
              </a:ext>
            </a:extLst>
          </p:cNvPr>
          <p:cNvSpPr txBox="1">
            <a:spLocks noChangeArrowheads="1"/>
          </p:cNvSpPr>
          <p:nvPr/>
        </p:nvSpPr>
        <p:spPr bwMode="auto">
          <a:xfrm>
            <a:off x="1163066" y="2517724"/>
            <a:ext cx="10890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162" name="Text Box 20">
            <a:extLst>
              <a:ext uri="{FF2B5EF4-FFF2-40B4-BE49-F238E27FC236}">
                <a16:creationId xmlns:a16="http://schemas.microsoft.com/office/drawing/2014/main" id="{D2BC55B0-1B2D-D346-8B9C-EC274C2EC352}"/>
              </a:ext>
            </a:extLst>
          </p:cNvPr>
          <p:cNvSpPr txBox="1">
            <a:spLocks noChangeArrowheads="1"/>
          </p:cNvSpPr>
          <p:nvPr/>
        </p:nvSpPr>
        <p:spPr bwMode="auto">
          <a:xfrm>
            <a:off x="9660963" y="3961155"/>
            <a:ext cx="12477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sp>
        <p:nvSpPr>
          <p:cNvPr id="4" name="TextBox 3">
            <a:extLst>
              <a:ext uri="{FF2B5EF4-FFF2-40B4-BE49-F238E27FC236}">
                <a16:creationId xmlns:a16="http://schemas.microsoft.com/office/drawing/2014/main" id="{6FA53170-F7EC-A34D-8A41-984A3AC85C5B}"/>
              </a:ext>
            </a:extLst>
          </p:cNvPr>
          <p:cNvSpPr txBox="1"/>
          <p:nvPr/>
        </p:nvSpPr>
        <p:spPr>
          <a:xfrm>
            <a:off x="965915" y="4680633"/>
            <a:ext cx="6532819"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Note: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“state” of receiver (did the receiver get my message correctly?) isn’t known to sender unless somehow communicated from receiver to sender</a:t>
            </a:r>
          </a:p>
          <a:p>
            <a:pPr marL="342900" marR="0" lvl="0" indent="-228600"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that’s why we need a protocol!</a:t>
            </a:r>
          </a:p>
        </p:txBody>
      </p:sp>
      <p:sp>
        <p:nvSpPr>
          <p:cNvPr id="43" name="Text Box 16">
            <a:extLst>
              <a:ext uri="{FF2B5EF4-FFF2-40B4-BE49-F238E27FC236}">
                <a16:creationId xmlns:a16="http://schemas.microsoft.com/office/drawing/2014/main" id="{ADA65A1F-AF0E-7A4E-89E8-DE7816681B41}"/>
              </a:ext>
            </a:extLst>
          </p:cNvPr>
          <p:cNvSpPr txBox="1">
            <a:spLocks noChangeArrowheads="1"/>
          </p:cNvSpPr>
          <p:nvPr/>
        </p:nvSpPr>
        <p:spPr bwMode="auto">
          <a:xfrm>
            <a:off x="5288477" y="2154581"/>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isNAK(rcvpkt)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pic>
        <p:nvPicPr>
          <p:cNvPr id="44" name="Picture 43" descr="A shower curtain&#10;&#10;Description automatically generated">
            <a:extLst>
              <a:ext uri="{FF2B5EF4-FFF2-40B4-BE49-F238E27FC236}">
                <a16:creationId xmlns:a16="http://schemas.microsoft.com/office/drawing/2014/main" id="{AC45B1FA-8BA1-4648-AD93-40677902A5F6}"/>
              </a:ext>
            </a:extLst>
          </p:cNvPr>
          <p:cNvPicPr>
            <a:picLocks noChangeAspect="1"/>
          </p:cNvPicPr>
          <p:nvPr/>
        </p:nvPicPr>
        <p:blipFill>
          <a:blip r:embed="rId3"/>
          <a:stretch>
            <a:fillRect/>
          </a:stretch>
        </p:blipFill>
        <p:spPr>
          <a:xfrm>
            <a:off x="7333303" y="2155771"/>
            <a:ext cx="4642797" cy="4579749"/>
          </a:xfrm>
          <a:prstGeom prst="rect">
            <a:avLst/>
          </a:prstGeom>
        </p:spPr>
      </p:pic>
      <p:sp>
        <p:nvSpPr>
          <p:cNvPr id="46" name="Text Box 16">
            <a:extLst>
              <a:ext uri="{FF2B5EF4-FFF2-40B4-BE49-F238E27FC236}">
                <a16:creationId xmlns:a16="http://schemas.microsoft.com/office/drawing/2014/main" id="{D6DB0EA5-C28C-5D47-A606-CB6349A9853F}"/>
              </a:ext>
            </a:extLst>
          </p:cNvPr>
          <p:cNvSpPr txBox="1">
            <a:spLocks noChangeArrowheads="1"/>
          </p:cNvSpPr>
          <p:nvPr/>
        </p:nvSpPr>
        <p:spPr bwMode="auto">
          <a:xfrm>
            <a:off x="5459797" y="2400795"/>
            <a:ext cx="2085975" cy="398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isNAK(rcvpkt)</a:t>
            </a:r>
            <a:endParaRPr kumimoji="0" lang="en-US" altLang="en-US" sz="1600" b="0" i="0" u="none" strike="noStrike" kern="1200" cap="none" spc="0" normalizeH="0" baseline="0" noProof="0" dirty="0">
              <a:ln>
                <a:noFill/>
              </a:ln>
              <a:solidFill>
                <a:srgbClr val="000000"/>
              </a:solidFill>
              <a:effectLst/>
              <a:highlight>
                <a:srgbClr val="FFFF00"/>
              </a:highlight>
              <a:uLnTx/>
              <a:uFillTx/>
              <a:latin typeface="Times New Roman" panose="02020603050405020304" pitchFamily="18" charset="0"/>
              <a:ea typeface="ＭＳ Ｐゴシック" panose="020B0600070205080204" pitchFamily="34" charset="-128"/>
              <a:cs typeface="+mn-cs"/>
            </a:endParaRPr>
          </a:p>
        </p:txBody>
      </p:sp>
      <p:sp>
        <p:nvSpPr>
          <p:cNvPr id="47" name="Text Box 16">
            <a:extLst>
              <a:ext uri="{FF2B5EF4-FFF2-40B4-BE49-F238E27FC236}">
                <a16:creationId xmlns:a16="http://schemas.microsoft.com/office/drawing/2014/main" id="{C8AFC91C-B2AA-274D-BDE6-DBE3D808D252}"/>
              </a:ext>
            </a:extLst>
          </p:cNvPr>
          <p:cNvSpPr txBox="1">
            <a:spLocks noChangeArrowheads="1"/>
          </p:cNvSpPr>
          <p:nvPr/>
        </p:nvSpPr>
        <p:spPr bwMode="auto">
          <a:xfrm>
            <a:off x="3949171" y="3557373"/>
            <a:ext cx="2085975" cy="398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isACK(rcvpkt)</a:t>
            </a:r>
            <a:endParaRPr kumimoji="0" lang="en-US" altLang="en-US" sz="1600" b="0" i="0" u="none" strike="noStrike" kern="1200" cap="none" spc="0" normalizeH="0" baseline="0" noProof="0" dirty="0">
              <a:ln>
                <a:noFill/>
              </a:ln>
              <a:solidFill>
                <a:srgbClr val="000000"/>
              </a:solidFill>
              <a:effectLst/>
              <a:highlight>
                <a:srgbClr val="FFFF00"/>
              </a:highlight>
              <a:uLnTx/>
              <a:uFillTx/>
              <a:latin typeface="Times New Roman" panose="02020603050405020304" pitchFamily="18" charset="0"/>
              <a:ea typeface="ＭＳ Ｐゴシック" panose="020B0600070205080204" pitchFamily="34" charset="-128"/>
              <a:cs typeface="+mn-cs"/>
            </a:endParaRPr>
          </a:p>
        </p:txBody>
      </p:sp>
      <p:sp>
        <p:nvSpPr>
          <p:cNvPr id="45" name="Slide Number Placeholder 2">
            <a:extLst>
              <a:ext uri="{FF2B5EF4-FFF2-40B4-BE49-F238E27FC236}">
                <a16:creationId xmlns:a16="http://schemas.microsoft.com/office/drawing/2014/main" id="{74821291-B2F1-5248-8BEE-C21E2CB0970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12</a:t>
            </a:fld>
            <a:endParaRPr lang="en-US" dirty="0"/>
          </a:p>
        </p:txBody>
      </p:sp>
    </p:spTree>
    <p:extLst>
      <p:ext uri="{BB962C8B-B14F-4D97-AF65-F5344CB8AC3E}">
        <p14:creationId xmlns:p14="http://schemas.microsoft.com/office/powerpoint/2010/main" val="1572850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10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dissolve">
                                      <p:cBhvr>
                                        <p:cTn id="12" dur="500"/>
                                        <p:tgtEl>
                                          <p:spTgt spid="46"/>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dissolve">
                                      <p:cBhvr>
                                        <p:cTn id="1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operation with no errors</a:t>
            </a:r>
            <a:endParaRPr lang="en-US" sz="4400" dirty="0"/>
          </a:p>
        </p:txBody>
      </p:sp>
      <p:sp>
        <p:nvSpPr>
          <p:cNvPr id="37" name="Oval 3">
            <a:extLst>
              <a:ext uri="{FF2B5EF4-FFF2-40B4-BE49-F238E27FC236}">
                <a16:creationId xmlns:a16="http://schemas.microsoft.com/office/drawing/2014/main" id="{20368D61-C8F9-C64D-9076-63AF0503E0F6}"/>
              </a:ext>
            </a:extLst>
          </p:cNvPr>
          <p:cNvSpPr>
            <a:spLocks noChangeArrowheads="1"/>
          </p:cNvSpPr>
          <p:nvPr/>
        </p:nvSpPr>
        <p:spPr bwMode="auto">
          <a:xfrm>
            <a:off x="2448951" y="23498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38" name="Text Box 4">
            <a:extLst>
              <a:ext uri="{FF2B5EF4-FFF2-40B4-BE49-F238E27FC236}">
                <a16:creationId xmlns:a16="http://schemas.microsoft.com/office/drawing/2014/main" id="{229D572B-0C64-BC4F-9787-CFDFDB4AFDBE}"/>
              </a:ext>
            </a:extLst>
          </p:cNvPr>
          <p:cNvSpPr txBox="1">
            <a:spLocks noChangeArrowheads="1"/>
          </p:cNvSpPr>
          <p:nvPr/>
        </p:nvSpPr>
        <p:spPr bwMode="auto">
          <a:xfrm>
            <a:off x="2347351" y="24339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39" name="Text Box 5">
            <a:extLst>
              <a:ext uri="{FF2B5EF4-FFF2-40B4-BE49-F238E27FC236}">
                <a16:creationId xmlns:a16="http://schemas.microsoft.com/office/drawing/2014/main" id="{7E93FFA4-44C6-0E4F-ABD0-1688475EEC2D}"/>
              </a:ext>
            </a:extLst>
          </p:cNvPr>
          <p:cNvSpPr txBox="1">
            <a:spLocks noChangeArrowheads="1"/>
          </p:cNvSpPr>
          <p:nvPr/>
        </p:nvSpPr>
        <p:spPr bwMode="auto">
          <a:xfrm>
            <a:off x="2756926" y="1630706"/>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snkpkt = make_pkt(data, checksum)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40" name="Line 6">
            <a:extLst>
              <a:ext uri="{FF2B5EF4-FFF2-40B4-BE49-F238E27FC236}">
                <a16:creationId xmlns:a16="http://schemas.microsoft.com/office/drawing/2014/main" id="{AAE6181D-40C5-4947-8D16-192C2CC21901}"/>
              </a:ext>
            </a:extLst>
          </p:cNvPr>
          <p:cNvSpPr>
            <a:spLocks noChangeShapeType="1"/>
          </p:cNvSpPr>
          <p:nvPr/>
        </p:nvSpPr>
        <p:spPr bwMode="auto">
          <a:xfrm>
            <a:off x="2861701" y="1675156"/>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Freeform 10">
            <a:extLst>
              <a:ext uri="{FF2B5EF4-FFF2-40B4-BE49-F238E27FC236}">
                <a16:creationId xmlns:a16="http://schemas.microsoft.com/office/drawing/2014/main" id="{C49AAF37-6767-EA4A-BCF2-2730B5DAFFCF}"/>
              </a:ext>
            </a:extLst>
          </p:cNvPr>
          <p:cNvSpPr>
            <a:spLocks/>
          </p:cNvSpPr>
          <p:nvPr/>
        </p:nvSpPr>
        <p:spPr bwMode="auto">
          <a:xfrm flipV="1">
            <a:off x="2809313" y="2119656"/>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 name="Freeform 11">
            <a:extLst>
              <a:ext uri="{FF2B5EF4-FFF2-40B4-BE49-F238E27FC236}">
                <a16:creationId xmlns:a16="http://schemas.microsoft.com/office/drawing/2014/main" id="{F2665E42-05D1-2742-9715-0A7AB328CC68}"/>
              </a:ext>
            </a:extLst>
          </p:cNvPr>
          <p:cNvSpPr>
            <a:spLocks/>
          </p:cNvSpPr>
          <p:nvPr/>
        </p:nvSpPr>
        <p:spPr bwMode="auto">
          <a:xfrm>
            <a:off x="2856938" y="328011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 name="Freeform 14">
            <a:extLst>
              <a:ext uri="{FF2B5EF4-FFF2-40B4-BE49-F238E27FC236}">
                <a16:creationId xmlns:a16="http://schemas.microsoft.com/office/drawing/2014/main" id="{FF5156B3-5F3E-7247-9787-81C01F98AADA}"/>
              </a:ext>
            </a:extLst>
          </p:cNvPr>
          <p:cNvSpPr>
            <a:spLocks/>
          </p:cNvSpPr>
          <p:nvPr/>
        </p:nvSpPr>
        <p:spPr bwMode="auto">
          <a:xfrm>
            <a:off x="5004826" y="2426043"/>
            <a:ext cx="466725" cy="89376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 name="Text Box 15">
            <a:extLst>
              <a:ext uri="{FF2B5EF4-FFF2-40B4-BE49-F238E27FC236}">
                <a16:creationId xmlns:a16="http://schemas.microsoft.com/office/drawing/2014/main" id="{2F0C4339-9749-3E4B-AEF3-DFBC5861C0E1}"/>
              </a:ext>
            </a:extLst>
          </p:cNvPr>
          <p:cNvSpPr txBox="1">
            <a:spLocks noChangeArrowheads="1"/>
          </p:cNvSpPr>
          <p:nvPr/>
        </p:nvSpPr>
        <p:spPr bwMode="auto">
          <a:xfrm>
            <a:off x="5314388" y="2740368"/>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51" name="Line 17">
            <a:extLst>
              <a:ext uri="{FF2B5EF4-FFF2-40B4-BE49-F238E27FC236}">
                <a16:creationId xmlns:a16="http://schemas.microsoft.com/office/drawing/2014/main" id="{B12405C6-9FEC-A645-ABAA-32067C853440}"/>
              </a:ext>
            </a:extLst>
          </p:cNvPr>
          <p:cNvSpPr>
            <a:spLocks noChangeShapeType="1"/>
          </p:cNvSpPr>
          <p:nvPr/>
        </p:nvSpPr>
        <p:spPr bwMode="auto">
          <a:xfrm>
            <a:off x="5408051" y="2740368"/>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2" name="Group 18">
            <a:extLst>
              <a:ext uri="{FF2B5EF4-FFF2-40B4-BE49-F238E27FC236}">
                <a16:creationId xmlns:a16="http://schemas.microsoft.com/office/drawing/2014/main" id="{6469EBCB-9365-8146-9A22-EA4BFBF0E079}"/>
              </a:ext>
            </a:extLst>
          </p:cNvPr>
          <p:cNvGrpSpPr>
            <a:grpSpLocks/>
          </p:cNvGrpSpPr>
          <p:nvPr/>
        </p:nvGrpSpPr>
        <p:grpSpPr bwMode="auto">
          <a:xfrm>
            <a:off x="8325876" y="3094378"/>
            <a:ext cx="1828800" cy="257175"/>
            <a:chOff x="2222" y="3039"/>
            <a:chExt cx="1152" cy="162"/>
          </a:xfrm>
        </p:grpSpPr>
        <p:sp>
          <p:nvSpPr>
            <p:cNvPr id="53" name="Text Box 19">
              <a:extLst>
                <a:ext uri="{FF2B5EF4-FFF2-40B4-BE49-F238E27FC236}">
                  <a16:creationId xmlns:a16="http://schemas.microsoft.com/office/drawing/2014/main" id="{3A6C17B0-3CB8-BD4F-82A3-F8BBBF7760BF}"/>
                </a:ext>
              </a:extLst>
            </p:cNvPr>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55" name="Line 21">
              <a:extLst>
                <a:ext uri="{FF2B5EF4-FFF2-40B4-BE49-F238E27FC236}">
                  <a16:creationId xmlns:a16="http://schemas.microsoft.com/office/drawing/2014/main" id="{7262AE28-C6B2-7A4B-B2BF-40A0797B4995}"/>
                </a:ext>
              </a:extLst>
            </p:cNvPr>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6" name="Group 22">
            <a:extLst>
              <a:ext uri="{FF2B5EF4-FFF2-40B4-BE49-F238E27FC236}">
                <a16:creationId xmlns:a16="http://schemas.microsoft.com/office/drawing/2014/main" id="{E9E74661-52F5-5E48-982A-52E52A35DC45}"/>
              </a:ext>
            </a:extLst>
          </p:cNvPr>
          <p:cNvGrpSpPr>
            <a:grpSpLocks/>
          </p:cNvGrpSpPr>
          <p:nvPr/>
        </p:nvGrpSpPr>
        <p:grpSpPr bwMode="auto">
          <a:xfrm>
            <a:off x="4044388" y="2362543"/>
            <a:ext cx="1074738" cy="962025"/>
            <a:chOff x="1540" y="2116"/>
            <a:chExt cx="677" cy="606"/>
          </a:xfrm>
        </p:grpSpPr>
        <p:sp>
          <p:nvSpPr>
            <p:cNvPr id="57" name="Oval 23">
              <a:extLst>
                <a:ext uri="{FF2B5EF4-FFF2-40B4-BE49-F238E27FC236}">
                  <a16:creationId xmlns:a16="http://schemas.microsoft.com/office/drawing/2014/main" id="{8D34CBBE-DA94-E64E-9580-4F3F4131C86A}"/>
                </a:ext>
              </a:extLst>
            </p:cNvPr>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58" name="Text Box 24">
              <a:extLst>
                <a:ext uri="{FF2B5EF4-FFF2-40B4-BE49-F238E27FC236}">
                  <a16:creationId xmlns:a16="http://schemas.microsoft.com/office/drawing/2014/main" id="{1B4A0021-CFA3-4E40-B284-73C34108A342}"/>
                </a:ext>
              </a:extLst>
            </p:cNvPr>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ACK or 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sp>
        <p:nvSpPr>
          <p:cNvPr id="59" name="Freeform 25">
            <a:extLst>
              <a:ext uri="{FF2B5EF4-FFF2-40B4-BE49-F238E27FC236}">
                <a16:creationId xmlns:a16="http://schemas.microsoft.com/office/drawing/2014/main" id="{3DB66570-2E6B-DB42-959E-FB21F91FD83C}"/>
              </a:ext>
            </a:extLst>
          </p:cNvPr>
          <p:cNvSpPr>
            <a:spLocks/>
          </p:cNvSpPr>
          <p:nvPr/>
        </p:nvSpPr>
        <p:spPr bwMode="auto">
          <a:xfrm>
            <a:off x="8424301" y="3288056"/>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Oval 26">
            <a:extLst>
              <a:ext uri="{FF2B5EF4-FFF2-40B4-BE49-F238E27FC236}">
                <a16:creationId xmlns:a16="http://schemas.microsoft.com/office/drawing/2014/main" id="{8A47B34C-876C-9A40-BB81-39CFF157E854}"/>
              </a:ext>
            </a:extLst>
          </p:cNvPr>
          <p:cNvSpPr>
            <a:spLocks noChangeArrowheads="1"/>
          </p:cNvSpPr>
          <p:nvPr/>
        </p:nvSpPr>
        <p:spPr bwMode="auto">
          <a:xfrm>
            <a:off x="8516376" y="37087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61" name="Text Box 27">
            <a:extLst>
              <a:ext uri="{FF2B5EF4-FFF2-40B4-BE49-F238E27FC236}">
                <a16:creationId xmlns:a16="http://schemas.microsoft.com/office/drawing/2014/main" id="{D69029E6-5338-FD44-BC15-0BA8A98F15B0}"/>
              </a:ext>
            </a:extLst>
          </p:cNvPr>
          <p:cNvSpPr txBox="1">
            <a:spLocks noChangeArrowheads="1"/>
          </p:cNvSpPr>
          <p:nvPr/>
        </p:nvSpPr>
        <p:spPr bwMode="auto">
          <a:xfrm>
            <a:off x="8429063" y="37928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62" name="Freeform 28">
            <a:extLst>
              <a:ext uri="{FF2B5EF4-FFF2-40B4-BE49-F238E27FC236}">
                <a16:creationId xmlns:a16="http://schemas.microsoft.com/office/drawing/2014/main" id="{062C8ABB-D477-0442-96DB-AF4A7A380558}"/>
              </a:ext>
            </a:extLst>
          </p:cNvPr>
          <p:cNvSpPr>
            <a:spLocks/>
          </p:cNvSpPr>
          <p:nvPr/>
        </p:nvSpPr>
        <p:spPr bwMode="auto">
          <a:xfrm flipV="1">
            <a:off x="8437001" y="4591214"/>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3" name="Group 29">
            <a:extLst>
              <a:ext uri="{FF2B5EF4-FFF2-40B4-BE49-F238E27FC236}">
                <a16:creationId xmlns:a16="http://schemas.microsoft.com/office/drawing/2014/main" id="{824EB22B-3441-BB4C-9908-EA5200566BEF}"/>
              </a:ext>
            </a:extLst>
          </p:cNvPr>
          <p:cNvGrpSpPr>
            <a:grpSpLocks/>
          </p:cNvGrpSpPr>
          <p:nvPr/>
        </p:nvGrpSpPr>
        <p:grpSpPr bwMode="auto">
          <a:xfrm>
            <a:off x="2101288" y="2306981"/>
            <a:ext cx="1333500" cy="1004887"/>
            <a:chOff x="220" y="1365"/>
            <a:chExt cx="840" cy="633"/>
          </a:xfrm>
        </p:grpSpPr>
        <p:sp>
          <p:nvSpPr>
            <p:cNvPr id="64" name="Line 30">
              <a:extLst>
                <a:ext uri="{FF2B5EF4-FFF2-40B4-BE49-F238E27FC236}">
                  <a16:creationId xmlns:a16="http://schemas.microsoft.com/office/drawing/2014/main" id="{E482CA24-27A0-084A-87D9-E941B0A259BA}"/>
                </a:ext>
              </a:extLst>
            </p:cNvPr>
            <p:cNvSpPr>
              <a:spLocks noChangeShapeType="1"/>
            </p:cNvSpPr>
            <p:nvPr/>
          </p:nvSpPr>
          <p:spPr bwMode="auto">
            <a:xfrm>
              <a:off x="220" y="1365"/>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 name="Oval 31">
              <a:extLst>
                <a:ext uri="{FF2B5EF4-FFF2-40B4-BE49-F238E27FC236}">
                  <a16:creationId xmlns:a16="http://schemas.microsoft.com/office/drawing/2014/main" id="{B1FC38D6-025E-7842-ADA7-35FDE217EA4E}"/>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grpSp>
      <p:grpSp>
        <p:nvGrpSpPr>
          <p:cNvPr id="66" name="Group 32">
            <a:extLst>
              <a:ext uri="{FF2B5EF4-FFF2-40B4-BE49-F238E27FC236}">
                <a16:creationId xmlns:a16="http://schemas.microsoft.com/office/drawing/2014/main" id="{5BBC5929-B4AB-D94E-9C05-8B8E4E50A932}"/>
              </a:ext>
            </a:extLst>
          </p:cNvPr>
          <p:cNvGrpSpPr>
            <a:grpSpLocks/>
          </p:cNvGrpSpPr>
          <p:nvPr/>
        </p:nvGrpSpPr>
        <p:grpSpPr bwMode="auto">
          <a:xfrm>
            <a:off x="8086163" y="3637306"/>
            <a:ext cx="1414463" cy="1033462"/>
            <a:chOff x="3990" y="2203"/>
            <a:chExt cx="891" cy="651"/>
          </a:xfrm>
        </p:grpSpPr>
        <p:sp>
          <p:nvSpPr>
            <p:cNvPr id="67" name="Line 33">
              <a:extLst>
                <a:ext uri="{FF2B5EF4-FFF2-40B4-BE49-F238E27FC236}">
                  <a16:creationId xmlns:a16="http://schemas.microsoft.com/office/drawing/2014/main" id="{C8C95C30-694C-3343-9A2B-29D823BB5369}"/>
                </a:ext>
              </a:extLst>
            </p:cNvPr>
            <p:cNvSpPr>
              <a:spLocks noChangeShapeType="1"/>
            </p:cNvSpPr>
            <p:nvPr/>
          </p:nvSpPr>
          <p:spPr bwMode="auto">
            <a:xfrm>
              <a:off x="3990" y="2203"/>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Oval 34">
              <a:extLst>
                <a:ext uri="{FF2B5EF4-FFF2-40B4-BE49-F238E27FC236}">
                  <a16:creationId xmlns:a16="http://schemas.microsoft.com/office/drawing/2014/main" id="{9CF26F83-62A4-774B-95EC-D614996A7AD6}"/>
                </a:ext>
              </a:extLst>
            </p:cNvPr>
            <p:cNvSpPr>
              <a:spLocks noChangeArrowheads="1"/>
            </p:cNvSpPr>
            <p:nvPr/>
          </p:nvSpPr>
          <p:spPr bwMode="auto">
            <a:xfrm>
              <a:off x="4260" y="2248"/>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grpSp>
      <p:sp>
        <p:nvSpPr>
          <p:cNvPr id="69" name="Text Box 35">
            <a:extLst>
              <a:ext uri="{FF2B5EF4-FFF2-40B4-BE49-F238E27FC236}">
                <a16:creationId xmlns:a16="http://schemas.microsoft.com/office/drawing/2014/main" id="{4F145C19-20CA-7145-8B2A-77BEB54A39E8}"/>
              </a:ext>
            </a:extLst>
          </p:cNvPr>
          <p:cNvSpPr txBox="1">
            <a:spLocks noChangeArrowheads="1"/>
          </p:cNvSpPr>
          <p:nvPr/>
        </p:nvSpPr>
        <p:spPr bwMode="auto">
          <a:xfrm>
            <a:off x="2782326" y="1340193"/>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70" name="Line 36">
            <a:extLst>
              <a:ext uri="{FF2B5EF4-FFF2-40B4-BE49-F238E27FC236}">
                <a16:creationId xmlns:a16="http://schemas.microsoft.com/office/drawing/2014/main" id="{26143F76-F1DE-F740-8D25-07F17B3B05D6}"/>
              </a:ext>
            </a:extLst>
          </p:cNvPr>
          <p:cNvSpPr>
            <a:spLocks noChangeShapeType="1"/>
          </p:cNvSpPr>
          <p:nvPr/>
        </p:nvSpPr>
        <p:spPr bwMode="auto">
          <a:xfrm>
            <a:off x="2763276" y="1429093"/>
            <a:ext cx="12700" cy="747713"/>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71" name="Freeform 37">
            <a:extLst>
              <a:ext uri="{FF2B5EF4-FFF2-40B4-BE49-F238E27FC236}">
                <a16:creationId xmlns:a16="http://schemas.microsoft.com/office/drawing/2014/main" id="{58B7878D-57FD-8A41-8E7B-6BF34CB3A771}"/>
              </a:ext>
            </a:extLst>
          </p:cNvPr>
          <p:cNvSpPr>
            <a:spLocks/>
          </p:cNvSpPr>
          <p:nvPr/>
        </p:nvSpPr>
        <p:spPr bwMode="auto">
          <a:xfrm>
            <a:off x="2763276" y="2146642"/>
            <a:ext cx="7148415" cy="2944699"/>
          </a:xfrm>
          <a:custGeom>
            <a:avLst/>
            <a:gdLst>
              <a:gd name="T0" fmla="*/ 0 w 4219"/>
              <a:gd name="T1" fmla="*/ 2147483647 h 1928"/>
              <a:gd name="T2" fmla="*/ 2147483647 w 4219"/>
              <a:gd name="T3" fmla="*/ 0 h 1928"/>
              <a:gd name="T4" fmla="*/ 2147483647 w 4219"/>
              <a:gd name="T5" fmla="*/ 2147483647 h 1928"/>
              <a:gd name="T6" fmla="*/ 2147483647 w 4219"/>
              <a:gd name="T7" fmla="*/ 2147483647 h 1928"/>
              <a:gd name="T8" fmla="*/ 0 60000 65536"/>
              <a:gd name="T9" fmla="*/ 0 60000 65536"/>
              <a:gd name="T10" fmla="*/ 0 60000 65536"/>
              <a:gd name="T11" fmla="*/ 0 60000 65536"/>
              <a:gd name="connsiteX0" fmla="*/ 0 w 10000"/>
              <a:gd name="connsiteY0" fmla="*/ 52 h 10000"/>
              <a:gd name="connsiteX1" fmla="*/ 2377 w 10000"/>
              <a:gd name="connsiteY1" fmla="*/ 0 h 10000"/>
              <a:gd name="connsiteX2" fmla="*/ 8009 w 10000"/>
              <a:gd name="connsiteY2" fmla="*/ 9621 h 10000"/>
              <a:gd name="connsiteX3" fmla="*/ 10000 w 10000"/>
              <a:gd name="connsiteY3" fmla="*/ 10000 h 10000"/>
              <a:gd name="connsiteX0" fmla="*/ 0 w 10673"/>
              <a:gd name="connsiteY0" fmla="*/ 52 h 9621"/>
              <a:gd name="connsiteX1" fmla="*/ 2377 w 10673"/>
              <a:gd name="connsiteY1" fmla="*/ 0 h 9621"/>
              <a:gd name="connsiteX2" fmla="*/ 8009 w 10673"/>
              <a:gd name="connsiteY2" fmla="*/ 9621 h 9621"/>
              <a:gd name="connsiteX3" fmla="*/ 10673 w 10673"/>
              <a:gd name="connsiteY3" fmla="*/ 9621 h 9621"/>
            </a:gdLst>
            <a:ahLst/>
            <a:cxnLst>
              <a:cxn ang="0">
                <a:pos x="connsiteX0" y="connsiteY0"/>
              </a:cxn>
              <a:cxn ang="0">
                <a:pos x="connsiteX1" y="connsiteY1"/>
              </a:cxn>
              <a:cxn ang="0">
                <a:pos x="connsiteX2" y="connsiteY2"/>
              </a:cxn>
              <a:cxn ang="0">
                <a:pos x="connsiteX3" y="connsiteY3"/>
              </a:cxn>
            </a:cxnLst>
            <a:rect l="l" t="t" r="r" b="b"/>
            <a:pathLst>
              <a:path w="10673" h="9621">
                <a:moveTo>
                  <a:pt x="0" y="52"/>
                </a:moveTo>
                <a:lnTo>
                  <a:pt x="2377" y="0"/>
                </a:lnTo>
                <a:lnTo>
                  <a:pt x="8009" y="9621"/>
                </a:lnTo>
                <a:lnTo>
                  <a:pt x="10673" y="9621"/>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72" name="Group 38">
            <a:extLst>
              <a:ext uri="{FF2B5EF4-FFF2-40B4-BE49-F238E27FC236}">
                <a16:creationId xmlns:a16="http://schemas.microsoft.com/office/drawing/2014/main" id="{81979E69-43B0-224E-AEE7-932D8FB25EC5}"/>
              </a:ext>
            </a:extLst>
          </p:cNvPr>
          <p:cNvGrpSpPr>
            <a:grpSpLocks/>
          </p:cNvGrpSpPr>
          <p:nvPr/>
        </p:nvGrpSpPr>
        <p:grpSpPr bwMode="auto">
          <a:xfrm>
            <a:off x="2099701" y="2306981"/>
            <a:ext cx="1333500" cy="1004887"/>
            <a:chOff x="220" y="1365"/>
            <a:chExt cx="840" cy="633"/>
          </a:xfrm>
        </p:grpSpPr>
        <p:sp>
          <p:nvSpPr>
            <p:cNvPr id="73" name="Line 39">
              <a:extLst>
                <a:ext uri="{FF2B5EF4-FFF2-40B4-BE49-F238E27FC236}">
                  <a16:creationId xmlns:a16="http://schemas.microsoft.com/office/drawing/2014/main" id="{021756D2-A025-CF41-A055-C96F4929A19F}"/>
                </a:ext>
              </a:extLst>
            </p:cNvPr>
            <p:cNvSpPr>
              <a:spLocks noChangeShapeType="1"/>
            </p:cNvSpPr>
            <p:nvPr/>
          </p:nvSpPr>
          <p:spPr bwMode="auto">
            <a:xfrm>
              <a:off x="220" y="1365"/>
              <a:ext cx="273" cy="154"/>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Oval 40">
              <a:extLst>
                <a:ext uri="{FF2B5EF4-FFF2-40B4-BE49-F238E27FC236}">
                  <a16:creationId xmlns:a16="http://schemas.microsoft.com/office/drawing/2014/main" id="{34F50062-00A1-4541-B9F4-BEF323F05F2D}"/>
                </a:ext>
              </a:extLst>
            </p:cNvPr>
            <p:cNvSpPr>
              <a:spLocks noChangeArrowheads="1"/>
            </p:cNvSpPr>
            <p:nvPr/>
          </p:nvSpPr>
          <p:spPr bwMode="auto">
            <a:xfrm>
              <a:off x="439" y="1392"/>
              <a:ext cx="621" cy="606"/>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grpSp>
      <p:sp>
        <p:nvSpPr>
          <p:cNvPr id="108" name="Oval 41">
            <a:extLst>
              <a:ext uri="{FF2B5EF4-FFF2-40B4-BE49-F238E27FC236}">
                <a16:creationId xmlns:a16="http://schemas.microsoft.com/office/drawing/2014/main" id="{9AEB6601-DAB8-A041-9DF0-30C886DDBE6D}"/>
              </a:ext>
            </a:extLst>
          </p:cNvPr>
          <p:cNvSpPr>
            <a:spLocks noChangeArrowheads="1"/>
          </p:cNvSpPr>
          <p:nvPr/>
        </p:nvSpPr>
        <p:spPr bwMode="auto">
          <a:xfrm>
            <a:off x="4084076" y="2362543"/>
            <a:ext cx="985837" cy="9620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09" name="Line 42">
            <a:extLst>
              <a:ext uri="{FF2B5EF4-FFF2-40B4-BE49-F238E27FC236}">
                <a16:creationId xmlns:a16="http://schemas.microsoft.com/office/drawing/2014/main" id="{2CE2B382-7E31-324B-8E6C-07DE61767B89}"/>
              </a:ext>
            </a:extLst>
          </p:cNvPr>
          <p:cNvSpPr>
            <a:spLocks noChangeShapeType="1"/>
          </p:cNvSpPr>
          <p:nvPr/>
        </p:nvSpPr>
        <p:spPr bwMode="auto">
          <a:xfrm flipH="1">
            <a:off x="8013138" y="5042243"/>
            <a:ext cx="12700" cy="1193800"/>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0" name="Freeform 43">
            <a:extLst>
              <a:ext uri="{FF2B5EF4-FFF2-40B4-BE49-F238E27FC236}">
                <a16:creationId xmlns:a16="http://schemas.microsoft.com/office/drawing/2014/main" id="{A4E624BD-18B7-E144-8B12-E9F34C001BC1}"/>
              </a:ext>
            </a:extLst>
          </p:cNvPr>
          <p:cNvSpPr>
            <a:spLocks/>
          </p:cNvSpPr>
          <p:nvPr/>
        </p:nvSpPr>
        <p:spPr bwMode="auto">
          <a:xfrm>
            <a:off x="2122306" y="3871617"/>
            <a:ext cx="7452932" cy="2415225"/>
          </a:xfrm>
          <a:custGeom>
            <a:avLst/>
            <a:gdLst>
              <a:gd name="T0" fmla="*/ 2147483647 w 4200"/>
              <a:gd name="T1" fmla="*/ 2147483647 h 1424"/>
              <a:gd name="T2" fmla="*/ 2147483647 w 4200"/>
              <a:gd name="T3" fmla="*/ 2147483647 h 1424"/>
              <a:gd name="T4" fmla="*/ 2147483647 w 4200"/>
              <a:gd name="T5" fmla="*/ 0 h 1424"/>
              <a:gd name="T6" fmla="*/ 0 w 4200"/>
              <a:gd name="T7" fmla="*/ 0 h 1424"/>
              <a:gd name="T8" fmla="*/ 0 60000 65536"/>
              <a:gd name="T9" fmla="*/ 0 60000 65536"/>
              <a:gd name="T10" fmla="*/ 0 60000 65536"/>
              <a:gd name="T11" fmla="*/ 0 60000 65536"/>
              <a:gd name="connsiteX0" fmla="*/ 10000 w 10000"/>
              <a:gd name="connsiteY0" fmla="*/ 10684 h 10684"/>
              <a:gd name="connsiteX1" fmla="*/ 7676 w 10000"/>
              <a:gd name="connsiteY1" fmla="*/ 10684 h 10684"/>
              <a:gd name="connsiteX2" fmla="*/ 4167 w 10000"/>
              <a:gd name="connsiteY2" fmla="*/ 0 h 10684"/>
              <a:gd name="connsiteX3" fmla="*/ 0 w 10000"/>
              <a:gd name="connsiteY3" fmla="*/ 684 h 10684"/>
              <a:gd name="connsiteX0" fmla="*/ 11178 w 11178"/>
              <a:gd name="connsiteY0" fmla="*/ 10684 h 10684"/>
              <a:gd name="connsiteX1" fmla="*/ 8854 w 11178"/>
              <a:gd name="connsiteY1" fmla="*/ 10684 h 10684"/>
              <a:gd name="connsiteX2" fmla="*/ 5345 w 11178"/>
              <a:gd name="connsiteY2" fmla="*/ 0 h 10684"/>
              <a:gd name="connsiteX3" fmla="*/ 0 w 11178"/>
              <a:gd name="connsiteY3" fmla="*/ 0 h 10684"/>
            </a:gdLst>
            <a:ahLst/>
            <a:cxnLst>
              <a:cxn ang="0">
                <a:pos x="connsiteX0" y="connsiteY0"/>
              </a:cxn>
              <a:cxn ang="0">
                <a:pos x="connsiteX1" y="connsiteY1"/>
              </a:cxn>
              <a:cxn ang="0">
                <a:pos x="connsiteX2" y="connsiteY2"/>
              </a:cxn>
              <a:cxn ang="0">
                <a:pos x="connsiteX3" y="connsiteY3"/>
              </a:cxn>
            </a:cxnLst>
            <a:rect l="l" t="t" r="r" b="b"/>
            <a:pathLst>
              <a:path w="11178" h="10684">
                <a:moveTo>
                  <a:pt x="11178" y="10684"/>
                </a:moveTo>
                <a:lnTo>
                  <a:pt x="8854" y="10684"/>
                </a:lnTo>
                <a:lnTo>
                  <a:pt x="5345" y="0"/>
                </a:lnTo>
                <a:lnTo>
                  <a:pt x="0" y="0"/>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11" name="Group 44">
            <a:extLst>
              <a:ext uri="{FF2B5EF4-FFF2-40B4-BE49-F238E27FC236}">
                <a16:creationId xmlns:a16="http://schemas.microsoft.com/office/drawing/2014/main" id="{433B53F6-3987-AD43-823C-811301531A05}"/>
              </a:ext>
            </a:extLst>
          </p:cNvPr>
          <p:cNvGrpSpPr>
            <a:grpSpLocks/>
          </p:cNvGrpSpPr>
          <p:nvPr/>
        </p:nvGrpSpPr>
        <p:grpSpPr bwMode="auto">
          <a:xfrm>
            <a:off x="2099701" y="2306981"/>
            <a:ext cx="1333500" cy="1004887"/>
            <a:chOff x="220" y="1365"/>
            <a:chExt cx="840" cy="633"/>
          </a:xfrm>
        </p:grpSpPr>
        <p:sp>
          <p:nvSpPr>
            <p:cNvPr id="112" name="Line 45">
              <a:extLst>
                <a:ext uri="{FF2B5EF4-FFF2-40B4-BE49-F238E27FC236}">
                  <a16:creationId xmlns:a16="http://schemas.microsoft.com/office/drawing/2014/main" id="{4591E5D8-8C29-B847-85FE-27EBA5053B7E}"/>
                </a:ext>
              </a:extLst>
            </p:cNvPr>
            <p:cNvSpPr>
              <a:spLocks noChangeShapeType="1"/>
            </p:cNvSpPr>
            <p:nvPr/>
          </p:nvSpPr>
          <p:spPr bwMode="auto">
            <a:xfrm>
              <a:off x="220" y="1365"/>
              <a:ext cx="273" cy="154"/>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3" name="Oval 46">
              <a:extLst>
                <a:ext uri="{FF2B5EF4-FFF2-40B4-BE49-F238E27FC236}">
                  <a16:creationId xmlns:a16="http://schemas.microsoft.com/office/drawing/2014/main" id="{611A2C5D-AEE6-DD42-9AF5-7922552584D9}"/>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grpSp>
      <p:sp>
        <p:nvSpPr>
          <p:cNvPr id="114" name="Oval 47">
            <a:extLst>
              <a:ext uri="{FF2B5EF4-FFF2-40B4-BE49-F238E27FC236}">
                <a16:creationId xmlns:a16="http://schemas.microsoft.com/office/drawing/2014/main" id="{14740803-52CF-044E-A44B-1C3382FD69A9}"/>
              </a:ext>
            </a:extLst>
          </p:cNvPr>
          <p:cNvSpPr>
            <a:spLocks noChangeArrowheads="1"/>
          </p:cNvSpPr>
          <p:nvPr/>
        </p:nvSpPr>
        <p:spPr bwMode="auto">
          <a:xfrm>
            <a:off x="4080901" y="2367306"/>
            <a:ext cx="985837" cy="9620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17" name="Text Box 16">
            <a:extLst>
              <a:ext uri="{FF2B5EF4-FFF2-40B4-BE49-F238E27FC236}">
                <a16:creationId xmlns:a16="http://schemas.microsoft.com/office/drawing/2014/main" id="{4960424F-A39C-9F48-B10B-6B92058EBF56}"/>
              </a:ext>
            </a:extLst>
          </p:cNvPr>
          <p:cNvSpPr txBox="1">
            <a:spLocks noChangeArrowheads="1"/>
          </p:cNvSpPr>
          <p:nvPr/>
        </p:nvSpPr>
        <p:spPr bwMode="auto">
          <a:xfrm>
            <a:off x="5288988" y="2400535"/>
            <a:ext cx="3389313"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8" name="Text Box 20">
            <a:extLst>
              <a:ext uri="{FF2B5EF4-FFF2-40B4-BE49-F238E27FC236}">
                <a16:creationId xmlns:a16="http://schemas.microsoft.com/office/drawing/2014/main" id="{F83C8E12-3B9E-D846-B39E-2D62F350B930}"/>
              </a:ext>
            </a:extLst>
          </p:cNvPr>
          <p:cNvSpPr txBox="1">
            <a:spLocks noChangeArrowheads="1"/>
          </p:cNvSpPr>
          <p:nvPr/>
        </p:nvSpPr>
        <p:spPr bwMode="auto">
          <a:xfrm>
            <a:off x="8327563" y="2720534"/>
            <a:ext cx="338931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corrupt(rcvpkt)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24" name="Group 123">
            <a:extLst>
              <a:ext uri="{FF2B5EF4-FFF2-40B4-BE49-F238E27FC236}">
                <a16:creationId xmlns:a16="http://schemas.microsoft.com/office/drawing/2014/main" id="{CC5AC3F7-1DB3-CE4F-B0C7-F20072FBA703}"/>
              </a:ext>
            </a:extLst>
          </p:cNvPr>
          <p:cNvGrpSpPr/>
          <p:nvPr/>
        </p:nvGrpSpPr>
        <p:grpSpPr>
          <a:xfrm>
            <a:off x="2271408" y="3285357"/>
            <a:ext cx="3548062" cy="989290"/>
            <a:chOff x="2270357" y="3283338"/>
            <a:chExt cx="3548062" cy="989290"/>
          </a:xfrm>
        </p:grpSpPr>
        <p:sp>
          <p:nvSpPr>
            <p:cNvPr id="125" name="Freeform 11">
              <a:extLst>
                <a:ext uri="{FF2B5EF4-FFF2-40B4-BE49-F238E27FC236}">
                  <a16:creationId xmlns:a16="http://schemas.microsoft.com/office/drawing/2014/main" id="{1ECBB11C-9731-AE49-85C4-CC54A9C37108}"/>
                </a:ext>
              </a:extLst>
            </p:cNvPr>
            <p:cNvSpPr>
              <a:spLocks/>
            </p:cNvSpPr>
            <p:nvPr/>
          </p:nvSpPr>
          <p:spPr bwMode="auto">
            <a:xfrm>
              <a:off x="2882338" y="328333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nvGrpSpPr>
            <p:cNvPr id="126" name="Group 125">
              <a:extLst>
                <a:ext uri="{FF2B5EF4-FFF2-40B4-BE49-F238E27FC236}">
                  <a16:creationId xmlns:a16="http://schemas.microsoft.com/office/drawing/2014/main" id="{803199FB-D06E-3542-B988-7EB9CD9168D8}"/>
                </a:ext>
              </a:extLst>
            </p:cNvPr>
            <p:cNvGrpSpPr/>
            <p:nvPr/>
          </p:nvGrpSpPr>
          <p:grpSpPr>
            <a:xfrm>
              <a:off x="2270357" y="3545923"/>
              <a:ext cx="3548062" cy="726705"/>
              <a:chOff x="2270357" y="3545923"/>
              <a:chExt cx="3548062" cy="726705"/>
            </a:xfrm>
          </p:grpSpPr>
          <p:sp>
            <p:nvSpPr>
              <p:cNvPr id="127" name="Text Box 12">
                <a:extLst>
                  <a:ext uri="{FF2B5EF4-FFF2-40B4-BE49-F238E27FC236}">
                    <a16:creationId xmlns:a16="http://schemas.microsoft.com/office/drawing/2014/main" id="{E0CFEDE3-2A91-2845-ABA4-C03E7492EE81}"/>
                  </a:ext>
                </a:extLst>
              </p:cNvPr>
              <p:cNvSpPr txBox="1">
                <a:spLocks noChangeArrowheads="1"/>
              </p:cNvSpPr>
              <p:nvPr/>
            </p:nvSpPr>
            <p:spPr bwMode="auto">
              <a:xfrm>
                <a:off x="2270357" y="3545923"/>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isACK(rcvpkt)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8" name="Line 13">
                <a:extLst>
                  <a:ext uri="{FF2B5EF4-FFF2-40B4-BE49-F238E27FC236}">
                    <a16:creationId xmlns:a16="http://schemas.microsoft.com/office/drawing/2014/main" id="{332EC257-20A6-9B48-A641-8E69142E58DC}"/>
                  </a:ext>
                </a:extLst>
              </p:cNvPr>
              <p:cNvSpPr>
                <a:spLocks noChangeShapeType="1"/>
              </p:cNvSpPr>
              <p:nvPr/>
            </p:nvSpPr>
            <p:spPr bwMode="auto">
              <a:xfrm>
                <a:off x="3330476" y="3919619"/>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9" name="Text Box 48">
                <a:extLst>
                  <a:ext uri="{FF2B5EF4-FFF2-40B4-BE49-F238E27FC236}">
                    <a16:creationId xmlns:a16="http://schemas.microsoft.com/office/drawing/2014/main" id="{BC7A4A01-571A-C94B-BAEC-EA73E5A39295}"/>
                  </a:ext>
                </a:extLst>
              </p:cNvPr>
              <p:cNvSpPr txBox="1">
                <a:spLocks noChangeArrowheads="1"/>
              </p:cNvSpPr>
              <p:nvPr/>
            </p:nvSpPr>
            <p:spPr bwMode="auto">
              <a:xfrm>
                <a:off x="3665151" y="3936078"/>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ymbol" charset="0"/>
                    <a:ea typeface="ＭＳ Ｐゴシック" charset="0"/>
                    <a:cs typeface="+mn-cs"/>
                  </a:rPr>
                  <a:t>L</a:t>
                </a:r>
              </a:p>
            </p:txBody>
          </p:sp>
        </p:grpSp>
      </p:grpSp>
      <p:grpSp>
        <p:nvGrpSpPr>
          <p:cNvPr id="130" name="Group 129">
            <a:extLst>
              <a:ext uri="{FF2B5EF4-FFF2-40B4-BE49-F238E27FC236}">
                <a16:creationId xmlns:a16="http://schemas.microsoft.com/office/drawing/2014/main" id="{5E324CA8-B37F-8C4E-9533-D4557801C16E}"/>
              </a:ext>
            </a:extLst>
          </p:cNvPr>
          <p:cNvGrpSpPr/>
          <p:nvPr/>
        </p:nvGrpSpPr>
        <p:grpSpPr>
          <a:xfrm>
            <a:off x="8049650" y="5037504"/>
            <a:ext cx="4142349" cy="933582"/>
            <a:chOff x="8049650" y="5037504"/>
            <a:chExt cx="4142349" cy="933582"/>
          </a:xfrm>
        </p:grpSpPr>
        <p:sp>
          <p:nvSpPr>
            <p:cNvPr id="131" name="Text Box 7">
              <a:extLst>
                <a:ext uri="{FF2B5EF4-FFF2-40B4-BE49-F238E27FC236}">
                  <a16:creationId xmlns:a16="http://schemas.microsoft.com/office/drawing/2014/main" id="{723DBA89-E099-1146-9344-FD97D358659B}"/>
                </a:ext>
              </a:extLst>
            </p:cNvPr>
            <p:cNvSpPr txBox="1">
              <a:spLocks noChangeArrowheads="1"/>
            </p:cNvSpPr>
            <p:nvPr/>
          </p:nvSpPr>
          <p:spPr bwMode="auto">
            <a:xfrm>
              <a:off x="8071876" y="5351961"/>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extract(rcvpkt,data)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deliver_data(data)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udt_send(ACK)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32" name="Text Box 8">
              <a:extLst>
                <a:ext uri="{FF2B5EF4-FFF2-40B4-BE49-F238E27FC236}">
                  <a16:creationId xmlns:a16="http://schemas.microsoft.com/office/drawing/2014/main" id="{05CEFA42-064E-3142-841C-4AC47C36BCC4}"/>
                </a:ext>
              </a:extLst>
            </p:cNvPr>
            <p:cNvSpPr txBox="1">
              <a:spLocks noChangeArrowheads="1"/>
            </p:cNvSpPr>
            <p:nvPr/>
          </p:nvSpPr>
          <p:spPr bwMode="auto">
            <a:xfrm>
              <a:off x="8049650" y="5037504"/>
              <a:ext cx="4142349"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notcorrupt(rcvpkt)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33" name="Line 9">
              <a:extLst>
                <a:ext uri="{FF2B5EF4-FFF2-40B4-BE49-F238E27FC236}">
                  <a16:creationId xmlns:a16="http://schemas.microsoft.com/office/drawing/2014/main" id="{0872816E-A3BC-B14C-B375-097293AE6178}"/>
                </a:ext>
              </a:extLst>
            </p:cNvPr>
            <p:cNvSpPr>
              <a:spLocks noChangeShapeType="1"/>
            </p:cNvSpPr>
            <p:nvPr/>
          </p:nvSpPr>
          <p:spPr bwMode="auto">
            <a:xfrm>
              <a:off x="8171888" y="5407524"/>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4" name="Text Box 19">
            <a:extLst>
              <a:ext uri="{FF2B5EF4-FFF2-40B4-BE49-F238E27FC236}">
                <a16:creationId xmlns:a16="http://schemas.microsoft.com/office/drawing/2014/main" id="{55D8DBB5-D62B-EB4E-B678-676582C50DB5}"/>
              </a:ext>
            </a:extLst>
          </p:cNvPr>
          <p:cNvSpPr txBox="1">
            <a:spLocks noChangeArrowheads="1"/>
          </p:cNvSpPr>
          <p:nvPr/>
        </p:nvSpPr>
        <p:spPr bwMode="auto">
          <a:xfrm>
            <a:off x="1163066" y="2517724"/>
            <a:ext cx="10890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135" name="Text Box 20">
            <a:extLst>
              <a:ext uri="{FF2B5EF4-FFF2-40B4-BE49-F238E27FC236}">
                <a16:creationId xmlns:a16="http://schemas.microsoft.com/office/drawing/2014/main" id="{6A4DBB19-70E8-BE4F-86ED-46D7FF5489BB}"/>
              </a:ext>
            </a:extLst>
          </p:cNvPr>
          <p:cNvSpPr txBox="1">
            <a:spLocks noChangeArrowheads="1"/>
          </p:cNvSpPr>
          <p:nvPr/>
        </p:nvSpPr>
        <p:spPr bwMode="auto">
          <a:xfrm>
            <a:off x="9660963" y="3961155"/>
            <a:ext cx="12477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sp>
        <p:nvSpPr>
          <p:cNvPr id="74" name="Text Box 16">
            <a:extLst>
              <a:ext uri="{FF2B5EF4-FFF2-40B4-BE49-F238E27FC236}">
                <a16:creationId xmlns:a16="http://schemas.microsoft.com/office/drawing/2014/main" id="{312C203B-3A0A-BD4E-8578-6F37A2E7EB80}"/>
              </a:ext>
            </a:extLst>
          </p:cNvPr>
          <p:cNvSpPr txBox="1">
            <a:spLocks noChangeArrowheads="1"/>
          </p:cNvSpPr>
          <p:nvPr/>
        </p:nvSpPr>
        <p:spPr bwMode="auto">
          <a:xfrm>
            <a:off x="5288477" y="2154581"/>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isNAK(rcvpkt)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5" name="Slide Number Placeholder 2">
            <a:extLst>
              <a:ext uri="{FF2B5EF4-FFF2-40B4-BE49-F238E27FC236}">
                <a16:creationId xmlns:a16="http://schemas.microsoft.com/office/drawing/2014/main" id="{70847C17-240C-8943-BAC9-8DEDA07FFF59}"/>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13</a:t>
            </a:fld>
            <a:endParaRPr lang="en-US" dirty="0"/>
          </a:p>
        </p:txBody>
      </p:sp>
    </p:spTree>
    <p:extLst>
      <p:ext uri="{BB962C8B-B14F-4D97-AF65-F5344CB8AC3E}">
        <p14:creationId xmlns:p14="http://schemas.microsoft.com/office/powerpoint/2010/main" val="74147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dissolve">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dissolve">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wipe(up)">
                                      <p:cBhvr>
                                        <p:cTn id="17" dur="1000"/>
                                        <p:tgtEl>
                                          <p:spTgt spid="70"/>
                                        </p:tgtEl>
                                      </p:cBhvr>
                                    </p:animEffect>
                                  </p:childTnLst>
                                  <p:subTnLst>
                                    <p:set>
                                      <p:cBhvr override="childStyle">
                                        <p:cTn dur="1" fill="hold" display="0" masterRel="nextClick" afterEffect="1"/>
                                        <p:tgtEl>
                                          <p:spTgt spid="70"/>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1000"/>
                                        <p:tgtEl>
                                          <p:spTgt spid="71"/>
                                        </p:tgtEl>
                                      </p:cBhvr>
                                    </p:animEffect>
                                  </p:childTnLst>
                                  <p:subTnLst>
                                    <p:set>
                                      <p:cBhvr override="childStyle">
                                        <p:cTn dur="1" fill="hold" display="0" masterRel="nextClick" afterEffect="1"/>
                                        <p:tgtEl>
                                          <p:spTgt spid="71"/>
                                        </p:tgtEl>
                                        <p:attrNameLst>
                                          <p:attrName>style.visibility</p:attrName>
                                        </p:attrNameLst>
                                      </p:cBhvr>
                                      <p:to>
                                        <p:strVal val="hidden"/>
                                      </p:to>
                                    </p:set>
                                  </p:subTnLst>
                                </p:cTn>
                              </p:par>
                              <p:par>
                                <p:cTn id="23" presetID="1" presetClass="entr" presetSubtype="0" fill="hold" nodeType="with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09"/>
                                        </p:tgtEl>
                                        <p:attrNameLst>
                                          <p:attrName>style.visibility</p:attrName>
                                        </p:attrNameLst>
                                      </p:cBhvr>
                                      <p:to>
                                        <p:strVal val="visible"/>
                                      </p:to>
                                    </p:set>
                                    <p:animEffect transition="in" filter="wipe(up)">
                                      <p:cBhvr>
                                        <p:cTn id="31" dur="1000"/>
                                        <p:tgtEl>
                                          <p:spTgt spid="109"/>
                                        </p:tgtEl>
                                      </p:cBhvr>
                                    </p:animEffect>
                                  </p:childTnLst>
                                  <p:subTnLst>
                                    <p:set>
                                      <p:cBhvr override="childStyle">
                                        <p:cTn dur="1" fill="hold" display="0" masterRel="nextClick" afterEffect="1"/>
                                        <p:tgtEl>
                                          <p:spTgt spid="109"/>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10"/>
                                        </p:tgtEl>
                                        <p:attrNameLst>
                                          <p:attrName>style.visibility</p:attrName>
                                        </p:attrNameLst>
                                      </p:cBhvr>
                                      <p:to>
                                        <p:strVal val="visible"/>
                                      </p:to>
                                    </p:set>
                                    <p:animEffect transition="in" filter="wipe(right)">
                                      <p:cBhvr>
                                        <p:cTn id="36" dur="1000"/>
                                        <p:tgtEl>
                                          <p:spTgt spid="110"/>
                                        </p:tgtEl>
                                      </p:cBhvr>
                                    </p:animEffect>
                                  </p:childTnLst>
                                  <p:subTnLst>
                                    <p:set>
                                      <p:cBhvr override="childStyle">
                                        <p:cTn dur="1" fill="hold" display="0" masterRel="sameClick" afterEffect="1">
                                          <p:stCondLst>
                                            <p:cond evt="end" delay="0">
                                              <p:tn val="34"/>
                                            </p:cond>
                                          </p:stCondLst>
                                        </p:cTn>
                                        <p:tgtEl>
                                          <p:spTgt spid="110"/>
                                        </p:tgtEl>
                                        <p:attrNameLst>
                                          <p:attrName>style.visibility</p:attrName>
                                        </p:attrNameLst>
                                      </p:cBhvr>
                                      <p:to>
                                        <p:strVal val="hidden"/>
                                      </p:to>
                                    </p:set>
                                  </p:subTnLst>
                                </p:cTn>
                              </p:par>
                            </p:childTnLst>
                          </p:cTn>
                        </p:par>
                        <p:par>
                          <p:cTn id="37" fill="hold">
                            <p:stCondLst>
                              <p:cond delay="1000"/>
                            </p:stCondLst>
                            <p:childTnLst>
                              <p:par>
                                <p:cTn id="38" presetID="1" presetClass="entr" presetSubtype="0" fill="hold" nodeType="afterEffect">
                                  <p:stCondLst>
                                    <p:cond delay="0"/>
                                  </p:stCondLst>
                                  <p:childTnLst>
                                    <p:set>
                                      <p:cBhvr>
                                        <p:cTn id="39" dur="1" fill="hold">
                                          <p:stCondLst>
                                            <p:cond delay="0"/>
                                          </p:stCondLst>
                                        </p:cTn>
                                        <p:tgtEl>
                                          <p:spTgt spid="11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14"/>
                                        </p:tgtEl>
                                        <p:attrNameLst>
                                          <p:attrName>style.visibility</p:attrName>
                                        </p:attrNameLst>
                                      </p:cBhvr>
                                      <p:to>
                                        <p:strVal val="visible"/>
                                      </p:to>
                                    </p:set>
                                  </p:childTnLst>
                                </p:cTn>
                              </p:par>
                              <p:par>
                                <p:cTn id="42" presetID="1" presetClass="entr" presetSubtype="0" fill="hold" grpId="1" nodeType="withEffect">
                                  <p:stCondLst>
                                    <p:cond delay="0"/>
                                  </p:stCondLst>
                                  <p:childTnLst>
                                    <p:set>
                                      <p:cBhvr>
                                        <p:cTn id="43"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14" grpId="0" animBg="1"/>
      <p:bldP spid="11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corrupted packet scenario</a:t>
            </a:r>
            <a:endParaRPr lang="en-US" sz="4400" dirty="0"/>
          </a:p>
        </p:txBody>
      </p:sp>
      <p:sp>
        <p:nvSpPr>
          <p:cNvPr id="133" name="Oval 3">
            <a:extLst>
              <a:ext uri="{FF2B5EF4-FFF2-40B4-BE49-F238E27FC236}">
                <a16:creationId xmlns:a16="http://schemas.microsoft.com/office/drawing/2014/main" id="{69A00FB9-348A-D448-9793-795F22B57161}"/>
              </a:ext>
            </a:extLst>
          </p:cNvPr>
          <p:cNvSpPr>
            <a:spLocks noChangeArrowheads="1"/>
          </p:cNvSpPr>
          <p:nvPr/>
        </p:nvSpPr>
        <p:spPr bwMode="auto">
          <a:xfrm>
            <a:off x="2448440" y="23498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4" name="Text Box 4">
            <a:extLst>
              <a:ext uri="{FF2B5EF4-FFF2-40B4-BE49-F238E27FC236}">
                <a16:creationId xmlns:a16="http://schemas.microsoft.com/office/drawing/2014/main" id="{77096BA8-8AE7-EA4F-B0FD-7469803EAB64}"/>
              </a:ext>
            </a:extLst>
          </p:cNvPr>
          <p:cNvSpPr txBox="1">
            <a:spLocks noChangeArrowheads="1"/>
          </p:cNvSpPr>
          <p:nvPr/>
        </p:nvSpPr>
        <p:spPr bwMode="auto">
          <a:xfrm>
            <a:off x="2346840" y="24339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35" name="Text Box 5">
            <a:extLst>
              <a:ext uri="{FF2B5EF4-FFF2-40B4-BE49-F238E27FC236}">
                <a16:creationId xmlns:a16="http://schemas.microsoft.com/office/drawing/2014/main" id="{D6DC2F34-5901-DE44-A6E9-F9649709412A}"/>
              </a:ext>
            </a:extLst>
          </p:cNvPr>
          <p:cNvSpPr txBox="1">
            <a:spLocks noChangeArrowheads="1"/>
          </p:cNvSpPr>
          <p:nvPr/>
        </p:nvSpPr>
        <p:spPr bwMode="auto">
          <a:xfrm>
            <a:off x="2756415" y="1630706"/>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snkpkt = make_pkt(data,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36" name="Line 6">
            <a:extLst>
              <a:ext uri="{FF2B5EF4-FFF2-40B4-BE49-F238E27FC236}">
                <a16:creationId xmlns:a16="http://schemas.microsoft.com/office/drawing/2014/main" id="{D357F502-19B9-7A40-B1E5-CD7250CA97C6}"/>
              </a:ext>
            </a:extLst>
          </p:cNvPr>
          <p:cNvSpPr>
            <a:spLocks noChangeShapeType="1"/>
          </p:cNvSpPr>
          <p:nvPr/>
        </p:nvSpPr>
        <p:spPr bwMode="auto">
          <a:xfrm>
            <a:off x="2861190" y="1675156"/>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0" name="Freeform 10">
            <a:extLst>
              <a:ext uri="{FF2B5EF4-FFF2-40B4-BE49-F238E27FC236}">
                <a16:creationId xmlns:a16="http://schemas.microsoft.com/office/drawing/2014/main" id="{3ADC35A3-77A4-3D42-9882-FB506CCCFA61}"/>
              </a:ext>
            </a:extLst>
          </p:cNvPr>
          <p:cNvSpPr>
            <a:spLocks/>
          </p:cNvSpPr>
          <p:nvPr/>
        </p:nvSpPr>
        <p:spPr bwMode="auto">
          <a:xfrm flipV="1">
            <a:off x="2808802" y="2119656"/>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1" name="Freeform 11">
            <a:extLst>
              <a:ext uri="{FF2B5EF4-FFF2-40B4-BE49-F238E27FC236}">
                <a16:creationId xmlns:a16="http://schemas.microsoft.com/office/drawing/2014/main" id="{3907903E-8186-0B48-B29F-40C6FD559F99}"/>
              </a:ext>
            </a:extLst>
          </p:cNvPr>
          <p:cNvSpPr>
            <a:spLocks/>
          </p:cNvSpPr>
          <p:nvPr/>
        </p:nvSpPr>
        <p:spPr bwMode="auto">
          <a:xfrm>
            <a:off x="2856427" y="328011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4" name="Freeform 14">
            <a:extLst>
              <a:ext uri="{FF2B5EF4-FFF2-40B4-BE49-F238E27FC236}">
                <a16:creationId xmlns:a16="http://schemas.microsoft.com/office/drawing/2014/main" id="{C5D67D61-82E5-5642-B2D5-452A20671145}"/>
              </a:ext>
            </a:extLst>
          </p:cNvPr>
          <p:cNvSpPr>
            <a:spLocks/>
          </p:cNvSpPr>
          <p:nvPr/>
        </p:nvSpPr>
        <p:spPr bwMode="auto">
          <a:xfrm>
            <a:off x="5004315" y="2426043"/>
            <a:ext cx="466725" cy="89376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5" name="Text Box 15">
            <a:extLst>
              <a:ext uri="{FF2B5EF4-FFF2-40B4-BE49-F238E27FC236}">
                <a16:creationId xmlns:a16="http://schemas.microsoft.com/office/drawing/2014/main" id="{7BABC5B8-9BD6-F145-8E9A-0912B8AEEF10}"/>
              </a:ext>
            </a:extLst>
          </p:cNvPr>
          <p:cNvSpPr txBox="1">
            <a:spLocks noChangeArrowheads="1"/>
          </p:cNvSpPr>
          <p:nvPr/>
        </p:nvSpPr>
        <p:spPr bwMode="auto">
          <a:xfrm>
            <a:off x="5313877" y="2740368"/>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6" name="Text Box 16">
            <a:extLst>
              <a:ext uri="{FF2B5EF4-FFF2-40B4-BE49-F238E27FC236}">
                <a16:creationId xmlns:a16="http://schemas.microsoft.com/office/drawing/2014/main" id="{BE38BF73-5EF1-6B42-B012-9E244200F5F0}"/>
              </a:ext>
            </a:extLst>
          </p:cNvPr>
          <p:cNvSpPr txBox="1">
            <a:spLocks noChangeArrowheads="1"/>
          </p:cNvSpPr>
          <p:nvPr/>
        </p:nvSpPr>
        <p:spPr bwMode="auto">
          <a:xfrm>
            <a:off x="5288477" y="2154581"/>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isNAK(rcvpkt)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7" name="Line 17">
            <a:extLst>
              <a:ext uri="{FF2B5EF4-FFF2-40B4-BE49-F238E27FC236}">
                <a16:creationId xmlns:a16="http://schemas.microsoft.com/office/drawing/2014/main" id="{6082D473-667E-D744-BD55-1C35E0FE8710}"/>
              </a:ext>
            </a:extLst>
          </p:cNvPr>
          <p:cNvSpPr>
            <a:spLocks noChangeShapeType="1"/>
          </p:cNvSpPr>
          <p:nvPr/>
        </p:nvSpPr>
        <p:spPr bwMode="auto">
          <a:xfrm>
            <a:off x="5407540" y="2740368"/>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52" name="Group 22">
            <a:extLst>
              <a:ext uri="{FF2B5EF4-FFF2-40B4-BE49-F238E27FC236}">
                <a16:creationId xmlns:a16="http://schemas.microsoft.com/office/drawing/2014/main" id="{DCE40CB4-F0AE-734E-AA44-08F29CD02D52}"/>
              </a:ext>
            </a:extLst>
          </p:cNvPr>
          <p:cNvGrpSpPr>
            <a:grpSpLocks/>
          </p:cNvGrpSpPr>
          <p:nvPr/>
        </p:nvGrpSpPr>
        <p:grpSpPr bwMode="auto">
          <a:xfrm>
            <a:off x="4043877" y="2362543"/>
            <a:ext cx="1074738" cy="962025"/>
            <a:chOff x="1540" y="2116"/>
            <a:chExt cx="677" cy="606"/>
          </a:xfrm>
        </p:grpSpPr>
        <p:sp>
          <p:nvSpPr>
            <p:cNvPr id="153" name="Oval 23">
              <a:extLst>
                <a:ext uri="{FF2B5EF4-FFF2-40B4-BE49-F238E27FC236}">
                  <a16:creationId xmlns:a16="http://schemas.microsoft.com/office/drawing/2014/main" id="{D3BB9C31-5D9C-684A-BB70-14F20480A9BA}"/>
                </a:ext>
              </a:extLst>
            </p:cNvPr>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4" name="Text Box 24">
              <a:extLst>
                <a:ext uri="{FF2B5EF4-FFF2-40B4-BE49-F238E27FC236}">
                  <a16:creationId xmlns:a16="http://schemas.microsoft.com/office/drawing/2014/main" id="{7290D8CF-233C-DA4F-8144-17F1D181B533}"/>
                </a:ext>
              </a:extLst>
            </p:cNvPr>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 or NAK</a:t>
              </a:r>
              <a:endParaRPr kumimoji="0" lang="en-US"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155" name="Freeform 25">
            <a:extLst>
              <a:ext uri="{FF2B5EF4-FFF2-40B4-BE49-F238E27FC236}">
                <a16:creationId xmlns:a16="http://schemas.microsoft.com/office/drawing/2014/main" id="{1FC9F4AC-60DA-664B-8892-94963AC43A62}"/>
              </a:ext>
            </a:extLst>
          </p:cNvPr>
          <p:cNvSpPr>
            <a:spLocks/>
          </p:cNvSpPr>
          <p:nvPr/>
        </p:nvSpPr>
        <p:spPr bwMode="auto">
          <a:xfrm>
            <a:off x="8423790" y="3288056"/>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6" name="Oval 26">
            <a:extLst>
              <a:ext uri="{FF2B5EF4-FFF2-40B4-BE49-F238E27FC236}">
                <a16:creationId xmlns:a16="http://schemas.microsoft.com/office/drawing/2014/main" id="{C6A7C088-049A-2642-9A7F-7E6B3149EB38}"/>
              </a:ext>
            </a:extLst>
          </p:cNvPr>
          <p:cNvSpPr>
            <a:spLocks noChangeArrowheads="1"/>
          </p:cNvSpPr>
          <p:nvPr/>
        </p:nvSpPr>
        <p:spPr bwMode="auto">
          <a:xfrm>
            <a:off x="8515865" y="37087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7" name="Text Box 27">
            <a:extLst>
              <a:ext uri="{FF2B5EF4-FFF2-40B4-BE49-F238E27FC236}">
                <a16:creationId xmlns:a16="http://schemas.microsoft.com/office/drawing/2014/main" id="{579E5E2D-B23D-BF43-A731-1D8C59C74825}"/>
              </a:ext>
            </a:extLst>
          </p:cNvPr>
          <p:cNvSpPr txBox="1">
            <a:spLocks noChangeArrowheads="1"/>
          </p:cNvSpPr>
          <p:nvPr/>
        </p:nvSpPr>
        <p:spPr bwMode="auto">
          <a:xfrm>
            <a:off x="8428552" y="37928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58" name="Freeform 28">
            <a:extLst>
              <a:ext uri="{FF2B5EF4-FFF2-40B4-BE49-F238E27FC236}">
                <a16:creationId xmlns:a16="http://schemas.microsoft.com/office/drawing/2014/main" id="{82DEFCAC-19A6-8E44-8FD1-83883629ABA7}"/>
              </a:ext>
            </a:extLst>
          </p:cNvPr>
          <p:cNvSpPr>
            <a:spLocks/>
          </p:cNvSpPr>
          <p:nvPr/>
        </p:nvSpPr>
        <p:spPr bwMode="auto">
          <a:xfrm flipV="1">
            <a:off x="8436490" y="4591214"/>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59" name="Group 29">
            <a:extLst>
              <a:ext uri="{FF2B5EF4-FFF2-40B4-BE49-F238E27FC236}">
                <a16:creationId xmlns:a16="http://schemas.microsoft.com/office/drawing/2014/main" id="{C486E2AA-5514-8349-8774-4B86574332CB}"/>
              </a:ext>
            </a:extLst>
          </p:cNvPr>
          <p:cNvGrpSpPr>
            <a:grpSpLocks/>
          </p:cNvGrpSpPr>
          <p:nvPr/>
        </p:nvGrpSpPr>
        <p:grpSpPr bwMode="auto">
          <a:xfrm>
            <a:off x="2100777" y="2306981"/>
            <a:ext cx="1333500" cy="1004887"/>
            <a:chOff x="220" y="1365"/>
            <a:chExt cx="840" cy="633"/>
          </a:xfrm>
        </p:grpSpPr>
        <p:sp>
          <p:nvSpPr>
            <p:cNvPr id="160" name="Line 30">
              <a:extLst>
                <a:ext uri="{FF2B5EF4-FFF2-40B4-BE49-F238E27FC236}">
                  <a16:creationId xmlns:a16="http://schemas.microsoft.com/office/drawing/2014/main" id="{C0CC58D1-8C84-3E47-909F-D82E63AA1223}"/>
                </a:ext>
              </a:extLst>
            </p:cNvPr>
            <p:cNvSpPr>
              <a:spLocks noChangeShapeType="1"/>
            </p:cNvSpPr>
            <p:nvPr/>
          </p:nvSpPr>
          <p:spPr bwMode="auto">
            <a:xfrm>
              <a:off x="220" y="1365"/>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1" name="Oval 31">
              <a:extLst>
                <a:ext uri="{FF2B5EF4-FFF2-40B4-BE49-F238E27FC236}">
                  <a16:creationId xmlns:a16="http://schemas.microsoft.com/office/drawing/2014/main" id="{852C29BD-DA30-1D45-9733-0851CEB0A1B7}"/>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2" name="Group 32">
            <a:extLst>
              <a:ext uri="{FF2B5EF4-FFF2-40B4-BE49-F238E27FC236}">
                <a16:creationId xmlns:a16="http://schemas.microsoft.com/office/drawing/2014/main" id="{A05DCA54-BB9F-EB48-8E9C-19DBD5FE15BE}"/>
              </a:ext>
            </a:extLst>
          </p:cNvPr>
          <p:cNvGrpSpPr>
            <a:grpSpLocks/>
          </p:cNvGrpSpPr>
          <p:nvPr/>
        </p:nvGrpSpPr>
        <p:grpSpPr bwMode="auto">
          <a:xfrm>
            <a:off x="8085652" y="3637306"/>
            <a:ext cx="1414463" cy="1033462"/>
            <a:chOff x="3990" y="2203"/>
            <a:chExt cx="891" cy="651"/>
          </a:xfrm>
        </p:grpSpPr>
        <p:sp>
          <p:nvSpPr>
            <p:cNvPr id="163" name="Line 33">
              <a:extLst>
                <a:ext uri="{FF2B5EF4-FFF2-40B4-BE49-F238E27FC236}">
                  <a16:creationId xmlns:a16="http://schemas.microsoft.com/office/drawing/2014/main" id="{E80E2DDF-EEB5-964A-90BC-641CEA2AE378}"/>
                </a:ext>
              </a:extLst>
            </p:cNvPr>
            <p:cNvSpPr>
              <a:spLocks noChangeShapeType="1"/>
            </p:cNvSpPr>
            <p:nvPr/>
          </p:nvSpPr>
          <p:spPr bwMode="auto">
            <a:xfrm>
              <a:off x="3990" y="2203"/>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4" name="Oval 34">
              <a:extLst>
                <a:ext uri="{FF2B5EF4-FFF2-40B4-BE49-F238E27FC236}">
                  <a16:creationId xmlns:a16="http://schemas.microsoft.com/office/drawing/2014/main" id="{1AD65A4C-E940-0B4D-BFA8-963C7F4DFAD4}"/>
                </a:ext>
              </a:extLst>
            </p:cNvPr>
            <p:cNvSpPr>
              <a:spLocks noChangeArrowheads="1"/>
            </p:cNvSpPr>
            <p:nvPr/>
          </p:nvSpPr>
          <p:spPr bwMode="auto">
            <a:xfrm>
              <a:off x="4260" y="2248"/>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65" name="Text Box 35">
            <a:extLst>
              <a:ext uri="{FF2B5EF4-FFF2-40B4-BE49-F238E27FC236}">
                <a16:creationId xmlns:a16="http://schemas.microsoft.com/office/drawing/2014/main" id="{EB12FDE8-F0FD-FF44-9743-6CC34031C13C}"/>
              </a:ext>
            </a:extLst>
          </p:cNvPr>
          <p:cNvSpPr txBox="1">
            <a:spLocks noChangeArrowheads="1"/>
          </p:cNvSpPr>
          <p:nvPr/>
        </p:nvSpPr>
        <p:spPr bwMode="auto">
          <a:xfrm>
            <a:off x="2781815" y="1340193"/>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6" name="Line 36">
            <a:extLst>
              <a:ext uri="{FF2B5EF4-FFF2-40B4-BE49-F238E27FC236}">
                <a16:creationId xmlns:a16="http://schemas.microsoft.com/office/drawing/2014/main" id="{EC5F8159-C72E-AD42-9E10-261F73F1A7D7}"/>
              </a:ext>
            </a:extLst>
          </p:cNvPr>
          <p:cNvSpPr>
            <a:spLocks noChangeShapeType="1"/>
          </p:cNvSpPr>
          <p:nvPr/>
        </p:nvSpPr>
        <p:spPr bwMode="auto">
          <a:xfrm>
            <a:off x="2762765" y="1429093"/>
            <a:ext cx="12700" cy="747713"/>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67" name="Freeform 37">
            <a:extLst>
              <a:ext uri="{FF2B5EF4-FFF2-40B4-BE49-F238E27FC236}">
                <a16:creationId xmlns:a16="http://schemas.microsoft.com/office/drawing/2014/main" id="{35077D8E-9690-5846-914B-870B57CBFFC1}"/>
              </a:ext>
            </a:extLst>
          </p:cNvPr>
          <p:cNvSpPr>
            <a:spLocks/>
          </p:cNvSpPr>
          <p:nvPr/>
        </p:nvSpPr>
        <p:spPr bwMode="auto">
          <a:xfrm>
            <a:off x="2762765" y="2146643"/>
            <a:ext cx="6940550" cy="654050"/>
          </a:xfrm>
          <a:custGeom>
            <a:avLst/>
            <a:gdLst>
              <a:gd name="T0" fmla="*/ 0 w 4372"/>
              <a:gd name="T1" fmla="*/ 2147483647 h 412"/>
              <a:gd name="T2" fmla="*/ 2147483647 w 4372"/>
              <a:gd name="T3" fmla="*/ 0 h 412"/>
              <a:gd name="T4" fmla="*/ 2147483647 w 4372"/>
              <a:gd name="T5" fmla="*/ 2147483647 h 412"/>
              <a:gd name="T6" fmla="*/ 2147483647 w 4372"/>
              <a:gd name="T7" fmla="*/ 2147483647 h 4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72" h="412">
                <a:moveTo>
                  <a:pt x="0" y="10"/>
                </a:moveTo>
                <a:lnTo>
                  <a:pt x="1003" y="0"/>
                </a:lnTo>
                <a:lnTo>
                  <a:pt x="3508" y="412"/>
                </a:lnTo>
                <a:lnTo>
                  <a:pt x="4372" y="412"/>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68" name="Group 38">
            <a:extLst>
              <a:ext uri="{FF2B5EF4-FFF2-40B4-BE49-F238E27FC236}">
                <a16:creationId xmlns:a16="http://schemas.microsoft.com/office/drawing/2014/main" id="{39365D95-8B18-AE4F-9CEC-9330CADCC26B}"/>
              </a:ext>
            </a:extLst>
          </p:cNvPr>
          <p:cNvGrpSpPr>
            <a:grpSpLocks/>
          </p:cNvGrpSpPr>
          <p:nvPr/>
        </p:nvGrpSpPr>
        <p:grpSpPr bwMode="auto">
          <a:xfrm>
            <a:off x="2099190" y="2306981"/>
            <a:ext cx="1333500" cy="1004887"/>
            <a:chOff x="220" y="1365"/>
            <a:chExt cx="840" cy="633"/>
          </a:xfrm>
        </p:grpSpPr>
        <p:sp>
          <p:nvSpPr>
            <p:cNvPr id="169" name="Line 39">
              <a:extLst>
                <a:ext uri="{FF2B5EF4-FFF2-40B4-BE49-F238E27FC236}">
                  <a16:creationId xmlns:a16="http://schemas.microsoft.com/office/drawing/2014/main" id="{68593BDB-565B-C544-A698-EAB1100890B7}"/>
                </a:ext>
              </a:extLst>
            </p:cNvPr>
            <p:cNvSpPr>
              <a:spLocks noChangeShapeType="1"/>
            </p:cNvSpPr>
            <p:nvPr/>
          </p:nvSpPr>
          <p:spPr bwMode="auto">
            <a:xfrm>
              <a:off x="220" y="1365"/>
              <a:ext cx="273" cy="154"/>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0" name="Oval 40">
              <a:extLst>
                <a:ext uri="{FF2B5EF4-FFF2-40B4-BE49-F238E27FC236}">
                  <a16:creationId xmlns:a16="http://schemas.microsoft.com/office/drawing/2014/main" id="{99432816-2BCC-7742-BBCC-636611297B08}"/>
                </a:ext>
              </a:extLst>
            </p:cNvPr>
            <p:cNvSpPr>
              <a:spLocks noChangeArrowheads="1"/>
            </p:cNvSpPr>
            <p:nvPr/>
          </p:nvSpPr>
          <p:spPr bwMode="auto">
            <a:xfrm>
              <a:off x="439" y="1392"/>
              <a:ext cx="621" cy="606"/>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71" name="Oval 41">
            <a:extLst>
              <a:ext uri="{FF2B5EF4-FFF2-40B4-BE49-F238E27FC236}">
                <a16:creationId xmlns:a16="http://schemas.microsoft.com/office/drawing/2014/main" id="{2992E4B8-7EF2-1A40-9095-9F4F00D2899A}"/>
              </a:ext>
            </a:extLst>
          </p:cNvPr>
          <p:cNvSpPr>
            <a:spLocks noChangeArrowheads="1"/>
          </p:cNvSpPr>
          <p:nvPr/>
        </p:nvSpPr>
        <p:spPr bwMode="auto">
          <a:xfrm>
            <a:off x="4083565" y="2362543"/>
            <a:ext cx="985837" cy="9620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2" name="Line 42">
            <a:extLst>
              <a:ext uri="{FF2B5EF4-FFF2-40B4-BE49-F238E27FC236}">
                <a16:creationId xmlns:a16="http://schemas.microsoft.com/office/drawing/2014/main" id="{FBE55EA3-B145-414B-A6FF-0F0EE400CF3B}"/>
              </a:ext>
            </a:extLst>
          </p:cNvPr>
          <p:cNvSpPr>
            <a:spLocks noChangeShapeType="1"/>
          </p:cNvSpPr>
          <p:nvPr/>
        </p:nvSpPr>
        <p:spPr bwMode="auto">
          <a:xfrm flipH="1">
            <a:off x="8012627" y="5042243"/>
            <a:ext cx="12700" cy="1193800"/>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3" name="Freeform 43">
            <a:extLst>
              <a:ext uri="{FF2B5EF4-FFF2-40B4-BE49-F238E27FC236}">
                <a16:creationId xmlns:a16="http://schemas.microsoft.com/office/drawing/2014/main" id="{59879249-0649-F24B-B236-6C80F47AAC2E}"/>
              </a:ext>
            </a:extLst>
          </p:cNvPr>
          <p:cNvSpPr>
            <a:spLocks/>
          </p:cNvSpPr>
          <p:nvPr/>
        </p:nvSpPr>
        <p:spPr bwMode="auto">
          <a:xfrm>
            <a:off x="2353297" y="3858893"/>
            <a:ext cx="7272844" cy="2363522"/>
          </a:xfrm>
          <a:custGeom>
            <a:avLst/>
            <a:gdLst>
              <a:gd name="T0" fmla="*/ 2147483647 w 4200"/>
              <a:gd name="T1" fmla="*/ 2147483647 h 1424"/>
              <a:gd name="T2" fmla="*/ 2147483647 w 4200"/>
              <a:gd name="T3" fmla="*/ 2147483647 h 1424"/>
              <a:gd name="T4" fmla="*/ 2147483647 w 4200"/>
              <a:gd name="T5" fmla="*/ 0 h 1424"/>
              <a:gd name="T6" fmla="*/ 0 w 4200"/>
              <a:gd name="T7" fmla="*/ 0 h 1424"/>
              <a:gd name="T8" fmla="*/ 0 60000 65536"/>
              <a:gd name="T9" fmla="*/ 0 60000 65536"/>
              <a:gd name="T10" fmla="*/ 0 60000 65536"/>
              <a:gd name="T11" fmla="*/ 0 60000 65536"/>
              <a:gd name="connsiteX0" fmla="*/ 10000 w 10000"/>
              <a:gd name="connsiteY0" fmla="*/ 10000 h 10000"/>
              <a:gd name="connsiteX1" fmla="*/ 7637 w 10000"/>
              <a:gd name="connsiteY1" fmla="*/ 9715 h 10000"/>
              <a:gd name="connsiteX2" fmla="*/ 4476 w 10000"/>
              <a:gd name="connsiteY2" fmla="*/ 0 h 10000"/>
              <a:gd name="connsiteX3" fmla="*/ 0 w 10000"/>
              <a:gd name="connsiteY3" fmla="*/ 0 h 10000"/>
              <a:gd name="connsiteX0" fmla="*/ 10058 w 10058"/>
              <a:gd name="connsiteY0" fmla="*/ 9601 h 9715"/>
              <a:gd name="connsiteX1" fmla="*/ 7637 w 10058"/>
              <a:gd name="connsiteY1" fmla="*/ 9715 h 9715"/>
              <a:gd name="connsiteX2" fmla="*/ 4476 w 10058"/>
              <a:gd name="connsiteY2" fmla="*/ 0 h 9715"/>
              <a:gd name="connsiteX3" fmla="*/ 0 w 10058"/>
              <a:gd name="connsiteY3" fmla="*/ 0 h 9715"/>
              <a:gd name="connsiteX0" fmla="*/ 10000 w 10000"/>
              <a:gd name="connsiteY0" fmla="*/ 10059 h 10059"/>
              <a:gd name="connsiteX1" fmla="*/ 7593 w 10000"/>
              <a:gd name="connsiteY1" fmla="*/ 10000 h 10059"/>
              <a:gd name="connsiteX2" fmla="*/ 4450 w 10000"/>
              <a:gd name="connsiteY2" fmla="*/ 0 h 10059"/>
              <a:gd name="connsiteX3" fmla="*/ 0 w 10000"/>
              <a:gd name="connsiteY3" fmla="*/ 0 h 10059"/>
              <a:gd name="connsiteX0" fmla="*/ 10019 w 10019"/>
              <a:gd name="connsiteY0" fmla="*/ 10000 h 10000"/>
              <a:gd name="connsiteX1" fmla="*/ 7593 w 10019"/>
              <a:gd name="connsiteY1" fmla="*/ 10000 h 10000"/>
              <a:gd name="connsiteX2" fmla="*/ 4450 w 10019"/>
              <a:gd name="connsiteY2" fmla="*/ 0 h 10000"/>
              <a:gd name="connsiteX3" fmla="*/ 0 w 10019"/>
              <a:gd name="connsiteY3" fmla="*/ 0 h 10000"/>
              <a:gd name="connsiteX0" fmla="*/ 10019 w 10019"/>
              <a:gd name="connsiteY0" fmla="*/ 10586 h 10586"/>
              <a:gd name="connsiteX1" fmla="*/ 7593 w 10019"/>
              <a:gd name="connsiteY1" fmla="*/ 10586 h 10586"/>
              <a:gd name="connsiteX2" fmla="*/ 3989 w 10019"/>
              <a:gd name="connsiteY2" fmla="*/ 0 h 10586"/>
              <a:gd name="connsiteX3" fmla="*/ 0 w 10019"/>
              <a:gd name="connsiteY3" fmla="*/ 586 h 10586"/>
              <a:gd name="connsiteX0" fmla="*/ 10845 w 10845"/>
              <a:gd name="connsiteY0" fmla="*/ 10762 h 10762"/>
              <a:gd name="connsiteX1" fmla="*/ 8419 w 10845"/>
              <a:gd name="connsiteY1" fmla="*/ 10762 h 10762"/>
              <a:gd name="connsiteX2" fmla="*/ 4815 w 10845"/>
              <a:gd name="connsiteY2" fmla="*/ 176 h 10762"/>
              <a:gd name="connsiteX3" fmla="*/ 0 w 10845"/>
              <a:gd name="connsiteY3" fmla="*/ 0 h 10762"/>
              <a:gd name="connsiteX0" fmla="*/ 10845 w 10845"/>
              <a:gd name="connsiteY0" fmla="*/ 10762 h 10762"/>
              <a:gd name="connsiteX1" fmla="*/ 8419 w 10845"/>
              <a:gd name="connsiteY1" fmla="*/ 10762 h 10762"/>
              <a:gd name="connsiteX2" fmla="*/ 4911 w 10845"/>
              <a:gd name="connsiteY2" fmla="*/ 0 h 10762"/>
              <a:gd name="connsiteX3" fmla="*/ 0 w 10845"/>
              <a:gd name="connsiteY3" fmla="*/ 0 h 10762"/>
            </a:gdLst>
            <a:ahLst/>
            <a:cxnLst>
              <a:cxn ang="0">
                <a:pos x="connsiteX0" y="connsiteY0"/>
              </a:cxn>
              <a:cxn ang="0">
                <a:pos x="connsiteX1" y="connsiteY1"/>
              </a:cxn>
              <a:cxn ang="0">
                <a:pos x="connsiteX2" y="connsiteY2"/>
              </a:cxn>
              <a:cxn ang="0">
                <a:pos x="connsiteX3" y="connsiteY3"/>
              </a:cxn>
            </a:cxnLst>
            <a:rect l="l" t="t" r="r" b="b"/>
            <a:pathLst>
              <a:path w="10845" h="10762">
                <a:moveTo>
                  <a:pt x="10845" y="10762"/>
                </a:moveTo>
                <a:lnTo>
                  <a:pt x="8419" y="10762"/>
                </a:lnTo>
                <a:lnTo>
                  <a:pt x="4911" y="0"/>
                </a:lnTo>
                <a:lnTo>
                  <a:pt x="0" y="0"/>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74" name="Group 44">
            <a:extLst>
              <a:ext uri="{FF2B5EF4-FFF2-40B4-BE49-F238E27FC236}">
                <a16:creationId xmlns:a16="http://schemas.microsoft.com/office/drawing/2014/main" id="{4CB3F7B7-A92F-9B44-92D1-D6DEC5F500AB}"/>
              </a:ext>
            </a:extLst>
          </p:cNvPr>
          <p:cNvGrpSpPr>
            <a:grpSpLocks/>
          </p:cNvGrpSpPr>
          <p:nvPr/>
        </p:nvGrpSpPr>
        <p:grpSpPr bwMode="auto">
          <a:xfrm>
            <a:off x="2099190" y="2306981"/>
            <a:ext cx="1333500" cy="1004887"/>
            <a:chOff x="220" y="1365"/>
            <a:chExt cx="840" cy="633"/>
          </a:xfrm>
        </p:grpSpPr>
        <p:sp>
          <p:nvSpPr>
            <p:cNvPr id="175" name="Line 45">
              <a:extLst>
                <a:ext uri="{FF2B5EF4-FFF2-40B4-BE49-F238E27FC236}">
                  <a16:creationId xmlns:a16="http://schemas.microsoft.com/office/drawing/2014/main" id="{DA8F54E3-D3E2-5B44-B37B-20E7E272BF11}"/>
                </a:ext>
              </a:extLst>
            </p:cNvPr>
            <p:cNvSpPr>
              <a:spLocks noChangeShapeType="1"/>
            </p:cNvSpPr>
            <p:nvPr/>
          </p:nvSpPr>
          <p:spPr bwMode="auto">
            <a:xfrm>
              <a:off x="220" y="1365"/>
              <a:ext cx="273" cy="154"/>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6" name="Oval 46">
              <a:extLst>
                <a:ext uri="{FF2B5EF4-FFF2-40B4-BE49-F238E27FC236}">
                  <a16:creationId xmlns:a16="http://schemas.microsoft.com/office/drawing/2014/main" id="{33BDD6FC-64CC-2347-921C-94F2A9140CAE}"/>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77" name="Oval 47">
            <a:extLst>
              <a:ext uri="{FF2B5EF4-FFF2-40B4-BE49-F238E27FC236}">
                <a16:creationId xmlns:a16="http://schemas.microsoft.com/office/drawing/2014/main" id="{2345AD26-ED57-8F45-B85E-B4144CC9753D}"/>
              </a:ext>
            </a:extLst>
          </p:cNvPr>
          <p:cNvSpPr>
            <a:spLocks noChangeArrowheads="1"/>
          </p:cNvSpPr>
          <p:nvPr/>
        </p:nvSpPr>
        <p:spPr bwMode="auto">
          <a:xfrm>
            <a:off x="4080390" y="2367306"/>
            <a:ext cx="985837" cy="962025"/>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8" name="Line 48">
            <a:extLst>
              <a:ext uri="{FF2B5EF4-FFF2-40B4-BE49-F238E27FC236}">
                <a16:creationId xmlns:a16="http://schemas.microsoft.com/office/drawing/2014/main" id="{99C86BB6-8396-7A4F-A95C-226EFE593D74}"/>
              </a:ext>
            </a:extLst>
          </p:cNvPr>
          <p:cNvSpPr>
            <a:spLocks noChangeShapeType="1"/>
          </p:cNvSpPr>
          <p:nvPr/>
        </p:nvSpPr>
        <p:spPr bwMode="auto">
          <a:xfrm>
            <a:off x="8304727" y="2634006"/>
            <a:ext cx="0" cy="817562"/>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9" name="Freeform 49">
            <a:extLst>
              <a:ext uri="{FF2B5EF4-FFF2-40B4-BE49-F238E27FC236}">
                <a16:creationId xmlns:a16="http://schemas.microsoft.com/office/drawing/2014/main" id="{A524866B-F3C3-0047-A24A-49C2FB7D032D}"/>
              </a:ext>
            </a:extLst>
          </p:cNvPr>
          <p:cNvSpPr>
            <a:spLocks/>
          </p:cNvSpPr>
          <p:nvPr/>
        </p:nvSpPr>
        <p:spPr bwMode="auto">
          <a:xfrm>
            <a:off x="5409127" y="2356193"/>
            <a:ext cx="4378325" cy="1025525"/>
          </a:xfrm>
          <a:custGeom>
            <a:avLst/>
            <a:gdLst>
              <a:gd name="T0" fmla="*/ 2147483647 w 2758"/>
              <a:gd name="T1" fmla="*/ 2147483647 h 646"/>
              <a:gd name="T2" fmla="*/ 2147483647 w 2758"/>
              <a:gd name="T3" fmla="*/ 2147483647 h 646"/>
              <a:gd name="T4" fmla="*/ 2147483647 w 2758"/>
              <a:gd name="T5" fmla="*/ 0 h 646"/>
              <a:gd name="T6" fmla="*/ 0 w 2758"/>
              <a:gd name="T7" fmla="*/ 0 h 6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58" h="646">
                <a:moveTo>
                  <a:pt x="2758" y="646"/>
                </a:moveTo>
                <a:lnTo>
                  <a:pt x="1763" y="629"/>
                </a:lnTo>
                <a:lnTo>
                  <a:pt x="1039" y="0"/>
                </a:lnTo>
                <a:lnTo>
                  <a:pt x="0" y="0"/>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0" name="Line 50">
            <a:extLst>
              <a:ext uri="{FF2B5EF4-FFF2-40B4-BE49-F238E27FC236}">
                <a16:creationId xmlns:a16="http://schemas.microsoft.com/office/drawing/2014/main" id="{E379A4B3-232E-9D4E-A4C6-40DC647EE314}"/>
              </a:ext>
            </a:extLst>
          </p:cNvPr>
          <p:cNvSpPr>
            <a:spLocks noChangeShapeType="1"/>
          </p:cNvSpPr>
          <p:nvPr/>
        </p:nvSpPr>
        <p:spPr bwMode="auto">
          <a:xfrm>
            <a:off x="5299590" y="2230781"/>
            <a:ext cx="0" cy="846137"/>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81" name="Freeform 51">
            <a:extLst>
              <a:ext uri="{FF2B5EF4-FFF2-40B4-BE49-F238E27FC236}">
                <a16:creationId xmlns:a16="http://schemas.microsoft.com/office/drawing/2014/main" id="{7739BB93-5816-A945-B555-C2290DB78FDA}"/>
              </a:ext>
            </a:extLst>
          </p:cNvPr>
          <p:cNvSpPr>
            <a:spLocks/>
          </p:cNvSpPr>
          <p:nvPr/>
        </p:nvSpPr>
        <p:spPr bwMode="auto">
          <a:xfrm>
            <a:off x="5394840" y="3091206"/>
            <a:ext cx="5464750" cy="1966367"/>
          </a:xfrm>
          <a:custGeom>
            <a:avLst/>
            <a:gdLst>
              <a:gd name="T0" fmla="*/ 0 w 2566"/>
              <a:gd name="T1" fmla="*/ 0 h 1344"/>
              <a:gd name="T2" fmla="*/ 2147483647 w 2566"/>
              <a:gd name="T3" fmla="*/ 0 h 1344"/>
              <a:gd name="T4" fmla="*/ 2147483647 w 2566"/>
              <a:gd name="T5" fmla="*/ 2147483647 h 1344"/>
              <a:gd name="T6" fmla="*/ 2147483647 w 2566"/>
              <a:gd name="T7" fmla="*/ 2147483647 h 1344"/>
              <a:gd name="T8" fmla="*/ 0 60000 65536"/>
              <a:gd name="T9" fmla="*/ 0 60000 65536"/>
              <a:gd name="T10" fmla="*/ 0 60000 65536"/>
              <a:gd name="T11" fmla="*/ 0 60000 65536"/>
              <a:gd name="connsiteX0" fmla="*/ 0 w 10000"/>
              <a:gd name="connsiteY0" fmla="*/ 0 h 10000"/>
              <a:gd name="connsiteX1" fmla="*/ 3948 w 10000"/>
              <a:gd name="connsiteY1" fmla="*/ 0 h 10000"/>
              <a:gd name="connsiteX2" fmla="*/ 6367 w 10000"/>
              <a:gd name="connsiteY2" fmla="*/ 9215 h 10000"/>
              <a:gd name="connsiteX3" fmla="*/ 10000 w 10000"/>
              <a:gd name="connsiteY3" fmla="*/ 10000 h 10000"/>
              <a:gd name="connsiteX0" fmla="*/ 0 w 13541"/>
              <a:gd name="connsiteY0" fmla="*/ 0 h 9215"/>
              <a:gd name="connsiteX1" fmla="*/ 3948 w 13541"/>
              <a:gd name="connsiteY1" fmla="*/ 0 h 9215"/>
              <a:gd name="connsiteX2" fmla="*/ 6367 w 13541"/>
              <a:gd name="connsiteY2" fmla="*/ 9215 h 9215"/>
              <a:gd name="connsiteX3" fmla="*/ 13541 w 13541"/>
              <a:gd name="connsiteY3" fmla="*/ 9155 h 9215"/>
              <a:gd name="connsiteX0" fmla="*/ 0 w 9977"/>
              <a:gd name="connsiteY0" fmla="*/ 0 h 10132"/>
              <a:gd name="connsiteX1" fmla="*/ 2916 w 9977"/>
              <a:gd name="connsiteY1" fmla="*/ 0 h 10132"/>
              <a:gd name="connsiteX2" fmla="*/ 4702 w 9977"/>
              <a:gd name="connsiteY2" fmla="*/ 10000 h 10132"/>
              <a:gd name="connsiteX3" fmla="*/ 9977 w 9977"/>
              <a:gd name="connsiteY3" fmla="*/ 10132 h 10132"/>
              <a:gd name="connsiteX0" fmla="*/ 0 w 9930"/>
              <a:gd name="connsiteY0" fmla="*/ 0 h 9871"/>
              <a:gd name="connsiteX1" fmla="*/ 2923 w 9930"/>
              <a:gd name="connsiteY1" fmla="*/ 0 h 9871"/>
              <a:gd name="connsiteX2" fmla="*/ 4713 w 9930"/>
              <a:gd name="connsiteY2" fmla="*/ 9870 h 9871"/>
              <a:gd name="connsiteX3" fmla="*/ 9930 w 9930"/>
              <a:gd name="connsiteY3" fmla="*/ 9871 h 9871"/>
            </a:gdLst>
            <a:ahLst/>
            <a:cxnLst>
              <a:cxn ang="0">
                <a:pos x="connsiteX0" y="connsiteY0"/>
              </a:cxn>
              <a:cxn ang="0">
                <a:pos x="connsiteX1" y="connsiteY1"/>
              </a:cxn>
              <a:cxn ang="0">
                <a:pos x="connsiteX2" y="connsiteY2"/>
              </a:cxn>
              <a:cxn ang="0">
                <a:pos x="connsiteX3" y="connsiteY3"/>
              </a:cxn>
            </a:cxnLst>
            <a:rect l="l" t="t" r="r" b="b"/>
            <a:pathLst>
              <a:path w="9930" h="9871">
                <a:moveTo>
                  <a:pt x="0" y="0"/>
                </a:moveTo>
                <a:lnTo>
                  <a:pt x="2923" y="0"/>
                </a:lnTo>
                <a:lnTo>
                  <a:pt x="4713" y="9870"/>
                </a:lnTo>
                <a:lnTo>
                  <a:pt x="9930" y="9871"/>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83" name="Group 18">
            <a:extLst>
              <a:ext uri="{FF2B5EF4-FFF2-40B4-BE49-F238E27FC236}">
                <a16:creationId xmlns:a16="http://schemas.microsoft.com/office/drawing/2014/main" id="{E284CB69-9F56-5447-BEF7-41A6F2097E8E}"/>
              </a:ext>
            </a:extLst>
          </p:cNvPr>
          <p:cNvGrpSpPr>
            <a:grpSpLocks/>
          </p:cNvGrpSpPr>
          <p:nvPr/>
        </p:nvGrpSpPr>
        <p:grpSpPr bwMode="auto">
          <a:xfrm>
            <a:off x="8325876" y="3094378"/>
            <a:ext cx="1828800" cy="257175"/>
            <a:chOff x="2222" y="3039"/>
            <a:chExt cx="1152" cy="162"/>
          </a:xfrm>
        </p:grpSpPr>
        <p:sp>
          <p:nvSpPr>
            <p:cNvPr id="184" name="Text Box 19">
              <a:extLst>
                <a:ext uri="{FF2B5EF4-FFF2-40B4-BE49-F238E27FC236}">
                  <a16:creationId xmlns:a16="http://schemas.microsoft.com/office/drawing/2014/main" id="{678874A7-3358-5245-A855-DD7E0879D4F7}"/>
                </a:ext>
              </a:extLst>
            </p:cNvPr>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85" name="Line 21">
              <a:extLst>
                <a:ext uri="{FF2B5EF4-FFF2-40B4-BE49-F238E27FC236}">
                  <a16:creationId xmlns:a16="http://schemas.microsoft.com/office/drawing/2014/main" id="{56F7C457-03D8-8D48-AA90-B8A469907EAC}"/>
                </a:ext>
              </a:extLst>
            </p:cNvPr>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86" name="Text Box 20">
            <a:extLst>
              <a:ext uri="{FF2B5EF4-FFF2-40B4-BE49-F238E27FC236}">
                <a16:creationId xmlns:a16="http://schemas.microsoft.com/office/drawing/2014/main" id="{69FC3B3A-305F-9B42-8C7E-1C83075E3B36}"/>
              </a:ext>
            </a:extLst>
          </p:cNvPr>
          <p:cNvSpPr txBox="1">
            <a:spLocks noChangeArrowheads="1"/>
          </p:cNvSpPr>
          <p:nvPr/>
        </p:nvSpPr>
        <p:spPr bwMode="auto">
          <a:xfrm>
            <a:off x="8327563" y="2720534"/>
            <a:ext cx="338931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corrupt(rcvpkt)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87" name="Group 186">
            <a:extLst>
              <a:ext uri="{FF2B5EF4-FFF2-40B4-BE49-F238E27FC236}">
                <a16:creationId xmlns:a16="http://schemas.microsoft.com/office/drawing/2014/main" id="{5E98E9E8-48DD-2748-A76A-B86C9C5E697C}"/>
              </a:ext>
            </a:extLst>
          </p:cNvPr>
          <p:cNvGrpSpPr/>
          <p:nvPr/>
        </p:nvGrpSpPr>
        <p:grpSpPr>
          <a:xfrm>
            <a:off x="8049650" y="5037504"/>
            <a:ext cx="4142349" cy="933582"/>
            <a:chOff x="8049650" y="5037504"/>
            <a:chExt cx="4142349" cy="933582"/>
          </a:xfrm>
        </p:grpSpPr>
        <p:sp>
          <p:nvSpPr>
            <p:cNvPr id="188" name="Text Box 7">
              <a:extLst>
                <a:ext uri="{FF2B5EF4-FFF2-40B4-BE49-F238E27FC236}">
                  <a16:creationId xmlns:a16="http://schemas.microsoft.com/office/drawing/2014/main" id="{547ACF72-ABFE-F64D-A037-06CF279C9791}"/>
                </a:ext>
              </a:extLst>
            </p:cNvPr>
            <p:cNvSpPr txBox="1">
              <a:spLocks noChangeArrowheads="1"/>
            </p:cNvSpPr>
            <p:nvPr/>
          </p:nvSpPr>
          <p:spPr bwMode="auto">
            <a:xfrm>
              <a:off x="8071876" y="5351961"/>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extract(rcvpkt,data)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deliver_data(data)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udt_send(ACK)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89" name="Text Box 8">
              <a:extLst>
                <a:ext uri="{FF2B5EF4-FFF2-40B4-BE49-F238E27FC236}">
                  <a16:creationId xmlns:a16="http://schemas.microsoft.com/office/drawing/2014/main" id="{ECD6AB09-3FC5-E94A-8358-34E4DEA2C45B}"/>
                </a:ext>
              </a:extLst>
            </p:cNvPr>
            <p:cNvSpPr txBox="1">
              <a:spLocks noChangeArrowheads="1"/>
            </p:cNvSpPr>
            <p:nvPr/>
          </p:nvSpPr>
          <p:spPr bwMode="auto">
            <a:xfrm>
              <a:off x="8049650" y="5037504"/>
              <a:ext cx="4142349"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notcorrupt(rcvpkt)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90" name="Line 9">
              <a:extLst>
                <a:ext uri="{FF2B5EF4-FFF2-40B4-BE49-F238E27FC236}">
                  <a16:creationId xmlns:a16="http://schemas.microsoft.com/office/drawing/2014/main" id="{7D4185C1-C6BE-C246-B80B-AE0463D5FBCE}"/>
                </a:ext>
              </a:extLst>
            </p:cNvPr>
            <p:cNvSpPr>
              <a:spLocks noChangeShapeType="1"/>
            </p:cNvSpPr>
            <p:nvPr/>
          </p:nvSpPr>
          <p:spPr bwMode="auto">
            <a:xfrm>
              <a:off x="8171888" y="5407524"/>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2" name="Group 191">
            <a:extLst>
              <a:ext uri="{FF2B5EF4-FFF2-40B4-BE49-F238E27FC236}">
                <a16:creationId xmlns:a16="http://schemas.microsoft.com/office/drawing/2014/main" id="{72958F88-7074-B842-A46E-481DB4E01207}"/>
              </a:ext>
            </a:extLst>
          </p:cNvPr>
          <p:cNvGrpSpPr/>
          <p:nvPr/>
        </p:nvGrpSpPr>
        <p:grpSpPr>
          <a:xfrm>
            <a:off x="2271408" y="3285357"/>
            <a:ext cx="3548062" cy="989290"/>
            <a:chOff x="2270357" y="3283338"/>
            <a:chExt cx="3548062" cy="989290"/>
          </a:xfrm>
        </p:grpSpPr>
        <p:sp>
          <p:nvSpPr>
            <p:cNvPr id="193" name="Freeform 11">
              <a:extLst>
                <a:ext uri="{FF2B5EF4-FFF2-40B4-BE49-F238E27FC236}">
                  <a16:creationId xmlns:a16="http://schemas.microsoft.com/office/drawing/2014/main" id="{52733FCF-77DF-9549-96B3-58AA1212641C}"/>
                </a:ext>
              </a:extLst>
            </p:cNvPr>
            <p:cNvSpPr>
              <a:spLocks/>
            </p:cNvSpPr>
            <p:nvPr/>
          </p:nvSpPr>
          <p:spPr bwMode="auto">
            <a:xfrm>
              <a:off x="2882338" y="328333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nvGrpSpPr>
            <p:cNvPr id="194" name="Group 193">
              <a:extLst>
                <a:ext uri="{FF2B5EF4-FFF2-40B4-BE49-F238E27FC236}">
                  <a16:creationId xmlns:a16="http://schemas.microsoft.com/office/drawing/2014/main" id="{C96D5C38-D258-7844-A167-A26AFEEF24DC}"/>
                </a:ext>
              </a:extLst>
            </p:cNvPr>
            <p:cNvGrpSpPr/>
            <p:nvPr/>
          </p:nvGrpSpPr>
          <p:grpSpPr>
            <a:xfrm>
              <a:off x="2270357" y="3545923"/>
              <a:ext cx="3548062" cy="726705"/>
              <a:chOff x="2270357" y="3545923"/>
              <a:chExt cx="3548062" cy="726705"/>
            </a:xfrm>
          </p:grpSpPr>
          <p:sp>
            <p:nvSpPr>
              <p:cNvPr id="195" name="Text Box 12">
                <a:extLst>
                  <a:ext uri="{FF2B5EF4-FFF2-40B4-BE49-F238E27FC236}">
                    <a16:creationId xmlns:a16="http://schemas.microsoft.com/office/drawing/2014/main" id="{3746DB42-5771-AD4D-9F11-055A2239F8EA}"/>
                  </a:ext>
                </a:extLst>
              </p:cNvPr>
              <p:cNvSpPr txBox="1">
                <a:spLocks noChangeArrowheads="1"/>
              </p:cNvSpPr>
              <p:nvPr/>
            </p:nvSpPr>
            <p:spPr bwMode="auto">
              <a:xfrm>
                <a:off x="2270357" y="3545923"/>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isACK(rcvpkt)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96" name="Line 13">
                <a:extLst>
                  <a:ext uri="{FF2B5EF4-FFF2-40B4-BE49-F238E27FC236}">
                    <a16:creationId xmlns:a16="http://schemas.microsoft.com/office/drawing/2014/main" id="{F8840150-1E50-BA43-88E4-6F9188C56B55}"/>
                  </a:ext>
                </a:extLst>
              </p:cNvPr>
              <p:cNvSpPr>
                <a:spLocks noChangeShapeType="1"/>
              </p:cNvSpPr>
              <p:nvPr/>
            </p:nvSpPr>
            <p:spPr bwMode="auto">
              <a:xfrm>
                <a:off x="3330476" y="3919619"/>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7" name="Text Box 48">
                <a:extLst>
                  <a:ext uri="{FF2B5EF4-FFF2-40B4-BE49-F238E27FC236}">
                    <a16:creationId xmlns:a16="http://schemas.microsoft.com/office/drawing/2014/main" id="{13B3F6FD-1B58-2540-B908-71B7D9EFB8FD}"/>
                  </a:ext>
                </a:extLst>
              </p:cNvPr>
              <p:cNvSpPr txBox="1">
                <a:spLocks noChangeArrowheads="1"/>
              </p:cNvSpPr>
              <p:nvPr/>
            </p:nvSpPr>
            <p:spPr bwMode="auto">
              <a:xfrm>
                <a:off x="3665151" y="3936078"/>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ymbol" charset="0"/>
                    <a:ea typeface="ＭＳ Ｐゴシック" charset="0"/>
                    <a:cs typeface="+mn-cs"/>
                  </a:rPr>
                  <a:t>L</a:t>
                </a:r>
              </a:p>
            </p:txBody>
          </p:sp>
        </p:grpSp>
      </p:grpSp>
      <p:sp>
        <p:nvSpPr>
          <p:cNvPr id="198" name="Text Box 19">
            <a:extLst>
              <a:ext uri="{FF2B5EF4-FFF2-40B4-BE49-F238E27FC236}">
                <a16:creationId xmlns:a16="http://schemas.microsoft.com/office/drawing/2014/main" id="{A11F89D9-6E4B-F142-B680-CA9246FEB5B1}"/>
              </a:ext>
            </a:extLst>
          </p:cNvPr>
          <p:cNvSpPr txBox="1">
            <a:spLocks noChangeArrowheads="1"/>
          </p:cNvSpPr>
          <p:nvPr/>
        </p:nvSpPr>
        <p:spPr bwMode="auto">
          <a:xfrm>
            <a:off x="1163066" y="2517724"/>
            <a:ext cx="10890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199" name="Text Box 20">
            <a:extLst>
              <a:ext uri="{FF2B5EF4-FFF2-40B4-BE49-F238E27FC236}">
                <a16:creationId xmlns:a16="http://schemas.microsoft.com/office/drawing/2014/main" id="{F9D8503E-DBC4-144B-9DCA-064A69A8F4DF}"/>
              </a:ext>
            </a:extLst>
          </p:cNvPr>
          <p:cNvSpPr txBox="1">
            <a:spLocks noChangeArrowheads="1"/>
          </p:cNvSpPr>
          <p:nvPr/>
        </p:nvSpPr>
        <p:spPr bwMode="auto">
          <a:xfrm>
            <a:off x="9660963" y="3961155"/>
            <a:ext cx="12477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sp>
        <p:nvSpPr>
          <p:cNvPr id="59" name="Slide Number Placeholder 2">
            <a:extLst>
              <a:ext uri="{FF2B5EF4-FFF2-40B4-BE49-F238E27FC236}">
                <a16:creationId xmlns:a16="http://schemas.microsoft.com/office/drawing/2014/main" id="{4C651C60-2DE4-0846-A035-0E312850CE3C}"/>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14</a:t>
            </a:fld>
            <a:endParaRPr lang="en-US" dirty="0"/>
          </a:p>
        </p:txBody>
      </p:sp>
    </p:spTree>
    <p:extLst>
      <p:ext uri="{BB962C8B-B14F-4D97-AF65-F5344CB8AC3E}">
        <p14:creationId xmlns:p14="http://schemas.microsoft.com/office/powerpoint/2010/main" val="381530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dissolve">
                                      <p:cBhvr>
                                        <p:cTn id="7" dur="500"/>
                                        <p:tgtEl>
                                          <p:spTgt spid="15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2"/>
                                        </p:tgtEl>
                                        <p:attrNameLst>
                                          <p:attrName>style.visibility</p:attrName>
                                        </p:attrNameLst>
                                      </p:cBhvr>
                                      <p:to>
                                        <p:strVal val="visible"/>
                                      </p:to>
                                    </p:set>
                                    <p:animEffect transition="in" filter="dissolve">
                                      <p:cBhvr>
                                        <p:cTn id="12" dur="500"/>
                                        <p:tgtEl>
                                          <p:spTgt spid="1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66"/>
                                        </p:tgtEl>
                                        <p:attrNameLst>
                                          <p:attrName>style.visibility</p:attrName>
                                        </p:attrNameLst>
                                      </p:cBhvr>
                                      <p:to>
                                        <p:strVal val="visible"/>
                                      </p:to>
                                    </p:set>
                                    <p:animEffect transition="in" filter="wipe(up)">
                                      <p:cBhvr>
                                        <p:cTn id="17" dur="1000"/>
                                        <p:tgtEl>
                                          <p:spTgt spid="166"/>
                                        </p:tgtEl>
                                      </p:cBhvr>
                                    </p:animEffect>
                                  </p:childTnLst>
                                  <p:subTnLst>
                                    <p:set>
                                      <p:cBhvr override="childStyle">
                                        <p:cTn dur="1" fill="hold" display="0" masterRel="nextClick" afterEffect="1"/>
                                        <p:tgtEl>
                                          <p:spTgt spid="166"/>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7"/>
                                        </p:tgtEl>
                                        <p:attrNameLst>
                                          <p:attrName>style.visibility</p:attrName>
                                        </p:attrNameLst>
                                      </p:cBhvr>
                                      <p:to>
                                        <p:strVal val="visible"/>
                                      </p:to>
                                    </p:set>
                                    <p:animEffect transition="in" filter="wipe(left)">
                                      <p:cBhvr>
                                        <p:cTn id="22" dur="1000"/>
                                        <p:tgtEl>
                                          <p:spTgt spid="167"/>
                                        </p:tgtEl>
                                      </p:cBhvr>
                                    </p:animEffect>
                                  </p:childTnLst>
                                  <p:subTnLst>
                                    <p:set>
                                      <p:cBhvr override="childStyle">
                                        <p:cTn dur="1" fill="hold" display="0" masterRel="nextClick" afterEffect="1"/>
                                        <p:tgtEl>
                                          <p:spTgt spid="167"/>
                                        </p:tgtEl>
                                        <p:attrNameLst>
                                          <p:attrName>style.visibility</p:attrName>
                                        </p:attrNameLst>
                                      </p:cBhvr>
                                      <p:to>
                                        <p:strVal val="hidden"/>
                                      </p:to>
                                    </p:set>
                                  </p:subTnLst>
                                </p:cTn>
                              </p:par>
                              <p:par>
                                <p:cTn id="23" presetID="1" presetClass="entr" presetSubtype="0" fill="hold" nodeType="withEffect">
                                  <p:stCondLst>
                                    <p:cond delay="0"/>
                                  </p:stCondLst>
                                  <p:childTnLst>
                                    <p:set>
                                      <p:cBhvr>
                                        <p:cTn id="24" dur="1" fill="hold">
                                          <p:stCondLst>
                                            <p:cond delay="0"/>
                                          </p:stCondLst>
                                        </p:cTn>
                                        <p:tgtEl>
                                          <p:spTgt spid="1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78"/>
                                        </p:tgtEl>
                                        <p:attrNameLst>
                                          <p:attrName>style.visibility</p:attrName>
                                        </p:attrNameLst>
                                      </p:cBhvr>
                                      <p:to>
                                        <p:strVal val="visible"/>
                                      </p:to>
                                    </p:set>
                                    <p:animEffect transition="in" filter="wipe(up)">
                                      <p:cBhvr>
                                        <p:cTn id="31" dur="1000"/>
                                        <p:tgtEl>
                                          <p:spTgt spid="178"/>
                                        </p:tgtEl>
                                      </p:cBhvr>
                                    </p:animEffect>
                                  </p:childTnLst>
                                  <p:subTnLst>
                                    <p:set>
                                      <p:cBhvr override="childStyle">
                                        <p:cTn dur="1" fill="hold" display="0" masterRel="nextClick" afterEffect="1"/>
                                        <p:tgtEl>
                                          <p:spTgt spid="178"/>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79"/>
                                        </p:tgtEl>
                                        <p:attrNameLst>
                                          <p:attrName>style.visibility</p:attrName>
                                        </p:attrNameLst>
                                      </p:cBhvr>
                                      <p:to>
                                        <p:strVal val="visible"/>
                                      </p:to>
                                    </p:set>
                                    <p:animEffect transition="in" filter="wipe(right)">
                                      <p:cBhvr>
                                        <p:cTn id="36" dur="1000"/>
                                        <p:tgtEl>
                                          <p:spTgt spid="179"/>
                                        </p:tgtEl>
                                      </p:cBhvr>
                                    </p:animEffect>
                                  </p:childTnLst>
                                  <p:subTnLst>
                                    <p:set>
                                      <p:cBhvr override="childStyle">
                                        <p:cTn dur="1" fill="hold" display="0" masterRel="nextClick" afterEffect="1"/>
                                        <p:tgtEl>
                                          <p:spTgt spid="179"/>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180"/>
                                        </p:tgtEl>
                                        <p:attrNameLst>
                                          <p:attrName>style.visibility</p:attrName>
                                        </p:attrNameLst>
                                      </p:cBhvr>
                                      <p:to>
                                        <p:strVal val="visible"/>
                                      </p:to>
                                    </p:set>
                                    <p:animEffect transition="in" filter="wipe(up)">
                                      <p:cBhvr>
                                        <p:cTn id="41" dur="1000"/>
                                        <p:tgtEl>
                                          <p:spTgt spid="180"/>
                                        </p:tgtEl>
                                      </p:cBhvr>
                                    </p:animEffect>
                                  </p:childTnLst>
                                  <p:subTnLst>
                                    <p:set>
                                      <p:cBhvr override="childStyle">
                                        <p:cTn dur="1" fill="hold" display="0" masterRel="nextClick" afterEffect="1"/>
                                        <p:tgtEl>
                                          <p:spTgt spid="180"/>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81"/>
                                        </p:tgtEl>
                                        <p:attrNameLst>
                                          <p:attrName>style.visibility</p:attrName>
                                        </p:attrNameLst>
                                      </p:cBhvr>
                                      <p:to>
                                        <p:strVal val="visible"/>
                                      </p:to>
                                    </p:set>
                                    <p:animEffect transition="in" filter="wipe(left)">
                                      <p:cBhvr>
                                        <p:cTn id="46" dur="2000"/>
                                        <p:tgtEl>
                                          <p:spTgt spid="181"/>
                                        </p:tgtEl>
                                      </p:cBhvr>
                                    </p:animEffect>
                                  </p:childTnLst>
                                  <p:subTnLst>
                                    <p:set>
                                      <p:cBhvr override="childStyle">
                                        <p:cTn dur="1" fill="hold" display="0" masterRel="nextClick" afterEffect="1"/>
                                        <p:tgtEl>
                                          <p:spTgt spid="181"/>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172"/>
                                        </p:tgtEl>
                                        <p:attrNameLst>
                                          <p:attrName>style.visibility</p:attrName>
                                        </p:attrNameLst>
                                      </p:cBhvr>
                                      <p:to>
                                        <p:strVal val="visible"/>
                                      </p:to>
                                    </p:set>
                                    <p:animEffect transition="in" filter="wipe(up)">
                                      <p:cBhvr>
                                        <p:cTn id="51" dur="1000"/>
                                        <p:tgtEl>
                                          <p:spTgt spid="172"/>
                                        </p:tgtEl>
                                      </p:cBhvr>
                                    </p:animEffect>
                                  </p:childTnLst>
                                  <p:subTnLst>
                                    <p:set>
                                      <p:cBhvr override="childStyle">
                                        <p:cTn dur="1" fill="hold" display="0" masterRel="nextClick" afterEffect="1"/>
                                        <p:tgtEl>
                                          <p:spTgt spid="172"/>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173"/>
                                        </p:tgtEl>
                                        <p:attrNameLst>
                                          <p:attrName>style.visibility</p:attrName>
                                        </p:attrNameLst>
                                      </p:cBhvr>
                                      <p:to>
                                        <p:strVal val="visible"/>
                                      </p:to>
                                    </p:set>
                                    <p:animEffect transition="in" filter="wipe(down)">
                                      <p:cBhvr>
                                        <p:cTn id="56" dur="1000"/>
                                        <p:tgtEl>
                                          <p:spTgt spid="173"/>
                                        </p:tgtEl>
                                      </p:cBhvr>
                                    </p:animEffect>
                                  </p:childTnLst>
                                </p:cTn>
                              </p:par>
                            </p:childTnLst>
                          </p:cTn>
                        </p:par>
                        <p:par>
                          <p:cTn id="57" fill="hold">
                            <p:stCondLst>
                              <p:cond delay="1000"/>
                            </p:stCondLst>
                            <p:childTnLst>
                              <p:par>
                                <p:cTn id="58" presetID="1" presetClass="entr" presetSubtype="0" fill="hold" nodeType="afterEffect">
                                  <p:stCondLst>
                                    <p:cond delay="0"/>
                                  </p:stCondLst>
                                  <p:childTnLst>
                                    <p:set>
                                      <p:cBhvr>
                                        <p:cTn id="59" dur="1" fill="hold">
                                          <p:stCondLst>
                                            <p:cond delay="0"/>
                                          </p:stCondLst>
                                        </p:cTn>
                                        <p:tgtEl>
                                          <p:spTgt spid="174"/>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77"/>
                                        </p:tgtEl>
                                        <p:attrNameLst>
                                          <p:attrName>style.visibility</p:attrName>
                                        </p:attrNameLst>
                                      </p:cBhvr>
                                      <p:to>
                                        <p:strVal val="visible"/>
                                      </p:to>
                                    </p:set>
                                  </p:childTnLst>
                                </p:cTn>
                              </p:par>
                              <p:par>
                                <p:cTn id="62" presetID="1" presetClass="entr" presetSubtype="0" fill="hold" grpId="1" nodeType="withEffect">
                                  <p:stCondLst>
                                    <p:cond delay="0"/>
                                  </p:stCondLst>
                                  <p:childTnLst>
                                    <p:set>
                                      <p:cBhvr>
                                        <p:cTn id="63"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animBg="1"/>
      <p:bldP spid="177" grpId="0" animBg="1"/>
      <p:bldP spid="177"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has a fatal flaw!</a:t>
            </a:r>
            <a:endParaRPr lang="en-US" sz="4400" dirty="0"/>
          </a:p>
        </p:txBody>
      </p:sp>
      <p:sp>
        <p:nvSpPr>
          <p:cNvPr id="54" name="Rectangle 3">
            <a:extLst>
              <a:ext uri="{FF2B5EF4-FFF2-40B4-BE49-F238E27FC236}">
                <a16:creationId xmlns:a16="http://schemas.microsoft.com/office/drawing/2014/main" id="{24A7E6D3-44BD-F44B-9E30-860EE5046FF6}"/>
              </a:ext>
            </a:extLst>
          </p:cNvPr>
          <p:cNvSpPr txBox="1">
            <a:spLocks noChangeArrowheads="1"/>
          </p:cNvSpPr>
          <p:nvPr/>
        </p:nvSpPr>
        <p:spPr>
          <a:xfrm>
            <a:off x="691480" y="1384568"/>
            <a:ext cx="582523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what happens if ACK/NAK corrupted</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460375" marR="0" lvl="0" indent="-217488"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doesn’</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know what happened at receiver!</a:t>
            </a:r>
          </a:p>
          <a:p>
            <a:pPr marL="460375" marR="0" lvl="0" indent="-217488"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can’</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just retransmit: possible duplicate</a:t>
            </a:r>
            <a:endPar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80000"/>
              </a:lnSpc>
              <a:spcBef>
                <a:spcPct val="60000"/>
              </a:spcBef>
              <a:spcAft>
                <a:spcPts val="0"/>
              </a:spcAft>
              <a:buClr>
                <a:srgbClr val="0000A3"/>
              </a:buClr>
              <a:buSzTx/>
              <a:buFont typeface="Wingdings" pitchFamily="2" charset="2"/>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5" name="Rectangle 4">
            <a:extLst>
              <a:ext uri="{FF2B5EF4-FFF2-40B4-BE49-F238E27FC236}">
                <a16:creationId xmlns:a16="http://schemas.microsoft.com/office/drawing/2014/main" id="{A5980F19-9541-754D-B1F9-A97DD6E77B8E}"/>
              </a:ext>
            </a:extLst>
          </p:cNvPr>
          <p:cNvSpPr txBox="1">
            <a:spLocks noChangeArrowheads="1"/>
          </p:cNvSpPr>
          <p:nvPr/>
        </p:nvSpPr>
        <p:spPr>
          <a:xfrm>
            <a:off x="6207334" y="1371689"/>
            <a:ext cx="5293186" cy="3063891"/>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5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handling duplicates</a:t>
            </a:r>
            <a:r>
              <a:rPr kumimoji="0" lang="en-US" altLang="en-US" sz="35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p>
          <a:p>
            <a:pPr marL="460375" marR="0" lvl="0" indent="-2174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retransmits current pkt if ACK/NAK corrupted</a:t>
            </a:r>
          </a:p>
          <a:p>
            <a:pPr marL="460375" marR="0" lvl="0" indent="-2174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adds </a:t>
            </a:r>
            <a:r>
              <a:rPr kumimoji="0" lang="en-US" altLang="en-US" sz="28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sequence number</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to each pkt</a:t>
            </a:r>
          </a:p>
          <a:p>
            <a:pPr marL="460375" marR="0" lvl="0" indent="-2174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receiver discards (doesn’</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deliver up) duplicate pkt</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56" name="Group 13">
            <a:extLst>
              <a:ext uri="{FF2B5EF4-FFF2-40B4-BE49-F238E27FC236}">
                <a16:creationId xmlns:a16="http://schemas.microsoft.com/office/drawing/2014/main" id="{DD203542-E210-7447-A332-31A71101B61E}"/>
              </a:ext>
            </a:extLst>
          </p:cNvPr>
          <p:cNvGrpSpPr>
            <a:grpSpLocks/>
          </p:cNvGrpSpPr>
          <p:nvPr/>
        </p:nvGrpSpPr>
        <p:grpSpPr bwMode="auto">
          <a:xfrm>
            <a:off x="3103667" y="4578498"/>
            <a:ext cx="5984666" cy="1603375"/>
            <a:chOff x="1552" y="2800"/>
            <a:chExt cx="2578" cy="1010"/>
          </a:xfrm>
        </p:grpSpPr>
        <p:sp>
          <p:nvSpPr>
            <p:cNvPr id="57" name="Rectangle 7">
              <a:extLst>
                <a:ext uri="{FF2B5EF4-FFF2-40B4-BE49-F238E27FC236}">
                  <a16:creationId xmlns:a16="http://schemas.microsoft.com/office/drawing/2014/main" id="{7263B3B4-235C-B144-9AEF-471ED41D188E}"/>
                </a:ext>
              </a:extLst>
            </p:cNvPr>
            <p:cNvSpPr>
              <a:spLocks noChangeArrowheads="1"/>
            </p:cNvSpPr>
            <p:nvPr/>
          </p:nvSpPr>
          <p:spPr bwMode="auto">
            <a:xfrm>
              <a:off x="1552" y="2974"/>
              <a:ext cx="2578" cy="836"/>
            </a:xfrm>
            <a:prstGeom prst="rect">
              <a:avLst/>
            </a:prstGeom>
            <a:noFill/>
            <a:ln w="19050">
              <a:solidFill>
                <a:srgbClr val="CC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58" name="Rectangle 9">
              <a:extLst>
                <a:ext uri="{FF2B5EF4-FFF2-40B4-BE49-F238E27FC236}">
                  <a16:creationId xmlns:a16="http://schemas.microsoft.com/office/drawing/2014/main" id="{2C183582-BCD6-964F-9986-EC99BBA65A9F}"/>
                </a:ext>
              </a:extLst>
            </p:cNvPr>
            <p:cNvSpPr>
              <a:spLocks noChangeArrowheads="1"/>
            </p:cNvSpPr>
            <p:nvPr/>
          </p:nvSpPr>
          <p:spPr bwMode="auto">
            <a:xfrm>
              <a:off x="2226" y="2864"/>
              <a:ext cx="596" cy="223"/>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59" name="Text Box 10">
              <a:extLst>
                <a:ext uri="{FF2B5EF4-FFF2-40B4-BE49-F238E27FC236}">
                  <a16:creationId xmlns:a16="http://schemas.microsoft.com/office/drawing/2014/main" id="{51B6B572-EC0D-AF4F-816C-095262254C5F}"/>
                </a:ext>
              </a:extLst>
            </p:cNvPr>
            <p:cNvSpPr txBox="1">
              <a:spLocks noChangeArrowheads="1"/>
            </p:cNvSpPr>
            <p:nvPr/>
          </p:nvSpPr>
          <p:spPr bwMode="auto">
            <a:xfrm>
              <a:off x="1724" y="2800"/>
              <a:ext cx="1052" cy="36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stop and wait</a:t>
              </a:r>
            </a:p>
          </p:txBody>
        </p:sp>
        <p:sp>
          <p:nvSpPr>
            <p:cNvPr id="60" name="Text Box 6">
              <a:extLst>
                <a:ext uri="{FF2B5EF4-FFF2-40B4-BE49-F238E27FC236}">
                  <a16:creationId xmlns:a16="http://schemas.microsoft.com/office/drawing/2014/main" id="{76C910B9-5EA9-F245-95E8-43CDADF70A45}"/>
                </a:ext>
              </a:extLst>
            </p:cNvPr>
            <p:cNvSpPr txBox="1">
              <a:spLocks noChangeArrowheads="1"/>
            </p:cNvSpPr>
            <p:nvPr/>
          </p:nvSpPr>
          <p:spPr bwMode="auto">
            <a:xfrm>
              <a:off x="1678" y="3136"/>
              <a:ext cx="2452" cy="5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CC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sender sends one packet,  then waits for receiver  response</a:t>
              </a:r>
            </a:p>
          </p:txBody>
        </p:sp>
      </p:grpSp>
      <p:sp>
        <p:nvSpPr>
          <p:cNvPr id="10" name="Slide Number Placeholder 2">
            <a:extLst>
              <a:ext uri="{FF2B5EF4-FFF2-40B4-BE49-F238E27FC236}">
                <a16:creationId xmlns:a16="http://schemas.microsoft.com/office/drawing/2014/main" id="{85301A5D-98A1-5549-8702-D978C38EA8B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15</a:t>
            </a:fld>
            <a:endParaRPr lang="en-US" dirty="0"/>
          </a:p>
        </p:txBody>
      </p:sp>
    </p:spTree>
    <p:extLst>
      <p:ext uri="{BB962C8B-B14F-4D97-AF65-F5344CB8AC3E}">
        <p14:creationId xmlns:p14="http://schemas.microsoft.com/office/powerpoint/2010/main" val="396730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dissolv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dissolve">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dissolve">
                                      <p:cBhvr>
                                        <p:cTn id="1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rdt2.1: sender, handling garbled ACK/NAKs</a:t>
            </a:r>
            <a:endParaRPr lang="en-US" sz="4400" dirty="0"/>
          </a:p>
        </p:txBody>
      </p:sp>
      <p:sp>
        <p:nvSpPr>
          <p:cNvPr id="47" name="Oval 3">
            <a:extLst>
              <a:ext uri="{FF2B5EF4-FFF2-40B4-BE49-F238E27FC236}">
                <a16:creationId xmlns:a16="http://schemas.microsoft.com/office/drawing/2014/main" id="{F4C9F03D-E67B-234E-BA55-D7E8F7DDDD11}"/>
              </a:ext>
            </a:extLst>
          </p:cNvPr>
          <p:cNvSpPr>
            <a:spLocks noChangeArrowheads="1"/>
          </p:cNvSpPr>
          <p:nvPr/>
        </p:nvSpPr>
        <p:spPr bwMode="auto">
          <a:xfrm>
            <a:off x="4658777" y="2435427"/>
            <a:ext cx="901700" cy="836612"/>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8" name="Text Box 4">
            <a:extLst>
              <a:ext uri="{FF2B5EF4-FFF2-40B4-BE49-F238E27FC236}">
                <a16:creationId xmlns:a16="http://schemas.microsoft.com/office/drawing/2014/main" id="{512826EB-423D-0E49-8FDB-270557859D99}"/>
              </a:ext>
            </a:extLst>
          </p:cNvPr>
          <p:cNvSpPr txBox="1">
            <a:spLocks noChangeArrowheads="1"/>
          </p:cNvSpPr>
          <p:nvPr/>
        </p:nvSpPr>
        <p:spPr bwMode="auto">
          <a:xfrm>
            <a:off x="4567752" y="2511448"/>
            <a:ext cx="10906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0 from above</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2" name="Line 8">
            <a:extLst>
              <a:ext uri="{FF2B5EF4-FFF2-40B4-BE49-F238E27FC236}">
                <a16:creationId xmlns:a16="http://schemas.microsoft.com/office/drawing/2014/main" id="{6251CAAF-59B3-6049-8269-0136EB3BA476}"/>
              </a:ext>
            </a:extLst>
          </p:cNvPr>
          <p:cNvSpPr>
            <a:spLocks noChangeShapeType="1"/>
          </p:cNvSpPr>
          <p:nvPr/>
        </p:nvSpPr>
        <p:spPr bwMode="auto">
          <a:xfrm>
            <a:off x="4384139" y="2390977"/>
            <a:ext cx="377825" cy="190500"/>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61" name="Group 10">
            <a:extLst>
              <a:ext uri="{FF2B5EF4-FFF2-40B4-BE49-F238E27FC236}">
                <a16:creationId xmlns:a16="http://schemas.microsoft.com/office/drawing/2014/main" id="{BA1E332A-47D4-2B43-8C9F-38C21B1C7E8C}"/>
              </a:ext>
            </a:extLst>
          </p:cNvPr>
          <p:cNvGrpSpPr>
            <a:grpSpLocks/>
          </p:cNvGrpSpPr>
          <p:nvPr/>
        </p:nvGrpSpPr>
        <p:grpSpPr bwMode="auto">
          <a:xfrm>
            <a:off x="6492339" y="2383039"/>
            <a:ext cx="1089025" cy="865188"/>
            <a:chOff x="2848" y="1499"/>
            <a:chExt cx="660" cy="510"/>
          </a:xfrm>
        </p:grpSpPr>
        <p:sp>
          <p:nvSpPr>
            <p:cNvPr id="62" name="Oval 11">
              <a:extLst>
                <a:ext uri="{FF2B5EF4-FFF2-40B4-BE49-F238E27FC236}">
                  <a16:creationId xmlns:a16="http://schemas.microsoft.com/office/drawing/2014/main" id="{9DE4F784-AF0C-E34C-81A2-913DC58F10E2}"/>
                </a:ext>
              </a:extLst>
            </p:cNvPr>
            <p:cNvSpPr>
              <a:spLocks noChangeArrowheads="1"/>
            </p:cNvSpPr>
            <p:nvPr/>
          </p:nvSpPr>
          <p:spPr bwMode="auto">
            <a:xfrm>
              <a:off x="2893" y="1499"/>
              <a:ext cx="568" cy="510"/>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3" name="Text Box 12">
              <a:extLst>
                <a:ext uri="{FF2B5EF4-FFF2-40B4-BE49-F238E27FC236}">
                  <a16:creationId xmlns:a16="http://schemas.microsoft.com/office/drawing/2014/main" id="{0E862915-5D53-444E-973B-D7C43BF97183}"/>
                </a:ext>
              </a:extLst>
            </p:cNvPr>
            <p:cNvSpPr txBox="1">
              <a:spLocks noChangeArrowheads="1"/>
            </p:cNvSpPr>
            <p:nvPr/>
          </p:nvSpPr>
          <p:spPr bwMode="auto">
            <a:xfrm>
              <a:off x="2848" y="1551"/>
              <a:ext cx="6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 or NAK 0</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7BA1DA02-294B-934E-8385-25257F63BA6D}"/>
              </a:ext>
            </a:extLst>
          </p:cNvPr>
          <p:cNvGrpSpPr/>
          <p:nvPr/>
        </p:nvGrpSpPr>
        <p:grpSpPr>
          <a:xfrm>
            <a:off x="4914364" y="1394027"/>
            <a:ext cx="3694113" cy="1087437"/>
            <a:chOff x="4914364" y="1394027"/>
            <a:chExt cx="3694113" cy="1087437"/>
          </a:xfrm>
        </p:grpSpPr>
        <p:sp>
          <p:nvSpPr>
            <p:cNvPr id="49" name="Text Box 5">
              <a:extLst>
                <a:ext uri="{FF2B5EF4-FFF2-40B4-BE49-F238E27FC236}">
                  <a16:creationId xmlns:a16="http://schemas.microsoft.com/office/drawing/2014/main" id="{87E331C0-8956-B94A-9617-A05FF5ABFB5A}"/>
                </a:ext>
              </a:extLst>
            </p:cNvPr>
            <p:cNvSpPr txBox="1">
              <a:spLocks noChangeArrowheads="1"/>
            </p:cNvSpPr>
            <p:nvPr/>
          </p:nvSpPr>
          <p:spPr bwMode="auto">
            <a:xfrm>
              <a:off x="4914364" y="1706764"/>
              <a:ext cx="3694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make_pkt(0,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nvGrpSpPr>
            <p:cNvPr id="4" name="Group 3">
              <a:extLst>
                <a:ext uri="{FF2B5EF4-FFF2-40B4-BE49-F238E27FC236}">
                  <a16:creationId xmlns:a16="http://schemas.microsoft.com/office/drawing/2014/main" id="{A70C87B1-30A2-CF4B-8F5E-B415D876E20D}"/>
                </a:ext>
              </a:extLst>
            </p:cNvPr>
            <p:cNvGrpSpPr/>
            <p:nvPr/>
          </p:nvGrpSpPr>
          <p:grpSpPr>
            <a:xfrm>
              <a:off x="4928652" y="1394027"/>
              <a:ext cx="2852737" cy="1087437"/>
              <a:chOff x="4928652" y="1394027"/>
              <a:chExt cx="2852737" cy="1087437"/>
            </a:xfrm>
          </p:grpSpPr>
          <p:sp>
            <p:nvSpPr>
              <p:cNvPr id="50" name="Text Box 6">
                <a:extLst>
                  <a:ext uri="{FF2B5EF4-FFF2-40B4-BE49-F238E27FC236}">
                    <a16:creationId xmlns:a16="http://schemas.microsoft.com/office/drawing/2014/main" id="{8B74C9CA-A3E5-1442-BBC9-D8DC3707E24B}"/>
                  </a:ext>
                </a:extLst>
              </p:cNvPr>
              <p:cNvSpPr txBox="1">
                <a:spLocks noChangeArrowheads="1"/>
              </p:cNvSpPr>
              <p:nvPr/>
            </p:nvSpPr>
            <p:spPr bwMode="auto">
              <a:xfrm>
                <a:off x="4928652" y="1394027"/>
                <a:ext cx="2111375"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1" name="Line 7">
                <a:extLst>
                  <a:ext uri="{FF2B5EF4-FFF2-40B4-BE49-F238E27FC236}">
                    <a16:creationId xmlns:a16="http://schemas.microsoft.com/office/drawing/2014/main" id="{70072A5C-7BD3-1347-8EE9-8CEAFBB1A8C6}"/>
                  </a:ext>
                </a:extLst>
              </p:cNvPr>
              <p:cNvSpPr>
                <a:spLocks noChangeShapeType="1"/>
              </p:cNvSpPr>
              <p:nvPr/>
            </p:nvSpPr>
            <p:spPr bwMode="auto">
              <a:xfrm>
                <a:off x="5046127" y="1759152"/>
                <a:ext cx="273526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4" name="Freeform 13">
                <a:extLst>
                  <a:ext uri="{FF2B5EF4-FFF2-40B4-BE49-F238E27FC236}">
                    <a16:creationId xmlns:a16="http://schemas.microsoft.com/office/drawing/2014/main" id="{0B9BE592-AD70-2042-904B-EEC5293B290D}"/>
                  </a:ext>
                </a:extLst>
              </p:cNvPr>
              <p:cNvSpPr>
                <a:spLocks/>
              </p:cNvSpPr>
              <p:nvPr/>
            </p:nvSpPr>
            <p:spPr bwMode="auto">
              <a:xfrm flipV="1">
                <a:off x="5215989" y="2260802"/>
                <a:ext cx="1482725" cy="220662"/>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grpSp>
        <p:nvGrpSpPr>
          <p:cNvPr id="6" name="Group 5">
            <a:extLst>
              <a:ext uri="{FF2B5EF4-FFF2-40B4-BE49-F238E27FC236}">
                <a16:creationId xmlns:a16="http://schemas.microsoft.com/office/drawing/2014/main" id="{39449F5B-E30E-EB4E-8D88-CA2F8497E472}"/>
              </a:ext>
            </a:extLst>
          </p:cNvPr>
          <p:cNvGrpSpPr/>
          <p:nvPr/>
        </p:nvGrpSpPr>
        <p:grpSpPr>
          <a:xfrm>
            <a:off x="7379752" y="1999849"/>
            <a:ext cx="3513428" cy="1207103"/>
            <a:chOff x="7379752" y="1999849"/>
            <a:chExt cx="3513428" cy="1207103"/>
          </a:xfrm>
        </p:grpSpPr>
        <p:sp>
          <p:nvSpPr>
            <p:cNvPr id="65" name="Freeform 14">
              <a:extLst>
                <a:ext uri="{FF2B5EF4-FFF2-40B4-BE49-F238E27FC236}">
                  <a16:creationId xmlns:a16="http://schemas.microsoft.com/office/drawing/2014/main" id="{441BD95E-662D-EC44-934A-74A441B70166}"/>
                </a:ext>
              </a:extLst>
            </p:cNvPr>
            <p:cNvSpPr>
              <a:spLocks/>
            </p:cNvSpPr>
            <p:nvPr/>
          </p:nvSpPr>
          <p:spPr bwMode="auto">
            <a:xfrm rot="20242820">
              <a:off x="7379752" y="2244927"/>
              <a:ext cx="466725" cy="685800"/>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6" name="Text Box 15">
              <a:extLst>
                <a:ext uri="{FF2B5EF4-FFF2-40B4-BE49-F238E27FC236}">
                  <a16:creationId xmlns:a16="http://schemas.microsoft.com/office/drawing/2014/main" id="{4B2E9E68-BA62-3348-B352-724365F815A2}"/>
                </a:ext>
              </a:extLst>
            </p:cNvPr>
            <p:cNvSpPr txBox="1">
              <a:spLocks noChangeArrowheads="1"/>
            </p:cNvSpPr>
            <p:nvPr/>
          </p:nvSpPr>
          <p:spPr bwMode="auto">
            <a:xfrm>
              <a:off x="7742239" y="2806902"/>
              <a:ext cx="2262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7" name="Text Box 16">
              <a:extLst>
                <a:ext uri="{FF2B5EF4-FFF2-40B4-BE49-F238E27FC236}">
                  <a16:creationId xmlns:a16="http://schemas.microsoft.com/office/drawing/2014/main" id="{8B1473FF-396D-124F-BBF5-94242E43AC72}"/>
                </a:ext>
              </a:extLst>
            </p:cNvPr>
            <p:cNvSpPr txBox="1">
              <a:spLocks noChangeArrowheads="1"/>
            </p:cNvSpPr>
            <p:nvPr/>
          </p:nvSpPr>
          <p:spPr bwMode="auto">
            <a:xfrm>
              <a:off x="7714671" y="1999849"/>
              <a:ext cx="3178509"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(corrupt(rcvpkt)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isNAK(rcvpkt) )</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8" name="Line 17">
              <a:extLst>
                <a:ext uri="{FF2B5EF4-FFF2-40B4-BE49-F238E27FC236}">
                  <a16:creationId xmlns:a16="http://schemas.microsoft.com/office/drawing/2014/main" id="{9508C46B-C13D-114D-A7F0-B0645626527A}"/>
                </a:ext>
              </a:extLst>
            </p:cNvPr>
            <p:cNvSpPr>
              <a:spLocks noChangeShapeType="1"/>
            </p:cNvSpPr>
            <p:nvPr/>
          </p:nvSpPr>
          <p:spPr bwMode="auto">
            <a:xfrm>
              <a:off x="7835364" y="2846589"/>
              <a:ext cx="143351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8" name="Group 7">
            <a:extLst>
              <a:ext uri="{FF2B5EF4-FFF2-40B4-BE49-F238E27FC236}">
                <a16:creationId xmlns:a16="http://schemas.microsoft.com/office/drawing/2014/main" id="{27D86620-4FC8-1B4F-B3F3-482BB43DB050}"/>
              </a:ext>
            </a:extLst>
          </p:cNvPr>
          <p:cNvGrpSpPr/>
          <p:nvPr/>
        </p:nvGrpSpPr>
        <p:grpSpPr>
          <a:xfrm>
            <a:off x="5155664" y="4908752"/>
            <a:ext cx="3763963" cy="984250"/>
            <a:chOff x="5155664" y="4908752"/>
            <a:chExt cx="3763963" cy="984250"/>
          </a:xfrm>
        </p:grpSpPr>
        <p:sp>
          <p:nvSpPr>
            <p:cNvPr id="70" name="Freeform 19">
              <a:extLst>
                <a:ext uri="{FF2B5EF4-FFF2-40B4-BE49-F238E27FC236}">
                  <a16:creationId xmlns:a16="http://schemas.microsoft.com/office/drawing/2014/main" id="{BD6C0BB1-99C8-4749-986C-88E4780E3782}"/>
                </a:ext>
              </a:extLst>
            </p:cNvPr>
            <p:cNvSpPr>
              <a:spLocks/>
            </p:cNvSpPr>
            <p:nvPr/>
          </p:nvSpPr>
          <p:spPr bwMode="auto">
            <a:xfrm>
              <a:off x="5390614" y="4908752"/>
              <a:ext cx="1606550"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2" name="Text Box 21">
              <a:extLst>
                <a:ext uri="{FF2B5EF4-FFF2-40B4-BE49-F238E27FC236}">
                  <a16:creationId xmlns:a16="http://schemas.microsoft.com/office/drawing/2014/main" id="{71FAC561-AE6B-3048-917F-15508B28AAB6}"/>
                </a:ext>
              </a:extLst>
            </p:cNvPr>
            <p:cNvSpPr txBox="1">
              <a:spLocks noChangeArrowheads="1"/>
            </p:cNvSpPr>
            <p:nvPr/>
          </p:nvSpPr>
          <p:spPr bwMode="auto">
            <a:xfrm>
              <a:off x="5155664" y="5492952"/>
              <a:ext cx="3763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make_pkt(1,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3" name="Text Box 22">
              <a:extLst>
                <a:ext uri="{FF2B5EF4-FFF2-40B4-BE49-F238E27FC236}">
                  <a16:creationId xmlns:a16="http://schemas.microsoft.com/office/drawing/2014/main" id="{15BBCB1C-B6A9-344E-9CA2-0BBB0CAD20E4}"/>
                </a:ext>
              </a:extLst>
            </p:cNvPr>
            <p:cNvSpPr txBox="1">
              <a:spLocks noChangeArrowheads="1"/>
            </p:cNvSpPr>
            <p:nvPr/>
          </p:nvSpPr>
          <p:spPr bwMode="auto">
            <a:xfrm>
              <a:off x="5225514" y="5154814"/>
              <a:ext cx="2389188"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4" name="Line 23">
              <a:extLst>
                <a:ext uri="{FF2B5EF4-FFF2-40B4-BE49-F238E27FC236}">
                  <a16:creationId xmlns:a16="http://schemas.microsoft.com/office/drawing/2014/main" id="{0C2DB497-B042-9046-9811-10519C1E7B1C}"/>
                </a:ext>
              </a:extLst>
            </p:cNvPr>
            <p:cNvSpPr>
              <a:spLocks noChangeShapeType="1"/>
            </p:cNvSpPr>
            <p:nvPr/>
          </p:nvSpPr>
          <p:spPr bwMode="auto">
            <a:xfrm>
              <a:off x="5273139" y="5507239"/>
              <a:ext cx="29035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9" name="Group 8">
            <a:extLst>
              <a:ext uri="{FF2B5EF4-FFF2-40B4-BE49-F238E27FC236}">
                <a16:creationId xmlns:a16="http://schemas.microsoft.com/office/drawing/2014/main" id="{98CECDF8-D246-4049-B950-BA60CB64C4FE}"/>
              </a:ext>
            </a:extLst>
          </p:cNvPr>
          <p:cNvGrpSpPr/>
          <p:nvPr/>
        </p:nvGrpSpPr>
        <p:grpSpPr>
          <a:xfrm>
            <a:off x="1859796" y="4491239"/>
            <a:ext cx="2821206" cy="1349375"/>
            <a:chOff x="1859796" y="4491239"/>
            <a:chExt cx="2821206" cy="1349375"/>
          </a:xfrm>
        </p:grpSpPr>
        <p:sp>
          <p:nvSpPr>
            <p:cNvPr id="53" name="Freeform 9">
              <a:extLst>
                <a:ext uri="{FF2B5EF4-FFF2-40B4-BE49-F238E27FC236}">
                  <a16:creationId xmlns:a16="http://schemas.microsoft.com/office/drawing/2014/main" id="{5AA1EA36-A375-E043-A8A6-573B3CDB17AB}"/>
                </a:ext>
              </a:extLst>
            </p:cNvPr>
            <p:cNvSpPr>
              <a:spLocks/>
            </p:cNvSpPr>
            <p:nvPr/>
          </p:nvSpPr>
          <p:spPr bwMode="auto">
            <a:xfrm rot="14610547">
              <a:off x="3969802" y="4732539"/>
              <a:ext cx="9525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7" name="Text Box 26">
              <a:extLst>
                <a:ext uri="{FF2B5EF4-FFF2-40B4-BE49-F238E27FC236}">
                  <a16:creationId xmlns:a16="http://schemas.microsoft.com/office/drawing/2014/main" id="{C0C2767A-6838-D340-B9F9-D72D920A7DC7}"/>
                </a:ext>
              </a:extLst>
            </p:cNvPr>
            <p:cNvSpPr txBox="1">
              <a:spLocks noChangeArrowheads="1"/>
            </p:cNvSpPr>
            <p:nvPr/>
          </p:nvSpPr>
          <p:spPr bwMode="auto">
            <a:xfrm>
              <a:off x="2510889" y="5564389"/>
              <a:ext cx="18192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8" name="Text Box 27">
              <a:extLst>
                <a:ext uri="{FF2B5EF4-FFF2-40B4-BE49-F238E27FC236}">
                  <a16:creationId xmlns:a16="http://schemas.microsoft.com/office/drawing/2014/main" id="{28A57471-B5B0-D741-A10E-89210112FB35}"/>
                </a:ext>
              </a:extLst>
            </p:cNvPr>
            <p:cNvSpPr txBox="1">
              <a:spLocks noChangeArrowheads="1"/>
            </p:cNvSpPr>
            <p:nvPr/>
          </p:nvSpPr>
          <p:spPr bwMode="auto">
            <a:xfrm>
              <a:off x="1859796" y="4726939"/>
              <a:ext cx="2391034"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(corrupt(rcvpkt) ||</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isNAK(rcvpkt) )</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9" name="Line 28">
              <a:extLst>
                <a:ext uri="{FF2B5EF4-FFF2-40B4-BE49-F238E27FC236}">
                  <a16:creationId xmlns:a16="http://schemas.microsoft.com/office/drawing/2014/main" id="{5E70559D-E25D-834D-BB11-04C3EEB77E6D}"/>
                </a:ext>
              </a:extLst>
            </p:cNvPr>
            <p:cNvSpPr>
              <a:spLocks noChangeShapeType="1"/>
            </p:cNvSpPr>
            <p:nvPr/>
          </p:nvSpPr>
          <p:spPr bwMode="auto">
            <a:xfrm>
              <a:off x="2601377" y="5572327"/>
              <a:ext cx="1557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82" name="Group 31">
            <a:extLst>
              <a:ext uri="{FF2B5EF4-FFF2-40B4-BE49-F238E27FC236}">
                <a16:creationId xmlns:a16="http://schemas.microsoft.com/office/drawing/2014/main" id="{81C031FC-110D-E943-BFA4-8F8C747060C6}"/>
              </a:ext>
            </a:extLst>
          </p:cNvPr>
          <p:cNvGrpSpPr>
            <a:grpSpLocks/>
          </p:cNvGrpSpPr>
          <p:nvPr/>
        </p:nvGrpSpPr>
        <p:grpSpPr bwMode="auto">
          <a:xfrm>
            <a:off x="6643152" y="4329314"/>
            <a:ext cx="1117600" cy="823913"/>
            <a:chOff x="4156" y="2812"/>
            <a:chExt cx="704" cy="519"/>
          </a:xfrm>
        </p:grpSpPr>
        <p:sp>
          <p:nvSpPr>
            <p:cNvPr id="83" name="Oval 32">
              <a:extLst>
                <a:ext uri="{FF2B5EF4-FFF2-40B4-BE49-F238E27FC236}">
                  <a16:creationId xmlns:a16="http://schemas.microsoft.com/office/drawing/2014/main" id="{DBC13DE2-6448-6042-A76F-1AA9FA583930}"/>
                </a:ext>
              </a:extLst>
            </p:cNvPr>
            <p:cNvSpPr>
              <a:spLocks noChangeArrowheads="1"/>
            </p:cNvSpPr>
            <p:nvPr/>
          </p:nvSpPr>
          <p:spPr bwMode="auto">
            <a:xfrm>
              <a:off x="4242" y="2812"/>
              <a:ext cx="567" cy="519"/>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4" name="Text Box 33">
              <a:extLst>
                <a:ext uri="{FF2B5EF4-FFF2-40B4-BE49-F238E27FC236}">
                  <a16:creationId xmlns:a16="http://schemas.microsoft.com/office/drawing/2014/main" id="{E29BDAD6-5FEC-F24F-BE6F-CD21C3CA8FB1}"/>
                </a:ext>
              </a:extLst>
            </p:cNvPr>
            <p:cNvSpPr txBox="1">
              <a:spLocks noChangeArrowheads="1"/>
            </p:cNvSpPr>
            <p:nvPr/>
          </p:nvSpPr>
          <p:spPr bwMode="auto">
            <a:xfrm>
              <a:off x="4156" y="2870"/>
              <a:ext cx="7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call 1 from above</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85" name="Group 34">
            <a:extLst>
              <a:ext uri="{FF2B5EF4-FFF2-40B4-BE49-F238E27FC236}">
                <a16:creationId xmlns:a16="http://schemas.microsoft.com/office/drawing/2014/main" id="{A719D103-2F81-5E46-A5A0-A41FEB02DBAE}"/>
              </a:ext>
            </a:extLst>
          </p:cNvPr>
          <p:cNvGrpSpPr>
            <a:grpSpLocks/>
          </p:cNvGrpSpPr>
          <p:nvPr/>
        </p:nvGrpSpPr>
        <p:grpSpPr bwMode="auto">
          <a:xfrm>
            <a:off x="4453989" y="4275339"/>
            <a:ext cx="1046163" cy="823913"/>
            <a:chOff x="4916" y="3266"/>
            <a:chExt cx="659" cy="519"/>
          </a:xfrm>
        </p:grpSpPr>
        <p:sp>
          <p:nvSpPr>
            <p:cNvPr id="86" name="Oval 35">
              <a:extLst>
                <a:ext uri="{FF2B5EF4-FFF2-40B4-BE49-F238E27FC236}">
                  <a16:creationId xmlns:a16="http://schemas.microsoft.com/office/drawing/2014/main" id="{452B4C18-F351-424F-9F61-578D01454D2C}"/>
                </a:ext>
              </a:extLst>
            </p:cNvPr>
            <p:cNvSpPr>
              <a:spLocks noChangeArrowheads="1"/>
            </p:cNvSpPr>
            <p:nvPr/>
          </p:nvSpPr>
          <p:spPr bwMode="auto">
            <a:xfrm>
              <a:off x="4957" y="3266"/>
              <a:ext cx="567" cy="519"/>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7" name="Text Box 36">
              <a:extLst>
                <a:ext uri="{FF2B5EF4-FFF2-40B4-BE49-F238E27FC236}">
                  <a16:creationId xmlns:a16="http://schemas.microsoft.com/office/drawing/2014/main" id="{6D1F24C4-2629-794A-B55E-60C945FDCEA3}"/>
                </a:ext>
              </a:extLst>
            </p:cNvPr>
            <p:cNvSpPr txBox="1">
              <a:spLocks noChangeArrowheads="1"/>
            </p:cNvSpPr>
            <p:nvPr/>
          </p:nvSpPr>
          <p:spPr bwMode="auto">
            <a:xfrm>
              <a:off x="4916" y="3319"/>
              <a:ext cx="65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 or NAK 1</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7" name="Group 6">
            <a:extLst>
              <a:ext uri="{FF2B5EF4-FFF2-40B4-BE49-F238E27FC236}">
                <a16:creationId xmlns:a16="http://schemas.microsoft.com/office/drawing/2014/main" id="{1A5D53C9-4BB8-5043-8DC5-F0E5CF4CABAD}"/>
              </a:ext>
            </a:extLst>
          </p:cNvPr>
          <p:cNvGrpSpPr/>
          <p:nvPr/>
        </p:nvGrpSpPr>
        <p:grpSpPr>
          <a:xfrm>
            <a:off x="7340064" y="2989464"/>
            <a:ext cx="3184984" cy="1470025"/>
            <a:chOff x="7340064" y="2989464"/>
            <a:chExt cx="3184984" cy="1470025"/>
          </a:xfrm>
        </p:grpSpPr>
        <p:sp>
          <p:nvSpPr>
            <p:cNvPr id="71" name="Freeform 20">
              <a:extLst>
                <a:ext uri="{FF2B5EF4-FFF2-40B4-BE49-F238E27FC236}">
                  <a16:creationId xmlns:a16="http://schemas.microsoft.com/office/drawing/2014/main" id="{9CD05C47-D1BA-A640-9C82-600A98940CDA}"/>
                </a:ext>
              </a:extLst>
            </p:cNvPr>
            <p:cNvSpPr>
              <a:spLocks/>
            </p:cNvSpPr>
            <p:nvPr/>
          </p:nvSpPr>
          <p:spPr bwMode="auto">
            <a:xfrm rot="5400000" flipH="1" flipV="1">
              <a:off x="6760626" y="3568902"/>
              <a:ext cx="1363663" cy="204788"/>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5" name="Text Box 24">
              <a:extLst>
                <a:ext uri="{FF2B5EF4-FFF2-40B4-BE49-F238E27FC236}">
                  <a16:creationId xmlns:a16="http://schemas.microsoft.com/office/drawing/2014/main" id="{F253FA80-34F7-E440-9662-0A8A9E206D8C}"/>
                </a:ext>
              </a:extLst>
            </p:cNvPr>
            <p:cNvSpPr txBox="1">
              <a:spLocks noChangeArrowheads="1"/>
            </p:cNvSpPr>
            <p:nvPr/>
          </p:nvSpPr>
          <p:spPr bwMode="auto">
            <a:xfrm>
              <a:off x="7529435" y="3255707"/>
              <a:ext cx="299561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isACK(rcvpkt) </a:t>
              </a:r>
            </a:p>
          </p:txBody>
        </p:sp>
        <p:sp>
          <p:nvSpPr>
            <p:cNvPr id="76" name="Line 25">
              <a:extLst>
                <a:ext uri="{FF2B5EF4-FFF2-40B4-BE49-F238E27FC236}">
                  <a16:creationId xmlns:a16="http://schemas.microsoft.com/office/drawing/2014/main" id="{66DBD07B-79D8-0F4A-A6FF-59EB09F7736C}"/>
                </a:ext>
              </a:extLst>
            </p:cNvPr>
            <p:cNvSpPr>
              <a:spLocks noChangeShapeType="1"/>
            </p:cNvSpPr>
            <p:nvPr/>
          </p:nvSpPr>
          <p:spPr bwMode="auto">
            <a:xfrm>
              <a:off x="7611527" y="4113414"/>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8" name="Text Box 37">
              <a:extLst>
                <a:ext uri="{FF2B5EF4-FFF2-40B4-BE49-F238E27FC236}">
                  <a16:creationId xmlns:a16="http://schemas.microsoft.com/office/drawing/2014/main" id="{3EF62ED3-CC68-F04E-85DE-74B808ECDB5D}"/>
                </a:ext>
              </a:extLst>
            </p:cNvPr>
            <p:cNvSpPr txBox="1">
              <a:spLocks noChangeArrowheads="1"/>
            </p:cNvSpPr>
            <p:nvPr/>
          </p:nvSpPr>
          <p:spPr bwMode="auto">
            <a:xfrm>
              <a:off x="7994114" y="4122939"/>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ymbol" charset="0"/>
                  <a:ea typeface="ＭＳ Ｐゴシック" charset="0"/>
                  <a:cs typeface="+mn-cs"/>
                </a:rPr>
                <a:t>L</a:t>
              </a:r>
            </a:p>
          </p:txBody>
        </p:sp>
      </p:grpSp>
      <p:grpSp>
        <p:nvGrpSpPr>
          <p:cNvPr id="10" name="Group 9">
            <a:extLst>
              <a:ext uri="{FF2B5EF4-FFF2-40B4-BE49-F238E27FC236}">
                <a16:creationId xmlns:a16="http://schemas.microsoft.com/office/drawing/2014/main" id="{41D39DAE-4584-FA45-975F-927834C99F4E}"/>
              </a:ext>
            </a:extLst>
          </p:cNvPr>
          <p:cNvGrpSpPr/>
          <p:nvPr/>
        </p:nvGrpSpPr>
        <p:grpSpPr>
          <a:xfrm>
            <a:off x="768495" y="3049789"/>
            <a:ext cx="3918857" cy="1284288"/>
            <a:chOff x="768495" y="3049789"/>
            <a:chExt cx="3918857" cy="1284288"/>
          </a:xfrm>
        </p:grpSpPr>
        <p:sp>
          <p:nvSpPr>
            <p:cNvPr id="69" name="Freeform 18">
              <a:extLst>
                <a:ext uri="{FF2B5EF4-FFF2-40B4-BE49-F238E27FC236}">
                  <a16:creationId xmlns:a16="http://schemas.microsoft.com/office/drawing/2014/main" id="{E4C63A38-513E-6D46-AD73-8B315DEB4A90}"/>
                </a:ext>
              </a:extLst>
            </p:cNvPr>
            <p:cNvSpPr>
              <a:spLocks/>
            </p:cNvSpPr>
            <p:nvPr/>
          </p:nvSpPr>
          <p:spPr bwMode="auto">
            <a:xfrm rot="16200000" flipV="1">
              <a:off x="3992027" y="3621289"/>
              <a:ext cx="1266825" cy="123825"/>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0" name="Text Box 29">
              <a:extLst>
                <a:ext uri="{FF2B5EF4-FFF2-40B4-BE49-F238E27FC236}">
                  <a16:creationId xmlns:a16="http://schemas.microsoft.com/office/drawing/2014/main" id="{10C84F04-9916-C447-98C1-9B431D5078A3}"/>
                </a:ext>
              </a:extLst>
            </p:cNvPr>
            <p:cNvSpPr txBox="1">
              <a:spLocks noChangeArrowheads="1"/>
            </p:cNvSpPr>
            <p:nvPr/>
          </p:nvSpPr>
          <p:spPr bwMode="auto">
            <a:xfrm>
              <a:off x="768495" y="3141125"/>
              <a:ext cx="362372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notcorrupt(rcvpkt) &amp;&amp; isACK(rcvpkt)</a:t>
              </a:r>
              <a:r>
                <a:rPr kumimoji="0" lang="en-US" altLang="en-US" sz="1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1" name="Line 30">
              <a:extLst>
                <a:ext uri="{FF2B5EF4-FFF2-40B4-BE49-F238E27FC236}">
                  <a16:creationId xmlns:a16="http://schemas.microsoft.com/office/drawing/2014/main" id="{3CE13E4F-EE16-CD4F-B855-807B9A4D3AC5}"/>
                </a:ext>
              </a:extLst>
            </p:cNvPr>
            <p:cNvSpPr>
              <a:spLocks noChangeShapeType="1"/>
            </p:cNvSpPr>
            <p:nvPr/>
          </p:nvSpPr>
          <p:spPr bwMode="auto">
            <a:xfrm>
              <a:off x="2572802" y="3983239"/>
              <a:ext cx="173831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9" name="Text Box 38">
              <a:extLst>
                <a:ext uri="{FF2B5EF4-FFF2-40B4-BE49-F238E27FC236}">
                  <a16:creationId xmlns:a16="http://schemas.microsoft.com/office/drawing/2014/main" id="{82E244E2-C5AE-4445-BF1E-C90A2091B07F}"/>
                </a:ext>
              </a:extLst>
            </p:cNvPr>
            <p:cNvSpPr txBox="1">
              <a:spLocks noChangeArrowheads="1"/>
            </p:cNvSpPr>
            <p:nvPr/>
          </p:nvSpPr>
          <p:spPr bwMode="auto">
            <a:xfrm>
              <a:off x="3144302" y="3997527"/>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ymbol" charset="0"/>
                  <a:ea typeface="ＭＳ Ｐゴシック" charset="0"/>
                  <a:cs typeface="+mn-cs"/>
                </a:rPr>
                <a:t>L</a:t>
              </a:r>
            </a:p>
          </p:txBody>
        </p:sp>
      </p:grpSp>
      <p:sp>
        <p:nvSpPr>
          <p:cNvPr id="46" name="Slide Number Placeholder 2">
            <a:extLst>
              <a:ext uri="{FF2B5EF4-FFF2-40B4-BE49-F238E27FC236}">
                <a16:creationId xmlns:a16="http://schemas.microsoft.com/office/drawing/2014/main" id="{B69BA466-748A-4F41-808A-2B33C515BE9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16</a:t>
            </a:fld>
            <a:endParaRPr lang="en-US" dirty="0"/>
          </a:p>
        </p:txBody>
      </p:sp>
    </p:spTree>
    <p:extLst>
      <p:ext uri="{BB962C8B-B14F-4D97-AF65-F5344CB8AC3E}">
        <p14:creationId xmlns:p14="http://schemas.microsoft.com/office/powerpoint/2010/main" val="64101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righ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rdt2.1: receiver, handling garbled ACK/NAKs</a:t>
            </a:r>
            <a:endParaRPr lang="en-US" sz="4400" dirty="0"/>
          </a:p>
        </p:txBody>
      </p:sp>
      <p:grpSp>
        <p:nvGrpSpPr>
          <p:cNvPr id="138" name="Group 3">
            <a:extLst>
              <a:ext uri="{FF2B5EF4-FFF2-40B4-BE49-F238E27FC236}">
                <a16:creationId xmlns:a16="http://schemas.microsoft.com/office/drawing/2014/main" id="{C1CD05A1-04E4-FC48-B0C5-45F2AACDECEF}"/>
              </a:ext>
            </a:extLst>
          </p:cNvPr>
          <p:cNvGrpSpPr>
            <a:grpSpLocks/>
          </p:cNvGrpSpPr>
          <p:nvPr/>
        </p:nvGrpSpPr>
        <p:grpSpPr bwMode="auto">
          <a:xfrm>
            <a:off x="4764244" y="3345999"/>
            <a:ext cx="817563" cy="795338"/>
            <a:chOff x="963" y="1131"/>
            <a:chExt cx="515" cy="501"/>
          </a:xfrm>
        </p:grpSpPr>
        <p:sp>
          <p:nvSpPr>
            <p:cNvPr id="139" name="Oval 4">
              <a:extLst>
                <a:ext uri="{FF2B5EF4-FFF2-40B4-BE49-F238E27FC236}">
                  <a16:creationId xmlns:a16="http://schemas.microsoft.com/office/drawing/2014/main" id="{1AA1B3B3-9BE5-B941-861C-6A95AE615AE0}"/>
                </a:ext>
              </a:extLst>
            </p:cNvPr>
            <p:cNvSpPr>
              <a:spLocks noChangeArrowheads="1"/>
            </p:cNvSpPr>
            <p:nvPr/>
          </p:nvSpPr>
          <p:spPr bwMode="auto">
            <a:xfrm>
              <a:off x="963" y="1131"/>
              <a:ext cx="490" cy="501"/>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0" name="Text Box 5">
              <a:extLst>
                <a:ext uri="{FF2B5EF4-FFF2-40B4-BE49-F238E27FC236}">
                  <a16:creationId xmlns:a16="http://schemas.microsoft.com/office/drawing/2014/main" id="{E4E7D8C2-369B-AA4D-BFEC-61A1CB9BBDF5}"/>
                </a:ext>
              </a:extLst>
            </p:cNvPr>
            <p:cNvSpPr txBox="1">
              <a:spLocks noChangeArrowheads="1"/>
            </p:cNvSpPr>
            <p:nvPr/>
          </p:nvSpPr>
          <p:spPr bwMode="auto">
            <a:xfrm>
              <a:off x="974" y="1153"/>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0 from below</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141" name="Line 6">
            <a:extLst>
              <a:ext uri="{FF2B5EF4-FFF2-40B4-BE49-F238E27FC236}">
                <a16:creationId xmlns:a16="http://schemas.microsoft.com/office/drawing/2014/main" id="{8BBFC15E-678E-0147-A56E-4A3A32B91FBE}"/>
              </a:ext>
            </a:extLst>
          </p:cNvPr>
          <p:cNvSpPr>
            <a:spLocks noChangeShapeType="1"/>
          </p:cNvSpPr>
          <p:nvPr/>
        </p:nvSpPr>
        <p:spPr bwMode="auto">
          <a:xfrm>
            <a:off x="4600732" y="2276024"/>
            <a:ext cx="419100" cy="1079500"/>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E6FABB75-14DE-C74F-9D57-A9DEB7587596}"/>
              </a:ext>
            </a:extLst>
          </p:cNvPr>
          <p:cNvGrpSpPr/>
          <p:nvPr/>
        </p:nvGrpSpPr>
        <p:grpSpPr>
          <a:xfrm>
            <a:off x="4688044" y="4161974"/>
            <a:ext cx="3862388" cy="2187575"/>
            <a:chOff x="4688044" y="4161974"/>
            <a:chExt cx="3862388" cy="2187575"/>
          </a:xfrm>
        </p:grpSpPr>
        <p:sp>
          <p:nvSpPr>
            <p:cNvPr id="146" name="Freeform 11">
              <a:extLst>
                <a:ext uri="{FF2B5EF4-FFF2-40B4-BE49-F238E27FC236}">
                  <a16:creationId xmlns:a16="http://schemas.microsoft.com/office/drawing/2014/main" id="{57F6D8C5-C177-EA4A-8A0D-C9ECA2E44CD8}"/>
                </a:ext>
              </a:extLst>
            </p:cNvPr>
            <p:cNvSpPr>
              <a:spLocks/>
            </p:cNvSpPr>
            <p:nvPr/>
          </p:nvSpPr>
          <p:spPr bwMode="auto">
            <a:xfrm>
              <a:off x="5299232" y="4161974"/>
              <a:ext cx="1590675" cy="688975"/>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7" name="Text Box 12">
              <a:extLst>
                <a:ext uri="{FF2B5EF4-FFF2-40B4-BE49-F238E27FC236}">
                  <a16:creationId xmlns:a16="http://schemas.microsoft.com/office/drawing/2014/main" id="{39FBA62B-425E-884D-B8D0-53837C7194C3}"/>
                </a:ext>
              </a:extLst>
            </p:cNvPr>
            <p:cNvSpPr txBox="1">
              <a:spLocks noChangeArrowheads="1"/>
            </p:cNvSpPr>
            <p:nvPr/>
          </p:nvSpPr>
          <p:spPr bwMode="auto">
            <a:xfrm>
              <a:off x="4688044" y="4742999"/>
              <a:ext cx="3581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 has_seq1(rcvpkt)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8" name="Line 13">
              <a:extLst>
                <a:ext uri="{FF2B5EF4-FFF2-40B4-BE49-F238E27FC236}">
                  <a16:creationId xmlns:a16="http://schemas.microsoft.com/office/drawing/2014/main" id="{1082C30A-F447-2048-A881-DB90328221D2}"/>
                </a:ext>
              </a:extLst>
            </p:cNvPr>
            <p:cNvSpPr>
              <a:spLocks noChangeShapeType="1"/>
            </p:cNvSpPr>
            <p:nvPr/>
          </p:nvSpPr>
          <p:spPr bwMode="auto">
            <a:xfrm>
              <a:off x="4754719" y="5300212"/>
              <a:ext cx="28987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9" name="Text Box 14">
              <a:extLst>
                <a:ext uri="{FF2B5EF4-FFF2-40B4-BE49-F238E27FC236}">
                  <a16:creationId xmlns:a16="http://schemas.microsoft.com/office/drawing/2014/main" id="{29182A79-7B96-1B4E-B5FE-E02DEA7CEAB7}"/>
                </a:ext>
              </a:extLst>
            </p:cNvPr>
            <p:cNvSpPr txBox="1">
              <a:spLocks noChangeArrowheads="1"/>
            </p:cNvSpPr>
            <p:nvPr/>
          </p:nvSpPr>
          <p:spPr bwMode="auto">
            <a:xfrm>
              <a:off x="4697569" y="5355774"/>
              <a:ext cx="3852863"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extract(rcvpkt,data)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deliver_data(data)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make_pkt(ACK,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0" name="Group 15">
            <a:extLst>
              <a:ext uri="{FF2B5EF4-FFF2-40B4-BE49-F238E27FC236}">
                <a16:creationId xmlns:a16="http://schemas.microsoft.com/office/drawing/2014/main" id="{A479FFEA-FE33-2B4E-8918-3A674DE0585E}"/>
              </a:ext>
            </a:extLst>
          </p:cNvPr>
          <p:cNvGrpSpPr>
            <a:grpSpLocks/>
          </p:cNvGrpSpPr>
          <p:nvPr/>
        </p:nvGrpSpPr>
        <p:grpSpPr bwMode="auto">
          <a:xfrm>
            <a:off x="6462869" y="3380924"/>
            <a:ext cx="825500" cy="796925"/>
            <a:chOff x="4398" y="3133"/>
            <a:chExt cx="520" cy="502"/>
          </a:xfrm>
        </p:grpSpPr>
        <p:sp>
          <p:nvSpPr>
            <p:cNvPr id="151" name="Oval 16">
              <a:extLst>
                <a:ext uri="{FF2B5EF4-FFF2-40B4-BE49-F238E27FC236}">
                  <a16:creationId xmlns:a16="http://schemas.microsoft.com/office/drawing/2014/main" id="{6D36849B-325C-BB44-97CF-6F19DE4D9B84}"/>
                </a:ext>
              </a:extLst>
            </p:cNvPr>
            <p:cNvSpPr>
              <a:spLocks noChangeArrowheads="1"/>
            </p:cNvSpPr>
            <p:nvPr/>
          </p:nvSpPr>
          <p:spPr bwMode="auto">
            <a:xfrm>
              <a:off x="4398" y="3133"/>
              <a:ext cx="507" cy="502"/>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2" name="Text Box 17">
              <a:extLst>
                <a:ext uri="{FF2B5EF4-FFF2-40B4-BE49-F238E27FC236}">
                  <a16:creationId xmlns:a16="http://schemas.microsoft.com/office/drawing/2014/main" id="{B8F092A3-F065-5542-858A-5CCD8650616E}"/>
                </a:ext>
              </a:extLst>
            </p:cNvPr>
            <p:cNvSpPr txBox="1">
              <a:spLocks noChangeArrowheads="1"/>
            </p:cNvSpPr>
            <p:nvPr/>
          </p:nvSpPr>
          <p:spPr bwMode="auto">
            <a:xfrm>
              <a:off x="4414" y="3163"/>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 from below</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FB3EE5B1-79C6-6A42-B7CC-0473574A8080}"/>
              </a:ext>
            </a:extLst>
          </p:cNvPr>
          <p:cNvGrpSpPr/>
          <p:nvPr/>
        </p:nvGrpSpPr>
        <p:grpSpPr>
          <a:xfrm>
            <a:off x="4849969" y="1277487"/>
            <a:ext cx="3981450" cy="2101850"/>
            <a:chOff x="4849969" y="1277487"/>
            <a:chExt cx="3981450" cy="2101850"/>
          </a:xfrm>
        </p:grpSpPr>
        <p:sp>
          <p:nvSpPr>
            <p:cNvPr id="142" name="Freeform 7">
              <a:extLst>
                <a:ext uri="{FF2B5EF4-FFF2-40B4-BE49-F238E27FC236}">
                  <a16:creationId xmlns:a16="http://schemas.microsoft.com/office/drawing/2014/main" id="{5956BEBC-4701-3244-B0E2-D13AA47CCD93}"/>
                </a:ext>
              </a:extLst>
            </p:cNvPr>
            <p:cNvSpPr>
              <a:spLocks/>
            </p:cNvSpPr>
            <p:nvPr/>
          </p:nvSpPr>
          <p:spPr bwMode="auto">
            <a:xfrm flipV="1">
              <a:off x="5281769" y="2593524"/>
              <a:ext cx="1590675" cy="785813"/>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4" name="Group 3">
              <a:extLst>
                <a:ext uri="{FF2B5EF4-FFF2-40B4-BE49-F238E27FC236}">
                  <a16:creationId xmlns:a16="http://schemas.microsoft.com/office/drawing/2014/main" id="{6F2A2B9E-82C1-DF40-942B-E0130357CCCD}"/>
                </a:ext>
              </a:extLst>
            </p:cNvPr>
            <p:cNvGrpSpPr/>
            <p:nvPr/>
          </p:nvGrpSpPr>
          <p:grpSpPr>
            <a:xfrm>
              <a:off x="4849969" y="1277487"/>
              <a:ext cx="3981450" cy="1231900"/>
              <a:chOff x="4849969" y="1277487"/>
              <a:chExt cx="3981450" cy="1231900"/>
            </a:xfrm>
          </p:grpSpPr>
          <p:sp>
            <p:nvSpPr>
              <p:cNvPr id="154" name="Text Box 19">
                <a:extLst>
                  <a:ext uri="{FF2B5EF4-FFF2-40B4-BE49-F238E27FC236}">
                    <a16:creationId xmlns:a16="http://schemas.microsoft.com/office/drawing/2014/main" id="{CCF30C45-BBF0-FD4D-9104-16CC43E990C6}"/>
                  </a:ext>
                </a:extLst>
              </p:cNvPr>
              <p:cNvSpPr txBox="1">
                <a:spLocks noChangeArrowheads="1"/>
              </p:cNvSpPr>
              <p:nvPr/>
            </p:nvSpPr>
            <p:spPr bwMode="auto">
              <a:xfrm>
                <a:off x="4849969" y="1277487"/>
                <a:ext cx="39814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 has_seq0(rcvpkt) </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55" name="Line 20">
                <a:extLst>
                  <a:ext uri="{FF2B5EF4-FFF2-40B4-BE49-F238E27FC236}">
                    <a16:creationId xmlns:a16="http://schemas.microsoft.com/office/drawing/2014/main" id="{C92F6C31-A846-0748-B2A3-BB4C9B51951C}"/>
                  </a:ext>
                </a:extLst>
              </p:cNvPr>
              <p:cNvSpPr>
                <a:spLocks noChangeShapeType="1"/>
              </p:cNvSpPr>
              <p:nvPr/>
            </p:nvSpPr>
            <p:spPr bwMode="auto">
              <a:xfrm>
                <a:off x="4959507" y="1847399"/>
                <a:ext cx="19145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6" name="Text Box 21">
                <a:extLst>
                  <a:ext uri="{FF2B5EF4-FFF2-40B4-BE49-F238E27FC236}">
                    <a16:creationId xmlns:a16="http://schemas.microsoft.com/office/drawing/2014/main" id="{2563B9BF-FC09-7947-B99A-A4DD70E1D75B}"/>
                  </a:ext>
                </a:extLst>
              </p:cNvPr>
              <p:cNvSpPr txBox="1">
                <a:spLocks noChangeArrowheads="1"/>
              </p:cNvSpPr>
              <p:nvPr/>
            </p:nvSpPr>
            <p:spPr bwMode="auto">
              <a:xfrm>
                <a:off x="4862669" y="1804537"/>
                <a:ext cx="3475038"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extract(rcvpkt,data)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deliver_data(data)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make_pkt(ACK,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grpSp>
        <p:nvGrpSpPr>
          <p:cNvPr id="7" name="Group 6">
            <a:extLst>
              <a:ext uri="{FF2B5EF4-FFF2-40B4-BE49-F238E27FC236}">
                <a16:creationId xmlns:a16="http://schemas.microsoft.com/office/drawing/2014/main" id="{02B61178-E4F0-604F-AB5E-F5831FB7128A}"/>
              </a:ext>
            </a:extLst>
          </p:cNvPr>
          <p:cNvGrpSpPr/>
          <p:nvPr/>
        </p:nvGrpSpPr>
        <p:grpSpPr>
          <a:xfrm>
            <a:off x="7162957" y="2655437"/>
            <a:ext cx="3706812" cy="1181100"/>
            <a:chOff x="7162957" y="2655437"/>
            <a:chExt cx="3706812" cy="1181100"/>
          </a:xfrm>
        </p:grpSpPr>
        <p:sp>
          <p:nvSpPr>
            <p:cNvPr id="143" name="Text Box 8">
              <a:extLst>
                <a:ext uri="{FF2B5EF4-FFF2-40B4-BE49-F238E27FC236}">
                  <a16:creationId xmlns:a16="http://schemas.microsoft.com/office/drawing/2014/main" id="{A21CD6E7-B2BE-A349-915D-B57A67904863}"/>
                </a:ext>
              </a:extLst>
            </p:cNvPr>
            <p:cNvSpPr txBox="1">
              <a:spLocks noChangeArrowheads="1"/>
            </p:cNvSpPr>
            <p:nvPr/>
          </p:nvSpPr>
          <p:spPr bwMode="auto">
            <a:xfrm>
              <a:off x="7842407" y="2952299"/>
              <a:ext cx="302736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make_pkt(NAK,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53" name="Freeform 18">
              <a:extLst>
                <a:ext uri="{FF2B5EF4-FFF2-40B4-BE49-F238E27FC236}">
                  <a16:creationId xmlns:a16="http://schemas.microsoft.com/office/drawing/2014/main" id="{3D087F38-543B-C34D-B7BE-6B89BE2E7B5B}"/>
                </a:ext>
              </a:extLst>
            </p:cNvPr>
            <p:cNvSpPr>
              <a:spLocks/>
            </p:cNvSpPr>
            <p:nvPr/>
          </p:nvSpPr>
          <p:spPr bwMode="auto">
            <a:xfrm rot="20238987">
              <a:off x="7162957" y="2972937"/>
              <a:ext cx="839787" cy="863600"/>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8" name="Text Box 23">
              <a:extLst>
                <a:ext uri="{FF2B5EF4-FFF2-40B4-BE49-F238E27FC236}">
                  <a16:creationId xmlns:a16="http://schemas.microsoft.com/office/drawing/2014/main" id="{DDF68430-2E9C-884F-8086-CA60927C1761}"/>
                </a:ext>
              </a:extLst>
            </p:cNvPr>
            <p:cNvSpPr txBox="1">
              <a:spLocks noChangeArrowheads="1"/>
            </p:cNvSpPr>
            <p:nvPr/>
          </p:nvSpPr>
          <p:spPr bwMode="auto">
            <a:xfrm>
              <a:off x="7793194" y="2655437"/>
              <a:ext cx="28717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(corrupt(rcvpkt)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59" name="Line 24">
              <a:extLst>
                <a:ext uri="{FF2B5EF4-FFF2-40B4-BE49-F238E27FC236}">
                  <a16:creationId xmlns:a16="http://schemas.microsoft.com/office/drawing/2014/main" id="{D2CC787C-2255-A845-AD3E-70CEB47CFB2A}"/>
                </a:ext>
              </a:extLst>
            </p:cNvPr>
            <p:cNvSpPr>
              <a:spLocks noChangeShapeType="1"/>
            </p:cNvSpPr>
            <p:nvPr/>
          </p:nvSpPr>
          <p:spPr bwMode="auto">
            <a:xfrm>
              <a:off x="7931307" y="2966587"/>
              <a:ext cx="1938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8" name="Group 7">
            <a:extLst>
              <a:ext uri="{FF2B5EF4-FFF2-40B4-BE49-F238E27FC236}">
                <a16:creationId xmlns:a16="http://schemas.microsoft.com/office/drawing/2014/main" id="{576F6D3B-6D30-394F-ADF3-836AA573CD16}"/>
              </a:ext>
            </a:extLst>
          </p:cNvPr>
          <p:cNvGrpSpPr/>
          <p:nvPr/>
        </p:nvGrpSpPr>
        <p:grpSpPr>
          <a:xfrm>
            <a:off x="7186769" y="3665087"/>
            <a:ext cx="3554413" cy="1162050"/>
            <a:chOff x="7186769" y="3665087"/>
            <a:chExt cx="3554413" cy="1162050"/>
          </a:xfrm>
        </p:grpSpPr>
        <p:sp>
          <p:nvSpPr>
            <p:cNvPr id="144" name="Text Box 9">
              <a:extLst>
                <a:ext uri="{FF2B5EF4-FFF2-40B4-BE49-F238E27FC236}">
                  <a16:creationId xmlns:a16="http://schemas.microsoft.com/office/drawing/2014/main" id="{863BE306-B92E-0D41-8022-3AC94A1F0327}"/>
                </a:ext>
              </a:extLst>
            </p:cNvPr>
            <p:cNvSpPr txBox="1">
              <a:spLocks noChangeArrowheads="1"/>
            </p:cNvSpPr>
            <p:nvPr/>
          </p:nvSpPr>
          <p:spPr bwMode="auto">
            <a:xfrm>
              <a:off x="7845582" y="3665087"/>
              <a:ext cx="26241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not corrupt(rcvpkt)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has_seq0(rcvpkt)</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5" name="Line 10">
              <a:extLst>
                <a:ext uri="{FF2B5EF4-FFF2-40B4-BE49-F238E27FC236}">
                  <a16:creationId xmlns:a16="http://schemas.microsoft.com/office/drawing/2014/main" id="{4D8DB833-9730-9A45-AE05-260A7F50D391}"/>
                </a:ext>
              </a:extLst>
            </p:cNvPr>
            <p:cNvSpPr>
              <a:spLocks noChangeShapeType="1"/>
            </p:cNvSpPr>
            <p:nvPr/>
          </p:nvSpPr>
          <p:spPr bwMode="auto">
            <a:xfrm>
              <a:off x="7929719" y="4363587"/>
              <a:ext cx="19383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7" name="Freeform 22">
              <a:extLst>
                <a:ext uri="{FF2B5EF4-FFF2-40B4-BE49-F238E27FC236}">
                  <a16:creationId xmlns:a16="http://schemas.microsoft.com/office/drawing/2014/main" id="{44226EF2-4DB5-4A44-84C3-50A9A97F405E}"/>
                </a:ext>
              </a:extLst>
            </p:cNvPr>
            <p:cNvSpPr>
              <a:spLocks/>
            </p:cNvSpPr>
            <p:nvPr/>
          </p:nvSpPr>
          <p:spPr bwMode="auto">
            <a:xfrm rot="1020547">
              <a:off x="7186769" y="3696837"/>
              <a:ext cx="839788" cy="863600"/>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0" name="Text Box 25">
              <a:extLst>
                <a:ext uri="{FF2B5EF4-FFF2-40B4-BE49-F238E27FC236}">
                  <a16:creationId xmlns:a16="http://schemas.microsoft.com/office/drawing/2014/main" id="{389C4316-C6A1-6149-8DFC-130B841DAC29}"/>
                </a:ext>
              </a:extLst>
            </p:cNvPr>
            <p:cNvSpPr txBox="1">
              <a:spLocks noChangeArrowheads="1"/>
            </p:cNvSpPr>
            <p:nvPr/>
          </p:nvSpPr>
          <p:spPr bwMode="auto">
            <a:xfrm>
              <a:off x="7801132" y="4417562"/>
              <a:ext cx="29400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make_pkt(ACK,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9" name="Group 8">
            <a:extLst>
              <a:ext uri="{FF2B5EF4-FFF2-40B4-BE49-F238E27FC236}">
                <a16:creationId xmlns:a16="http://schemas.microsoft.com/office/drawing/2014/main" id="{B8256823-0B67-DD4E-A7B9-605255FA34C2}"/>
              </a:ext>
            </a:extLst>
          </p:cNvPr>
          <p:cNvGrpSpPr/>
          <p:nvPr/>
        </p:nvGrpSpPr>
        <p:grpSpPr>
          <a:xfrm>
            <a:off x="1919444" y="3633337"/>
            <a:ext cx="2971800" cy="1150937"/>
            <a:chOff x="1919444" y="3633337"/>
            <a:chExt cx="2971800" cy="1150937"/>
          </a:xfrm>
        </p:grpSpPr>
        <p:sp>
          <p:nvSpPr>
            <p:cNvPr id="161" name="Text Box 26">
              <a:extLst>
                <a:ext uri="{FF2B5EF4-FFF2-40B4-BE49-F238E27FC236}">
                  <a16:creationId xmlns:a16="http://schemas.microsoft.com/office/drawing/2014/main" id="{ACB1E596-56BD-034F-BB66-4DA583949941}"/>
                </a:ext>
              </a:extLst>
            </p:cNvPr>
            <p:cNvSpPr txBox="1">
              <a:spLocks noChangeArrowheads="1"/>
            </p:cNvSpPr>
            <p:nvPr/>
          </p:nvSpPr>
          <p:spPr bwMode="auto">
            <a:xfrm>
              <a:off x="1919444" y="3644449"/>
              <a:ext cx="26241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not corrupt(rcvpkt)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has_seq1(rcvpkt)</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2" name="Line 27">
              <a:extLst>
                <a:ext uri="{FF2B5EF4-FFF2-40B4-BE49-F238E27FC236}">
                  <a16:creationId xmlns:a16="http://schemas.microsoft.com/office/drawing/2014/main" id="{67A0F00F-84BF-E042-8147-9C34AABEE9CA}"/>
                </a:ext>
              </a:extLst>
            </p:cNvPr>
            <p:cNvSpPr>
              <a:spLocks noChangeShapeType="1"/>
            </p:cNvSpPr>
            <p:nvPr/>
          </p:nvSpPr>
          <p:spPr bwMode="auto">
            <a:xfrm>
              <a:off x="2003582" y="4352474"/>
              <a:ext cx="1938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5" name="Text Box 30">
              <a:extLst>
                <a:ext uri="{FF2B5EF4-FFF2-40B4-BE49-F238E27FC236}">
                  <a16:creationId xmlns:a16="http://schemas.microsoft.com/office/drawing/2014/main" id="{2795743C-B771-D245-AED8-771117828B64}"/>
                </a:ext>
              </a:extLst>
            </p:cNvPr>
            <p:cNvSpPr txBox="1">
              <a:spLocks noChangeArrowheads="1"/>
            </p:cNvSpPr>
            <p:nvPr/>
          </p:nvSpPr>
          <p:spPr bwMode="auto">
            <a:xfrm>
              <a:off x="1951194" y="4374699"/>
              <a:ext cx="29400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make_pkt(ACK,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7" name="Freeform 32">
              <a:extLst>
                <a:ext uri="{FF2B5EF4-FFF2-40B4-BE49-F238E27FC236}">
                  <a16:creationId xmlns:a16="http://schemas.microsoft.com/office/drawing/2014/main" id="{1E683D9A-8417-BA48-A53B-EEFB96D0B5CE}"/>
                </a:ext>
              </a:extLst>
            </p:cNvPr>
            <p:cNvSpPr>
              <a:spLocks/>
            </p:cNvSpPr>
            <p:nvPr/>
          </p:nvSpPr>
          <p:spPr bwMode="auto">
            <a:xfrm rot="20579453" flipH="1">
              <a:off x="3960969" y="3633337"/>
              <a:ext cx="839788" cy="863600"/>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 name="Group 9">
            <a:extLst>
              <a:ext uri="{FF2B5EF4-FFF2-40B4-BE49-F238E27FC236}">
                <a16:creationId xmlns:a16="http://schemas.microsoft.com/office/drawing/2014/main" id="{8D1AF017-5F2C-A146-BF02-EC8C570DCE87}"/>
              </a:ext>
            </a:extLst>
          </p:cNvPr>
          <p:cNvGrpSpPr/>
          <p:nvPr/>
        </p:nvGrpSpPr>
        <p:grpSpPr>
          <a:xfrm>
            <a:off x="1867057" y="2591937"/>
            <a:ext cx="3087687" cy="1257300"/>
            <a:chOff x="1867057" y="2591937"/>
            <a:chExt cx="3087687" cy="1257300"/>
          </a:xfrm>
        </p:grpSpPr>
        <p:sp>
          <p:nvSpPr>
            <p:cNvPr id="163" name="Text Box 28">
              <a:extLst>
                <a:ext uri="{FF2B5EF4-FFF2-40B4-BE49-F238E27FC236}">
                  <a16:creationId xmlns:a16="http://schemas.microsoft.com/office/drawing/2014/main" id="{9D2A8CCC-BEB9-A242-89C2-1A10D7FDB422}"/>
                </a:ext>
              </a:extLst>
            </p:cNvPr>
            <p:cNvSpPr txBox="1">
              <a:spLocks noChangeArrowheads="1"/>
            </p:cNvSpPr>
            <p:nvPr/>
          </p:nvSpPr>
          <p:spPr bwMode="auto">
            <a:xfrm>
              <a:off x="1867057" y="2591937"/>
              <a:ext cx="28717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(corrupt(rcvpkt)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4" name="Line 29">
              <a:extLst>
                <a:ext uri="{FF2B5EF4-FFF2-40B4-BE49-F238E27FC236}">
                  <a16:creationId xmlns:a16="http://schemas.microsoft.com/office/drawing/2014/main" id="{78EDC414-17DA-964B-A17F-A1BDC2DCE547}"/>
                </a:ext>
              </a:extLst>
            </p:cNvPr>
            <p:cNvSpPr>
              <a:spLocks noChangeShapeType="1"/>
            </p:cNvSpPr>
            <p:nvPr/>
          </p:nvSpPr>
          <p:spPr bwMode="auto">
            <a:xfrm>
              <a:off x="2005169" y="2966587"/>
              <a:ext cx="19383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6" name="Text Box 31">
              <a:extLst>
                <a:ext uri="{FF2B5EF4-FFF2-40B4-BE49-F238E27FC236}">
                  <a16:creationId xmlns:a16="http://schemas.microsoft.com/office/drawing/2014/main" id="{CAC3A516-419E-4F4A-95ED-4CF413F4D203}"/>
                </a:ext>
              </a:extLst>
            </p:cNvPr>
            <p:cNvSpPr txBox="1">
              <a:spLocks noChangeArrowheads="1"/>
            </p:cNvSpPr>
            <p:nvPr/>
          </p:nvSpPr>
          <p:spPr bwMode="auto">
            <a:xfrm>
              <a:off x="1927382" y="2933249"/>
              <a:ext cx="302736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make_pkt(NAK,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8" name="Freeform 33">
              <a:extLst>
                <a:ext uri="{FF2B5EF4-FFF2-40B4-BE49-F238E27FC236}">
                  <a16:creationId xmlns:a16="http://schemas.microsoft.com/office/drawing/2014/main" id="{C9A1B12C-9183-8C4D-9DF0-A7E0C472A15B}"/>
                </a:ext>
              </a:extLst>
            </p:cNvPr>
            <p:cNvSpPr>
              <a:spLocks/>
            </p:cNvSpPr>
            <p:nvPr/>
          </p:nvSpPr>
          <p:spPr bwMode="auto">
            <a:xfrm rot="1361013" flipH="1">
              <a:off x="3948269" y="2985637"/>
              <a:ext cx="839788" cy="863600"/>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41" name="Slide Number Placeholder 2">
            <a:extLst>
              <a:ext uri="{FF2B5EF4-FFF2-40B4-BE49-F238E27FC236}">
                <a16:creationId xmlns:a16="http://schemas.microsoft.com/office/drawing/2014/main" id="{AEE3DD85-1A48-8443-9ED5-CEDD24C7FA99}"/>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17</a:t>
            </a:fld>
            <a:endParaRPr lang="en-US" dirty="0"/>
          </a:p>
        </p:txBody>
      </p:sp>
    </p:spTree>
    <p:extLst>
      <p:ext uri="{BB962C8B-B14F-4D97-AF65-F5344CB8AC3E}">
        <p14:creationId xmlns:p14="http://schemas.microsoft.com/office/powerpoint/2010/main" val="3454344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rdt2.1: discussion</a:t>
            </a:r>
            <a:endParaRPr lang="en-US" sz="4400" dirty="0"/>
          </a:p>
        </p:txBody>
      </p:sp>
      <p:sp>
        <p:nvSpPr>
          <p:cNvPr id="44" name="Rectangle 3">
            <a:extLst>
              <a:ext uri="{FF2B5EF4-FFF2-40B4-BE49-F238E27FC236}">
                <a16:creationId xmlns:a16="http://schemas.microsoft.com/office/drawing/2014/main" id="{4DBF4802-B282-F141-BA7A-BF4F98FB2E8F}"/>
              </a:ext>
            </a:extLst>
          </p:cNvPr>
          <p:cNvSpPr txBox="1">
            <a:spLocks noChangeArrowheads="1"/>
          </p:cNvSpPr>
          <p:nvPr/>
        </p:nvSpPr>
        <p:spPr>
          <a:xfrm>
            <a:off x="798690" y="1355502"/>
            <a:ext cx="529731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sng"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sender:</a:t>
            </a:r>
            <a:endPar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seq # added to pkt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two seq.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(0,1) will suffice.  Why?</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must check if received ACK/NAK corrupted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twice as many states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state must “</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remember” whether “expected” pkt should have seq # of 0 or 1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5" name="Rectangle 4">
            <a:extLst>
              <a:ext uri="{FF2B5EF4-FFF2-40B4-BE49-F238E27FC236}">
                <a16:creationId xmlns:a16="http://schemas.microsoft.com/office/drawing/2014/main" id="{BEBB060B-A254-E240-9526-00C3EB96E136}"/>
              </a:ext>
            </a:extLst>
          </p:cNvPr>
          <p:cNvSpPr txBox="1">
            <a:spLocks noChangeArrowheads="1"/>
          </p:cNvSpPr>
          <p:nvPr/>
        </p:nvSpPr>
        <p:spPr>
          <a:xfrm>
            <a:off x="6543540" y="1355502"/>
            <a:ext cx="4849769"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sng" strike="noStrike" kern="1200" cap="none" spc="0" normalizeH="0" baseline="0" noProof="0" dirty="0">
                <a:ln>
                  <a:noFill/>
                </a:ln>
                <a:solidFill>
                  <a:srgbClr val="CC0000"/>
                </a:solidFill>
                <a:effectLst/>
                <a:uLnTx/>
                <a:uFillTx/>
                <a:latin typeface="Calibri" panose="020F0502020204030204"/>
                <a:ea typeface="+mn-ea"/>
                <a:cs typeface="+mn-cs"/>
              </a:rPr>
              <a:t>receiver:</a:t>
            </a:r>
            <a:endParaRPr kumimoji="0" lang="en-US" sz="3200" b="0" i="0" u="none" strike="noStrike" kern="1200" cap="none" spc="0" normalizeH="0" baseline="0" noProof="0" dirty="0">
              <a:ln>
                <a:noFill/>
              </a:ln>
              <a:solidFill>
                <a:srgbClr val="CC0000"/>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must check if received packet is duplicate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state indicates whether 0 or 1 is expected pkt seq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note: receiver can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not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know if its last ACK/NAK received OK at sender</a:t>
            </a:r>
          </a:p>
        </p:txBody>
      </p:sp>
      <p:sp>
        <p:nvSpPr>
          <p:cNvPr id="5" name="Slide Number Placeholder 2">
            <a:extLst>
              <a:ext uri="{FF2B5EF4-FFF2-40B4-BE49-F238E27FC236}">
                <a16:creationId xmlns:a16="http://schemas.microsoft.com/office/drawing/2014/main" id="{ADBE880F-C2E4-0642-AE62-E70C2E89903D}"/>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18</a:t>
            </a:fld>
            <a:endParaRPr lang="en-US" dirty="0"/>
          </a:p>
        </p:txBody>
      </p:sp>
    </p:spTree>
    <p:extLst>
      <p:ext uri="{BB962C8B-B14F-4D97-AF65-F5344CB8AC3E}">
        <p14:creationId xmlns:p14="http://schemas.microsoft.com/office/powerpoint/2010/main" val="3964008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rdt2.2: a NAK-free protocol</a:t>
            </a:r>
            <a:endParaRPr lang="en-US" sz="4400" dirty="0"/>
          </a:p>
        </p:txBody>
      </p:sp>
      <p:sp>
        <p:nvSpPr>
          <p:cNvPr id="8" name="Rectangle 3">
            <a:extLst>
              <a:ext uri="{FF2B5EF4-FFF2-40B4-BE49-F238E27FC236}">
                <a16:creationId xmlns:a16="http://schemas.microsoft.com/office/drawing/2014/main" id="{1BA8C5E8-28A5-424A-B91B-D36BE3AFCEC5}"/>
              </a:ext>
            </a:extLst>
          </p:cNvPr>
          <p:cNvSpPr txBox="1">
            <a:spLocks noChangeArrowheads="1"/>
          </p:cNvSpPr>
          <p:nvPr/>
        </p:nvSpPr>
        <p:spPr>
          <a:xfrm>
            <a:off x="606648" y="1714500"/>
            <a:ext cx="10978703" cy="338553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0375" marR="0" lvl="0" indent="-28098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same functionality as rdt2.1, using ACKs only</a:t>
            </a:r>
          </a:p>
          <a:p>
            <a:pPr marL="460375" marR="0" lvl="0" indent="-28098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instead of NAK, receiver sends ACK for last pkt received OK</a:t>
            </a:r>
          </a:p>
          <a:p>
            <a:pPr marL="808038" marR="0" lvl="1" indent="-2190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receiver must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explicitly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include seq # of pkt being ACKed </a:t>
            </a:r>
          </a:p>
          <a:p>
            <a:pPr marL="460375" marR="0" lvl="0" indent="-28098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duplicate ACK at sender results in same action as NAK: </a:t>
            </a: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retransmit current pkt</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BD1719ED-B423-3644-A6E8-F9BF7FA75BB0}"/>
              </a:ext>
            </a:extLst>
          </p:cNvPr>
          <p:cNvSpPr txBox="1"/>
          <p:nvPr/>
        </p:nvSpPr>
        <p:spPr>
          <a:xfrm>
            <a:off x="798690" y="4623515"/>
            <a:ext cx="906376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As we will see, TCP uses this approach to be NAK-free</a:t>
            </a:r>
          </a:p>
        </p:txBody>
      </p:sp>
      <p:sp>
        <p:nvSpPr>
          <p:cNvPr id="5" name="Slide Number Placeholder 2">
            <a:extLst>
              <a:ext uri="{FF2B5EF4-FFF2-40B4-BE49-F238E27FC236}">
                <a16:creationId xmlns:a16="http://schemas.microsoft.com/office/drawing/2014/main" id="{27705518-50B7-6645-9746-6EF1FD05E89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19</a:t>
            </a:fld>
            <a:endParaRPr lang="en-US" dirty="0"/>
          </a:p>
        </p:txBody>
      </p:sp>
    </p:spTree>
    <p:extLst>
      <p:ext uri="{BB962C8B-B14F-4D97-AF65-F5344CB8AC3E}">
        <p14:creationId xmlns:p14="http://schemas.microsoft.com/office/powerpoint/2010/main" val="10466364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Principles of reliable </a:t>
            </a:r>
            <a:r>
              <a:rPr lang="en-US" dirty="0"/>
              <a:t>d</a:t>
            </a:r>
            <a:r>
              <a:rPr lang="en-US" sz="4400" dirty="0"/>
              <a:t>ata </a:t>
            </a:r>
            <a:r>
              <a:rPr lang="en-US" dirty="0"/>
              <a:t>t</a:t>
            </a:r>
            <a:r>
              <a:rPr lang="en-US" sz="4400" dirty="0"/>
              <a:t>ransfer </a:t>
            </a:r>
          </a:p>
        </p:txBody>
      </p:sp>
      <p:grpSp>
        <p:nvGrpSpPr>
          <p:cNvPr id="160" name="Group 159">
            <a:extLst>
              <a:ext uri="{FF2B5EF4-FFF2-40B4-BE49-F238E27FC236}">
                <a16:creationId xmlns:a16="http://schemas.microsoft.com/office/drawing/2014/main" id="{AA406E8C-63BA-BB42-9548-F314CBF3CE0A}"/>
              </a:ext>
            </a:extLst>
          </p:cNvPr>
          <p:cNvGrpSpPr/>
          <p:nvPr/>
        </p:nvGrpSpPr>
        <p:grpSpPr>
          <a:xfrm>
            <a:off x="238849" y="1911780"/>
            <a:ext cx="5147343" cy="2073847"/>
            <a:chOff x="737513" y="2398718"/>
            <a:chExt cx="5595549" cy="2073847"/>
          </a:xfrm>
        </p:grpSpPr>
        <p:sp>
          <p:nvSpPr>
            <p:cNvPr id="161" name="Bent-Up Arrow 160">
              <a:extLst>
                <a:ext uri="{FF2B5EF4-FFF2-40B4-BE49-F238E27FC236}">
                  <a16:creationId xmlns:a16="http://schemas.microsoft.com/office/drawing/2014/main" id="{276E236E-C1A2-4743-B99F-615B0894757D}"/>
                </a:ext>
              </a:extLst>
            </p:cNvPr>
            <p:cNvSpPr/>
            <p:nvPr/>
          </p:nvSpPr>
          <p:spPr>
            <a:xfrm>
              <a:off x="4575391" y="3206649"/>
              <a:ext cx="929535" cy="419742"/>
            </a:xfrm>
            <a:prstGeom prst="bentUpArrow">
              <a:avLst>
                <a:gd name="adj1" fmla="val 7688"/>
                <a:gd name="adj2" fmla="val 18199"/>
                <a:gd name="adj3" fmla="val 2019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62" name="Group 161">
              <a:extLst>
                <a:ext uri="{FF2B5EF4-FFF2-40B4-BE49-F238E27FC236}">
                  <a16:creationId xmlns:a16="http://schemas.microsoft.com/office/drawing/2014/main" id="{035F6EC9-F077-9A40-B80E-90308683035B}"/>
                </a:ext>
              </a:extLst>
            </p:cNvPr>
            <p:cNvGrpSpPr/>
            <p:nvPr/>
          </p:nvGrpSpPr>
          <p:grpSpPr>
            <a:xfrm>
              <a:off x="1442223" y="2551892"/>
              <a:ext cx="1245036" cy="593992"/>
              <a:chOff x="9852456" y="608434"/>
              <a:chExt cx="1245036" cy="593992"/>
            </a:xfrm>
          </p:grpSpPr>
          <p:sp>
            <p:nvSpPr>
              <p:cNvPr id="221" name="Oval 19">
                <a:extLst>
                  <a:ext uri="{FF2B5EF4-FFF2-40B4-BE49-F238E27FC236}">
                    <a16:creationId xmlns:a16="http://schemas.microsoft.com/office/drawing/2014/main" id="{883ACB49-E16A-9443-BF20-83102D0AC2E2}"/>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2" name="TextBox 221">
                <a:extLst>
                  <a:ext uri="{FF2B5EF4-FFF2-40B4-BE49-F238E27FC236}">
                    <a16:creationId xmlns:a16="http://schemas.microsoft.com/office/drawing/2014/main" id="{9B910D5B-F03E-EF4D-8AA8-F0CB2EF771DD}"/>
                  </a:ext>
                </a:extLst>
              </p:cNvPr>
              <p:cNvSpPr txBox="1"/>
              <p:nvPr/>
            </p:nvSpPr>
            <p:spPr>
              <a:xfrm>
                <a:off x="9935581" y="670265"/>
                <a:ext cx="1106492" cy="49122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163" name="Group 162">
              <a:extLst>
                <a:ext uri="{FF2B5EF4-FFF2-40B4-BE49-F238E27FC236}">
                  <a16:creationId xmlns:a16="http://schemas.microsoft.com/office/drawing/2014/main" id="{4711F2A1-3F96-204B-8D76-CA73A72D0541}"/>
                </a:ext>
              </a:extLst>
            </p:cNvPr>
            <p:cNvGrpSpPr/>
            <p:nvPr/>
          </p:nvGrpSpPr>
          <p:grpSpPr>
            <a:xfrm>
              <a:off x="2038693" y="3003923"/>
              <a:ext cx="577241" cy="307777"/>
              <a:chOff x="9950444" y="999755"/>
              <a:chExt cx="577241" cy="307777"/>
            </a:xfrm>
          </p:grpSpPr>
          <p:sp>
            <p:nvSpPr>
              <p:cNvPr id="219" name="Rectangle 218">
                <a:extLst>
                  <a:ext uri="{FF2B5EF4-FFF2-40B4-BE49-F238E27FC236}">
                    <a16:creationId xmlns:a16="http://schemas.microsoft.com/office/drawing/2014/main" id="{22B6EF49-41A6-F849-9F5D-04A31D2F40EF}"/>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0" name="TextBox 219">
                <a:extLst>
                  <a:ext uri="{FF2B5EF4-FFF2-40B4-BE49-F238E27FC236}">
                    <a16:creationId xmlns:a16="http://schemas.microsoft.com/office/drawing/2014/main" id="{159B749A-0FAF-ED4F-A42F-24ED3C9A2228}"/>
                  </a:ext>
                </a:extLst>
              </p:cNvPr>
              <p:cNvSpPr txBox="1"/>
              <p:nvPr/>
            </p:nvSpPr>
            <p:spPr>
              <a:xfrm>
                <a:off x="9950444" y="999755"/>
                <a:ext cx="57724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4" name="Group 194">
              <a:extLst>
                <a:ext uri="{FF2B5EF4-FFF2-40B4-BE49-F238E27FC236}">
                  <a16:creationId xmlns:a16="http://schemas.microsoft.com/office/drawing/2014/main" id="{0941CA1D-7B43-3641-AB83-AF3FB0147DB1}"/>
                </a:ext>
              </a:extLst>
            </p:cNvPr>
            <p:cNvGrpSpPr>
              <a:grpSpLocks/>
            </p:cNvGrpSpPr>
            <p:nvPr/>
          </p:nvGrpSpPr>
          <p:grpSpPr bwMode="auto">
            <a:xfrm>
              <a:off x="1175476" y="2432423"/>
              <a:ext cx="545509" cy="512284"/>
              <a:chOff x="-44" y="1473"/>
              <a:chExt cx="981" cy="1105"/>
            </a:xfrm>
          </p:grpSpPr>
          <p:pic>
            <p:nvPicPr>
              <p:cNvPr id="217" name="Picture 195" descr="desktop_computer_stylized_medium">
                <a:extLst>
                  <a:ext uri="{FF2B5EF4-FFF2-40B4-BE49-F238E27FC236}">
                    <a16:creationId xmlns:a16="http://schemas.microsoft.com/office/drawing/2014/main" id="{C9BAD8A3-73FD-504F-969F-7C35A5C98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 name="Freeform 196">
                <a:extLst>
                  <a:ext uri="{FF2B5EF4-FFF2-40B4-BE49-F238E27FC236}">
                    <a16:creationId xmlns:a16="http://schemas.microsoft.com/office/drawing/2014/main" id="{2F736748-6A6F-4A40-841E-F7357D81FD5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5" name="Group 164">
              <a:extLst>
                <a:ext uri="{FF2B5EF4-FFF2-40B4-BE49-F238E27FC236}">
                  <a16:creationId xmlns:a16="http://schemas.microsoft.com/office/drawing/2014/main" id="{19DB2C22-7DC2-E741-9E31-4D336DBD41D8}"/>
                </a:ext>
              </a:extLst>
            </p:cNvPr>
            <p:cNvGrpSpPr/>
            <p:nvPr/>
          </p:nvGrpSpPr>
          <p:grpSpPr>
            <a:xfrm>
              <a:off x="4756576" y="2530702"/>
              <a:ext cx="1245036" cy="593992"/>
              <a:chOff x="9852456" y="608434"/>
              <a:chExt cx="1245036" cy="593992"/>
            </a:xfrm>
          </p:grpSpPr>
          <p:sp>
            <p:nvSpPr>
              <p:cNvPr id="215" name="Oval 19">
                <a:extLst>
                  <a:ext uri="{FF2B5EF4-FFF2-40B4-BE49-F238E27FC236}">
                    <a16:creationId xmlns:a16="http://schemas.microsoft.com/office/drawing/2014/main" id="{6000E806-F013-C443-8B87-D5DBEFEDF8C8}"/>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6" name="TextBox 215">
                <a:extLst>
                  <a:ext uri="{FF2B5EF4-FFF2-40B4-BE49-F238E27FC236}">
                    <a16:creationId xmlns:a16="http://schemas.microsoft.com/office/drawing/2014/main" id="{2D496D32-B730-8F41-BC5C-D46F18E3C27F}"/>
                  </a:ext>
                </a:extLst>
              </p:cNvPr>
              <p:cNvSpPr txBox="1"/>
              <p:nvPr/>
            </p:nvSpPr>
            <p:spPr>
              <a:xfrm>
                <a:off x="9921965" y="670265"/>
                <a:ext cx="1106492" cy="49122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66" name="Group 165">
              <a:extLst>
                <a:ext uri="{FF2B5EF4-FFF2-40B4-BE49-F238E27FC236}">
                  <a16:creationId xmlns:a16="http://schemas.microsoft.com/office/drawing/2014/main" id="{EA2AE3CE-CD18-494C-A00E-4B2C61F9903E}"/>
                </a:ext>
              </a:extLst>
            </p:cNvPr>
            <p:cNvGrpSpPr/>
            <p:nvPr/>
          </p:nvGrpSpPr>
          <p:grpSpPr>
            <a:xfrm>
              <a:off x="4815705" y="3003923"/>
              <a:ext cx="577241" cy="307777"/>
              <a:chOff x="9678159" y="981583"/>
              <a:chExt cx="577241" cy="307777"/>
            </a:xfrm>
          </p:grpSpPr>
          <p:sp>
            <p:nvSpPr>
              <p:cNvPr id="213" name="Rectangle 212">
                <a:extLst>
                  <a:ext uri="{FF2B5EF4-FFF2-40B4-BE49-F238E27FC236}">
                    <a16:creationId xmlns:a16="http://schemas.microsoft.com/office/drawing/2014/main" id="{68A38E56-F1F2-8D41-B556-9B4F130EE1C0}"/>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4" name="TextBox 213">
                <a:extLst>
                  <a:ext uri="{FF2B5EF4-FFF2-40B4-BE49-F238E27FC236}">
                    <a16:creationId xmlns:a16="http://schemas.microsoft.com/office/drawing/2014/main" id="{B8FBC38B-338F-F747-943D-E7C01C7B97F9}"/>
                  </a:ext>
                </a:extLst>
              </p:cNvPr>
              <p:cNvSpPr txBox="1"/>
              <p:nvPr/>
            </p:nvSpPr>
            <p:spPr>
              <a:xfrm>
                <a:off x="9678159" y="981583"/>
                <a:ext cx="57724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7" name="Group 161">
              <a:extLst>
                <a:ext uri="{FF2B5EF4-FFF2-40B4-BE49-F238E27FC236}">
                  <a16:creationId xmlns:a16="http://schemas.microsoft.com/office/drawing/2014/main" id="{77E8EF91-AF21-9340-AC44-97C2982F9039}"/>
                </a:ext>
              </a:extLst>
            </p:cNvPr>
            <p:cNvGrpSpPr>
              <a:grpSpLocks/>
            </p:cNvGrpSpPr>
            <p:nvPr/>
          </p:nvGrpSpPr>
          <p:grpSpPr bwMode="auto">
            <a:xfrm>
              <a:off x="5854223" y="2398718"/>
              <a:ext cx="230514" cy="466725"/>
              <a:chOff x="4140" y="429"/>
              <a:chExt cx="1425" cy="2396"/>
            </a:xfrm>
          </p:grpSpPr>
          <p:sp>
            <p:nvSpPr>
              <p:cNvPr id="181" name="Freeform 162">
                <a:extLst>
                  <a:ext uri="{FF2B5EF4-FFF2-40B4-BE49-F238E27FC236}">
                    <a16:creationId xmlns:a16="http://schemas.microsoft.com/office/drawing/2014/main" id="{9E28FBA5-541A-AC4F-AE71-5951515DCF0F}"/>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2" name="Rectangle 163">
                <a:extLst>
                  <a:ext uri="{FF2B5EF4-FFF2-40B4-BE49-F238E27FC236}">
                    <a16:creationId xmlns:a16="http://schemas.microsoft.com/office/drawing/2014/main" id="{CC415C09-33EA-A142-8461-9672CCFF0F16}"/>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3" name="Freeform 164">
                <a:extLst>
                  <a:ext uri="{FF2B5EF4-FFF2-40B4-BE49-F238E27FC236}">
                    <a16:creationId xmlns:a16="http://schemas.microsoft.com/office/drawing/2014/main" id="{2A5E6FB5-B778-F24C-A601-95339A95380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4" name="Freeform 165">
                <a:extLst>
                  <a:ext uri="{FF2B5EF4-FFF2-40B4-BE49-F238E27FC236}">
                    <a16:creationId xmlns:a16="http://schemas.microsoft.com/office/drawing/2014/main" id="{70415A3C-7C91-7E46-9BA5-D62360FC3F51}"/>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5" name="Rectangle 166">
                <a:extLst>
                  <a:ext uri="{FF2B5EF4-FFF2-40B4-BE49-F238E27FC236}">
                    <a16:creationId xmlns:a16="http://schemas.microsoft.com/office/drawing/2014/main" id="{4A157385-49EC-A345-8675-63A8A4717EE4}"/>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86" name="Group 167">
                <a:extLst>
                  <a:ext uri="{FF2B5EF4-FFF2-40B4-BE49-F238E27FC236}">
                    <a16:creationId xmlns:a16="http://schemas.microsoft.com/office/drawing/2014/main" id="{1DBB8188-6E4B-DB44-A618-1833910E6891}"/>
                  </a:ext>
                </a:extLst>
              </p:cNvPr>
              <p:cNvGrpSpPr>
                <a:grpSpLocks/>
              </p:cNvGrpSpPr>
              <p:nvPr/>
            </p:nvGrpSpPr>
            <p:grpSpPr bwMode="auto">
              <a:xfrm>
                <a:off x="4749" y="668"/>
                <a:ext cx="581" cy="145"/>
                <a:chOff x="614" y="2568"/>
                <a:chExt cx="725" cy="139"/>
              </a:xfrm>
            </p:grpSpPr>
            <p:sp>
              <p:nvSpPr>
                <p:cNvPr id="211" name="AutoShape 168">
                  <a:extLst>
                    <a:ext uri="{FF2B5EF4-FFF2-40B4-BE49-F238E27FC236}">
                      <a16:creationId xmlns:a16="http://schemas.microsoft.com/office/drawing/2014/main" id="{CE1ED7B1-4BA4-A84D-9114-C8CBB4BC5149}"/>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2" name="AutoShape 169">
                  <a:extLst>
                    <a:ext uri="{FF2B5EF4-FFF2-40B4-BE49-F238E27FC236}">
                      <a16:creationId xmlns:a16="http://schemas.microsoft.com/office/drawing/2014/main" id="{B7844D79-0009-B94B-8989-919CDF6A9788}"/>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87" name="Rectangle 170">
                <a:extLst>
                  <a:ext uri="{FF2B5EF4-FFF2-40B4-BE49-F238E27FC236}">
                    <a16:creationId xmlns:a16="http://schemas.microsoft.com/office/drawing/2014/main" id="{51286867-B08D-0C40-A917-0F4029DD6072}"/>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88" name="Group 171">
                <a:extLst>
                  <a:ext uri="{FF2B5EF4-FFF2-40B4-BE49-F238E27FC236}">
                    <a16:creationId xmlns:a16="http://schemas.microsoft.com/office/drawing/2014/main" id="{D9A8F55B-F86B-6649-A1E4-8F24F95BCCED}"/>
                  </a:ext>
                </a:extLst>
              </p:cNvPr>
              <p:cNvGrpSpPr>
                <a:grpSpLocks/>
              </p:cNvGrpSpPr>
              <p:nvPr/>
            </p:nvGrpSpPr>
            <p:grpSpPr bwMode="auto">
              <a:xfrm>
                <a:off x="4747" y="994"/>
                <a:ext cx="581" cy="134"/>
                <a:chOff x="614" y="2568"/>
                <a:chExt cx="725" cy="139"/>
              </a:xfrm>
            </p:grpSpPr>
            <p:sp>
              <p:nvSpPr>
                <p:cNvPr id="209" name="AutoShape 172">
                  <a:extLst>
                    <a:ext uri="{FF2B5EF4-FFF2-40B4-BE49-F238E27FC236}">
                      <a16:creationId xmlns:a16="http://schemas.microsoft.com/office/drawing/2014/main" id="{16943728-8B67-F648-BF99-75B1A2EB8B65}"/>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0" name="AutoShape 173">
                  <a:extLst>
                    <a:ext uri="{FF2B5EF4-FFF2-40B4-BE49-F238E27FC236}">
                      <a16:creationId xmlns:a16="http://schemas.microsoft.com/office/drawing/2014/main" id="{E5C59DE8-B381-7841-BEF2-A71119B6CD8F}"/>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89" name="Rectangle 174">
                <a:extLst>
                  <a:ext uri="{FF2B5EF4-FFF2-40B4-BE49-F238E27FC236}">
                    <a16:creationId xmlns:a16="http://schemas.microsoft.com/office/drawing/2014/main" id="{E2A441E4-4B95-2D4B-8D2B-A39444E730C9}"/>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0" name="Rectangle 175">
                <a:extLst>
                  <a:ext uri="{FF2B5EF4-FFF2-40B4-BE49-F238E27FC236}">
                    <a16:creationId xmlns:a16="http://schemas.microsoft.com/office/drawing/2014/main" id="{4C56D3D2-1E9D-9A4E-A8E6-C02F387A41EB}"/>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91" name="Group 176">
                <a:extLst>
                  <a:ext uri="{FF2B5EF4-FFF2-40B4-BE49-F238E27FC236}">
                    <a16:creationId xmlns:a16="http://schemas.microsoft.com/office/drawing/2014/main" id="{4DEFC4BF-D38C-4E4F-8FF6-784D2ECC1D20}"/>
                  </a:ext>
                </a:extLst>
              </p:cNvPr>
              <p:cNvGrpSpPr>
                <a:grpSpLocks/>
              </p:cNvGrpSpPr>
              <p:nvPr/>
            </p:nvGrpSpPr>
            <p:grpSpPr bwMode="auto">
              <a:xfrm>
                <a:off x="4735" y="1627"/>
                <a:ext cx="582" cy="151"/>
                <a:chOff x="614" y="2568"/>
                <a:chExt cx="725" cy="139"/>
              </a:xfrm>
            </p:grpSpPr>
            <p:sp>
              <p:nvSpPr>
                <p:cNvPr id="207" name="AutoShape 177">
                  <a:extLst>
                    <a:ext uri="{FF2B5EF4-FFF2-40B4-BE49-F238E27FC236}">
                      <a16:creationId xmlns:a16="http://schemas.microsoft.com/office/drawing/2014/main" id="{1E6EF7BF-0973-4748-B890-B3787B883BAA}"/>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8" name="AutoShape 178">
                  <a:extLst>
                    <a:ext uri="{FF2B5EF4-FFF2-40B4-BE49-F238E27FC236}">
                      <a16:creationId xmlns:a16="http://schemas.microsoft.com/office/drawing/2014/main" id="{E5D7BCD8-55E5-614E-8991-523BADFCB547}"/>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92" name="Freeform 179">
                <a:extLst>
                  <a:ext uri="{FF2B5EF4-FFF2-40B4-BE49-F238E27FC236}">
                    <a16:creationId xmlns:a16="http://schemas.microsoft.com/office/drawing/2014/main" id="{9D08C936-65B2-7540-81A7-902915A9F68D}"/>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93" name="Group 180">
                <a:extLst>
                  <a:ext uri="{FF2B5EF4-FFF2-40B4-BE49-F238E27FC236}">
                    <a16:creationId xmlns:a16="http://schemas.microsoft.com/office/drawing/2014/main" id="{E99B1C69-E2B6-2944-ADFF-75BD1E5CCF82}"/>
                  </a:ext>
                </a:extLst>
              </p:cNvPr>
              <p:cNvGrpSpPr>
                <a:grpSpLocks/>
              </p:cNvGrpSpPr>
              <p:nvPr/>
            </p:nvGrpSpPr>
            <p:grpSpPr bwMode="auto">
              <a:xfrm>
                <a:off x="4739" y="1327"/>
                <a:ext cx="582" cy="139"/>
                <a:chOff x="614" y="2568"/>
                <a:chExt cx="725" cy="139"/>
              </a:xfrm>
            </p:grpSpPr>
            <p:sp>
              <p:nvSpPr>
                <p:cNvPr id="205" name="AutoShape 181">
                  <a:extLst>
                    <a:ext uri="{FF2B5EF4-FFF2-40B4-BE49-F238E27FC236}">
                      <a16:creationId xmlns:a16="http://schemas.microsoft.com/office/drawing/2014/main" id="{40AB9F71-EF2B-814B-9AA0-68CABE04DD9B}"/>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6" name="AutoShape 182">
                  <a:extLst>
                    <a:ext uri="{FF2B5EF4-FFF2-40B4-BE49-F238E27FC236}">
                      <a16:creationId xmlns:a16="http://schemas.microsoft.com/office/drawing/2014/main" id="{61BBD585-034C-FE44-8C4C-5732B02C9B93}"/>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94" name="Rectangle 183">
                <a:extLst>
                  <a:ext uri="{FF2B5EF4-FFF2-40B4-BE49-F238E27FC236}">
                    <a16:creationId xmlns:a16="http://schemas.microsoft.com/office/drawing/2014/main" id="{3003C525-2BE0-154F-83E7-C0B0EEC1A63C}"/>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5" name="Freeform 184">
                <a:extLst>
                  <a:ext uri="{FF2B5EF4-FFF2-40B4-BE49-F238E27FC236}">
                    <a16:creationId xmlns:a16="http://schemas.microsoft.com/office/drawing/2014/main" id="{87688AC3-3CC5-0947-8699-28651834F6F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6" name="Freeform 185">
                <a:extLst>
                  <a:ext uri="{FF2B5EF4-FFF2-40B4-BE49-F238E27FC236}">
                    <a16:creationId xmlns:a16="http://schemas.microsoft.com/office/drawing/2014/main" id="{3B30373F-530B-FF4A-A69C-611E391F9885}"/>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7" name="Oval 186">
                <a:extLst>
                  <a:ext uri="{FF2B5EF4-FFF2-40B4-BE49-F238E27FC236}">
                    <a16:creationId xmlns:a16="http://schemas.microsoft.com/office/drawing/2014/main" id="{BE74818C-974F-C344-AF1C-A571C38F7674}"/>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8" name="Freeform 187">
                <a:extLst>
                  <a:ext uri="{FF2B5EF4-FFF2-40B4-BE49-F238E27FC236}">
                    <a16:creationId xmlns:a16="http://schemas.microsoft.com/office/drawing/2014/main" id="{C9128504-5E1F-1F4A-BF9E-EFE7472C0309}"/>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9" name="AutoShape 188">
                <a:extLst>
                  <a:ext uri="{FF2B5EF4-FFF2-40B4-BE49-F238E27FC236}">
                    <a16:creationId xmlns:a16="http://schemas.microsoft.com/office/drawing/2014/main" id="{E1404165-9D6F-1942-BB52-FCC831E9A239}"/>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0" name="AutoShape 189">
                <a:extLst>
                  <a:ext uri="{FF2B5EF4-FFF2-40B4-BE49-F238E27FC236}">
                    <a16:creationId xmlns:a16="http://schemas.microsoft.com/office/drawing/2014/main" id="{7F94C469-5406-364A-84E2-47B5F8B49B4C}"/>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1" name="Oval 190">
                <a:extLst>
                  <a:ext uri="{FF2B5EF4-FFF2-40B4-BE49-F238E27FC236}">
                    <a16:creationId xmlns:a16="http://schemas.microsoft.com/office/drawing/2014/main" id="{A0E8CAFD-652A-E647-BA6D-055C853C8A16}"/>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2" name="Oval 191">
                <a:extLst>
                  <a:ext uri="{FF2B5EF4-FFF2-40B4-BE49-F238E27FC236}">
                    <a16:creationId xmlns:a16="http://schemas.microsoft.com/office/drawing/2014/main" id="{1A58DA79-10F0-C94E-9A96-4E39E4332121}"/>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203" name="Oval 192">
                <a:extLst>
                  <a:ext uri="{FF2B5EF4-FFF2-40B4-BE49-F238E27FC236}">
                    <a16:creationId xmlns:a16="http://schemas.microsoft.com/office/drawing/2014/main" id="{E5153F60-CA4E-AD46-AA61-51967FAF6727}"/>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4" name="Rectangle 193">
                <a:extLst>
                  <a:ext uri="{FF2B5EF4-FFF2-40B4-BE49-F238E27FC236}">
                    <a16:creationId xmlns:a16="http://schemas.microsoft.com/office/drawing/2014/main" id="{FDB88677-8689-BF48-AD1F-09182168736F}"/>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68" name="Group 167">
              <a:extLst>
                <a:ext uri="{FF2B5EF4-FFF2-40B4-BE49-F238E27FC236}">
                  <a16:creationId xmlns:a16="http://schemas.microsoft.com/office/drawing/2014/main" id="{EAFBA5EB-DA0C-3243-87AB-B89E8E79E894}"/>
                </a:ext>
              </a:extLst>
            </p:cNvPr>
            <p:cNvGrpSpPr/>
            <p:nvPr/>
          </p:nvGrpSpPr>
          <p:grpSpPr>
            <a:xfrm>
              <a:off x="2669417" y="3423937"/>
              <a:ext cx="2003932" cy="369332"/>
              <a:chOff x="7504363" y="3141846"/>
              <a:chExt cx="2003932" cy="369332"/>
            </a:xfrm>
          </p:grpSpPr>
          <p:grpSp>
            <p:nvGrpSpPr>
              <p:cNvPr id="175" name="Group 174">
                <a:extLst>
                  <a:ext uri="{FF2B5EF4-FFF2-40B4-BE49-F238E27FC236}">
                    <a16:creationId xmlns:a16="http://schemas.microsoft.com/office/drawing/2014/main" id="{11FC8479-D121-CF45-BE67-D2FC95EAF7B9}"/>
                  </a:ext>
                </a:extLst>
              </p:cNvPr>
              <p:cNvGrpSpPr/>
              <p:nvPr/>
            </p:nvGrpSpPr>
            <p:grpSpPr>
              <a:xfrm>
                <a:off x="7504363" y="3183676"/>
                <a:ext cx="2003932" cy="306163"/>
                <a:chOff x="1616358" y="2551230"/>
                <a:chExt cx="2141698" cy="218510"/>
              </a:xfrm>
            </p:grpSpPr>
            <p:sp>
              <p:nvSpPr>
                <p:cNvPr id="177" name="Rectangle 176">
                  <a:extLst>
                    <a:ext uri="{FF2B5EF4-FFF2-40B4-BE49-F238E27FC236}">
                      <a16:creationId xmlns:a16="http://schemas.microsoft.com/office/drawing/2014/main" id="{553693F6-B250-A94A-973B-A2B9E24D52C4}"/>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8" name="Oval 177">
                  <a:extLst>
                    <a:ext uri="{FF2B5EF4-FFF2-40B4-BE49-F238E27FC236}">
                      <a16:creationId xmlns:a16="http://schemas.microsoft.com/office/drawing/2014/main" id="{90731F76-7DB6-864C-9B95-2487D9D7B8DE}"/>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9" name="Oval 178">
                  <a:extLst>
                    <a:ext uri="{FF2B5EF4-FFF2-40B4-BE49-F238E27FC236}">
                      <a16:creationId xmlns:a16="http://schemas.microsoft.com/office/drawing/2014/main" id="{31CDAEAB-9168-0E4F-9A8E-E906655A076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0" name="Rectangle 179">
                  <a:extLst>
                    <a:ext uri="{FF2B5EF4-FFF2-40B4-BE49-F238E27FC236}">
                      <a16:creationId xmlns:a16="http://schemas.microsoft.com/office/drawing/2014/main" id="{34315B0F-7173-EA4C-98E3-3F4A8474AFE9}"/>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76" name="TextBox 175">
                <a:extLst>
                  <a:ext uri="{FF2B5EF4-FFF2-40B4-BE49-F238E27FC236}">
                    <a16:creationId xmlns:a16="http://schemas.microsoft.com/office/drawing/2014/main" id="{997FB701-F3E4-214A-918C-4E8D192B2BB3}"/>
                  </a:ext>
                </a:extLst>
              </p:cNvPr>
              <p:cNvSpPr txBox="1"/>
              <p:nvPr/>
            </p:nvSpPr>
            <p:spPr>
              <a:xfrm>
                <a:off x="7695752" y="3141846"/>
                <a:ext cx="167885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reliable channel</a:t>
                </a:r>
              </a:p>
            </p:txBody>
          </p:sp>
        </p:grpSp>
        <p:cxnSp>
          <p:nvCxnSpPr>
            <p:cNvPr id="169" name="Straight Connector 168">
              <a:extLst>
                <a:ext uri="{FF2B5EF4-FFF2-40B4-BE49-F238E27FC236}">
                  <a16:creationId xmlns:a16="http://schemas.microsoft.com/office/drawing/2014/main" id="{82CF18A5-E8B1-C44A-855D-BC2E13F5D131}"/>
                </a:ext>
              </a:extLst>
            </p:cNvPr>
            <p:cNvCxnSpPr>
              <a:cxnSpLocks/>
            </p:cNvCxnSpPr>
            <p:nvPr/>
          </p:nvCxnSpPr>
          <p:spPr>
            <a:xfrm>
              <a:off x="1082232"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0" name="Bent-Up Arrow 169">
              <a:extLst>
                <a:ext uri="{FF2B5EF4-FFF2-40B4-BE49-F238E27FC236}">
                  <a16:creationId xmlns:a16="http://schemas.microsoft.com/office/drawing/2014/main" id="{35B9DBBD-4E46-054F-AF2A-3048455F5FA1}"/>
                </a:ext>
              </a:extLst>
            </p:cNvPr>
            <p:cNvSpPr/>
            <p:nvPr/>
          </p:nvSpPr>
          <p:spPr>
            <a:xfrm rot="5400000">
              <a:off x="2152182" y="3067004"/>
              <a:ext cx="462111" cy="773811"/>
            </a:xfrm>
            <a:prstGeom prst="bentUpArrow">
              <a:avLst>
                <a:gd name="adj1" fmla="val 7999"/>
                <a:gd name="adj2" fmla="val 16334"/>
                <a:gd name="adj3" fmla="val 213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71" name="Straight Connector 170">
              <a:extLst>
                <a:ext uri="{FF2B5EF4-FFF2-40B4-BE49-F238E27FC236}">
                  <a16:creationId xmlns:a16="http://schemas.microsoft.com/office/drawing/2014/main" id="{CFAA8010-49E9-EB46-BD2B-D57E00E6F5CD}"/>
                </a:ext>
              </a:extLst>
            </p:cNvPr>
            <p:cNvCxnSpPr>
              <a:cxnSpLocks/>
            </p:cNvCxnSpPr>
            <p:nvPr/>
          </p:nvCxnSpPr>
          <p:spPr>
            <a:xfrm>
              <a:off x="4645151"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F1100341-F7A9-1D41-8489-9128E671B607}"/>
                </a:ext>
              </a:extLst>
            </p:cNvPr>
            <p:cNvSpPr txBox="1"/>
            <p:nvPr/>
          </p:nvSpPr>
          <p:spPr>
            <a:xfrm>
              <a:off x="737513" y="3044385"/>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3" name="TextBox 172">
              <a:extLst>
                <a:ext uri="{FF2B5EF4-FFF2-40B4-BE49-F238E27FC236}">
                  <a16:creationId xmlns:a16="http://schemas.microsoft.com/office/drawing/2014/main" id="{30DCEE24-EC49-B244-B451-278656DCCEBE}"/>
                </a:ext>
              </a:extLst>
            </p:cNvPr>
            <p:cNvSpPr txBox="1"/>
            <p:nvPr/>
          </p:nvSpPr>
          <p:spPr>
            <a:xfrm>
              <a:off x="828116" y="3272133"/>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4" name="TextBox 173">
              <a:extLst>
                <a:ext uri="{FF2B5EF4-FFF2-40B4-BE49-F238E27FC236}">
                  <a16:creationId xmlns:a16="http://schemas.microsoft.com/office/drawing/2014/main" id="{15EB50A4-0F12-A743-8A7B-907E5EE4A2F5}"/>
                </a:ext>
              </a:extLst>
            </p:cNvPr>
            <p:cNvSpPr txBox="1"/>
            <p:nvPr/>
          </p:nvSpPr>
          <p:spPr>
            <a:xfrm flipH="1">
              <a:off x="1817207" y="4010900"/>
              <a:ext cx="402565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srgbClr val="C00000"/>
                  </a:solidFill>
                  <a:effectLst/>
                  <a:uLnTx/>
                  <a:uFillTx/>
                  <a:latin typeface="Calibri" panose="020F0502020204030204"/>
                  <a:ea typeface="+mn-ea"/>
                  <a:cs typeface="+mn-cs"/>
                </a:rPr>
                <a:t>abstraction</a:t>
              </a:r>
            </a:p>
          </p:txBody>
        </p:sp>
      </p:grpSp>
      <p:sp>
        <p:nvSpPr>
          <p:cNvPr id="66" name="Slide Number Placeholder 2">
            <a:extLst>
              <a:ext uri="{FF2B5EF4-FFF2-40B4-BE49-F238E27FC236}">
                <a16:creationId xmlns:a16="http://schemas.microsoft.com/office/drawing/2014/main" id="{F496148B-2840-6E48-8844-F185577E4A6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a:t>
            </a:fld>
            <a:endParaRPr lang="en-US" dirty="0"/>
          </a:p>
        </p:txBody>
      </p:sp>
    </p:spTree>
    <p:extLst>
      <p:ext uri="{BB962C8B-B14F-4D97-AF65-F5344CB8AC3E}">
        <p14:creationId xmlns:p14="http://schemas.microsoft.com/office/powerpoint/2010/main" val="31772380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rdt2.2: sender, receiver fragments</a:t>
            </a:r>
            <a:endParaRPr lang="en-US" sz="4400" dirty="0"/>
          </a:p>
        </p:txBody>
      </p:sp>
      <p:grpSp>
        <p:nvGrpSpPr>
          <p:cNvPr id="45" name="Group 3">
            <a:extLst>
              <a:ext uri="{FF2B5EF4-FFF2-40B4-BE49-F238E27FC236}">
                <a16:creationId xmlns:a16="http://schemas.microsoft.com/office/drawing/2014/main" id="{44C8BE99-8D47-E84F-BBFA-C24F85149C9B}"/>
              </a:ext>
            </a:extLst>
          </p:cNvPr>
          <p:cNvGrpSpPr>
            <a:grpSpLocks/>
          </p:cNvGrpSpPr>
          <p:nvPr/>
        </p:nvGrpSpPr>
        <p:grpSpPr bwMode="auto">
          <a:xfrm>
            <a:off x="3740933" y="1183947"/>
            <a:ext cx="6508750" cy="2841625"/>
            <a:chOff x="1529" y="780"/>
            <a:chExt cx="4100" cy="1790"/>
          </a:xfrm>
        </p:grpSpPr>
        <p:grpSp>
          <p:nvGrpSpPr>
            <p:cNvPr id="46" name="Group 4">
              <a:extLst>
                <a:ext uri="{FF2B5EF4-FFF2-40B4-BE49-F238E27FC236}">
                  <a16:creationId xmlns:a16="http://schemas.microsoft.com/office/drawing/2014/main" id="{B559F62B-A8CC-314C-9FFF-E4BE95186DBA}"/>
                </a:ext>
              </a:extLst>
            </p:cNvPr>
            <p:cNvGrpSpPr>
              <a:grpSpLocks/>
            </p:cNvGrpSpPr>
            <p:nvPr/>
          </p:nvGrpSpPr>
          <p:grpSpPr bwMode="auto">
            <a:xfrm>
              <a:off x="1651" y="1399"/>
              <a:ext cx="669" cy="528"/>
              <a:chOff x="1441" y="2062"/>
              <a:chExt cx="669" cy="528"/>
            </a:xfrm>
          </p:grpSpPr>
          <p:sp>
            <p:nvSpPr>
              <p:cNvPr id="63" name="Oval 5">
                <a:extLst>
                  <a:ext uri="{FF2B5EF4-FFF2-40B4-BE49-F238E27FC236}">
                    <a16:creationId xmlns:a16="http://schemas.microsoft.com/office/drawing/2014/main" id="{62508AC8-0382-1842-A725-28AD6849BC18}"/>
                  </a:ext>
                </a:extLst>
              </p:cNvPr>
              <p:cNvSpPr>
                <a:spLocks noChangeArrowheads="1"/>
              </p:cNvSpPr>
              <p:nvPr/>
            </p:nvSpPr>
            <p:spPr bwMode="auto">
              <a:xfrm>
                <a:off x="1483" y="2062"/>
                <a:ext cx="578" cy="528"/>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4" name="Text Box 6">
                <a:extLst>
                  <a:ext uri="{FF2B5EF4-FFF2-40B4-BE49-F238E27FC236}">
                    <a16:creationId xmlns:a16="http://schemas.microsoft.com/office/drawing/2014/main" id="{1C6CF7DE-4208-0546-B6D6-E98910387184}"/>
                  </a:ext>
                </a:extLst>
              </p:cNvPr>
              <p:cNvSpPr txBox="1">
                <a:spLocks noChangeArrowheads="1"/>
              </p:cNvSpPr>
              <p:nvPr/>
            </p:nvSpPr>
            <p:spPr bwMode="auto">
              <a:xfrm>
                <a:off x="1441" y="2110"/>
                <a:ext cx="66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0 from above</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47" name="Text Box 7">
              <a:extLst>
                <a:ext uri="{FF2B5EF4-FFF2-40B4-BE49-F238E27FC236}">
                  <a16:creationId xmlns:a16="http://schemas.microsoft.com/office/drawing/2014/main" id="{487FB5C4-F933-D746-9E6B-EB36683D91FA}"/>
                </a:ext>
              </a:extLst>
            </p:cNvPr>
            <p:cNvSpPr txBox="1">
              <a:spLocks noChangeArrowheads="1"/>
            </p:cNvSpPr>
            <p:nvPr/>
          </p:nvSpPr>
          <p:spPr bwMode="auto">
            <a:xfrm>
              <a:off x="1863" y="957"/>
              <a:ext cx="234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make_pkt(0,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8" name="Text Box 8">
              <a:extLst>
                <a:ext uri="{FF2B5EF4-FFF2-40B4-BE49-F238E27FC236}">
                  <a16:creationId xmlns:a16="http://schemas.microsoft.com/office/drawing/2014/main" id="{3AA6880E-F456-D948-8214-9C93DC52D9A7}"/>
                </a:ext>
              </a:extLst>
            </p:cNvPr>
            <p:cNvSpPr txBox="1">
              <a:spLocks noChangeArrowheads="1"/>
            </p:cNvSpPr>
            <p:nvPr/>
          </p:nvSpPr>
          <p:spPr bwMode="auto">
            <a:xfrm>
              <a:off x="1871" y="780"/>
              <a:ext cx="108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9" name="Line 9">
              <a:extLst>
                <a:ext uri="{FF2B5EF4-FFF2-40B4-BE49-F238E27FC236}">
                  <a16:creationId xmlns:a16="http://schemas.microsoft.com/office/drawing/2014/main" id="{7356AE7C-383F-CD4D-A8D4-0D863BECC90E}"/>
                </a:ext>
              </a:extLst>
            </p:cNvPr>
            <p:cNvSpPr>
              <a:spLocks noChangeShapeType="1"/>
            </p:cNvSpPr>
            <p:nvPr/>
          </p:nvSpPr>
          <p:spPr bwMode="auto">
            <a:xfrm>
              <a:off x="1910" y="992"/>
              <a:ext cx="22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0" name="Line 10">
              <a:extLst>
                <a:ext uri="{FF2B5EF4-FFF2-40B4-BE49-F238E27FC236}">
                  <a16:creationId xmlns:a16="http://schemas.microsoft.com/office/drawing/2014/main" id="{AABAA468-88B5-FD4A-933F-BEE3E0E800E0}"/>
                </a:ext>
              </a:extLst>
            </p:cNvPr>
            <p:cNvSpPr>
              <a:spLocks noChangeShapeType="1"/>
            </p:cNvSpPr>
            <p:nvPr/>
          </p:nvSpPr>
          <p:spPr bwMode="auto">
            <a:xfrm>
              <a:off x="1529" y="1313"/>
              <a:ext cx="264" cy="145"/>
            </a:xfrm>
            <a:prstGeom prst="line">
              <a:avLst/>
            </a:prstGeom>
            <a:noFill/>
            <a:ln w="19050">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1" name="Freeform 11">
              <a:extLst>
                <a:ext uri="{FF2B5EF4-FFF2-40B4-BE49-F238E27FC236}">
                  <a16:creationId xmlns:a16="http://schemas.microsoft.com/office/drawing/2014/main" id="{1B01ED8E-ABE5-DB46-A6A7-6A5FF2599E94}"/>
                </a:ext>
              </a:extLst>
            </p:cNvPr>
            <p:cNvSpPr>
              <a:spLocks/>
            </p:cNvSpPr>
            <p:nvPr/>
          </p:nvSpPr>
          <p:spPr bwMode="auto">
            <a:xfrm flipV="1">
              <a:off x="2096" y="1272"/>
              <a:ext cx="1195" cy="130"/>
            </a:xfrm>
            <a:custGeom>
              <a:avLst/>
              <a:gdLst>
                <a:gd name="T0" fmla="*/ 0 w 2835"/>
                <a:gd name="T1" fmla="*/ 0 h 525"/>
                <a:gd name="T2" fmla="*/ 0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2" name="Freeform 12">
              <a:extLst>
                <a:ext uri="{FF2B5EF4-FFF2-40B4-BE49-F238E27FC236}">
                  <a16:creationId xmlns:a16="http://schemas.microsoft.com/office/drawing/2014/main" id="{09A24A5A-3284-ED40-94E5-9F6FD9D580F8}"/>
                </a:ext>
              </a:extLst>
            </p:cNvPr>
            <p:cNvSpPr>
              <a:spLocks/>
            </p:cNvSpPr>
            <p:nvPr/>
          </p:nvSpPr>
          <p:spPr bwMode="auto">
            <a:xfrm rot="-1357180">
              <a:off x="3655" y="1225"/>
              <a:ext cx="285" cy="542"/>
            </a:xfrm>
            <a:custGeom>
              <a:avLst/>
              <a:gdLst>
                <a:gd name="T0" fmla="*/ 0 w 735"/>
                <a:gd name="T1" fmla="*/ 1 h 1080"/>
                <a:gd name="T2" fmla="*/ 0 w 735"/>
                <a:gd name="T3" fmla="*/ 1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3" name="Text Box 13">
              <a:extLst>
                <a:ext uri="{FF2B5EF4-FFF2-40B4-BE49-F238E27FC236}">
                  <a16:creationId xmlns:a16="http://schemas.microsoft.com/office/drawing/2014/main" id="{735F1B93-CE98-BB48-B7B4-F46E52A4B8B0}"/>
                </a:ext>
              </a:extLst>
            </p:cNvPr>
            <p:cNvSpPr txBox="1">
              <a:spLocks noChangeArrowheads="1"/>
            </p:cNvSpPr>
            <p:nvPr/>
          </p:nvSpPr>
          <p:spPr bwMode="auto">
            <a:xfrm>
              <a:off x="3978" y="1670"/>
              <a:ext cx="133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1" i="0" u="none" strike="noStrike" kern="0" cap="none" spc="0" normalizeH="0" baseline="0" noProof="0" dirty="0">
                <a:ln>
                  <a:noFill/>
                </a:ln>
                <a:solidFill>
                  <a:srgbClr val="FF0000"/>
                </a:solidFill>
                <a:effectLst/>
                <a:uLnTx/>
                <a:uFillTx/>
                <a:latin typeface="Times New Roman" panose="02020603050405020304" pitchFamily="18" charset="0"/>
                <a:ea typeface="ＭＳ Ｐゴシック" panose="020B0600070205080204" pitchFamily="34" charset="-128"/>
                <a:cs typeface="+mn-cs"/>
              </a:endParaRPr>
            </a:p>
          </p:txBody>
        </p:sp>
        <p:sp>
          <p:nvSpPr>
            <p:cNvPr id="54" name="Text Box 14">
              <a:extLst>
                <a:ext uri="{FF2B5EF4-FFF2-40B4-BE49-F238E27FC236}">
                  <a16:creationId xmlns:a16="http://schemas.microsoft.com/office/drawing/2014/main" id="{1358189F-C49B-9547-B76A-603CC6295715}"/>
                </a:ext>
              </a:extLst>
            </p:cNvPr>
            <p:cNvSpPr txBox="1">
              <a:spLocks noChangeArrowheads="1"/>
            </p:cNvSpPr>
            <p:nvPr/>
          </p:nvSpPr>
          <p:spPr bwMode="auto">
            <a:xfrm>
              <a:off x="3917" y="1174"/>
              <a:ext cx="171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600" b="1"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rPr>
                <a:t>isACK(rcvpkt,1)</a:t>
              </a: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5" name="Line 15">
              <a:extLst>
                <a:ext uri="{FF2B5EF4-FFF2-40B4-BE49-F238E27FC236}">
                  <a16:creationId xmlns:a16="http://schemas.microsoft.com/office/drawing/2014/main" id="{96FCE930-1E3E-9749-A456-2BE07EE342E4}"/>
                </a:ext>
              </a:extLst>
            </p:cNvPr>
            <p:cNvSpPr>
              <a:spLocks noChangeShapeType="1"/>
            </p:cNvSpPr>
            <p:nvPr/>
          </p:nvSpPr>
          <p:spPr bwMode="auto">
            <a:xfrm flipV="1">
              <a:off x="4043" y="1666"/>
              <a:ext cx="895"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6" name="Freeform 16">
              <a:extLst>
                <a:ext uri="{FF2B5EF4-FFF2-40B4-BE49-F238E27FC236}">
                  <a16:creationId xmlns:a16="http://schemas.microsoft.com/office/drawing/2014/main" id="{FF0C2363-5AAB-A541-81DC-66A1639302B9}"/>
                </a:ext>
              </a:extLst>
            </p:cNvPr>
            <p:cNvSpPr>
              <a:spLocks/>
            </p:cNvSpPr>
            <p:nvPr/>
          </p:nvSpPr>
          <p:spPr bwMode="auto">
            <a:xfrm>
              <a:off x="3747" y="1792"/>
              <a:ext cx="128" cy="774"/>
            </a:xfrm>
            <a:custGeom>
              <a:avLst/>
              <a:gdLst>
                <a:gd name="T0" fmla="*/ 67 w 128"/>
                <a:gd name="T1" fmla="*/ 774 h 774"/>
                <a:gd name="T2" fmla="*/ 0 w 128"/>
                <a:gd name="T3" fmla="*/ 0 h 774"/>
                <a:gd name="T4" fmla="*/ 0 60000 65536"/>
                <a:gd name="T5" fmla="*/ 0 60000 65536"/>
              </a:gdLst>
              <a:ahLst/>
              <a:cxnLst>
                <a:cxn ang="T4">
                  <a:pos x="T0" y="T1"/>
                </a:cxn>
                <a:cxn ang="T5">
                  <a:pos x="T2" y="T3"/>
                </a:cxn>
              </a:cxnLst>
              <a:rect l="0" t="0" r="r" b="b"/>
              <a:pathLst>
                <a:path w="128" h="774">
                  <a:moveTo>
                    <a:pt x="67" y="774"/>
                  </a:moveTo>
                  <a:cubicBezTo>
                    <a:pt x="128" y="425"/>
                    <a:pt x="81" y="0"/>
                    <a:pt x="0"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7" name="Text Box 17">
              <a:extLst>
                <a:ext uri="{FF2B5EF4-FFF2-40B4-BE49-F238E27FC236}">
                  <a16:creationId xmlns:a16="http://schemas.microsoft.com/office/drawing/2014/main" id="{A50A3675-BB4B-2C49-9E0C-E3B6864FCDC4}"/>
                </a:ext>
              </a:extLst>
            </p:cNvPr>
            <p:cNvSpPr txBox="1">
              <a:spLocks noChangeArrowheads="1"/>
            </p:cNvSpPr>
            <p:nvPr/>
          </p:nvSpPr>
          <p:spPr bwMode="auto">
            <a:xfrm>
              <a:off x="3838" y="2051"/>
              <a:ext cx="15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a:t>
              </a:r>
              <a:r>
                <a:rPr kumimoji="0" lang="en-US" altLang="en-US" sz="1600" b="1"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rPr>
                <a:t>isACK(rcvpkt,0)</a:t>
              </a:r>
              <a:r>
                <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8" name="Line 18">
              <a:extLst>
                <a:ext uri="{FF2B5EF4-FFF2-40B4-BE49-F238E27FC236}">
                  <a16:creationId xmlns:a16="http://schemas.microsoft.com/office/drawing/2014/main" id="{398A4307-79FC-E54C-B8A4-CCE6DE226EAE}"/>
                </a:ext>
              </a:extLst>
            </p:cNvPr>
            <p:cNvSpPr>
              <a:spLocks noChangeShapeType="1"/>
            </p:cNvSpPr>
            <p:nvPr/>
          </p:nvSpPr>
          <p:spPr bwMode="auto">
            <a:xfrm>
              <a:off x="3894" y="2570"/>
              <a:ext cx="11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59" name="Group 19">
              <a:extLst>
                <a:ext uri="{FF2B5EF4-FFF2-40B4-BE49-F238E27FC236}">
                  <a16:creationId xmlns:a16="http://schemas.microsoft.com/office/drawing/2014/main" id="{C0094035-BD90-5741-A641-F8D8DD3C7B8B}"/>
                </a:ext>
              </a:extLst>
            </p:cNvPr>
            <p:cNvGrpSpPr>
              <a:grpSpLocks/>
            </p:cNvGrpSpPr>
            <p:nvPr/>
          </p:nvGrpSpPr>
          <p:grpSpPr bwMode="auto">
            <a:xfrm>
              <a:off x="3135" y="1365"/>
              <a:ext cx="669" cy="528"/>
              <a:chOff x="1441" y="2062"/>
              <a:chExt cx="669" cy="528"/>
            </a:xfrm>
          </p:grpSpPr>
          <p:sp>
            <p:nvSpPr>
              <p:cNvPr id="61" name="Oval 20">
                <a:extLst>
                  <a:ext uri="{FF2B5EF4-FFF2-40B4-BE49-F238E27FC236}">
                    <a16:creationId xmlns:a16="http://schemas.microsoft.com/office/drawing/2014/main" id="{86E2B18C-13F1-BA46-BE50-CDE79E0D47C8}"/>
                  </a:ext>
                </a:extLst>
              </p:cNvPr>
              <p:cNvSpPr>
                <a:spLocks noChangeArrowheads="1"/>
              </p:cNvSpPr>
              <p:nvPr/>
            </p:nvSpPr>
            <p:spPr bwMode="auto">
              <a:xfrm>
                <a:off x="1483" y="2062"/>
                <a:ext cx="578" cy="528"/>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2" name="Text Box 21">
                <a:extLst>
                  <a:ext uri="{FF2B5EF4-FFF2-40B4-BE49-F238E27FC236}">
                    <a16:creationId xmlns:a16="http://schemas.microsoft.com/office/drawing/2014/main" id="{26734C2A-3109-3D4C-BAB8-AB1B111CE996}"/>
                  </a:ext>
                </a:extLst>
              </p:cNvPr>
              <p:cNvSpPr txBox="1">
                <a:spLocks noChangeArrowheads="1"/>
              </p:cNvSpPr>
              <p:nvPr/>
            </p:nvSpPr>
            <p:spPr bwMode="auto">
              <a:xfrm>
                <a:off x="1441" y="2110"/>
                <a:ext cx="66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0</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60" name="Text Box 22">
              <a:extLst>
                <a:ext uri="{FF2B5EF4-FFF2-40B4-BE49-F238E27FC236}">
                  <a16:creationId xmlns:a16="http://schemas.microsoft.com/office/drawing/2014/main" id="{A3A125D1-1D1E-2E4D-AE79-0DE766971E4B}"/>
                </a:ext>
              </a:extLst>
            </p:cNvPr>
            <p:cNvSpPr txBox="1">
              <a:spLocks noChangeArrowheads="1"/>
            </p:cNvSpPr>
            <p:nvPr/>
          </p:nvSpPr>
          <p:spPr bwMode="auto">
            <a:xfrm>
              <a:off x="2363" y="1810"/>
              <a:ext cx="935" cy="4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99"/>
                  </a:solidFill>
                  <a:effectLst/>
                  <a:uLnTx/>
                  <a:uFillTx/>
                  <a:latin typeface="Tahoma" charset="0"/>
                  <a:ea typeface="ＭＳ Ｐゴシック" charset="0"/>
                  <a:cs typeface="+mn-cs"/>
                </a:rPr>
                <a:t>sender FSM</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99"/>
                  </a:solidFill>
                  <a:effectLst/>
                  <a:uLnTx/>
                  <a:uFillTx/>
                  <a:latin typeface="Tahoma" charset="0"/>
                  <a:ea typeface="ＭＳ Ｐゴシック" charset="0"/>
                  <a:cs typeface="+mn-cs"/>
                </a:rPr>
                <a:t>fragment</a:t>
              </a:r>
            </a:p>
          </p:txBody>
        </p:sp>
      </p:grpSp>
      <p:sp>
        <p:nvSpPr>
          <p:cNvPr id="65" name="Line 23">
            <a:extLst>
              <a:ext uri="{FF2B5EF4-FFF2-40B4-BE49-F238E27FC236}">
                <a16:creationId xmlns:a16="http://schemas.microsoft.com/office/drawing/2014/main" id="{E71BBDED-78BE-4142-9E45-4E7E4B24FCA8}"/>
              </a:ext>
            </a:extLst>
          </p:cNvPr>
          <p:cNvSpPr>
            <a:spLocks noChangeShapeType="1"/>
          </p:cNvSpPr>
          <p:nvPr/>
        </p:nvSpPr>
        <p:spPr bwMode="auto">
          <a:xfrm>
            <a:off x="1978808" y="2549197"/>
            <a:ext cx="7883525" cy="2757488"/>
          </a:xfrm>
          <a:prstGeom prst="line">
            <a:avLst/>
          </a:prstGeom>
          <a:noFill/>
          <a:ln w="9525">
            <a:solidFill>
              <a:srgbClr val="00000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66" name="Group 24">
            <a:extLst>
              <a:ext uri="{FF2B5EF4-FFF2-40B4-BE49-F238E27FC236}">
                <a16:creationId xmlns:a16="http://schemas.microsoft.com/office/drawing/2014/main" id="{2E138519-EBF4-3B44-AD97-E2407D82A043}"/>
              </a:ext>
            </a:extLst>
          </p:cNvPr>
          <p:cNvGrpSpPr>
            <a:grpSpLocks/>
          </p:cNvGrpSpPr>
          <p:nvPr/>
        </p:nvGrpSpPr>
        <p:grpSpPr bwMode="auto">
          <a:xfrm>
            <a:off x="1313645" y="3769985"/>
            <a:ext cx="7234238" cy="2535237"/>
            <a:chOff x="0" y="2409"/>
            <a:chExt cx="4557" cy="1597"/>
          </a:xfrm>
        </p:grpSpPr>
        <p:sp>
          <p:nvSpPr>
            <p:cNvPr id="67" name="Text Box 25">
              <a:extLst>
                <a:ext uri="{FF2B5EF4-FFF2-40B4-BE49-F238E27FC236}">
                  <a16:creationId xmlns:a16="http://schemas.microsoft.com/office/drawing/2014/main" id="{C7F7CA42-D362-5647-A3B4-192876672E60}"/>
                </a:ext>
              </a:extLst>
            </p:cNvPr>
            <p:cNvSpPr txBox="1">
              <a:spLocks noChangeArrowheads="1"/>
            </p:cNvSpPr>
            <p:nvPr/>
          </p:nvSpPr>
          <p:spPr bwMode="auto">
            <a:xfrm>
              <a:off x="1849" y="3217"/>
              <a:ext cx="248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 has_seq1(rcvpkt) </a:t>
              </a:r>
              <a:endParaRPr kumimoji="0" lang="en-US"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8" name="Text Box 26">
              <a:extLst>
                <a:ext uri="{FF2B5EF4-FFF2-40B4-BE49-F238E27FC236}">
                  <a16:creationId xmlns:a16="http://schemas.microsoft.com/office/drawing/2014/main" id="{2AC2EAAE-2D47-A740-B364-15C85D65C9FB}"/>
                </a:ext>
              </a:extLst>
            </p:cNvPr>
            <p:cNvSpPr txBox="1">
              <a:spLocks noChangeArrowheads="1"/>
            </p:cNvSpPr>
            <p:nvPr/>
          </p:nvSpPr>
          <p:spPr bwMode="auto">
            <a:xfrm>
              <a:off x="1829" y="3568"/>
              <a:ext cx="263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extract(rcvpkt,data)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deliver_data(data)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rPr>
                <a:t>sndpkt = make_pkt(ACK1,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nvGrpSpPr>
            <p:cNvPr id="69" name="Group 27">
              <a:extLst>
                <a:ext uri="{FF2B5EF4-FFF2-40B4-BE49-F238E27FC236}">
                  <a16:creationId xmlns:a16="http://schemas.microsoft.com/office/drawing/2014/main" id="{D8482BD5-532F-3042-8803-E3C8BD739DC0}"/>
                </a:ext>
              </a:extLst>
            </p:cNvPr>
            <p:cNvGrpSpPr>
              <a:grpSpLocks/>
            </p:cNvGrpSpPr>
            <p:nvPr/>
          </p:nvGrpSpPr>
          <p:grpSpPr bwMode="auto">
            <a:xfrm>
              <a:off x="0" y="2409"/>
              <a:ext cx="3510" cy="1168"/>
              <a:chOff x="0" y="2409"/>
              <a:chExt cx="3510" cy="1168"/>
            </a:xfrm>
          </p:grpSpPr>
          <p:grpSp>
            <p:nvGrpSpPr>
              <p:cNvPr id="71" name="Group 28">
                <a:extLst>
                  <a:ext uri="{FF2B5EF4-FFF2-40B4-BE49-F238E27FC236}">
                    <a16:creationId xmlns:a16="http://schemas.microsoft.com/office/drawing/2014/main" id="{67FF8A8B-97EA-7D4F-A57C-A7614B5802ED}"/>
                  </a:ext>
                </a:extLst>
              </p:cNvPr>
              <p:cNvGrpSpPr>
                <a:grpSpLocks/>
              </p:cNvGrpSpPr>
              <p:nvPr/>
            </p:nvGrpSpPr>
            <p:grpSpPr bwMode="auto">
              <a:xfrm>
                <a:off x="1529" y="2687"/>
                <a:ext cx="534" cy="501"/>
                <a:chOff x="3570" y="3063"/>
                <a:chExt cx="534" cy="501"/>
              </a:xfrm>
            </p:grpSpPr>
            <p:sp>
              <p:nvSpPr>
                <p:cNvPr id="80" name="Oval 29">
                  <a:extLst>
                    <a:ext uri="{FF2B5EF4-FFF2-40B4-BE49-F238E27FC236}">
                      <a16:creationId xmlns:a16="http://schemas.microsoft.com/office/drawing/2014/main" id="{8D4E849D-9AF8-FC4F-B5E6-691ACC1951D1}"/>
                    </a:ext>
                  </a:extLst>
                </p:cNvPr>
                <p:cNvSpPr>
                  <a:spLocks noChangeArrowheads="1"/>
                </p:cNvSpPr>
                <p:nvPr/>
              </p:nvSpPr>
              <p:spPr bwMode="auto">
                <a:xfrm>
                  <a:off x="3570" y="3063"/>
                  <a:ext cx="534" cy="501"/>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1" name="Text Box 30">
                  <a:extLst>
                    <a:ext uri="{FF2B5EF4-FFF2-40B4-BE49-F238E27FC236}">
                      <a16:creationId xmlns:a16="http://schemas.microsoft.com/office/drawing/2014/main" id="{E4385747-A861-0E4B-AF7E-71CAF80ED148}"/>
                    </a:ext>
                  </a:extLst>
                </p:cNvPr>
                <p:cNvSpPr txBox="1">
                  <a:spLocks noChangeArrowheads="1"/>
                </p:cNvSpPr>
                <p:nvPr/>
              </p:nvSpPr>
              <p:spPr bwMode="auto">
                <a:xfrm>
                  <a:off x="3597" y="3085"/>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0 from below</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72" name="Freeform 31">
                <a:extLst>
                  <a:ext uri="{FF2B5EF4-FFF2-40B4-BE49-F238E27FC236}">
                    <a16:creationId xmlns:a16="http://schemas.microsoft.com/office/drawing/2014/main" id="{9115FE32-46F2-A847-8603-43A0C0E7C982}"/>
                  </a:ext>
                </a:extLst>
              </p:cNvPr>
              <p:cNvSpPr>
                <a:spLocks/>
              </p:cNvSpPr>
              <p:nvPr/>
            </p:nvSpPr>
            <p:spPr bwMode="auto">
              <a:xfrm>
                <a:off x="1925" y="2618"/>
                <a:ext cx="520" cy="117"/>
              </a:xfrm>
              <a:custGeom>
                <a:avLst/>
                <a:gdLst>
                  <a:gd name="T0" fmla="*/ 0 w 520"/>
                  <a:gd name="T1" fmla="*/ 117 h 117"/>
                  <a:gd name="T2" fmla="*/ 520 w 520"/>
                  <a:gd name="T3" fmla="*/ 17 h 117"/>
                  <a:gd name="T4" fmla="*/ 0 60000 65536"/>
                  <a:gd name="T5" fmla="*/ 0 60000 65536"/>
                </a:gdLst>
                <a:ahLst/>
                <a:cxnLst>
                  <a:cxn ang="T4">
                    <a:pos x="T0" y="T1"/>
                  </a:cxn>
                  <a:cxn ang="T5">
                    <a:pos x="T2" y="T3"/>
                  </a:cxn>
                </a:cxnLst>
                <a:rect l="0" t="0" r="r" b="b"/>
                <a:pathLst>
                  <a:path w="520" h="117">
                    <a:moveTo>
                      <a:pt x="0" y="117"/>
                    </a:moveTo>
                    <a:cubicBezTo>
                      <a:pt x="136" y="17"/>
                      <a:pt x="276" y="0"/>
                      <a:pt x="520" y="17"/>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3" name="Freeform 32">
                <a:extLst>
                  <a:ext uri="{FF2B5EF4-FFF2-40B4-BE49-F238E27FC236}">
                    <a16:creationId xmlns:a16="http://schemas.microsoft.com/office/drawing/2014/main" id="{A33629C7-E28A-5043-8973-73B06C05D8D9}"/>
                  </a:ext>
                </a:extLst>
              </p:cNvPr>
              <p:cNvSpPr>
                <a:spLocks/>
              </p:cNvSpPr>
              <p:nvPr/>
            </p:nvSpPr>
            <p:spPr bwMode="auto">
              <a:xfrm>
                <a:off x="1996" y="3125"/>
                <a:ext cx="1514" cy="130"/>
              </a:xfrm>
              <a:custGeom>
                <a:avLst/>
                <a:gdLst>
                  <a:gd name="T0" fmla="*/ 0 w 1514"/>
                  <a:gd name="T1" fmla="*/ 0 h 130"/>
                  <a:gd name="T2" fmla="*/ 1514 w 1514"/>
                  <a:gd name="T3" fmla="*/ 17 h 130"/>
                  <a:gd name="T4" fmla="*/ 0 60000 65536"/>
                  <a:gd name="T5" fmla="*/ 0 60000 65536"/>
                </a:gdLst>
                <a:ahLst/>
                <a:cxnLst>
                  <a:cxn ang="T4">
                    <a:pos x="T0" y="T1"/>
                  </a:cxn>
                  <a:cxn ang="T5">
                    <a:pos x="T2" y="T3"/>
                  </a:cxn>
                </a:cxnLst>
                <a:rect l="0" t="0" r="r" b="b"/>
                <a:pathLst>
                  <a:path w="1514" h="130">
                    <a:moveTo>
                      <a:pt x="0" y="0"/>
                    </a:moveTo>
                    <a:cubicBezTo>
                      <a:pt x="266" y="130"/>
                      <a:pt x="1322" y="113"/>
                      <a:pt x="1514" y="17"/>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4" name="Line 33">
                <a:extLst>
                  <a:ext uri="{FF2B5EF4-FFF2-40B4-BE49-F238E27FC236}">
                    <a16:creationId xmlns:a16="http://schemas.microsoft.com/office/drawing/2014/main" id="{7DAE0056-F522-6A47-87C1-BE5D09A7B6D3}"/>
                  </a:ext>
                </a:extLst>
              </p:cNvPr>
              <p:cNvSpPr>
                <a:spLocks noChangeShapeType="1"/>
              </p:cNvSpPr>
              <p:nvPr/>
            </p:nvSpPr>
            <p:spPr bwMode="auto">
              <a:xfrm>
                <a:off x="1919" y="3577"/>
                <a:ext cx="120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5" name="Freeform 34">
                <a:extLst>
                  <a:ext uri="{FF2B5EF4-FFF2-40B4-BE49-F238E27FC236}">
                    <a16:creationId xmlns:a16="http://schemas.microsoft.com/office/drawing/2014/main" id="{D3183506-C985-AE4B-8786-2BF1733F19C1}"/>
                  </a:ext>
                </a:extLst>
              </p:cNvPr>
              <p:cNvSpPr>
                <a:spLocks/>
              </p:cNvSpPr>
              <p:nvPr/>
            </p:nvSpPr>
            <p:spPr bwMode="auto">
              <a:xfrm flipH="1">
                <a:off x="1237" y="2468"/>
                <a:ext cx="309" cy="856"/>
              </a:xfrm>
              <a:custGeom>
                <a:avLst/>
                <a:gdLst>
                  <a:gd name="T0" fmla="*/ 0 w 619"/>
                  <a:gd name="T1" fmla="*/ 0 h 1815"/>
                  <a:gd name="T2" fmla="*/ 0 w 619"/>
                  <a:gd name="T3" fmla="*/ 0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6" name="Line 35">
                <a:extLst>
                  <a:ext uri="{FF2B5EF4-FFF2-40B4-BE49-F238E27FC236}">
                    <a16:creationId xmlns:a16="http://schemas.microsoft.com/office/drawing/2014/main" id="{3B7207C5-2DDB-A74F-9227-55920F12AA9A}"/>
                  </a:ext>
                </a:extLst>
              </p:cNvPr>
              <p:cNvSpPr>
                <a:spLocks noChangeShapeType="1"/>
              </p:cNvSpPr>
              <p:nvPr/>
            </p:nvSpPr>
            <p:spPr bwMode="auto">
              <a:xfrm>
                <a:off x="57" y="2936"/>
                <a:ext cx="121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7" name="Text Box 36">
                <a:extLst>
                  <a:ext uri="{FF2B5EF4-FFF2-40B4-BE49-F238E27FC236}">
                    <a16:creationId xmlns:a16="http://schemas.microsoft.com/office/drawing/2014/main" id="{10D86368-959C-734B-8A29-22BE54E9BF11}"/>
                  </a:ext>
                </a:extLst>
              </p:cNvPr>
              <p:cNvSpPr txBox="1">
                <a:spLocks noChangeArrowheads="1"/>
              </p:cNvSpPr>
              <p:nvPr/>
            </p:nvSpPr>
            <p:spPr bwMode="auto">
              <a:xfrm>
                <a:off x="6" y="2409"/>
                <a:ext cx="1487"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600" b="1"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rPr>
                  <a:t>has_seq1(rcvpkt))</a:t>
                </a:r>
                <a:endParaRPr kumimoji="0" lang="en-US" altLang="en-US" sz="1600" b="1" i="0" u="none" strike="noStrike" kern="0" cap="none" spc="0" normalizeH="0" baseline="0" noProof="0" dirty="0">
                  <a:ln>
                    <a:noFill/>
                  </a:ln>
                  <a:solidFill>
                    <a:srgbClr val="FF0000"/>
                  </a:solidFill>
                  <a:effectLst/>
                  <a:uLnTx/>
                  <a:uFillTx/>
                  <a:latin typeface="Times New Roman" panose="02020603050405020304" pitchFamily="18" charset="0"/>
                  <a:ea typeface="ＭＳ Ｐゴシック" panose="020B0600070205080204" pitchFamily="34" charset="-128"/>
                  <a:cs typeface="+mn-cs"/>
                </a:endParaRPr>
              </a:p>
            </p:txBody>
          </p:sp>
          <p:sp>
            <p:nvSpPr>
              <p:cNvPr id="78" name="Text Box 37">
                <a:extLst>
                  <a:ext uri="{FF2B5EF4-FFF2-40B4-BE49-F238E27FC236}">
                    <a16:creationId xmlns:a16="http://schemas.microsoft.com/office/drawing/2014/main" id="{18F09FB4-D9AF-AD4C-B898-09D2838B6D97}"/>
                  </a:ext>
                </a:extLst>
              </p:cNvPr>
              <p:cNvSpPr txBox="1">
                <a:spLocks noChangeArrowheads="1"/>
              </p:cNvSpPr>
              <p:nvPr/>
            </p:nvSpPr>
            <p:spPr bwMode="auto">
              <a:xfrm>
                <a:off x="0" y="2954"/>
                <a:ext cx="1284"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1" i="0" u="none" strike="noStrike" kern="0" cap="none" spc="0" normalizeH="0" baseline="0" noProof="0" dirty="0">
                  <a:ln>
                    <a:noFill/>
                  </a:ln>
                  <a:solidFill>
                    <a:srgbClr val="FF0000"/>
                  </a:solidFill>
                  <a:effectLst/>
                  <a:uLnTx/>
                  <a:uFillTx/>
                  <a:latin typeface="Times New Roman" panose="02020603050405020304" pitchFamily="18" charset="0"/>
                  <a:ea typeface="ＭＳ Ｐゴシック" panose="020B0600070205080204" pitchFamily="34" charset="-128"/>
                  <a:cs typeface="+mn-cs"/>
                </a:endParaRPr>
              </a:p>
            </p:txBody>
          </p:sp>
          <p:sp>
            <p:nvSpPr>
              <p:cNvPr id="79" name="Text Box 38">
                <a:extLst>
                  <a:ext uri="{FF2B5EF4-FFF2-40B4-BE49-F238E27FC236}">
                    <a16:creationId xmlns:a16="http://schemas.microsoft.com/office/drawing/2014/main" id="{E0B6922C-3192-A443-B72C-6BA385FDE71D}"/>
                  </a:ext>
                </a:extLst>
              </p:cNvPr>
              <p:cNvSpPr txBox="1">
                <a:spLocks noChangeArrowheads="1"/>
              </p:cNvSpPr>
              <p:nvPr/>
            </p:nvSpPr>
            <p:spPr bwMode="auto">
              <a:xfrm>
                <a:off x="2166" y="2709"/>
                <a:ext cx="1020" cy="4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FF0000"/>
                    </a:solidFill>
                    <a:prstDash val="dash"/>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99"/>
                    </a:solidFill>
                    <a:effectLst/>
                    <a:uLnTx/>
                    <a:uFillTx/>
                    <a:latin typeface="Tahoma" charset="0"/>
                    <a:ea typeface="ＭＳ Ｐゴシック" charset="0"/>
                    <a:cs typeface="+mn-cs"/>
                  </a:rPr>
                  <a:t>receiver FSM</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99"/>
                    </a:solidFill>
                    <a:effectLst/>
                    <a:uLnTx/>
                    <a:uFillTx/>
                    <a:latin typeface="Tahoma" charset="0"/>
                    <a:ea typeface="ＭＳ Ｐゴシック" charset="0"/>
                    <a:cs typeface="+mn-cs"/>
                  </a:rPr>
                  <a:t>fragment</a:t>
                </a:r>
              </a:p>
            </p:txBody>
          </p:sp>
        </p:grpSp>
        <p:sp>
          <p:nvSpPr>
            <p:cNvPr id="70" name="Text Box 39">
              <a:extLst>
                <a:ext uri="{FF2B5EF4-FFF2-40B4-BE49-F238E27FC236}">
                  <a16:creationId xmlns:a16="http://schemas.microsoft.com/office/drawing/2014/main" id="{60BFA42A-F9D1-AB4D-86F4-23CB7F278388}"/>
                </a:ext>
              </a:extLst>
            </p:cNvPr>
            <p:cNvSpPr txBox="1">
              <a:spLocks noChangeArrowheads="1"/>
            </p:cNvSpPr>
            <p:nvPr/>
          </p:nvSpPr>
          <p:spPr bwMode="auto">
            <a:xfrm>
              <a:off x="4318" y="2585"/>
              <a:ext cx="239"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Symbol" charset="0"/>
                  <a:ea typeface="ＭＳ Ｐゴシック" charset="0"/>
                  <a:cs typeface="+mn-cs"/>
                </a:rPr>
                <a:t>L</a:t>
              </a:r>
            </a:p>
          </p:txBody>
        </p:sp>
      </p:grpSp>
      <p:sp>
        <p:nvSpPr>
          <p:cNvPr id="40" name="Slide Number Placeholder 2">
            <a:extLst>
              <a:ext uri="{FF2B5EF4-FFF2-40B4-BE49-F238E27FC236}">
                <a16:creationId xmlns:a16="http://schemas.microsoft.com/office/drawing/2014/main" id="{F6D97494-9500-EB4E-A367-8D096797D41B}"/>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20</a:t>
            </a:fld>
            <a:endParaRPr lang="en-US" dirty="0"/>
          </a:p>
        </p:txBody>
      </p:sp>
    </p:spTree>
    <p:extLst>
      <p:ext uri="{BB962C8B-B14F-4D97-AF65-F5344CB8AC3E}">
        <p14:creationId xmlns:p14="http://schemas.microsoft.com/office/powerpoint/2010/main" val="203383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dirty="0"/>
              <a:t>rdt3.0: channels with errors </a:t>
            </a:r>
            <a:r>
              <a:rPr lang="en-US" i="1" dirty="0"/>
              <a:t>and</a:t>
            </a:r>
            <a:r>
              <a:rPr lang="en-US" dirty="0"/>
              <a:t> loss</a:t>
            </a:r>
            <a:endParaRPr lang="en-US" sz="4000" dirty="0"/>
          </a:p>
        </p:txBody>
      </p:sp>
      <p:sp>
        <p:nvSpPr>
          <p:cNvPr id="41" name="Rectangle 3">
            <a:extLst>
              <a:ext uri="{FF2B5EF4-FFF2-40B4-BE49-F238E27FC236}">
                <a16:creationId xmlns:a16="http://schemas.microsoft.com/office/drawing/2014/main" id="{55B826DE-FC00-8F40-8016-039FCFE597E4}"/>
              </a:ext>
            </a:extLst>
          </p:cNvPr>
          <p:cNvSpPr txBox="1">
            <a:spLocks noChangeArrowheads="1"/>
          </p:cNvSpPr>
          <p:nvPr/>
        </p:nvSpPr>
        <p:spPr>
          <a:xfrm>
            <a:off x="700825" y="1291107"/>
            <a:ext cx="10533232"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marR="0" lvl="0" indent="-1270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New channel assumption:</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underlying channel can also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lose</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packets (data, ACKs)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checksum, sequence #s, ACKs, retransmissions will be of help … but not quite enough</a:t>
            </a:r>
          </a:p>
        </p:txBody>
      </p:sp>
      <p:sp>
        <p:nvSpPr>
          <p:cNvPr id="4" name="TextBox 3">
            <a:extLst>
              <a:ext uri="{FF2B5EF4-FFF2-40B4-BE49-F238E27FC236}">
                <a16:creationId xmlns:a16="http://schemas.microsoft.com/office/drawing/2014/main" id="{96D30AFD-5483-8F4A-8353-70CF76EDD8F5}"/>
              </a:ext>
            </a:extLst>
          </p:cNvPr>
          <p:cNvSpPr txBox="1"/>
          <p:nvPr/>
        </p:nvSpPr>
        <p:spPr>
          <a:xfrm>
            <a:off x="1351723" y="4023238"/>
            <a:ext cx="9435547" cy="1323439"/>
          </a:xfrm>
          <a:prstGeom prst="rect">
            <a:avLst/>
          </a:prstGeom>
          <a:noFill/>
        </p:spPr>
        <p:txBody>
          <a:bodyPr wrap="square" rtlCol="0">
            <a:spAutoFit/>
          </a:bodyPr>
          <a:lstStyle/>
          <a:p>
            <a:pPr marL="581025" marR="0" lvl="0" indent="-568325" algn="ctr" defTabSz="914400" rtl="0" eaLnBrk="1" fontAlgn="auto" latinLnBrk="0" hangingPunct="1">
              <a:lnSpc>
                <a:spcPct val="100000"/>
              </a:lnSpc>
              <a:spcBef>
                <a:spcPts val="0"/>
              </a:spcBef>
              <a:spcAft>
                <a:spcPts val="0"/>
              </a:spcAft>
              <a:buClrTx/>
              <a:buSzTx/>
              <a:buFontTx/>
              <a:buNone/>
              <a:tabLst/>
              <a:defRPr/>
            </a:pPr>
            <a:r>
              <a:rPr kumimoji="0" lang="en-US" sz="4000" b="0" i="1" u="none"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How do </a:t>
            </a:r>
            <a:r>
              <a:rPr kumimoji="0" lang="en-US" sz="4000" b="0" i="1" u="none" strike="noStrike" kern="1200" cap="none" spc="0" normalizeH="0" baseline="0" noProof="0" dirty="0">
                <a:ln>
                  <a:noFill/>
                </a:ln>
                <a:solidFill>
                  <a:prstClr val="black"/>
                </a:solidFill>
                <a:effectLst/>
                <a:uLnTx/>
                <a:uFillTx/>
                <a:latin typeface="Calibri" panose="020F0502020204030204"/>
                <a:ea typeface="+mn-ea"/>
                <a:cs typeface="+mn-cs"/>
              </a:rPr>
              <a:t>humans</a:t>
            </a: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 handle lost sender-to-receiver words in conversation?</a:t>
            </a:r>
          </a:p>
        </p:txBody>
      </p:sp>
      <p:sp>
        <p:nvSpPr>
          <p:cNvPr id="5" name="Slide Number Placeholder 2">
            <a:extLst>
              <a:ext uri="{FF2B5EF4-FFF2-40B4-BE49-F238E27FC236}">
                <a16:creationId xmlns:a16="http://schemas.microsoft.com/office/drawing/2014/main" id="{B81C8263-652B-B54F-A380-A9D05ECA037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21</a:t>
            </a:fld>
            <a:endParaRPr lang="en-US" dirty="0"/>
          </a:p>
        </p:txBody>
      </p:sp>
    </p:spTree>
    <p:extLst>
      <p:ext uri="{BB962C8B-B14F-4D97-AF65-F5344CB8AC3E}">
        <p14:creationId xmlns:p14="http://schemas.microsoft.com/office/powerpoint/2010/main" val="141102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dirty="0"/>
              <a:t>rdt3.0: channels with errors </a:t>
            </a:r>
            <a:r>
              <a:rPr lang="en-US" i="1" dirty="0"/>
              <a:t>and</a:t>
            </a:r>
            <a:r>
              <a:rPr lang="en-US" dirty="0"/>
              <a:t> loss</a:t>
            </a:r>
            <a:endParaRPr lang="en-US" sz="4000" dirty="0"/>
          </a:p>
        </p:txBody>
      </p:sp>
      <p:sp>
        <p:nvSpPr>
          <p:cNvPr id="42" name="Rectangle 4">
            <a:extLst>
              <a:ext uri="{FF2B5EF4-FFF2-40B4-BE49-F238E27FC236}">
                <a16:creationId xmlns:a16="http://schemas.microsoft.com/office/drawing/2014/main" id="{709A56B0-0263-BE46-AEA5-8771DC7625B6}"/>
              </a:ext>
            </a:extLst>
          </p:cNvPr>
          <p:cNvSpPr txBox="1">
            <a:spLocks noChangeArrowheads="1"/>
          </p:cNvSpPr>
          <p:nvPr/>
        </p:nvSpPr>
        <p:spPr>
          <a:xfrm>
            <a:off x="751114" y="1355502"/>
            <a:ext cx="10924659" cy="507470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Approach:</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waits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“reasonable” amount of time for ACK </a:t>
            </a:r>
          </a:p>
          <a:p>
            <a:pPr marL="406400" marR="0" lvl="0" indent="-341313" algn="l" defTabSz="914400" rtl="0" eaLnBrk="1" fontAlgn="auto" latinLnBrk="0" hangingPunct="1">
              <a:lnSpc>
                <a:spcPct val="80000"/>
              </a:lnSpc>
              <a:spcBef>
                <a:spcPts val="12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retransmits if no ACK received in this time</a:t>
            </a:r>
          </a:p>
          <a:p>
            <a:pPr marL="406400" marR="0" lvl="0" indent="-341313" algn="l" defTabSz="914400" rtl="0" eaLnBrk="1" fontAlgn="auto" latinLnBrk="0" hangingPunct="1">
              <a:lnSpc>
                <a:spcPct val="70000"/>
              </a:lnSpc>
              <a:spcBef>
                <a:spcPts val="12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if pkt (or ACK) just delayed (not lost):</a:t>
            </a:r>
          </a:p>
          <a:p>
            <a:pPr marL="747713" marR="0" lvl="2" indent="-374650" algn="l" defTabSz="914400" rtl="0" eaLnBrk="1" fontAlgn="auto" latinLnBrk="0" hangingPunct="1">
              <a:lnSpc>
                <a:spcPct val="90000"/>
              </a:lnSpc>
              <a:spcBef>
                <a:spcPts val="12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retransmission will be  duplicate, but seq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already handles this!</a:t>
            </a:r>
          </a:p>
          <a:p>
            <a:pPr marL="747713" marR="0" lvl="2" indent="-374650" algn="l" defTabSz="914400" rtl="0" eaLnBrk="1" fontAlgn="auto" latinLnBrk="0" hangingPunct="1">
              <a:lnSpc>
                <a:spcPct val="90000"/>
              </a:lnSpc>
              <a:spcBef>
                <a:spcPts val="12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receiver must specify seq # of packet being ACKed</a:t>
            </a:r>
          </a:p>
        </p:txBody>
      </p:sp>
      <p:grpSp>
        <p:nvGrpSpPr>
          <p:cNvPr id="3" name="Group 2">
            <a:extLst>
              <a:ext uri="{FF2B5EF4-FFF2-40B4-BE49-F238E27FC236}">
                <a16:creationId xmlns:a16="http://schemas.microsoft.com/office/drawing/2014/main" id="{67B4DB3B-FB87-7B42-8ADE-E098B4B1CDD9}"/>
              </a:ext>
            </a:extLst>
          </p:cNvPr>
          <p:cNvGrpSpPr/>
          <p:nvPr/>
        </p:nvGrpSpPr>
        <p:grpSpPr>
          <a:xfrm>
            <a:off x="3852654" y="4876800"/>
            <a:ext cx="3484723" cy="1905000"/>
            <a:chOff x="3667124" y="4359729"/>
            <a:chExt cx="3484723" cy="1905000"/>
          </a:xfrm>
        </p:grpSpPr>
        <p:pic>
          <p:nvPicPr>
            <p:cNvPr id="7170" name="Picture 2" descr="Image result for red alarm clock">
              <a:extLst>
                <a:ext uri="{FF2B5EF4-FFF2-40B4-BE49-F238E27FC236}">
                  <a16:creationId xmlns:a16="http://schemas.microsoft.com/office/drawing/2014/main" id="{78FD9079-5EFC-D744-A2EF-B55FD834CA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7124" y="4359729"/>
              <a:ext cx="3381375" cy="1905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91">
              <a:extLst>
                <a:ext uri="{FF2B5EF4-FFF2-40B4-BE49-F238E27FC236}">
                  <a16:creationId xmlns:a16="http://schemas.microsoft.com/office/drawing/2014/main" id="{62219A32-C5B7-4A41-B560-B3B62A39F92F}"/>
                </a:ext>
              </a:extLst>
            </p:cNvPr>
            <p:cNvSpPr txBox="1">
              <a:spLocks noChangeArrowheads="1"/>
            </p:cNvSpPr>
            <p:nvPr/>
          </p:nvSpPr>
          <p:spPr bwMode="auto">
            <a:xfrm>
              <a:off x="5932303" y="4757575"/>
              <a:ext cx="1219544" cy="3703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75000"/>
                </a:lnSpc>
                <a:spcBef>
                  <a:spcPct val="0"/>
                </a:spcBef>
                <a:spcAft>
                  <a:spcPct val="0"/>
                </a:spcAft>
                <a:buClrTx/>
                <a:buSzTx/>
                <a:buFontTx/>
                <a:buNone/>
                <a:tabLst/>
                <a:defRPr/>
              </a:pPr>
              <a:r>
                <a:rPr kumimoji="0" lang="en-US" sz="2400" b="0" i="1" u="none" strike="noStrike" kern="0" cap="none" spc="0" normalizeH="0" baseline="0" noProof="0" dirty="0">
                  <a:ln>
                    <a:noFill/>
                  </a:ln>
                  <a:solidFill>
                    <a:srgbClr val="C00000"/>
                  </a:solidFill>
                  <a:effectLst/>
                  <a:uLnTx/>
                  <a:uFillTx/>
                  <a:latin typeface="Tahoma" charset="0"/>
                  <a:ea typeface="ＭＳ Ｐゴシック" charset="0"/>
                  <a:cs typeface="+mn-cs"/>
                </a:rPr>
                <a:t>timeout</a:t>
              </a:r>
            </a:p>
          </p:txBody>
        </p:sp>
      </p:grpSp>
      <p:sp>
        <p:nvSpPr>
          <p:cNvPr id="10" name="Rectangle 4">
            <a:extLst>
              <a:ext uri="{FF2B5EF4-FFF2-40B4-BE49-F238E27FC236}">
                <a16:creationId xmlns:a16="http://schemas.microsoft.com/office/drawing/2014/main" id="{C21F0D09-350B-0D4B-B0F1-02B4E8F5DB35}"/>
              </a:ext>
            </a:extLst>
          </p:cNvPr>
          <p:cNvSpPr txBox="1">
            <a:spLocks noChangeArrowheads="1"/>
          </p:cNvSpPr>
          <p:nvPr/>
        </p:nvSpPr>
        <p:spPr>
          <a:xfrm>
            <a:off x="808619" y="4059181"/>
            <a:ext cx="10924659" cy="1016402"/>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6400" marR="0" lvl="0" indent="-341313" algn="l" defTabSz="914400" rtl="0" eaLnBrk="1" fontAlgn="auto" latinLnBrk="0" hangingPunct="1">
              <a:lnSpc>
                <a:spcPct val="100000"/>
              </a:lnSpc>
              <a:spcBef>
                <a:spcPts val="12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use countdown timer to interrupt after “reasonable” amount of time</a:t>
            </a:r>
          </a:p>
        </p:txBody>
      </p:sp>
      <p:sp>
        <p:nvSpPr>
          <p:cNvPr id="9" name="Slide Number Placeholder 2">
            <a:extLst>
              <a:ext uri="{FF2B5EF4-FFF2-40B4-BE49-F238E27FC236}">
                <a16:creationId xmlns:a16="http://schemas.microsoft.com/office/drawing/2014/main" id="{BA1AE1C8-34DA-8649-8588-05545644E513}"/>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22</a:t>
            </a:fld>
            <a:endParaRPr lang="en-US" dirty="0"/>
          </a:p>
        </p:txBody>
      </p:sp>
    </p:spTree>
    <p:extLst>
      <p:ext uri="{BB962C8B-B14F-4D97-AF65-F5344CB8AC3E}">
        <p14:creationId xmlns:p14="http://schemas.microsoft.com/office/powerpoint/2010/main" val="112676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42">
                                            <p:txEl>
                                              <p:pRg st="1" end="1"/>
                                            </p:txEl>
                                          </p:spTgt>
                                        </p:tgtEl>
                                        <p:attrNameLst>
                                          <p:attrName>style.visibility</p:attrName>
                                        </p:attrNameLst>
                                      </p:cBhvr>
                                      <p:to>
                                        <p:strVal val="visible"/>
                                      </p:to>
                                    </p:set>
                                    <p:animEffect transition="in" filter="dissolve">
                                      <p:cBhvr>
                                        <p:cTn id="11" dur="500"/>
                                        <p:tgtEl>
                                          <p:spTgt spid="42">
                                            <p:txEl>
                                              <p:pRg st="1" end="1"/>
                                            </p:txEl>
                                          </p:spTgt>
                                        </p:tgtEl>
                                      </p:cBhvr>
                                    </p:animEffect>
                                  </p:childTnLst>
                                </p:cTn>
                              </p:par>
                              <p:par>
                                <p:cTn id="12" presetID="9" presetClass="entr" presetSubtype="0" fill="hold" nodeType="withEffect">
                                  <p:stCondLst>
                                    <p:cond delay="0"/>
                                  </p:stCondLst>
                                  <p:childTnLst>
                                    <p:set>
                                      <p:cBhvr>
                                        <p:cTn id="13" dur="1" fill="hold">
                                          <p:stCondLst>
                                            <p:cond delay="0"/>
                                          </p:stCondLst>
                                        </p:cTn>
                                        <p:tgtEl>
                                          <p:spTgt spid="42">
                                            <p:txEl>
                                              <p:pRg st="2" end="2"/>
                                            </p:txEl>
                                          </p:spTgt>
                                        </p:tgtEl>
                                        <p:attrNameLst>
                                          <p:attrName>style.visibility</p:attrName>
                                        </p:attrNameLst>
                                      </p:cBhvr>
                                      <p:to>
                                        <p:strVal val="visible"/>
                                      </p:to>
                                    </p:set>
                                    <p:animEffect transition="in" filter="dissolve">
                                      <p:cBhvr>
                                        <p:cTn id="14" dur="500"/>
                                        <p:tgtEl>
                                          <p:spTgt spid="42">
                                            <p:txEl>
                                              <p:pRg st="2" end="2"/>
                                            </p:txEl>
                                          </p:spTgt>
                                        </p:tgtEl>
                                      </p:cBhvr>
                                    </p:animEffect>
                                  </p:childTnLst>
                                </p:cTn>
                              </p:par>
                              <p:par>
                                <p:cTn id="15" presetID="9" presetClass="entr" presetSubtype="0" fill="hold" nodeType="withEffect">
                                  <p:stCondLst>
                                    <p:cond delay="0"/>
                                  </p:stCondLst>
                                  <p:childTnLst>
                                    <p:set>
                                      <p:cBhvr>
                                        <p:cTn id="16" dur="1" fill="hold">
                                          <p:stCondLst>
                                            <p:cond delay="0"/>
                                          </p:stCondLst>
                                        </p:cTn>
                                        <p:tgtEl>
                                          <p:spTgt spid="42">
                                            <p:txEl>
                                              <p:pRg st="3" end="3"/>
                                            </p:txEl>
                                          </p:spTgt>
                                        </p:tgtEl>
                                        <p:attrNameLst>
                                          <p:attrName>style.visibility</p:attrName>
                                        </p:attrNameLst>
                                      </p:cBhvr>
                                      <p:to>
                                        <p:strVal val="visible"/>
                                      </p:to>
                                    </p:set>
                                    <p:animEffect transition="in" filter="dissolve">
                                      <p:cBhvr>
                                        <p:cTn id="17" dur="500"/>
                                        <p:tgtEl>
                                          <p:spTgt spid="42">
                                            <p:txEl>
                                              <p:pRg st="3" end="3"/>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42">
                                            <p:txEl>
                                              <p:pRg st="4" end="4"/>
                                            </p:txEl>
                                          </p:spTgt>
                                        </p:tgtEl>
                                        <p:attrNameLst>
                                          <p:attrName>style.visibility</p:attrName>
                                        </p:attrNameLst>
                                      </p:cBhvr>
                                      <p:to>
                                        <p:strVal val="visible"/>
                                      </p:to>
                                    </p:set>
                                    <p:animEffect transition="in" filter="dissolve">
                                      <p:cBhvr>
                                        <p:cTn id="20" dur="500"/>
                                        <p:tgtEl>
                                          <p:spTgt spid="42">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9" presetClass="entr" presetSubtype="0" fill="hold" nodeType="with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dissolve">
                                      <p:cBhvr>
                                        <p:cTn id="27" dur="500"/>
                                        <p:tgtEl>
                                          <p:spTgt spid="10">
                                            <p:txEl>
                                              <p:pRg st="0" end="0"/>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dissolve">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Rectangle 124">
            <a:extLst>
              <a:ext uri="{FF2B5EF4-FFF2-40B4-BE49-F238E27FC236}">
                <a16:creationId xmlns:a16="http://schemas.microsoft.com/office/drawing/2014/main" id="{5C125732-5AF8-DA4B-817C-FBB3A5B32FC1}"/>
              </a:ext>
            </a:extLst>
          </p:cNvPr>
          <p:cNvSpPr/>
          <p:nvPr/>
        </p:nvSpPr>
        <p:spPr>
          <a:xfrm>
            <a:off x="2666162" y="3735852"/>
            <a:ext cx="1037420"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4" name="Rectangle 123">
            <a:extLst>
              <a:ext uri="{FF2B5EF4-FFF2-40B4-BE49-F238E27FC236}">
                <a16:creationId xmlns:a16="http://schemas.microsoft.com/office/drawing/2014/main" id="{0D8C866A-2C1E-EA49-9FEE-17BE0B5EB65D}"/>
              </a:ext>
            </a:extLst>
          </p:cNvPr>
          <p:cNvSpPr/>
          <p:nvPr/>
        </p:nvSpPr>
        <p:spPr>
          <a:xfrm>
            <a:off x="5108911" y="5798809"/>
            <a:ext cx="1037420"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3" name="Rectangle 122">
            <a:extLst>
              <a:ext uri="{FF2B5EF4-FFF2-40B4-BE49-F238E27FC236}">
                <a16:creationId xmlns:a16="http://schemas.microsoft.com/office/drawing/2014/main" id="{B8F8E4F3-FCCE-BB46-816F-BE18AA10AA87}"/>
              </a:ext>
            </a:extLst>
          </p:cNvPr>
          <p:cNvSpPr/>
          <p:nvPr/>
        </p:nvSpPr>
        <p:spPr>
          <a:xfrm>
            <a:off x="8105934" y="3949220"/>
            <a:ext cx="944562"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1" name="Rectangle 120">
            <a:extLst>
              <a:ext uri="{FF2B5EF4-FFF2-40B4-BE49-F238E27FC236}">
                <a16:creationId xmlns:a16="http://schemas.microsoft.com/office/drawing/2014/main" id="{DEEC5A2E-CAFB-BA43-A154-13F98FBF8642}"/>
              </a:ext>
            </a:extLst>
          </p:cNvPr>
          <p:cNvSpPr/>
          <p:nvPr/>
        </p:nvSpPr>
        <p:spPr>
          <a:xfrm>
            <a:off x="4772033" y="1955144"/>
            <a:ext cx="1037420"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rdt3.0 sender</a:t>
            </a:r>
            <a:endParaRPr lang="en-US" sz="4400" dirty="0"/>
          </a:p>
        </p:txBody>
      </p:sp>
      <p:sp>
        <p:nvSpPr>
          <p:cNvPr id="64" name="Line 6">
            <a:extLst>
              <a:ext uri="{FF2B5EF4-FFF2-40B4-BE49-F238E27FC236}">
                <a16:creationId xmlns:a16="http://schemas.microsoft.com/office/drawing/2014/main" id="{78C37AB9-8D5F-A34A-A2BE-A05DFB4E8756}"/>
              </a:ext>
            </a:extLst>
          </p:cNvPr>
          <p:cNvSpPr>
            <a:spLocks noChangeShapeType="1"/>
          </p:cNvSpPr>
          <p:nvPr/>
        </p:nvSpPr>
        <p:spPr bwMode="auto">
          <a:xfrm>
            <a:off x="4488198" y="1637972"/>
            <a:ext cx="157163" cy="576262"/>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65" name="Group 7">
            <a:extLst>
              <a:ext uri="{FF2B5EF4-FFF2-40B4-BE49-F238E27FC236}">
                <a16:creationId xmlns:a16="http://schemas.microsoft.com/office/drawing/2014/main" id="{096872AC-5A50-874A-AB4F-3FB6FDD33CA8}"/>
              </a:ext>
            </a:extLst>
          </p:cNvPr>
          <p:cNvGrpSpPr>
            <a:grpSpLocks/>
          </p:cNvGrpSpPr>
          <p:nvPr/>
        </p:nvGrpSpPr>
        <p:grpSpPr bwMode="auto">
          <a:xfrm>
            <a:off x="7099636" y="2184072"/>
            <a:ext cx="889000" cy="865187"/>
            <a:chOff x="445" y="1273"/>
            <a:chExt cx="560" cy="545"/>
          </a:xfrm>
        </p:grpSpPr>
        <p:sp>
          <p:nvSpPr>
            <p:cNvPr id="66" name="Oval 8">
              <a:extLst>
                <a:ext uri="{FF2B5EF4-FFF2-40B4-BE49-F238E27FC236}">
                  <a16:creationId xmlns:a16="http://schemas.microsoft.com/office/drawing/2014/main" id="{E65B4A15-4BAC-CA4D-A49C-43B951682900}"/>
                </a:ext>
              </a:extLst>
            </p:cNvPr>
            <p:cNvSpPr>
              <a:spLocks noChangeArrowheads="1"/>
            </p:cNvSpPr>
            <p:nvPr/>
          </p:nvSpPr>
          <p:spPr bwMode="auto">
            <a:xfrm>
              <a:off x="445" y="1273"/>
              <a:ext cx="560" cy="54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7" name="Text Box 9">
              <a:extLst>
                <a:ext uri="{FF2B5EF4-FFF2-40B4-BE49-F238E27FC236}">
                  <a16:creationId xmlns:a16="http://schemas.microsoft.com/office/drawing/2014/main" id="{26B25746-91F9-5D4A-8F0C-823F1140A003}"/>
                </a:ext>
              </a:extLst>
            </p:cNvPr>
            <p:cNvSpPr txBox="1">
              <a:spLocks noChangeArrowheads="1"/>
            </p:cNvSpPr>
            <p:nvPr/>
          </p:nvSpPr>
          <p:spPr bwMode="auto">
            <a:xfrm>
              <a:off x="499" y="1309"/>
              <a:ext cx="45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ACK0</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4" name="Group 3">
            <a:extLst>
              <a:ext uri="{FF2B5EF4-FFF2-40B4-BE49-F238E27FC236}">
                <a16:creationId xmlns:a16="http://schemas.microsoft.com/office/drawing/2014/main" id="{7F4D04D9-9A61-C546-9AF6-16658062604A}"/>
              </a:ext>
            </a:extLst>
          </p:cNvPr>
          <p:cNvGrpSpPr/>
          <p:nvPr/>
        </p:nvGrpSpPr>
        <p:grpSpPr>
          <a:xfrm>
            <a:off x="4758073" y="1183947"/>
            <a:ext cx="3860800" cy="1144587"/>
            <a:chOff x="4758073" y="1183947"/>
            <a:chExt cx="3860800" cy="1144587"/>
          </a:xfrm>
        </p:grpSpPr>
        <p:sp>
          <p:nvSpPr>
            <p:cNvPr id="61" name="Text Box 3">
              <a:extLst>
                <a:ext uri="{FF2B5EF4-FFF2-40B4-BE49-F238E27FC236}">
                  <a16:creationId xmlns:a16="http://schemas.microsoft.com/office/drawing/2014/main" id="{277946DC-87AE-0E47-8DDD-C388A956445A}"/>
                </a:ext>
              </a:extLst>
            </p:cNvPr>
            <p:cNvSpPr txBox="1">
              <a:spLocks noChangeArrowheads="1"/>
            </p:cNvSpPr>
            <p:nvPr/>
          </p:nvSpPr>
          <p:spPr bwMode="auto">
            <a:xfrm>
              <a:off x="4758073" y="1477634"/>
              <a:ext cx="3860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make_pkt(0,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start_timer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2" name="Text Box 4">
              <a:extLst>
                <a:ext uri="{FF2B5EF4-FFF2-40B4-BE49-F238E27FC236}">
                  <a16:creationId xmlns:a16="http://schemas.microsoft.com/office/drawing/2014/main" id="{11F4EC56-A6F5-A64D-95C8-7503733BD178}"/>
                </a:ext>
              </a:extLst>
            </p:cNvPr>
            <p:cNvSpPr txBox="1">
              <a:spLocks noChangeArrowheads="1"/>
            </p:cNvSpPr>
            <p:nvPr/>
          </p:nvSpPr>
          <p:spPr bwMode="auto">
            <a:xfrm>
              <a:off x="4799348" y="1183947"/>
              <a:ext cx="17240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3" name="Line 5">
              <a:extLst>
                <a:ext uri="{FF2B5EF4-FFF2-40B4-BE49-F238E27FC236}">
                  <a16:creationId xmlns:a16="http://schemas.microsoft.com/office/drawing/2014/main" id="{C1AF7291-871C-F046-AFBB-1556BBAC481A}"/>
                </a:ext>
              </a:extLst>
            </p:cNvPr>
            <p:cNvSpPr>
              <a:spLocks noChangeShapeType="1"/>
            </p:cNvSpPr>
            <p:nvPr/>
          </p:nvSpPr>
          <p:spPr bwMode="auto">
            <a:xfrm>
              <a:off x="4900948" y="1522084"/>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8" name="Freeform 10">
              <a:extLst>
                <a:ext uri="{FF2B5EF4-FFF2-40B4-BE49-F238E27FC236}">
                  <a16:creationId xmlns:a16="http://schemas.microsoft.com/office/drawing/2014/main" id="{8CEC024B-C97C-A74A-9916-3EDFFAAB7369}"/>
                </a:ext>
              </a:extLst>
            </p:cNvPr>
            <p:cNvSpPr>
              <a:spLocks/>
            </p:cNvSpPr>
            <p:nvPr/>
          </p:nvSpPr>
          <p:spPr bwMode="auto">
            <a:xfrm flipV="1">
              <a:off x="5123198" y="2165022"/>
              <a:ext cx="2090738" cy="163512"/>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72" name="Group 14">
            <a:extLst>
              <a:ext uri="{FF2B5EF4-FFF2-40B4-BE49-F238E27FC236}">
                <a16:creationId xmlns:a16="http://schemas.microsoft.com/office/drawing/2014/main" id="{56EFCAB8-B7AF-164A-9F92-8EACFBDEB179}"/>
              </a:ext>
            </a:extLst>
          </p:cNvPr>
          <p:cNvGrpSpPr>
            <a:grpSpLocks/>
          </p:cNvGrpSpPr>
          <p:nvPr/>
        </p:nvGrpSpPr>
        <p:grpSpPr bwMode="auto">
          <a:xfrm>
            <a:off x="7191711" y="4098597"/>
            <a:ext cx="1189037" cy="850900"/>
            <a:chOff x="4090" y="3230"/>
            <a:chExt cx="749" cy="536"/>
          </a:xfrm>
        </p:grpSpPr>
        <p:sp>
          <p:nvSpPr>
            <p:cNvPr id="73" name="Oval 15">
              <a:extLst>
                <a:ext uri="{FF2B5EF4-FFF2-40B4-BE49-F238E27FC236}">
                  <a16:creationId xmlns:a16="http://schemas.microsoft.com/office/drawing/2014/main" id="{FA80C9CA-4B40-8840-B931-9FF9ACFD24EF}"/>
                </a:ext>
              </a:extLst>
            </p:cNvPr>
            <p:cNvSpPr>
              <a:spLocks noChangeArrowheads="1"/>
            </p:cNvSpPr>
            <p:nvPr/>
          </p:nvSpPr>
          <p:spPr bwMode="auto">
            <a:xfrm>
              <a:off x="4159" y="3230"/>
              <a:ext cx="595" cy="53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4" name="Text Box 16">
              <a:extLst>
                <a:ext uri="{FF2B5EF4-FFF2-40B4-BE49-F238E27FC236}">
                  <a16:creationId xmlns:a16="http://schemas.microsoft.com/office/drawing/2014/main" id="{521CFB86-2E9D-B149-847B-A167F4F8FCE1}"/>
                </a:ext>
              </a:extLst>
            </p:cNvPr>
            <p:cNvSpPr txBox="1">
              <a:spLocks noChangeArrowheads="1"/>
            </p:cNvSpPr>
            <p:nvPr/>
          </p:nvSpPr>
          <p:spPr bwMode="auto">
            <a:xfrm>
              <a:off x="4090" y="3270"/>
              <a:ext cx="7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call 1 from above</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14" name="Group 113">
            <a:extLst>
              <a:ext uri="{FF2B5EF4-FFF2-40B4-BE49-F238E27FC236}">
                <a16:creationId xmlns:a16="http://schemas.microsoft.com/office/drawing/2014/main" id="{40684A0E-9037-EB45-9EB8-86695DBF36A9}"/>
              </a:ext>
            </a:extLst>
          </p:cNvPr>
          <p:cNvGrpSpPr/>
          <p:nvPr/>
        </p:nvGrpSpPr>
        <p:grpSpPr>
          <a:xfrm>
            <a:off x="5054936" y="4832022"/>
            <a:ext cx="3444875" cy="1038225"/>
            <a:chOff x="5054936" y="4832022"/>
            <a:chExt cx="3444875" cy="1038225"/>
          </a:xfrm>
        </p:grpSpPr>
        <p:sp>
          <p:nvSpPr>
            <p:cNvPr id="76" name="Freeform 18">
              <a:extLst>
                <a:ext uri="{FF2B5EF4-FFF2-40B4-BE49-F238E27FC236}">
                  <a16:creationId xmlns:a16="http://schemas.microsoft.com/office/drawing/2014/main" id="{6F223C64-6D09-DE48-83F1-228C34DA64FA}"/>
                </a:ext>
              </a:extLst>
            </p:cNvPr>
            <p:cNvSpPr>
              <a:spLocks/>
            </p:cNvSpPr>
            <p:nvPr/>
          </p:nvSpPr>
          <p:spPr bwMode="auto">
            <a:xfrm>
              <a:off x="5108911" y="4832022"/>
              <a:ext cx="2312987" cy="274637"/>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8" name="Text Box 20">
              <a:extLst>
                <a:ext uri="{FF2B5EF4-FFF2-40B4-BE49-F238E27FC236}">
                  <a16:creationId xmlns:a16="http://schemas.microsoft.com/office/drawing/2014/main" id="{5C35E95A-ADB2-FF4D-BCD2-C9D9EABE9C6B}"/>
                </a:ext>
              </a:extLst>
            </p:cNvPr>
            <p:cNvSpPr txBox="1">
              <a:spLocks noChangeArrowheads="1"/>
            </p:cNvSpPr>
            <p:nvPr/>
          </p:nvSpPr>
          <p:spPr bwMode="auto">
            <a:xfrm>
              <a:off x="5054936" y="5317797"/>
              <a:ext cx="344487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make_pkt(1,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start_timer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9" name="Text Box 21">
              <a:extLst>
                <a:ext uri="{FF2B5EF4-FFF2-40B4-BE49-F238E27FC236}">
                  <a16:creationId xmlns:a16="http://schemas.microsoft.com/office/drawing/2014/main" id="{E55E1DDD-DB30-5446-8650-ECC81FF923ED}"/>
                </a:ext>
              </a:extLst>
            </p:cNvPr>
            <p:cNvSpPr txBox="1">
              <a:spLocks noChangeArrowheads="1"/>
            </p:cNvSpPr>
            <p:nvPr/>
          </p:nvSpPr>
          <p:spPr bwMode="auto">
            <a:xfrm>
              <a:off x="5054936" y="5035222"/>
              <a:ext cx="17240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0" name="Line 22">
              <a:extLst>
                <a:ext uri="{FF2B5EF4-FFF2-40B4-BE49-F238E27FC236}">
                  <a16:creationId xmlns:a16="http://schemas.microsoft.com/office/drawing/2014/main" id="{38F0E084-BD34-6345-8EFC-9B28222C5D7D}"/>
                </a:ext>
              </a:extLst>
            </p:cNvPr>
            <p:cNvSpPr>
              <a:spLocks noChangeShapeType="1"/>
            </p:cNvSpPr>
            <p:nvPr/>
          </p:nvSpPr>
          <p:spPr bwMode="auto">
            <a:xfrm>
              <a:off x="5173998" y="5346372"/>
              <a:ext cx="25987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D0E17AB3-A37A-384E-B76C-D9D33C764FEC}"/>
              </a:ext>
            </a:extLst>
          </p:cNvPr>
          <p:cNvGrpSpPr/>
          <p:nvPr/>
        </p:nvGrpSpPr>
        <p:grpSpPr>
          <a:xfrm>
            <a:off x="7858461" y="2912734"/>
            <a:ext cx="2309812" cy="1184275"/>
            <a:chOff x="7858461" y="2912734"/>
            <a:chExt cx="2309812" cy="1184275"/>
          </a:xfrm>
        </p:grpSpPr>
        <p:sp>
          <p:nvSpPr>
            <p:cNvPr id="77" name="Freeform 19">
              <a:extLst>
                <a:ext uri="{FF2B5EF4-FFF2-40B4-BE49-F238E27FC236}">
                  <a16:creationId xmlns:a16="http://schemas.microsoft.com/office/drawing/2014/main" id="{3DDB81C2-3ABA-CF4A-B97F-7179552BC636}"/>
                </a:ext>
              </a:extLst>
            </p:cNvPr>
            <p:cNvSpPr>
              <a:spLocks/>
            </p:cNvSpPr>
            <p:nvPr/>
          </p:nvSpPr>
          <p:spPr bwMode="auto">
            <a:xfrm rot="5400000" flipH="1" flipV="1">
              <a:off x="7349667" y="3421528"/>
              <a:ext cx="1184275" cy="166687"/>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1" name="Text Box 23">
              <a:extLst>
                <a:ext uri="{FF2B5EF4-FFF2-40B4-BE49-F238E27FC236}">
                  <a16:creationId xmlns:a16="http://schemas.microsoft.com/office/drawing/2014/main" id="{B3A5B058-CEE3-154A-8B9F-81FE6436B20E}"/>
                </a:ext>
              </a:extLst>
            </p:cNvPr>
            <p:cNvSpPr txBox="1">
              <a:spLocks noChangeArrowheads="1"/>
            </p:cNvSpPr>
            <p:nvPr/>
          </p:nvSpPr>
          <p:spPr bwMode="auto">
            <a:xfrm>
              <a:off x="8018798" y="3200072"/>
              <a:ext cx="21494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isACK(rcvpkt,0)</a:t>
              </a:r>
              <a:r>
                <a:rPr kumimoji="0" lang="en-US" altLang="en-US" sz="1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2" name="Line 24">
              <a:extLst>
                <a:ext uri="{FF2B5EF4-FFF2-40B4-BE49-F238E27FC236}">
                  <a16:creationId xmlns:a16="http://schemas.microsoft.com/office/drawing/2014/main" id="{6F172C79-50B4-9346-A88A-5975F73431A8}"/>
                </a:ext>
              </a:extLst>
            </p:cNvPr>
            <p:cNvSpPr>
              <a:spLocks noChangeShapeType="1"/>
            </p:cNvSpPr>
            <p:nvPr/>
          </p:nvSpPr>
          <p:spPr bwMode="auto">
            <a:xfrm>
              <a:off x="8134686" y="3911272"/>
              <a:ext cx="14192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7" name="Text Box 29">
              <a:extLst>
                <a:ext uri="{FF2B5EF4-FFF2-40B4-BE49-F238E27FC236}">
                  <a16:creationId xmlns:a16="http://schemas.microsoft.com/office/drawing/2014/main" id="{31338CB6-A233-944E-8AAB-06740429CED4}"/>
                </a:ext>
              </a:extLst>
            </p:cNvPr>
            <p:cNvSpPr txBox="1">
              <a:spLocks noChangeArrowheads="1"/>
            </p:cNvSpPr>
            <p:nvPr/>
          </p:nvSpPr>
          <p:spPr bwMode="auto">
            <a:xfrm>
              <a:off x="8039436" y="3892222"/>
              <a:ext cx="1514475"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stop_timer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15" name="Group 114">
            <a:extLst>
              <a:ext uri="{FF2B5EF4-FFF2-40B4-BE49-F238E27FC236}">
                <a16:creationId xmlns:a16="http://schemas.microsoft.com/office/drawing/2014/main" id="{264EE58C-9293-D64B-8FD5-BF4EEDF9C767}"/>
              </a:ext>
            </a:extLst>
          </p:cNvPr>
          <p:cNvGrpSpPr/>
          <p:nvPr/>
        </p:nvGrpSpPr>
        <p:grpSpPr>
          <a:xfrm>
            <a:off x="2638761" y="2958772"/>
            <a:ext cx="1933239" cy="1239836"/>
            <a:chOff x="2638761" y="2958772"/>
            <a:chExt cx="1933239" cy="1239836"/>
          </a:xfrm>
        </p:grpSpPr>
        <p:sp>
          <p:nvSpPr>
            <p:cNvPr id="75" name="Freeform 17">
              <a:extLst>
                <a:ext uri="{FF2B5EF4-FFF2-40B4-BE49-F238E27FC236}">
                  <a16:creationId xmlns:a16="http://schemas.microsoft.com/office/drawing/2014/main" id="{2F184C7E-A563-7E48-B933-43517ECFB8AD}"/>
                </a:ext>
              </a:extLst>
            </p:cNvPr>
            <p:cNvSpPr>
              <a:spLocks/>
            </p:cNvSpPr>
            <p:nvPr/>
          </p:nvSpPr>
          <p:spPr bwMode="auto">
            <a:xfrm rot="16200000" flipV="1">
              <a:off x="3932569" y="3559178"/>
              <a:ext cx="1137909" cy="140952"/>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5" name="Text Box 27">
              <a:extLst>
                <a:ext uri="{FF2B5EF4-FFF2-40B4-BE49-F238E27FC236}">
                  <a16:creationId xmlns:a16="http://schemas.microsoft.com/office/drawing/2014/main" id="{85546939-74F9-DE48-94D4-5CDE532CF8B4}"/>
                </a:ext>
              </a:extLst>
            </p:cNvPr>
            <p:cNvSpPr txBox="1">
              <a:spLocks noChangeArrowheads="1"/>
            </p:cNvSpPr>
            <p:nvPr/>
          </p:nvSpPr>
          <p:spPr bwMode="auto">
            <a:xfrm>
              <a:off x="2646698" y="2958772"/>
              <a:ext cx="191293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isACK(rcvpkt,1)</a:t>
              </a:r>
              <a:r>
                <a:rPr kumimoji="0" lang="en-US" altLang="en-US" sz="1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6" name="Line 28">
              <a:extLst>
                <a:ext uri="{FF2B5EF4-FFF2-40B4-BE49-F238E27FC236}">
                  <a16:creationId xmlns:a16="http://schemas.microsoft.com/office/drawing/2014/main" id="{8CA33983-E9A1-BF42-B982-07F0B1E94A02}"/>
                </a:ext>
              </a:extLst>
            </p:cNvPr>
            <p:cNvSpPr>
              <a:spLocks noChangeShapeType="1"/>
            </p:cNvSpPr>
            <p:nvPr/>
          </p:nvSpPr>
          <p:spPr bwMode="auto">
            <a:xfrm>
              <a:off x="2773698" y="3698547"/>
              <a:ext cx="15176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8" name="Text Box 30">
              <a:extLst>
                <a:ext uri="{FF2B5EF4-FFF2-40B4-BE49-F238E27FC236}">
                  <a16:creationId xmlns:a16="http://schemas.microsoft.com/office/drawing/2014/main" id="{C524B67B-7041-9242-9C97-B8A784A8F6F2}"/>
                </a:ext>
              </a:extLst>
            </p:cNvPr>
            <p:cNvSpPr txBox="1">
              <a:spLocks noChangeArrowheads="1"/>
            </p:cNvSpPr>
            <p:nvPr/>
          </p:nvSpPr>
          <p:spPr bwMode="auto">
            <a:xfrm>
              <a:off x="2638761" y="3671559"/>
              <a:ext cx="1514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stop_timer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00" name="Group 42">
            <a:extLst>
              <a:ext uri="{FF2B5EF4-FFF2-40B4-BE49-F238E27FC236}">
                <a16:creationId xmlns:a16="http://schemas.microsoft.com/office/drawing/2014/main" id="{7781A61F-1C88-6E46-96AB-268CBADE4526}"/>
              </a:ext>
            </a:extLst>
          </p:cNvPr>
          <p:cNvGrpSpPr>
            <a:grpSpLocks/>
          </p:cNvGrpSpPr>
          <p:nvPr/>
        </p:nvGrpSpPr>
        <p:grpSpPr bwMode="auto">
          <a:xfrm>
            <a:off x="4157998" y="2228522"/>
            <a:ext cx="1189038" cy="850900"/>
            <a:chOff x="4090" y="3230"/>
            <a:chExt cx="749" cy="536"/>
          </a:xfrm>
        </p:grpSpPr>
        <p:sp>
          <p:nvSpPr>
            <p:cNvPr id="101" name="Oval 43">
              <a:extLst>
                <a:ext uri="{FF2B5EF4-FFF2-40B4-BE49-F238E27FC236}">
                  <a16:creationId xmlns:a16="http://schemas.microsoft.com/office/drawing/2014/main" id="{EA3FA186-38E3-E24B-80CE-CDFC5DF36C2A}"/>
                </a:ext>
              </a:extLst>
            </p:cNvPr>
            <p:cNvSpPr>
              <a:spLocks noChangeArrowheads="1"/>
            </p:cNvSpPr>
            <p:nvPr/>
          </p:nvSpPr>
          <p:spPr bwMode="auto">
            <a:xfrm>
              <a:off x="4159" y="3230"/>
              <a:ext cx="595" cy="53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02" name="Text Box 44">
              <a:extLst>
                <a:ext uri="{FF2B5EF4-FFF2-40B4-BE49-F238E27FC236}">
                  <a16:creationId xmlns:a16="http://schemas.microsoft.com/office/drawing/2014/main" id="{237CD0D2-3CD0-9E45-8D08-0B39FC58CB38}"/>
                </a:ext>
              </a:extLst>
            </p:cNvPr>
            <p:cNvSpPr txBox="1">
              <a:spLocks noChangeArrowheads="1"/>
            </p:cNvSpPr>
            <p:nvPr/>
          </p:nvSpPr>
          <p:spPr bwMode="auto">
            <a:xfrm>
              <a:off x="4090" y="3270"/>
              <a:ext cx="7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call 0 from above</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04" name="Group 46">
            <a:extLst>
              <a:ext uri="{FF2B5EF4-FFF2-40B4-BE49-F238E27FC236}">
                <a16:creationId xmlns:a16="http://schemas.microsoft.com/office/drawing/2014/main" id="{3A7B09B7-7C1D-8D4E-8FEA-40BBC5ECB76A}"/>
              </a:ext>
            </a:extLst>
          </p:cNvPr>
          <p:cNvGrpSpPr>
            <a:grpSpLocks/>
          </p:cNvGrpSpPr>
          <p:nvPr/>
        </p:nvGrpSpPr>
        <p:grpSpPr bwMode="auto">
          <a:xfrm>
            <a:off x="4369136" y="4082722"/>
            <a:ext cx="889000" cy="865187"/>
            <a:chOff x="445" y="1273"/>
            <a:chExt cx="560" cy="545"/>
          </a:xfrm>
        </p:grpSpPr>
        <p:sp>
          <p:nvSpPr>
            <p:cNvPr id="105" name="Oval 47">
              <a:extLst>
                <a:ext uri="{FF2B5EF4-FFF2-40B4-BE49-F238E27FC236}">
                  <a16:creationId xmlns:a16="http://schemas.microsoft.com/office/drawing/2014/main" id="{1F85EC28-DE93-5C4D-AA1B-F8423FADF09B}"/>
                </a:ext>
              </a:extLst>
            </p:cNvPr>
            <p:cNvSpPr>
              <a:spLocks noChangeArrowheads="1"/>
            </p:cNvSpPr>
            <p:nvPr/>
          </p:nvSpPr>
          <p:spPr bwMode="auto">
            <a:xfrm>
              <a:off x="445" y="1273"/>
              <a:ext cx="560" cy="54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06" name="Text Box 48">
              <a:extLst>
                <a:ext uri="{FF2B5EF4-FFF2-40B4-BE49-F238E27FC236}">
                  <a16:creationId xmlns:a16="http://schemas.microsoft.com/office/drawing/2014/main" id="{8ED6243F-D34F-6848-8B35-66C2A258A3B6}"/>
                </a:ext>
              </a:extLst>
            </p:cNvPr>
            <p:cNvSpPr txBox="1">
              <a:spLocks noChangeArrowheads="1"/>
            </p:cNvSpPr>
            <p:nvPr/>
          </p:nvSpPr>
          <p:spPr bwMode="auto">
            <a:xfrm>
              <a:off x="499" y="1309"/>
              <a:ext cx="45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ACK1</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3" name="Oval 2">
            <a:extLst>
              <a:ext uri="{FF2B5EF4-FFF2-40B4-BE49-F238E27FC236}">
                <a16:creationId xmlns:a16="http://schemas.microsoft.com/office/drawing/2014/main" id="{D28BBA62-6263-C843-B29E-56B49980762A}"/>
              </a:ext>
            </a:extLst>
          </p:cNvPr>
          <p:cNvSpPr/>
          <p:nvPr/>
        </p:nvSpPr>
        <p:spPr>
          <a:xfrm>
            <a:off x="3771900" y="1861459"/>
            <a:ext cx="4800600" cy="1534886"/>
          </a:xfrm>
          <a:prstGeom prst="ellipse">
            <a:avLst/>
          </a:prstGeom>
          <a:no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2" name="Oval 121">
            <a:extLst>
              <a:ext uri="{FF2B5EF4-FFF2-40B4-BE49-F238E27FC236}">
                <a16:creationId xmlns:a16="http://schemas.microsoft.com/office/drawing/2014/main" id="{9E2FDDC8-8D96-114D-9DC7-646B2E492AD9}"/>
              </a:ext>
            </a:extLst>
          </p:cNvPr>
          <p:cNvSpPr/>
          <p:nvPr/>
        </p:nvSpPr>
        <p:spPr>
          <a:xfrm>
            <a:off x="3858986" y="3777345"/>
            <a:ext cx="4800600" cy="1534886"/>
          </a:xfrm>
          <a:prstGeom prst="ellipse">
            <a:avLst/>
          </a:prstGeom>
          <a:no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9D7B88F9-3891-3046-A064-B332A3527756}"/>
              </a:ext>
            </a:extLst>
          </p:cNvPr>
          <p:cNvSpPr/>
          <p:nvPr/>
        </p:nvSpPr>
        <p:spPr>
          <a:xfrm>
            <a:off x="4254500" y="2216171"/>
            <a:ext cx="952500" cy="87112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0" name="Oval 129">
            <a:extLst>
              <a:ext uri="{FF2B5EF4-FFF2-40B4-BE49-F238E27FC236}">
                <a16:creationId xmlns:a16="http://schemas.microsoft.com/office/drawing/2014/main" id="{622A35A9-A643-7C42-B044-B85FAF6A97F9}"/>
              </a:ext>
            </a:extLst>
          </p:cNvPr>
          <p:cNvSpPr/>
          <p:nvPr/>
        </p:nvSpPr>
        <p:spPr>
          <a:xfrm>
            <a:off x="7086600" y="2184400"/>
            <a:ext cx="914400" cy="86784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1" name="Oval 130">
            <a:extLst>
              <a:ext uri="{FF2B5EF4-FFF2-40B4-BE49-F238E27FC236}">
                <a16:creationId xmlns:a16="http://schemas.microsoft.com/office/drawing/2014/main" id="{29138640-D128-B549-B272-9634FBE0E919}"/>
              </a:ext>
            </a:extLst>
          </p:cNvPr>
          <p:cNvSpPr/>
          <p:nvPr/>
        </p:nvSpPr>
        <p:spPr>
          <a:xfrm>
            <a:off x="7302500" y="4102100"/>
            <a:ext cx="936658" cy="8509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2" name="Oval 131">
            <a:extLst>
              <a:ext uri="{FF2B5EF4-FFF2-40B4-BE49-F238E27FC236}">
                <a16:creationId xmlns:a16="http://schemas.microsoft.com/office/drawing/2014/main" id="{F8621F76-605F-FD4F-BBDF-20014AAFC358}"/>
              </a:ext>
            </a:extLst>
          </p:cNvPr>
          <p:cNvSpPr/>
          <p:nvPr/>
        </p:nvSpPr>
        <p:spPr>
          <a:xfrm>
            <a:off x="4356100" y="4070372"/>
            <a:ext cx="914400" cy="8763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3" name="Oval 132">
            <a:extLst>
              <a:ext uri="{FF2B5EF4-FFF2-40B4-BE49-F238E27FC236}">
                <a16:creationId xmlns:a16="http://schemas.microsoft.com/office/drawing/2014/main" id="{EC2E0DE7-1242-394F-B32C-D2097A456FDC}"/>
              </a:ext>
            </a:extLst>
          </p:cNvPr>
          <p:cNvSpPr/>
          <p:nvPr/>
        </p:nvSpPr>
        <p:spPr>
          <a:xfrm>
            <a:off x="4251325" y="2212996"/>
            <a:ext cx="952500" cy="87112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Slide Number Placeholder 2">
            <a:extLst>
              <a:ext uri="{FF2B5EF4-FFF2-40B4-BE49-F238E27FC236}">
                <a16:creationId xmlns:a16="http://schemas.microsoft.com/office/drawing/2014/main" id="{E51BA6D5-B9A8-EF43-ACE9-5217445FDC7F}"/>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23</a:t>
            </a:fld>
            <a:endParaRPr lang="en-US" dirty="0"/>
          </a:p>
        </p:txBody>
      </p:sp>
    </p:spTree>
    <p:extLst>
      <p:ext uri="{BB962C8B-B14F-4D97-AF65-F5344CB8AC3E}">
        <p14:creationId xmlns:p14="http://schemas.microsoft.com/office/powerpoint/2010/main" val="183202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1" nodeType="clickEffect">
                                  <p:stCondLst>
                                    <p:cond delay="0"/>
                                  </p:stCondLst>
                                  <p:childTnLst>
                                    <p:animEffect transition="out" filter="dissolv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par>
                                <p:cTn id="13" presetID="9" presetClass="entr" presetSubtype="0" fill="hold" grpId="0" nodeType="withEffect">
                                  <p:stCondLst>
                                    <p:cond delay="0"/>
                                  </p:stCondLst>
                                  <p:childTnLst>
                                    <p:set>
                                      <p:cBhvr>
                                        <p:cTn id="14" dur="1" fill="hold">
                                          <p:stCondLst>
                                            <p:cond delay="0"/>
                                          </p:stCondLst>
                                        </p:cTn>
                                        <p:tgtEl>
                                          <p:spTgt spid="122"/>
                                        </p:tgtEl>
                                        <p:attrNameLst>
                                          <p:attrName>style.visibility</p:attrName>
                                        </p:attrNameLst>
                                      </p:cBhvr>
                                      <p:to>
                                        <p:strVal val="visible"/>
                                      </p:to>
                                    </p:set>
                                    <p:animEffect transition="in" filter="dissolve">
                                      <p:cBhvr>
                                        <p:cTn id="15" dur="500"/>
                                        <p:tgtEl>
                                          <p:spTgt spid="12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par>
                                <p:cTn id="21" presetID="9" presetClass="exit" presetSubtype="0" fill="hold" grpId="1" nodeType="withEffect">
                                  <p:stCondLst>
                                    <p:cond delay="0"/>
                                  </p:stCondLst>
                                  <p:childTnLst>
                                    <p:animEffect transition="out" filter="dissolve">
                                      <p:cBhvr>
                                        <p:cTn id="22" dur="500"/>
                                        <p:tgtEl>
                                          <p:spTgt spid="122"/>
                                        </p:tgtEl>
                                      </p:cBhvr>
                                    </p:animEffect>
                                    <p:set>
                                      <p:cBhvr>
                                        <p:cTn id="23" dur="1" fill="hold">
                                          <p:stCondLst>
                                            <p:cond delay="499"/>
                                          </p:stCondLst>
                                        </p:cTn>
                                        <p:tgtEl>
                                          <p:spTgt spid="12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par>
                                <p:cTn id="29" presetID="9" presetClass="exit" presetSubtype="0" fill="hold" grpId="1" nodeType="withEffect">
                                  <p:stCondLst>
                                    <p:cond delay="0"/>
                                  </p:stCondLst>
                                  <p:childTnLst>
                                    <p:animEffect transition="out" filter="dissolve">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par>
                                <p:cTn id="32" presetID="9" presetClass="entr" presetSubtype="0" fill="hold" grpId="0" nodeType="withEffect">
                                  <p:stCondLst>
                                    <p:cond delay="0"/>
                                  </p:stCondLst>
                                  <p:childTnLst>
                                    <p:set>
                                      <p:cBhvr>
                                        <p:cTn id="33" dur="1" fill="hold">
                                          <p:stCondLst>
                                            <p:cond delay="0"/>
                                          </p:stCondLst>
                                        </p:cTn>
                                        <p:tgtEl>
                                          <p:spTgt spid="121"/>
                                        </p:tgtEl>
                                        <p:attrNameLst>
                                          <p:attrName>style.visibility</p:attrName>
                                        </p:attrNameLst>
                                      </p:cBhvr>
                                      <p:to>
                                        <p:strVal val="visible"/>
                                      </p:to>
                                    </p:set>
                                    <p:animEffect transition="in" filter="dissolve">
                                      <p:cBhvr>
                                        <p:cTn id="34" dur="500"/>
                                        <p:tgtEl>
                                          <p:spTgt spid="121"/>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130"/>
                                        </p:tgtEl>
                                        <p:attrNameLst>
                                          <p:attrName>style.visibility</p:attrName>
                                        </p:attrNameLst>
                                      </p:cBhvr>
                                      <p:to>
                                        <p:strVal val="visible"/>
                                      </p:to>
                                    </p:set>
                                    <p:animEffect transition="in" filter="dissolve">
                                      <p:cBhvr>
                                        <p:cTn id="38" dur="500"/>
                                        <p:tgtEl>
                                          <p:spTgt spid="13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up)">
                                      <p:cBhvr>
                                        <p:cTn id="43" dur="500"/>
                                        <p:tgtEl>
                                          <p:spTgt spid="5"/>
                                        </p:tgtEl>
                                      </p:cBhvr>
                                    </p:animEffect>
                                  </p:childTnLst>
                                </p:cTn>
                              </p:par>
                              <p:par>
                                <p:cTn id="44" presetID="9" presetClass="exit" presetSubtype="0" fill="hold" grpId="1" nodeType="withEffect">
                                  <p:stCondLst>
                                    <p:cond delay="0"/>
                                  </p:stCondLst>
                                  <p:childTnLst>
                                    <p:animEffect transition="out" filter="dissolve">
                                      <p:cBhvr>
                                        <p:cTn id="45" dur="500"/>
                                        <p:tgtEl>
                                          <p:spTgt spid="130"/>
                                        </p:tgtEl>
                                      </p:cBhvr>
                                    </p:animEffect>
                                    <p:set>
                                      <p:cBhvr>
                                        <p:cTn id="46" dur="1" fill="hold">
                                          <p:stCondLst>
                                            <p:cond delay="499"/>
                                          </p:stCondLst>
                                        </p:cTn>
                                        <p:tgtEl>
                                          <p:spTgt spid="130"/>
                                        </p:tgtEl>
                                        <p:attrNameLst>
                                          <p:attrName>style.visibility</p:attrName>
                                        </p:attrNameLst>
                                      </p:cBhvr>
                                      <p:to>
                                        <p:strVal val="hidden"/>
                                      </p:to>
                                    </p:set>
                                  </p:childTnLst>
                                </p:cTn>
                              </p:par>
                              <p:par>
                                <p:cTn id="47" presetID="9" presetClass="entr" presetSubtype="0" fill="hold" grpId="0" nodeType="withEffect">
                                  <p:stCondLst>
                                    <p:cond delay="0"/>
                                  </p:stCondLst>
                                  <p:childTnLst>
                                    <p:set>
                                      <p:cBhvr>
                                        <p:cTn id="48" dur="1" fill="hold">
                                          <p:stCondLst>
                                            <p:cond delay="0"/>
                                          </p:stCondLst>
                                        </p:cTn>
                                        <p:tgtEl>
                                          <p:spTgt spid="123"/>
                                        </p:tgtEl>
                                        <p:attrNameLst>
                                          <p:attrName>style.visibility</p:attrName>
                                        </p:attrNameLst>
                                      </p:cBhvr>
                                      <p:to>
                                        <p:strVal val="visible"/>
                                      </p:to>
                                    </p:set>
                                    <p:animEffect transition="in" filter="dissolve">
                                      <p:cBhvr>
                                        <p:cTn id="49" dur="500"/>
                                        <p:tgtEl>
                                          <p:spTgt spid="123"/>
                                        </p:tgtEl>
                                      </p:cBhvr>
                                    </p:animEffect>
                                  </p:childTnLst>
                                </p:cTn>
                              </p:par>
                            </p:childTnLst>
                          </p:cTn>
                        </p:par>
                        <p:par>
                          <p:cTn id="50" fill="hold">
                            <p:stCondLst>
                              <p:cond delay="500"/>
                            </p:stCondLst>
                            <p:childTnLst>
                              <p:par>
                                <p:cTn id="51" presetID="9" presetClass="entr" presetSubtype="0" fill="hold" grpId="0" nodeType="afterEffect">
                                  <p:stCondLst>
                                    <p:cond delay="0"/>
                                  </p:stCondLst>
                                  <p:childTnLst>
                                    <p:set>
                                      <p:cBhvr>
                                        <p:cTn id="52" dur="1" fill="hold">
                                          <p:stCondLst>
                                            <p:cond delay="0"/>
                                          </p:stCondLst>
                                        </p:cTn>
                                        <p:tgtEl>
                                          <p:spTgt spid="131"/>
                                        </p:tgtEl>
                                        <p:attrNameLst>
                                          <p:attrName>style.visibility</p:attrName>
                                        </p:attrNameLst>
                                      </p:cBhvr>
                                      <p:to>
                                        <p:strVal val="visible"/>
                                      </p:to>
                                    </p:set>
                                    <p:animEffect transition="in" filter="dissolve">
                                      <p:cBhvr>
                                        <p:cTn id="53" dur="500"/>
                                        <p:tgtEl>
                                          <p:spTgt spid="13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nodeType="clickEffect">
                                  <p:stCondLst>
                                    <p:cond delay="0"/>
                                  </p:stCondLst>
                                  <p:childTnLst>
                                    <p:set>
                                      <p:cBhvr>
                                        <p:cTn id="57" dur="1" fill="hold">
                                          <p:stCondLst>
                                            <p:cond delay="0"/>
                                          </p:stCondLst>
                                        </p:cTn>
                                        <p:tgtEl>
                                          <p:spTgt spid="114"/>
                                        </p:tgtEl>
                                        <p:attrNameLst>
                                          <p:attrName>style.visibility</p:attrName>
                                        </p:attrNameLst>
                                      </p:cBhvr>
                                      <p:to>
                                        <p:strVal val="visible"/>
                                      </p:to>
                                    </p:set>
                                    <p:animEffect transition="in" filter="wipe(right)">
                                      <p:cBhvr>
                                        <p:cTn id="58" dur="500"/>
                                        <p:tgtEl>
                                          <p:spTgt spid="114"/>
                                        </p:tgtEl>
                                      </p:cBhvr>
                                    </p:animEffect>
                                  </p:childTnLst>
                                </p:cTn>
                              </p:par>
                              <p:par>
                                <p:cTn id="59" presetID="9" presetClass="exit" presetSubtype="0" fill="hold" grpId="1" nodeType="withEffect">
                                  <p:stCondLst>
                                    <p:cond delay="0"/>
                                  </p:stCondLst>
                                  <p:childTnLst>
                                    <p:animEffect transition="out" filter="dissolve">
                                      <p:cBhvr>
                                        <p:cTn id="60" dur="500"/>
                                        <p:tgtEl>
                                          <p:spTgt spid="131"/>
                                        </p:tgtEl>
                                      </p:cBhvr>
                                    </p:animEffect>
                                    <p:set>
                                      <p:cBhvr>
                                        <p:cTn id="61" dur="1" fill="hold">
                                          <p:stCondLst>
                                            <p:cond delay="499"/>
                                          </p:stCondLst>
                                        </p:cTn>
                                        <p:tgtEl>
                                          <p:spTgt spid="131"/>
                                        </p:tgtEl>
                                        <p:attrNameLst>
                                          <p:attrName>style.visibility</p:attrName>
                                        </p:attrNameLst>
                                      </p:cBhvr>
                                      <p:to>
                                        <p:strVal val="hidden"/>
                                      </p:to>
                                    </p:set>
                                  </p:childTnLst>
                                </p:cTn>
                              </p:par>
                              <p:par>
                                <p:cTn id="62" presetID="9" presetClass="entr" presetSubtype="0" fill="hold" grpId="0" nodeType="withEffect">
                                  <p:stCondLst>
                                    <p:cond delay="0"/>
                                  </p:stCondLst>
                                  <p:childTnLst>
                                    <p:set>
                                      <p:cBhvr>
                                        <p:cTn id="63" dur="1" fill="hold">
                                          <p:stCondLst>
                                            <p:cond delay="0"/>
                                          </p:stCondLst>
                                        </p:cTn>
                                        <p:tgtEl>
                                          <p:spTgt spid="124"/>
                                        </p:tgtEl>
                                        <p:attrNameLst>
                                          <p:attrName>style.visibility</p:attrName>
                                        </p:attrNameLst>
                                      </p:cBhvr>
                                      <p:to>
                                        <p:strVal val="visible"/>
                                      </p:to>
                                    </p:set>
                                    <p:animEffect transition="in" filter="dissolve">
                                      <p:cBhvr>
                                        <p:cTn id="64" dur="500"/>
                                        <p:tgtEl>
                                          <p:spTgt spid="124"/>
                                        </p:tgtEl>
                                      </p:cBhvr>
                                    </p:animEffect>
                                  </p:childTnLst>
                                </p:cTn>
                              </p:par>
                            </p:childTnLst>
                          </p:cTn>
                        </p:par>
                        <p:par>
                          <p:cTn id="65" fill="hold">
                            <p:stCondLst>
                              <p:cond delay="500"/>
                            </p:stCondLst>
                            <p:childTnLst>
                              <p:par>
                                <p:cTn id="66" presetID="9" presetClass="entr" presetSubtype="0" fill="hold" grpId="0" nodeType="afterEffect">
                                  <p:stCondLst>
                                    <p:cond delay="0"/>
                                  </p:stCondLst>
                                  <p:childTnLst>
                                    <p:set>
                                      <p:cBhvr>
                                        <p:cTn id="67" dur="1" fill="hold">
                                          <p:stCondLst>
                                            <p:cond delay="0"/>
                                          </p:stCondLst>
                                        </p:cTn>
                                        <p:tgtEl>
                                          <p:spTgt spid="132"/>
                                        </p:tgtEl>
                                        <p:attrNameLst>
                                          <p:attrName>style.visibility</p:attrName>
                                        </p:attrNameLst>
                                      </p:cBhvr>
                                      <p:to>
                                        <p:strVal val="visible"/>
                                      </p:to>
                                    </p:set>
                                    <p:animEffect transition="in" filter="dissolve">
                                      <p:cBhvr>
                                        <p:cTn id="68" dur="500"/>
                                        <p:tgtEl>
                                          <p:spTgt spid="132"/>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115"/>
                                        </p:tgtEl>
                                        <p:attrNameLst>
                                          <p:attrName>style.visibility</p:attrName>
                                        </p:attrNameLst>
                                      </p:cBhvr>
                                      <p:to>
                                        <p:strVal val="visible"/>
                                      </p:to>
                                    </p:set>
                                    <p:animEffect transition="in" filter="wipe(down)">
                                      <p:cBhvr>
                                        <p:cTn id="73" dur="500"/>
                                        <p:tgtEl>
                                          <p:spTgt spid="115"/>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125"/>
                                        </p:tgtEl>
                                        <p:attrNameLst>
                                          <p:attrName>style.visibility</p:attrName>
                                        </p:attrNameLst>
                                      </p:cBhvr>
                                      <p:to>
                                        <p:strVal val="visible"/>
                                      </p:to>
                                    </p:set>
                                    <p:animEffect transition="in" filter="dissolve">
                                      <p:cBhvr>
                                        <p:cTn id="76" dur="500"/>
                                        <p:tgtEl>
                                          <p:spTgt spid="125"/>
                                        </p:tgtEl>
                                      </p:cBhvr>
                                    </p:animEffect>
                                  </p:childTnLst>
                                </p:cTn>
                              </p:par>
                              <p:par>
                                <p:cTn id="77" presetID="9" presetClass="exit" presetSubtype="0" fill="hold" grpId="1" nodeType="withEffect">
                                  <p:stCondLst>
                                    <p:cond delay="0"/>
                                  </p:stCondLst>
                                  <p:childTnLst>
                                    <p:animEffect transition="out" filter="dissolve">
                                      <p:cBhvr>
                                        <p:cTn id="78" dur="500"/>
                                        <p:tgtEl>
                                          <p:spTgt spid="132"/>
                                        </p:tgtEl>
                                      </p:cBhvr>
                                    </p:animEffect>
                                    <p:set>
                                      <p:cBhvr>
                                        <p:cTn id="79" dur="1" fill="hold">
                                          <p:stCondLst>
                                            <p:cond delay="499"/>
                                          </p:stCondLst>
                                        </p:cTn>
                                        <p:tgtEl>
                                          <p:spTgt spid="132"/>
                                        </p:tgtEl>
                                        <p:attrNameLst>
                                          <p:attrName>style.visibility</p:attrName>
                                        </p:attrNameLst>
                                      </p:cBhvr>
                                      <p:to>
                                        <p:strVal val="hidden"/>
                                      </p:to>
                                    </p:set>
                                  </p:childTnLst>
                                </p:cTn>
                              </p:par>
                            </p:childTnLst>
                          </p:cTn>
                        </p:par>
                        <p:par>
                          <p:cTn id="80" fill="hold">
                            <p:stCondLst>
                              <p:cond delay="500"/>
                            </p:stCondLst>
                            <p:childTnLst>
                              <p:par>
                                <p:cTn id="81" presetID="9" presetClass="entr" presetSubtype="0" fill="hold" grpId="0" nodeType="afterEffect">
                                  <p:stCondLst>
                                    <p:cond delay="0"/>
                                  </p:stCondLst>
                                  <p:childTnLst>
                                    <p:set>
                                      <p:cBhvr>
                                        <p:cTn id="82" dur="1" fill="hold">
                                          <p:stCondLst>
                                            <p:cond delay="0"/>
                                          </p:stCondLst>
                                        </p:cTn>
                                        <p:tgtEl>
                                          <p:spTgt spid="133"/>
                                        </p:tgtEl>
                                        <p:attrNameLst>
                                          <p:attrName>style.visibility</p:attrName>
                                        </p:attrNameLst>
                                      </p:cBhvr>
                                      <p:to>
                                        <p:strVal val="visible"/>
                                      </p:to>
                                    </p:set>
                                    <p:animEffect transition="in" filter="dissolve">
                                      <p:cBhvr>
                                        <p:cTn id="83"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24" grpId="0" animBg="1"/>
      <p:bldP spid="123" grpId="0" animBg="1"/>
      <p:bldP spid="121" grpId="0" animBg="1"/>
      <p:bldP spid="3" grpId="0" animBg="1"/>
      <p:bldP spid="3" grpId="1" animBg="1"/>
      <p:bldP spid="122" grpId="0" animBg="1"/>
      <p:bldP spid="122" grpId="1" animBg="1"/>
      <p:bldP spid="6" grpId="0" animBg="1"/>
      <p:bldP spid="6" grpId="1" animBg="1"/>
      <p:bldP spid="130" grpId="0" animBg="1"/>
      <p:bldP spid="130" grpId="1" animBg="1"/>
      <p:bldP spid="131" grpId="0" animBg="1"/>
      <p:bldP spid="131" grpId="1" animBg="1"/>
      <p:bldP spid="132" grpId="0" animBg="1"/>
      <p:bldP spid="132" grpId="1" animBg="1"/>
      <p:bldP spid="1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Rectangle 124">
            <a:extLst>
              <a:ext uri="{FF2B5EF4-FFF2-40B4-BE49-F238E27FC236}">
                <a16:creationId xmlns:a16="http://schemas.microsoft.com/office/drawing/2014/main" id="{5C125732-5AF8-DA4B-817C-FBB3A5B32FC1}"/>
              </a:ext>
            </a:extLst>
          </p:cNvPr>
          <p:cNvSpPr/>
          <p:nvPr/>
        </p:nvSpPr>
        <p:spPr>
          <a:xfrm>
            <a:off x="2666162" y="3735852"/>
            <a:ext cx="1037420"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4" name="Rectangle 123">
            <a:extLst>
              <a:ext uri="{FF2B5EF4-FFF2-40B4-BE49-F238E27FC236}">
                <a16:creationId xmlns:a16="http://schemas.microsoft.com/office/drawing/2014/main" id="{0D8C866A-2C1E-EA49-9FEE-17BE0B5EB65D}"/>
              </a:ext>
            </a:extLst>
          </p:cNvPr>
          <p:cNvSpPr/>
          <p:nvPr/>
        </p:nvSpPr>
        <p:spPr>
          <a:xfrm>
            <a:off x="5108911" y="5798809"/>
            <a:ext cx="1037420"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3" name="Rectangle 122">
            <a:extLst>
              <a:ext uri="{FF2B5EF4-FFF2-40B4-BE49-F238E27FC236}">
                <a16:creationId xmlns:a16="http://schemas.microsoft.com/office/drawing/2014/main" id="{B8F8E4F3-FCCE-BB46-816F-BE18AA10AA87}"/>
              </a:ext>
            </a:extLst>
          </p:cNvPr>
          <p:cNvSpPr/>
          <p:nvPr/>
        </p:nvSpPr>
        <p:spPr>
          <a:xfrm>
            <a:off x="8105934" y="3949220"/>
            <a:ext cx="944562"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1" name="Rectangle 120">
            <a:extLst>
              <a:ext uri="{FF2B5EF4-FFF2-40B4-BE49-F238E27FC236}">
                <a16:creationId xmlns:a16="http://schemas.microsoft.com/office/drawing/2014/main" id="{DEEC5A2E-CAFB-BA43-A154-13F98FBF8642}"/>
              </a:ext>
            </a:extLst>
          </p:cNvPr>
          <p:cNvSpPr/>
          <p:nvPr/>
        </p:nvSpPr>
        <p:spPr>
          <a:xfrm>
            <a:off x="4772033" y="1955144"/>
            <a:ext cx="1037420"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rdt3.0 sender</a:t>
            </a:r>
            <a:endParaRPr lang="en-US" sz="4400" dirty="0"/>
          </a:p>
        </p:txBody>
      </p:sp>
      <p:sp>
        <p:nvSpPr>
          <p:cNvPr id="64" name="Line 6">
            <a:extLst>
              <a:ext uri="{FF2B5EF4-FFF2-40B4-BE49-F238E27FC236}">
                <a16:creationId xmlns:a16="http://schemas.microsoft.com/office/drawing/2014/main" id="{78C37AB9-8D5F-A34A-A2BE-A05DFB4E8756}"/>
              </a:ext>
            </a:extLst>
          </p:cNvPr>
          <p:cNvSpPr>
            <a:spLocks noChangeShapeType="1"/>
          </p:cNvSpPr>
          <p:nvPr/>
        </p:nvSpPr>
        <p:spPr bwMode="auto">
          <a:xfrm>
            <a:off x="4488198" y="1637972"/>
            <a:ext cx="157163" cy="576262"/>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65" name="Group 7">
            <a:extLst>
              <a:ext uri="{FF2B5EF4-FFF2-40B4-BE49-F238E27FC236}">
                <a16:creationId xmlns:a16="http://schemas.microsoft.com/office/drawing/2014/main" id="{096872AC-5A50-874A-AB4F-3FB6FDD33CA8}"/>
              </a:ext>
            </a:extLst>
          </p:cNvPr>
          <p:cNvGrpSpPr>
            <a:grpSpLocks/>
          </p:cNvGrpSpPr>
          <p:nvPr/>
        </p:nvGrpSpPr>
        <p:grpSpPr bwMode="auto">
          <a:xfrm>
            <a:off x="7099636" y="2184072"/>
            <a:ext cx="889000" cy="865187"/>
            <a:chOff x="445" y="1273"/>
            <a:chExt cx="560" cy="545"/>
          </a:xfrm>
        </p:grpSpPr>
        <p:sp>
          <p:nvSpPr>
            <p:cNvPr id="66" name="Oval 8">
              <a:extLst>
                <a:ext uri="{FF2B5EF4-FFF2-40B4-BE49-F238E27FC236}">
                  <a16:creationId xmlns:a16="http://schemas.microsoft.com/office/drawing/2014/main" id="{E65B4A15-4BAC-CA4D-A49C-43B951682900}"/>
                </a:ext>
              </a:extLst>
            </p:cNvPr>
            <p:cNvSpPr>
              <a:spLocks noChangeArrowheads="1"/>
            </p:cNvSpPr>
            <p:nvPr/>
          </p:nvSpPr>
          <p:spPr bwMode="auto">
            <a:xfrm>
              <a:off x="445" y="1273"/>
              <a:ext cx="560" cy="54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7" name="Text Box 9">
              <a:extLst>
                <a:ext uri="{FF2B5EF4-FFF2-40B4-BE49-F238E27FC236}">
                  <a16:creationId xmlns:a16="http://schemas.microsoft.com/office/drawing/2014/main" id="{26B25746-91F9-5D4A-8F0C-823F1140A003}"/>
                </a:ext>
              </a:extLst>
            </p:cNvPr>
            <p:cNvSpPr txBox="1">
              <a:spLocks noChangeArrowheads="1"/>
            </p:cNvSpPr>
            <p:nvPr/>
          </p:nvSpPr>
          <p:spPr bwMode="auto">
            <a:xfrm>
              <a:off x="499" y="1309"/>
              <a:ext cx="45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ACK0</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4" name="Group 3">
            <a:extLst>
              <a:ext uri="{FF2B5EF4-FFF2-40B4-BE49-F238E27FC236}">
                <a16:creationId xmlns:a16="http://schemas.microsoft.com/office/drawing/2014/main" id="{7F4D04D9-9A61-C546-9AF6-16658062604A}"/>
              </a:ext>
            </a:extLst>
          </p:cNvPr>
          <p:cNvGrpSpPr/>
          <p:nvPr/>
        </p:nvGrpSpPr>
        <p:grpSpPr>
          <a:xfrm>
            <a:off x="4758073" y="1183947"/>
            <a:ext cx="3860800" cy="1144587"/>
            <a:chOff x="4758073" y="1183947"/>
            <a:chExt cx="3860800" cy="1144587"/>
          </a:xfrm>
        </p:grpSpPr>
        <p:sp>
          <p:nvSpPr>
            <p:cNvPr id="61" name="Text Box 3">
              <a:extLst>
                <a:ext uri="{FF2B5EF4-FFF2-40B4-BE49-F238E27FC236}">
                  <a16:creationId xmlns:a16="http://schemas.microsoft.com/office/drawing/2014/main" id="{277946DC-87AE-0E47-8DDD-C388A956445A}"/>
                </a:ext>
              </a:extLst>
            </p:cNvPr>
            <p:cNvSpPr txBox="1">
              <a:spLocks noChangeArrowheads="1"/>
            </p:cNvSpPr>
            <p:nvPr/>
          </p:nvSpPr>
          <p:spPr bwMode="auto">
            <a:xfrm>
              <a:off x="4758073" y="1477634"/>
              <a:ext cx="3860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make_pkt(0,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start_timer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2" name="Text Box 4">
              <a:extLst>
                <a:ext uri="{FF2B5EF4-FFF2-40B4-BE49-F238E27FC236}">
                  <a16:creationId xmlns:a16="http://schemas.microsoft.com/office/drawing/2014/main" id="{11F4EC56-A6F5-A64D-95C8-7503733BD178}"/>
                </a:ext>
              </a:extLst>
            </p:cNvPr>
            <p:cNvSpPr txBox="1">
              <a:spLocks noChangeArrowheads="1"/>
            </p:cNvSpPr>
            <p:nvPr/>
          </p:nvSpPr>
          <p:spPr bwMode="auto">
            <a:xfrm>
              <a:off x="4799348" y="1183947"/>
              <a:ext cx="17240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3" name="Line 5">
              <a:extLst>
                <a:ext uri="{FF2B5EF4-FFF2-40B4-BE49-F238E27FC236}">
                  <a16:creationId xmlns:a16="http://schemas.microsoft.com/office/drawing/2014/main" id="{C1AF7291-871C-F046-AFBB-1556BBAC481A}"/>
                </a:ext>
              </a:extLst>
            </p:cNvPr>
            <p:cNvSpPr>
              <a:spLocks noChangeShapeType="1"/>
            </p:cNvSpPr>
            <p:nvPr/>
          </p:nvSpPr>
          <p:spPr bwMode="auto">
            <a:xfrm>
              <a:off x="4900948" y="1522084"/>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8" name="Freeform 10">
              <a:extLst>
                <a:ext uri="{FF2B5EF4-FFF2-40B4-BE49-F238E27FC236}">
                  <a16:creationId xmlns:a16="http://schemas.microsoft.com/office/drawing/2014/main" id="{8CEC024B-C97C-A74A-9916-3EDFFAAB7369}"/>
                </a:ext>
              </a:extLst>
            </p:cNvPr>
            <p:cNvSpPr>
              <a:spLocks/>
            </p:cNvSpPr>
            <p:nvPr/>
          </p:nvSpPr>
          <p:spPr bwMode="auto">
            <a:xfrm flipV="1">
              <a:off x="5123198" y="2165022"/>
              <a:ext cx="2090738" cy="163512"/>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72" name="Group 14">
            <a:extLst>
              <a:ext uri="{FF2B5EF4-FFF2-40B4-BE49-F238E27FC236}">
                <a16:creationId xmlns:a16="http://schemas.microsoft.com/office/drawing/2014/main" id="{56EFCAB8-B7AF-164A-9F92-8EACFBDEB179}"/>
              </a:ext>
            </a:extLst>
          </p:cNvPr>
          <p:cNvGrpSpPr>
            <a:grpSpLocks/>
          </p:cNvGrpSpPr>
          <p:nvPr/>
        </p:nvGrpSpPr>
        <p:grpSpPr bwMode="auto">
          <a:xfrm>
            <a:off x="7191711" y="4098597"/>
            <a:ext cx="1189037" cy="850900"/>
            <a:chOff x="4090" y="3230"/>
            <a:chExt cx="749" cy="536"/>
          </a:xfrm>
        </p:grpSpPr>
        <p:sp>
          <p:nvSpPr>
            <p:cNvPr id="73" name="Oval 15">
              <a:extLst>
                <a:ext uri="{FF2B5EF4-FFF2-40B4-BE49-F238E27FC236}">
                  <a16:creationId xmlns:a16="http://schemas.microsoft.com/office/drawing/2014/main" id="{FA80C9CA-4B40-8840-B931-9FF9ACFD24EF}"/>
                </a:ext>
              </a:extLst>
            </p:cNvPr>
            <p:cNvSpPr>
              <a:spLocks noChangeArrowheads="1"/>
            </p:cNvSpPr>
            <p:nvPr/>
          </p:nvSpPr>
          <p:spPr bwMode="auto">
            <a:xfrm>
              <a:off x="4159" y="3230"/>
              <a:ext cx="595" cy="53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4" name="Text Box 16">
              <a:extLst>
                <a:ext uri="{FF2B5EF4-FFF2-40B4-BE49-F238E27FC236}">
                  <a16:creationId xmlns:a16="http://schemas.microsoft.com/office/drawing/2014/main" id="{521CFB86-2E9D-B149-847B-A167F4F8FCE1}"/>
                </a:ext>
              </a:extLst>
            </p:cNvPr>
            <p:cNvSpPr txBox="1">
              <a:spLocks noChangeArrowheads="1"/>
            </p:cNvSpPr>
            <p:nvPr/>
          </p:nvSpPr>
          <p:spPr bwMode="auto">
            <a:xfrm>
              <a:off x="4090" y="3270"/>
              <a:ext cx="7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call 1 from above</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14" name="Group 113">
            <a:extLst>
              <a:ext uri="{FF2B5EF4-FFF2-40B4-BE49-F238E27FC236}">
                <a16:creationId xmlns:a16="http://schemas.microsoft.com/office/drawing/2014/main" id="{40684A0E-9037-EB45-9EB8-86695DBF36A9}"/>
              </a:ext>
            </a:extLst>
          </p:cNvPr>
          <p:cNvGrpSpPr/>
          <p:nvPr/>
        </p:nvGrpSpPr>
        <p:grpSpPr>
          <a:xfrm>
            <a:off x="5054936" y="4832022"/>
            <a:ext cx="3444875" cy="1038225"/>
            <a:chOff x="5054936" y="4832022"/>
            <a:chExt cx="3444875" cy="1038225"/>
          </a:xfrm>
        </p:grpSpPr>
        <p:sp>
          <p:nvSpPr>
            <p:cNvPr id="76" name="Freeform 18">
              <a:extLst>
                <a:ext uri="{FF2B5EF4-FFF2-40B4-BE49-F238E27FC236}">
                  <a16:creationId xmlns:a16="http://schemas.microsoft.com/office/drawing/2014/main" id="{6F223C64-6D09-DE48-83F1-228C34DA64FA}"/>
                </a:ext>
              </a:extLst>
            </p:cNvPr>
            <p:cNvSpPr>
              <a:spLocks/>
            </p:cNvSpPr>
            <p:nvPr/>
          </p:nvSpPr>
          <p:spPr bwMode="auto">
            <a:xfrm>
              <a:off x="5108911" y="4832022"/>
              <a:ext cx="2312987" cy="274637"/>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8" name="Text Box 20">
              <a:extLst>
                <a:ext uri="{FF2B5EF4-FFF2-40B4-BE49-F238E27FC236}">
                  <a16:creationId xmlns:a16="http://schemas.microsoft.com/office/drawing/2014/main" id="{5C35E95A-ADB2-FF4D-BCD2-C9D9EABE9C6B}"/>
                </a:ext>
              </a:extLst>
            </p:cNvPr>
            <p:cNvSpPr txBox="1">
              <a:spLocks noChangeArrowheads="1"/>
            </p:cNvSpPr>
            <p:nvPr/>
          </p:nvSpPr>
          <p:spPr bwMode="auto">
            <a:xfrm>
              <a:off x="5054936" y="5317797"/>
              <a:ext cx="344487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make_pkt(1,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start_timer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9" name="Text Box 21">
              <a:extLst>
                <a:ext uri="{FF2B5EF4-FFF2-40B4-BE49-F238E27FC236}">
                  <a16:creationId xmlns:a16="http://schemas.microsoft.com/office/drawing/2014/main" id="{E55E1DDD-DB30-5446-8650-ECC81FF923ED}"/>
                </a:ext>
              </a:extLst>
            </p:cNvPr>
            <p:cNvSpPr txBox="1">
              <a:spLocks noChangeArrowheads="1"/>
            </p:cNvSpPr>
            <p:nvPr/>
          </p:nvSpPr>
          <p:spPr bwMode="auto">
            <a:xfrm>
              <a:off x="5054936" y="5035222"/>
              <a:ext cx="17240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0" name="Line 22">
              <a:extLst>
                <a:ext uri="{FF2B5EF4-FFF2-40B4-BE49-F238E27FC236}">
                  <a16:creationId xmlns:a16="http://schemas.microsoft.com/office/drawing/2014/main" id="{38F0E084-BD34-6345-8EFC-9B28222C5D7D}"/>
                </a:ext>
              </a:extLst>
            </p:cNvPr>
            <p:cNvSpPr>
              <a:spLocks noChangeShapeType="1"/>
            </p:cNvSpPr>
            <p:nvPr/>
          </p:nvSpPr>
          <p:spPr bwMode="auto">
            <a:xfrm>
              <a:off x="5173998" y="5346372"/>
              <a:ext cx="25987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D0E17AB3-A37A-384E-B76C-D9D33C764FEC}"/>
              </a:ext>
            </a:extLst>
          </p:cNvPr>
          <p:cNvGrpSpPr/>
          <p:nvPr/>
        </p:nvGrpSpPr>
        <p:grpSpPr>
          <a:xfrm>
            <a:off x="7858461" y="2912734"/>
            <a:ext cx="2309812" cy="1184275"/>
            <a:chOff x="7858461" y="2912734"/>
            <a:chExt cx="2309812" cy="1184275"/>
          </a:xfrm>
        </p:grpSpPr>
        <p:sp>
          <p:nvSpPr>
            <p:cNvPr id="77" name="Freeform 19">
              <a:extLst>
                <a:ext uri="{FF2B5EF4-FFF2-40B4-BE49-F238E27FC236}">
                  <a16:creationId xmlns:a16="http://schemas.microsoft.com/office/drawing/2014/main" id="{3DDB81C2-3ABA-CF4A-B97F-7179552BC636}"/>
                </a:ext>
              </a:extLst>
            </p:cNvPr>
            <p:cNvSpPr>
              <a:spLocks/>
            </p:cNvSpPr>
            <p:nvPr/>
          </p:nvSpPr>
          <p:spPr bwMode="auto">
            <a:xfrm rot="5400000" flipH="1" flipV="1">
              <a:off x="7349667" y="3421528"/>
              <a:ext cx="1184275" cy="166687"/>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1" name="Text Box 23">
              <a:extLst>
                <a:ext uri="{FF2B5EF4-FFF2-40B4-BE49-F238E27FC236}">
                  <a16:creationId xmlns:a16="http://schemas.microsoft.com/office/drawing/2014/main" id="{B3A5B058-CEE3-154A-8B9F-81FE6436B20E}"/>
                </a:ext>
              </a:extLst>
            </p:cNvPr>
            <p:cNvSpPr txBox="1">
              <a:spLocks noChangeArrowheads="1"/>
            </p:cNvSpPr>
            <p:nvPr/>
          </p:nvSpPr>
          <p:spPr bwMode="auto">
            <a:xfrm>
              <a:off x="8018798" y="3200072"/>
              <a:ext cx="21494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isACK(rcvpkt,0)</a:t>
              </a:r>
              <a:r>
                <a:rPr kumimoji="0" lang="en-US" altLang="en-US" sz="1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2" name="Line 24">
              <a:extLst>
                <a:ext uri="{FF2B5EF4-FFF2-40B4-BE49-F238E27FC236}">
                  <a16:creationId xmlns:a16="http://schemas.microsoft.com/office/drawing/2014/main" id="{6F172C79-50B4-9346-A88A-5975F73431A8}"/>
                </a:ext>
              </a:extLst>
            </p:cNvPr>
            <p:cNvSpPr>
              <a:spLocks noChangeShapeType="1"/>
            </p:cNvSpPr>
            <p:nvPr/>
          </p:nvSpPr>
          <p:spPr bwMode="auto">
            <a:xfrm>
              <a:off x="8134686" y="3911272"/>
              <a:ext cx="14192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7" name="Text Box 29">
              <a:extLst>
                <a:ext uri="{FF2B5EF4-FFF2-40B4-BE49-F238E27FC236}">
                  <a16:creationId xmlns:a16="http://schemas.microsoft.com/office/drawing/2014/main" id="{31338CB6-A233-944E-8AAB-06740429CED4}"/>
                </a:ext>
              </a:extLst>
            </p:cNvPr>
            <p:cNvSpPr txBox="1">
              <a:spLocks noChangeArrowheads="1"/>
            </p:cNvSpPr>
            <p:nvPr/>
          </p:nvSpPr>
          <p:spPr bwMode="auto">
            <a:xfrm>
              <a:off x="8039436" y="3892222"/>
              <a:ext cx="1514475"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stop_timer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15" name="Group 114">
            <a:extLst>
              <a:ext uri="{FF2B5EF4-FFF2-40B4-BE49-F238E27FC236}">
                <a16:creationId xmlns:a16="http://schemas.microsoft.com/office/drawing/2014/main" id="{264EE58C-9293-D64B-8FD5-BF4EEDF9C767}"/>
              </a:ext>
            </a:extLst>
          </p:cNvPr>
          <p:cNvGrpSpPr/>
          <p:nvPr/>
        </p:nvGrpSpPr>
        <p:grpSpPr>
          <a:xfrm>
            <a:off x="2638761" y="2958772"/>
            <a:ext cx="1945938" cy="1239836"/>
            <a:chOff x="2638761" y="2958772"/>
            <a:chExt cx="1945938" cy="1239836"/>
          </a:xfrm>
        </p:grpSpPr>
        <p:sp>
          <p:nvSpPr>
            <p:cNvPr id="75" name="Freeform 17">
              <a:extLst>
                <a:ext uri="{FF2B5EF4-FFF2-40B4-BE49-F238E27FC236}">
                  <a16:creationId xmlns:a16="http://schemas.microsoft.com/office/drawing/2014/main" id="{2F184C7E-A563-7E48-B933-43517ECFB8AD}"/>
                </a:ext>
              </a:extLst>
            </p:cNvPr>
            <p:cNvSpPr>
              <a:spLocks/>
            </p:cNvSpPr>
            <p:nvPr/>
          </p:nvSpPr>
          <p:spPr bwMode="auto">
            <a:xfrm rot="16200000" flipV="1">
              <a:off x="3932568" y="3546478"/>
              <a:ext cx="1150609" cy="153652"/>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5" name="Text Box 27">
              <a:extLst>
                <a:ext uri="{FF2B5EF4-FFF2-40B4-BE49-F238E27FC236}">
                  <a16:creationId xmlns:a16="http://schemas.microsoft.com/office/drawing/2014/main" id="{85546939-74F9-DE48-94D4-5CDE532CF8B4}"/>
                </a:ext>
              </a:extLst>
            </p:cNvPr>
            <p:cNvSpPr txBox="1">
              <a:spLocks noChangeArrowheads="1"/>
            </p:cNvSpPr>
            <p:nvPr/>
          </p:nvSpPr>
          <p:spPr bwMode="auto">
            <a:xfrm>
              <a:off x="2646698" y="2958772"/>
              <a:ext cx="191293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isACK(rcvpkt,1)</a:t>
              </a:r>
              <a:r>
                <a:rPr kumimoji="0" lang="en-US" altLang="en-US" sz="1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6" name="Line 28">
              <a:extLst>
                <a:ext uri="{FF2B5EF4-FFF2-40B4-BE49-F238E27FC236}">
                  <a16:creationId xmlns:a16="http://schemas.microsoft.com/office/drawing/2014/main" id="{8CA33983-E9A1-BF42-B982-07F0B1E94A02}"/>
                </a:ext>
              </a:extLst>
            </p:cNvPr>
            <p:cNvSpPr>
              <a:spLocks noChangeShapeType="1"/>
            </p:cNvSpPr>
            <p:nvPr/>
          </p:nvSpPr>
          <p:spPr bwMode="auto">
            <a:xfrm>
              <a:off x="2773698" y="3698547"/>
              <a:ext cx="15176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8" name="Text Box 30">
              <a:extLst>
                <a:ext uri="{FF2B5EF4-FFF2-40B4-BE49-F238E27FC236}">
                  <a16:creationId xmlns:a16="http://schemas.microsoft.com/office/drawing/2014/main" id="{C524B67B-7041-9242-9C97-B8A784A8F6F2}"/>
                </a:ext>
              </a:extLst>
            </p:cNvPr>
            <p:cNvSpPr txBox="1">
              <a:spLocks noChangeArrowheads="1"/>
            </p:cNvSpPr>
            <p:nvPr/>
          </p:nvSpPr>
          <p:spPr bwMode="auto">
            <a:xfrm>
              <a:off x="2638761" y="3671559"/>
              <a:ext cx="1514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stop_timer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9E1668F5-8EFC-FD4A-B0AD-080420B8D736}"/>
              </a:ext>
            </a:extLst>
          </p:cNvPr>
          <p:cNvGrpSpPr/>
          <p:nvPr/>
        </p:nvGrpSpPr>
        <p:grpSpPr>
          <a:xfrm>
            <a:off x="7977523" y="2372984"/>
            <a:ext cx="2447925" cy="741363"/>
            <a:chOff x="7977523" y="2372984"/>
            <a:chExt cx="2447925" cy="741363"/>
          </a:xfrm>
        </p:grpSpPr>
        <p:sp>
          <p:nvSpPr>
            <p:cNvPr id="128" name="Rectangle 127">
              <a:extLst>
                <a:ext uri="{FF2B5EF4-FFF2-40B4-BE49-F238E27FC236}">
                  <a16:creationId xmlns:a16="http://schemas.microsoft.com/office/drawing/2014/main" id="{EB74E396-3DA3-0D47-9600-2A508F79F4AE}"/>
                </a:ext>
              </a:extLst>
            </p:cNvPr>
            <p:cNvSpPr/>
            <p:nvPr/>
          </p:nvSpPr>
          <p:spPr>
            <a:xfrm>
              <a:off x="8369605" y="2404148"/>
              <a:ext cx="732514" cy="223838"/>
            </a:xfrm>
            <a:prstGeom prst="rect">
              <a:avLst/>
            </a:prstGeom>
            <a:solidFill>
              <a:srgbClr val="FFB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7" name="Rectangle 126">
              <a:extLst>
                <a:ext uri="{FF2B5EF4-FFF2-40B4-BE49-F238E27FC236}">
                  <a16:creationId xmlns:a16="http://schemas.microsoft.com/office/drawing/2014/main" id="{99D5058F-6374-D346-BFD4-860774A23D0C}"/>
                </a:ext>
              </a:extLst>
            </p:cNvPr>
            <p:cNvSpPr/>
            <p:nvPr/>
          </p:nvSpPr>
          <p:spPr>
            <a:xfrm>
              <a:off x="8358054" y="2870582"/>
              <a:ext cx="1037420"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17" name="Group 116">
              <a:extLst>
                <a:ext uri="{FF2B5EF4-FFF2-40B4-BE49-F238E27FC236}">
                  <a16:creationId xmlns:a16="http://schemas.microsoft.com/office/drawing/2014/main" id="{6733C237-E2DA-D542-90DF-04CF6DA2943C}"/>
                </a:ext>
              </a:extLst>
            </p:cNvPr>
            <p:cNvGrpSpPr/>
            <p:nvPr/>
          </p:nvGrpSpPr>
          <p:grpSpPr>
            <a:xfrm>
              <a:off x="7977523" y="2372984"/>
              <a:ext cx="2447925" cy="741363"/>
              <a:chOff x="7977523" y="2372984"/>
              <a:chExt cx="2447925" cy="741363"/>
            </a:xfrm>
          </p:grpSpPr>
          <p:sp>
            <p:nvSpPr>
              <p:cNvPr id="89" name="Freeform 31">
                <a:extLst>
                  <a:ext uri="{FF2B5EF4-FFF2-40B4-BE49-F238E27FC236}">
                    <a16:creationId xmlns:a16="http://schemas.microsoft.com/office/drawing/2014/main" id="{A8AA3B66-8A2A-3B49-946B-88E9E731F96B}"/>
                  </a:ext>
                </a:extLst>
              </p:cNvPr>
              <p:cNvSpPr>
                <a:spLocks/>
              </p:cNvSpPr>
              <p:nvPr/>
            </p:nvSpPr>
            <p:spPr bwMode="auto">
              <a:xfrm>
                <a:off x="7977523" y="2431722"/>
                <a:ext cx="461963" cy="682625"/>
              </a:xfrm>
              <a:custGeom>
                <a:avLst/>
                <a:gdLst>
                  <a:gd name="T0" fmla="*/ 0 w 291"/>
                  <a:gd name="T1" fmla="*/ 2147483647 h 430"/>
                  <a:gd name="T2" fmla="*/ 2147483647 w 291"/>
                  <a:gd name="T3" fmla="*/ 2147483647 h 430"/>
                  <a:gd name="T4" fmla="*/ 0 60000 65536"/>
                  <a:gd name="T5" fmla="*/ 0 60000 65536"/>
                </a:gdLst>
                <a:ahLst/>
                <a:cxnLst>
                  <a:cxn ang="T4">
                    <a:pos x="T0" y="T1"/>
                  </a:cxn>
                  <a:cxn ang="T5">
                    <a:pos x="T2" y="T3"/>
                  </a:cxn>
                </a:cxnLst>
                <a:rect l="0" t="0" r="r" b="b"/>
                <a:pathLst>
                  <a:path w="291" h="430">
                    <a:moveTo>
                      <a:pt x="0" y="120"/>
                    </a:moveTo>
                    <a:cubicBezTo>
                      <a:pt x="291" y="0"/>
                      <a:pt x="259" y="430"/>
                      <a:pt x="15" y="2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90" name="Text Box 32">
                <a:extLst>
                  <a:ext uri="{FF2B5EF4-FFF2-40B4-BE49-F238E27FC236}">
                    <a16:creationId xmlns:a16="http://schemas.microsoft.com/office/drawing/2014/main" id="{E3D7CC76-E8AA-AA49-ABBA-30FB422DFCE9}"/>
                  </a:ext>
                </a:extLst>
              </p:cNvPr>
              <p:cNvSpPr txBox="1">
                <a:spLocks noChangeArrowheads="1"/>
              </p:cNvSpPr>
              <p:nvPr/>
            </p:nvSpPr>
            <p:spPr bwMode="auto">
              <a:xfrm>
                <a:off x="8309311" y="2609522"/>
                <a:ext cx="21161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start_timer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91" name="Text Box 33">
                <a:extLst>
                  <a:ext uri="{FF2B5EF4-FFF2-40B4-BE49-F238E27FC236}">
                    <a16:creationId xmlns:a16="http://schemas.microsoft.com/office/drawing/2014/main" id="{F5C6AB1D-23FF-4443-9810-5311395B10FA}"/>
                  </a:ext>
                </a:extLst>
              </p:cNvPr>
              <p:cNvSpPr txBox="1">
                <a:spLocks noChangeArrowheads="1"/>
              </p:cNvSpPr>
              <p:nvPr/>
            </p:nvSpPr>
            <p:spPr bwMode="auto">
              <a:xfrm>
                <a:off x="8331536" y="2372984"/>
                <a:ext cx="11144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timeout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92" name="Line 34">
                <a:extLst>
                  <a:ext uri="{FF2B5EF4-FFF2-40B4-BE49-F238E27FC236}">
                    <a16:creationId xmlns:a16="http://schemas.microsoft.com/office/drawing/2014/main" id="{3BCAAD42-472A-8148-88E4-7D3F77DC87EA}"/>
                  </a:ext>
                </a:extLst>
              </p:cNvPr>
              <p:cNvSpPr>
                <a:spLocks noChangeShapeType="1"/>
              </p:cNvSpPr>
              <p:nvPr/>
            </p:nvSpPr>
            <p:spPr bwMode="auto">
              <a:xfrm>
                <a:off x="8420436" y="2626984"/>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grpSp>
        <p:nvGrpSpPr>
          <p:cNvPr id="100" name="Group 42">
            <a:extLst>
              <a:ext uri="{FF2B5EF4-FFF2-40B4-BE49-F238E27FC236}">
                <a16:creationId xmlns:a16="http://schemas.microsoft.com/office/drawing/2014/main" id="{7781A61F-1C88-6E46-96AB-268CBADE4526}"/>
              </a:ext>
            </a:extLst>
          </p:cNvPr>
          <p:cNvGrpSpPr>
            <a:grpSpLocks/>
          </p:cNvGrpSpPr>
          <p:nvPr/>
        </p:nvGrpSpPr>
        <p:grpSpPr bwMode="auto">
          <a:xfrm>
            <a:off x="4157998" y="2228522"/>
            <a:ext cx="1189038" cy="850900"/>
            <a:chOff x="4090" y="3230"/>
            <a:chExt cx="749" cy="536"/>
          </a:xfrm>
        </p:grpSpPr>
        <p:sp>
          <p:nvSpPr>
            <p:cNvPr id="101" name="Oval 43">
              <a:extLst>
                <a:ext uri="{FF2B5EF4-FFF2-40B4-BE49-F238E27FC236}">
                  <a16:creationId xmlns:a16="http://schemas.microsoft.com/office/drawing/2014/main" id="{EA3FA186-38E3-E24B-80CE-CDFC5DF36C2A}"/>
                </a:ext>
              </a:extLst>
            </p:cNvPr>
            <p:cNvSpPr>
              <a:spLocks noChangeArrowheads="1"/>
            </p:cNvSpPr>
            <p:nvPr/>
          </p:nvSpPr>
          <p:spPr bwMode="auto">
            <a:xfrm>
              <a:off x="4159" y="3230"/>
              <a:ext cx="595" cy="53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02" name="Text Box 44">
              <a:extLst>
                <a:ext uri="{FF2B5EF4-FFF2-40B4-BE49-F238E27FC236}">
                  <a16:creationId xmlns:a16="http://schemas.microsoft.com/office/drawing/2014/main" id="{237CD0D2-3CD0-9E45-8D08-0B39FC58CB38}"/>
                </a:ext>
              </a:extLst>
            </p:cNvPr>
            <p:cNvSpPr txBox="1">
              <a:spLocks noChangeArrowheads="1"/>
            </p:cNvSpPr>
            <p:nvPr/>
          </p:nvSpPr>
          <p:spPr bwMode="auto">
            <a:xfrm>
              <a:off x="4090" y="3270"/>
              <a:ext cx="7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call 0 from above</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04" name="Group 46">
            <a:extLst>
              <a:ext uri="{FF2B5EF4-FFF2-40B4-BE49-F238E27FC236}">
                <a16:creationId xmlns:a16="http://schemas.microsoft.com/office/drawing/2014/main" id="{3A7B09B7-7C1D-8D4E-8FEA-40BBC5ECB76A}"/>
              </a:ext>
            </a:extLst>
          </p:cNvPr>
          <p:cNvGrpSpPr>
            <a:grpSpLocks/>
          </p:cNvGrpSpPr>
          <p:nvPr/>
        </p:nvGrpSpPr>
        <p:grpSpPr bwMode="auto">
          <a:xfrm>
            <a:off x="4369136" y="4082722"/>
            <a:ext cx="889000" cy="865187"/>
            <a:chOff x="445" y="1273"/>
            <a:chExt cx="560" cy="545"/>
          </a:xfrm>
        </p:grpSpPr>
        <p:sp>
          <p:nvSpPr>
            <p:cNvPr id="105" name="Oval 47">
              <a:extLst>
                <a:ext uri="{FF2B5EF4-FFF2-40B4-BE49-F238E27FC236}">
                  <a16:creationId xmlns:a16="http://schemas.microsoft.com/office/drawing/2014/main" id="{1F85EC28-DE93-5C4D-AA1B-F8423FADF09B}"/>
                </a:ext>
              </a:extLst>
            </p:cNvPr>
            <p:cNvSpPr>
              <a:spLocks noChangeArrowheads="1"/>
            </p:cNvSpPr>
            <p:nvPr/>
          </p:nvSpPr>
          <p:spPr bwMode="auto">
            <a:xfrm>
              <a:off x="445" y="1273"/>
              <a:ext cx="560" cy="54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06" name="Text Box 48">
              <a:extLst>
                <a:ext uri="{FF2B5EF4-FFF2-40B4-BE49-F238E27FC236}">
                  <a16:creationId xmlns:a16="http://schemas.microsoft.com/office/drawing/2014/main" id="{8ED6243F-D34F-6848-8B35-66C2A258A3B6}"/>
                </a:ext>
              </a:extLst>
            </p:cNvPr>
            <p:cNvSpPr txBox="1">
              <a:spLocks noChangeArrowheads="1"/>
            </p:cNvSpPr>
            <p:nvPr/>
          </p:nvSpPr>
          <p:spPr bwMode="auto">
            <a:xfrm>
              <a:off x="499" y="1309"/>
              <a:ext cx="45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ACK1</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18" name="Group 117">
            <a:extLst>
              <a:ext uri="{FF2B5EF4-FFF2-40B4-BE49-F238E27FC236}">
                <a16:creationId xmlns:a16="http://schemas.microsoft.com/office/drawing/2014/main" id="{048514FA-BA8E-D943-AFC9-DD226418CDFF}"/>
              </a:ext>
            </a:extLst>
          </p:cNvPr>
          <p:cNvGrpSpPr/>
          <p:nvPr/>
        </p:nvGrpSpPr>
        <p:grpSpPr>
          <a:xfrm>
            <a:off x="8164848" y="4466897"/>
            <a:ext cx="1760538" cy="890587"/>
            <a:chOff x="8164848" y="4466897"/>
            <a:chExt cx="1760538" cy="890587"/>
          </a:xfrm>
        </p:grpSpPr>
        <p:sp>
          <p:nvSpPr>
            <p:cNvPr id="98" name="Freeform 40">
              <a:extLst>
                <a:ext uri="{FF2B5EF4-FFF2-40B4-BE49-F238E27FC236}">
                  <a16:creationId xmlns:a16="http://schemas.microsoft.com/office/drawing/2014/main" id="{21CF03A5-6247-4A4D-98BD-C95EEB4DB33D}"/>
                </a:ext>
              </a:extLst>
            </p:cNvPr>
            <p:cNvSpPr>
              <a:spLocks/>
            </p:cNvSpPr>
            <p:nvPr/>
          </p:nvSpPr>
          <p:spPr bwMode="auto">
            <a:xfrm>
              <a:off x="8164848" y="4466897"/>
              <a:ext cx="579438" cy="890587"/>
            </a:xfrm>
            <a:custGeom>
              <a:avLst/>
              <a:gdLst>
                <a:gd name="T0" fmla="*/ 2147483647 w 322"/>
                <a:gd name="T1" fmla="*/ 2147483647 h 483"/>
                <a:gd name="T2" fmla="*/ 0 w 322"/>
                <a:gd name="T3" fmla="*/ 2147483647 h 483"/>
                <a:gd name="T4" fmla="*/ 0 60000 65536"/>
                <a:gd name="T5" fmla="*/ 0 60000 65536"/>
              </a:gdLst>
              <a:ahLst/>
              <a:cxnLst>
                <a:cxn ang="T4">
                  <a:pos x="T0" y="T1"/>
                </a:cxn>
                <a:cxn ang="T5">
                  <a:pos x="T2" y="T3"/>
                </a:cxn>
              </a:cxnLst>
              <a:rect l="0" t="0" r="r" b="b"/>
              <a:pathLst>
                <a:path w="322" h="483">
                  <a:moveTo>
                    <a:pt x="31" y="120"/>
                  </a:moveTo>
                  <a:cubicBezTo>
                    <a:pt x="322" y="0"/>
                    <a:pt x="64" y="483"/>
                    <a:pt x="0" y="18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08" name="Text Box 50">
              <a:extLst>
                <a:ext uri="{FF2B5EF4-FFF2-40B4-BE49-F238E27FC236}">
                  <a16:creationId xmlns:a16="http://schemas.microsoft.com/office/drawing/2014/main" id="{484B8E27-7DE4-CB47-A590-09E8450BCA88}"/>
                </a:ext>
              </a:extLst>
            </p:cNvPr>
            <p:cNvSpPr txBox="1">
              <a:spLocks noChangeArrowheads="1"/>
            </p:cNvSpPr>
            <p:nvPr/>
          </p:nvSpPr>
          <p:spPr bwMode="auto">
            <a:xfrm>
              <a:off x="8963361" y="4946322"/>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ymbol" charset="0"/>
                  <a:ea typeface="ＭＳ Ｐゴシック" charset="0"/>
                  <a:cs typeface="+mn-cs"/>
                </a:rPr>
                <a:t>L</a:t>
              </a:r>
            </a:p>
          </p:txBody>
        </p:sp>
        <p:sp>
          <p:nvSpPr>
            <p:cNvPr id="109" name="Text Box 51">
              <a:extLst>
                <a:ext uri="{FF2B5EF4-FFF2-40B4-BE49-F238E27FC236}">
                  <a16:creationId xmlns:a16="http://schemas.microsoft.com/office/drawing/2014/main" id="{76FB8285-1E6A-C149-ACDD-D65AED4A8E55}"/>
                </a:ext>
              </a:extLst>
            </p:cNvPr>
            <p:cNvSpPr txBox="1">
              <a:spLocks noChangeArrowheads="1"/>
            </p:cNvSpPr>
            <p:nvPr/>
          </p:nvSpPr>
          <p:spPr bwMode="auto">
            <a:xfrm>
              <a:off x="8496636" y="4697084"/>
              <a:ext cx="1428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10" name="Line 52">
              <a:extLst>
                <a:ext uri="{FF2B5EF4-FFF2-40B4-BE49-F238E27FC236}">
                  <a16:creationId xmlns:a16="http://schemas.microsoft.com/office/drawing/2014/main" id="{FDB9192F-D2B4-314B-A907-3B13FA861E78}"/>
                </a:ext>
              </a:extLst>
            </p:cNvPr>
            <p:cNvSpPr>
              <a:spLocks noChangeShapeType="1"/>
            </p:cNvSpPr>
            <p:nvPr/>
          </p:nvSpPr>
          <p:spPr bwMode="auto">
            <a:xfrm>
              <a:off x="8583948" y="4982834"/>
              <a:ext cx="11017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16" name="Group 115">
            <a:extLst>
              <a:ext uri="{FF2B5EF4-FFF2-40B4-BE49-F238E27FC236}">
                <a16:creationId xmlns:a16="http://schemas.microsoft.com/office/drawing/2014/main" id="{77C829E3-6E50-184B-81B3-EC50B4767377}"/>
              </a:ext>
            </a:extLst>
          </p:cNvPr>
          <p:cNvGrpSpPr/>
          <p:nvPr/>
        </p:nvGrpSpPr>
        <p:grpSpPr>
          <a:xfrm>
            <a:off x="7807661" y="1290309"/>
            <a:ext cx="2117725" cy="1144588"/>
            <a:chOff x="7807661" y="1290309"/>
            <a:chExt cx="2117725" cy="1144588"/>
          </a:xfrm>
        </p:grpSpPr>
        <p:sp>
          <p:nvSpPr>
            <p:cNvPr id="69" name="Freeform 11">
              <a:extLst>
                <a:ext uri="{FF2B5EF4-FFF2-40B4-BE49-F238E27FC236}">
                  <a16:creationId xmlns:a16="http://schemas.microsoft.com/office/drawing/2014/main" id="{98783A91-2889-6D49-9155-F35869E85287}"/>
                </a:ext>
              </a:extLst>
            </p:cNvPr>
            <p:cNvSpPr>
              <a:spLocks/>
            </p:cNvSpPr>
            <p:nvPr/>
          </p:nvSpPr>
          <p:spPr bwMode="auto">
            <a:xfrm>
              <a:off x="7807661" y="1768147"/>
              <a:ext cx="871537" cy="666750"/>
            </a:xfrm>
            <a:custGeom>
              <a:avLst/>
              <a:gdLst>
                <a:gd name="T0" fmla="*/ 0 w 549"/>
                <a:gd name="T1" fmla="*/ 2147483647 h 420"/>
                <a:gd name="T2" fmla="*/ 2147483647 w 549"/>
                <a:gd name="T3" fmla="*/ 2147483647 h 420"/>
                <a:gd name="T4" fmla="*/ 0 60000 65536"/>
                <a:gd name="T5" fmla="*/ 0 60000 65536"/>
              </a:gdLst>
              <a:ahLst/>
              <a:cxnLst>
                <a:cxn ang="T4">
                  <a:pos x="T0" y="T1"/>
                </a:cxn>
                <a:cxn ang="T5">
                  <a:pos x="T2" y="T3"/>
                </a:cxn>
              </a:cxnLst>
              <a:rect l="0" t="0" r="r" b="b"/>
              <a:pathLst>
                <a:path w="549" h="420">
                  <a:moveTo>
                    <a:pt x="0" y="306"/>
                  </a:moveTo>
                  <a:cubicBezTo>
                    <a:pt x="78" y="0"/>
                    <a:pt x="549" y="315"/>
                    <a:pt x="87" y="42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0" name="Text Box 12">
              <a:extLst>
                <a:ext uri="{FF2B5EF4-FFF2-40B4-BE49-F238E27FC236}">
                  <a16:creationId xmlns:a16="http://schemas.microsoft.com/office/drawing/2014/main" id="{B01D87F9-D3B9-694E-886A-C09A4372DCBF}"/>
                </a:ext>
              </a:extLst>
            </p:cNvPr>
            <p:cNvSpPr txBox="1">
              <a:spLocks noChangeArrowheads="1"/>
            </p:cNvSpPr>
            <p:nvPr/>
          </p:nvSpPr>
          <p:spPr bwMode="auto">
            <a:xfrm>
              <a:off x="8220411" y="1290309"/>
              <a:ext cx="17049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isACK(rcvpkt,1) )</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1" name="Line 13">
              <a:extLst>
                <a:ext uri="{FF2B5EF4-FFF2-40B4-BE49-F238E27FC236}">
                  <a16:creationId xmlns:a16="http://schemas.microsoft.com/office/drawing/2014/main" id="{C888F6AB-BF4C-964C-B636-FA26DBB5842A}"/>
                </a:ext>
              </a:extLst>
            </p:cNvPr>
            <p:cNvSpPr>
              <a:spLocks noChangeShapeType="1"/>
            </p:cNvSpPr>
            <p:nvPr/>
          </p:nvSpPr>
          <p:spPr bwMode="auto">
            <a:xfrm>
              <a:off x="8429961" y="1991984"/>
              <a:ext cx="135096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1" name="Text Box 53">
              <a:extLst>
                <a:ext uri="{FF2B5EF4-FFF2-40B4-BE49-F238E27FC236}">
                  <a16:creationId xmlns:a16="http://schemas.microsoft.com/office/drawing/2014/main" id="{8CBF020D-F9F7-8547-9CDC-153180321D72}"/>
                </a:ext>
              </a:extLst>
            </p:cNvPr>
            <p:cNvSpPr txBox="1">
              <a:spLocks noChangeArrowheads="1"/>
            </p:cNvSpPr>
            <p:nvPr/>
          </p:nvSpPr>
          <p:spPr bwMode="auto">
            <a:xfrm>
              <a:off x="8866523" y="1941184"/>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ymbol" charset="0"/>
                  <a:ea typeface="ＭＳ Ｐゴシック" charset="0"/>
                  <a:cs typeface="+mn-cs"/>
                </a:rPr>
                <a:t>L</a:t>
              </a:r>
            </a:p>
          </p:txBody>
        </p:sp>
      </p:grpSp>
      <p:grpSp>
        <p:nvGrpSpPr>
          <p:cNvPr id="120" name="Group 119">
            <a:extLst>
              <a:ext uri="{FF2B5EF4-FFF2-40B4-BE49-F238E27FC236}">
                <a16:creationId xmlns:a16="http://schemas.microsoft.com/office/drawing/2014/main" id="{EF73E473-D8D9-5A4C-A7EE-F4558FFF6B0D}"/>
              </a:ext>
            </a:extLst>
          </p:cNvPr>
          <p:cNvGrpSpPr/>
          <p:nvPr/>
        </p:nvGrpSpPr>
        <p:grpSpPr>
          <a:xfrm>
            <a:off x="2775286" y="1876097"/>
            <a:ext cx="1549400" cy="890587"/>
            <a:chOff x="2775286" y="1876097"/>
            <a:chExt cx="1549400" cy="890587"/>
          </a:xfrm>
        </p:grpSpPr>
        <p:sp>
          <p:nvSpPr>
            <p:cNvPr id="99" name="Text Box 41">
              <a:extLst>
                <a:ext uri="{FF2B5EF4-FFF2-40B4-BE49-F238E27FC236}">
                  <a16:creationId xmlns:a16="http://schemas.microsoft.com/office/drawing/2014/main" id="{7500D6B3-E554-BE43-BA3B-2B5D8EDAE62F}"/>
                </a:ext>
              </a:extLst>
            </p:cNvPr>
            <p:cNvSpPr txBox="1">
              <a:spLocks noChangeArrowheads="1"/>
            </p:cNvSpPr>
            <p:nvPr/>
          </p:nvSpPr>
          <p:spPr bwMode="auto">
            <a:xfrm>
              <a:off x="2775286" y="1968172"/>
              <a:ext cx="1428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03" name="Line 45">
              <a:extLst>
                <a:ext uri="{FF2B5EF4-FFF2-40B4-BE49-F238E27FC236}">
                  <a16:creationId xmlns:a16="http://schemas.microsoft.com/office/drawing/2014/main" id="{2B03FA9C-455E-7848-98B1-6FE6D8F59E21}"/>
                </a:ext>
              </a:extLst>
            </p:cNvPr>
            <p:cNvSpPr>
              <a:spLocks noChangeShapeType="1"/>
            </p:cNvSpPr>
            <p:nvPr/>
          </p:nvSpPr>
          <p:spPr bwMode="auto">
            <a:xfrm>
              <a:off x="2862598" y="2253922"/>
              <a:ext cx="11017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07" name="Freeform 49">
              <a:extLst>
                <a:ext uri="{FF2B5EF4-FFF2-40B4-BE49-F238E27FC236}">
                  <a16:creationId xmlns:a16="http://schemas.microsoft.com/office/drawing/2014/main" id="{7A343767-85F1-3648-8F20-92F8EB9C9CB2}"/>
                </a:ext>
              </a:extLst>
            </p:cNvPr>
            <p:cNvSpPr>
              <a:spLocks/>
            </p:cNvSpPr>
            <p:nvPr/>
          </p:nvSpPr>
          <p:spPr bwMode="auto">
            <a:xfrm flipH="1" flipV="1">
              <a:off x="3745248" y="1876097"/>
              <a:ext cx="579438" cy="890587"/>
            </a:xfrm>
            <a:custGeom>
              <a:avLst/>
              <a:gdLst>
                <a:gd name="T0" fmla="*/ 2147483647 w 322"/>
                <a:gd name="T1" fmla="*/ 2147483647 h 483"/>
                <a:gd name="T2" fmla="*/ 0 w 322"/>
                <a:gd name="T3" fmla="*/ 2147483647 h 483"/>
                <a:gd name="T4" fmla="*/ 0 60000 65536"/>
                <a:gd name="T5" fmla="*/ 0 60000 65536"/>
              </a:gdLst>
              <a:ahLst/>
              <a:cxnLst>
                <a:cxn ang="T4">
                  <a:pos x="T0" y="T1"/>
                </a:cxn>
                <a:cxn ang="T5">
                  <a:pos x="T2" y="T3"/>
                </a:cxn>
              </a:cxnLst>
              <a:rect l="0" t="0" r="r" b="b"/>
              <a:pathLst>
                <a:path w="322" h="483">
                  <a:moveTo>
                    <a:pt x="31" y="120"/>
                  </a:moveTo>
                  <a:cubicBezTo>
                    <a:pt x="322" y="0"/>
                    <a:pt x="64" y="483"/>
                    <a:pt x="0" y="18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2" name="Text Box 54">
              <a:extLst>
                <a:ext uri="{FF2B5EF4-FFF2-40B4-BE49-F238E27FC236}">
                  <a16:creationId xmlns:a16="http://schemas.microsoft.com/office/drawing/2014/main" id="{1534562D-4479-5A4D-84B6-08652054FE1A}"/>
                </a:ext>
              </a:extLst>
            </p:cNvPr>
            <p:cNvSpPr txBox="1">
              <a:spLocks noChangeArrowheads="1"/>
            </p:cNvSpPr>
            <p:nvPr/>
          </p:nvSpPr>
          <p:spPr bwMode="auto">
            <a:xfrm>
              <a:off x="3215023" y="2217409"/>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ymbol" charset="0"/>
                  <a:ea typeface="ＭＳ Ｐゴシック" charset="0"/>
                  <a:cs typeface="+mn-cs"/>
                </a:rPr>
                <a:t>L</a:t>
              </a:r>
            </a:p>
          </p:txBody>
        </p:sp>
      </p:grpSp>
      <p:grpSp>
        <p:nvGrpSpPr>
          <p:cNvPr id="7" name="Group 6">
            <a:extLst>
              <a:ext uri="{FF2B5EF4-FFF2-40B4-BE49-F238E27FC236}">
                <a16:creationId xmlns:a16="http://schemas.microsoft.com/office/drawing/2014/main" id="{5B0F4E74-4AD1-1841-A169-2F112B1736DB}"/>
              </a:ext>
            </a:extLst>
          </p:cNvPr>
          <p:cNvGrpSpPr/>
          <p:nvPr/>
        </p:nvGrpSpPr>
        <p:grpSpPr>
          <a:xfrm>
            <a:off x="2367298" y="4307189"/>
            <a:ext cx="1973263" cy="725996"/>
            <a:chOff x="2367298" y="4307189"/>
            <a:chExt cx="1973263" cy="725996"/>
          </a:xfrm>
        </p:grpSpPr>
        <p:sp>
          <p:nvSpPr>
            <p:cNvPr id="129" name="Rectangle 128">
              <a:extLst>
                <a:ext uri="{FF2B5EF4-FFF2-40B4-BE49-F238E27FC236}">
                  <a16:creationId xmlns:a16="http://schemas.microsoft.com/office/drawing/2014/main" id="{7362BA78-E18A-7D4D-AF99-520876B19387}"/>
                </a:ext>
              </a:extLst>
            </p:cNvPr>
            <p:cNvSpPr/>
            <p:nvPr/>
          </p:nvSpPr>
          <p:spPr>
            <a:xfrm>
              <a:off x="2418382" y="4342649"/>
              <a:ext cx="769654" cy="223838"/>
            </a:xfrm>
            <a:prstGeom prst="rect">
              <a:avLst/>
            </a:prstGeom>
            <a:solidFill>
              <a:srgbClr val="FFB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6" name="Rectangle 125">
              <a:extLst>
                <a:ext uri="{FF2B5EF4-FFF2-40B4-BE49-F238E27FC236}">
                  <a16:creationId xmlns:a16="http://schemas.microsoft.com/office/drawing/2014/main" id="{9FED6727-6FB3-674C-AEA1-A6238E143030}"/>
                </a:ext>
              </a:extLst>
            </p:cNvPr>
            <p:cNvSpPr/>
            <p:nvPr/>
          </p:nvSpPr>
          <p:spPr>
            <a:xfrm>
              <a:off x="2418337" y="4809347"/>
              <a:ext cx="909161"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4" name="Freeform 36">
              <a:extLst>
                <a:ext uri="{FF2B5EF4-FFF2-40B4-BE49-F238E27FC236}">
                  <a16:creationId xmlns:a16="http://schemas.microsoft.com/office/drawing/2014/main" id="{10A63C01-2F70-9440-BFFE-695DC6555117}"/>
                </a:ext>
              </a:extLst>
            </p:cNvPr>
            <p:cNvSpPr>
              <a:spLocks/>
            </p:cNvSpPr>
            <p:nvPr/>
          </p:nvSpPr>
          <p:spPr bwMode="auto">
            <a:xfrm>
              <a:off x="3769061" y="4506584"/>
              <a:ext cx="571500" cy="420688"/>
            </a:xfrm>
            <a:custGeom>
              <a:avLst/>
              <a:gdLst>
                <a:gd name="T0" fmla="*/ 2147483647 w 900"/>
                <a:gd name="T1" fmla="*/ 2147483647 h 662"/>
                <a:gd name="T2" fmla="*/ 2147483647 w 900"/>
                <a:gd name="T3" fmla="*/ 2147483647 h 662"/>
                <a:gd name="T4" fmla="*/ 0 60000 65536"/>
                <a:gd name="T5" fmla="*/ 0 60000 65536"/>
              </a:gdLst>
              <a:ahLst/>
              <a:cxnLst>
                <a:cxn ang="T4">
                  <a:pos x="T0" y="T1"/>
                </a:cxn>
                <a:cxn ang="T5">
                  <a:pos x="T2" y="T3"/>
                </a:cxn>
              </a:cxnLst>
              <a:rect l="0" t="0" r="r" b="b"/>
              <a:pathLst>
                <a:path w="900" h="662">
                  <a:moveTo>
                    <a:pt x="900" y="360"/>
                  </a:moveTo>
                  <a:cubicBezTo>
                    <a:pt x="171" y="662"/>
                    <a:pt x="0" y="0"/>
                    <a:pt x="825" y="1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95" name="Text Box 37">
              <a:extLst>
                <a:ext uri="{FF2B5EF4-FFF2-40B4-BE49-F238E27FC236}">
                  <a16:creationId xmlns:a16="http://schemas.microsoft.com/office/drawing/2014/main" id="{E4751D98-46BF-E946-A08A-A6011C8F6C5E}"/>
                </a:ext>
              </a:extLst>
            </p:cNvPr>
            <p:cNvSpPr txBox="1">
              <a:spLocks noChangeArrowheads="1"/>
            </p:cNvSpPr>
            <p:nvPr/>
          </p:nvSpPr>
          <p:spPr bwMode="auto">
            <a:xfrm>
              <a:off x="2367298" y="4554209"/>
              <a:ext cx="18240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start_timer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96" name="Text Box 38">
              <a:extLst>
                <a:ext uri="{FF2B5EF4-FFF2-40B4-BE49-F238E27FC236}">
                  <a16:creationId xmlns:a16="http://schemas.microsoft.com/office/drawing/2014/main" id="{2672D5C9-CBC9-104B-A755-475CF44C9314}"/>
                </a:ext>
              </a:extLst>
            </p:cNvPr>
            <p:cNvSpPr txBox="1">
              <a:spLocks noChangeArrowheads="1"/>
            </p:cNvSpPr>
            <p:nvPr/>
          </p:nvSpPr>
          <p:spPr bwMode="auto">
            <a:xfrm>
              <a:off x="2381586" y="4307189"/>
              <a:ext cx="11144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timeout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97" name="Line 39">
              <a:extLst>
                <a:ext uri="{FF2B5EF4-FFF2-40B4-BE49-F238E27FC236}">
                  <a16:creationId xmlns:a16="http://schemas.microsoft.com/office/drawing/2014/main" id="{3544B3A0-4F92-734D-9797-12F4E1F2C5E9}"/>
                </a:ext>
              </a:extLst>
            </p:cNvPr>
            <p:cNvSpPr>
              <a:spLocks noChangeShapeType="1"/>
            </p:cNvSpPr>
            <p:nvPr/>
          </p:nvSpPr>
          <p:spPr bwMode="auto">
            <a:xfrm>
              <a:off x="2484773" y="4582784"/>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8" name="Group 7">
            <a:extLst>
              <a:ext uri="{FF2B5EF4-FFF2-40B4-BE49-F238E27FC236}">
                <a16:creationId xmlns:a16="http://schemas.microsoft.com/office/drawing/2014/main" id="{F3A5F505-AA20-9E41-BC6C-D76DEB8319CC}"/>
              </a:ext>
            </a:extLst>
          </p:cNvPr>
          <p:cNvGrpSpPr/>
          <p:nvPr/>
        </p:nvGrpSpPr>
        <p:grpSpPr>
          <a:xfrm>
            <a:off x="3029286" y="4795509"/>
            <a:ext cx="1631950" cy="1428750"/>
            <a:chOff x="3029286" y="4795509"/>
            <a:chExt cx="1631950" cy="1428750"/>
          </a:xfrm>
        </p:grpSpPr>
        <p:sp>
          <p:nvSpPr>
            <p:cNvPr id="83" name="Text Box 25">
              <a:extLst>
                <a:ext uri="{FF2B5EF4-FFF2-40B4-BE49-F238E27FC236}">
                  <a16:creationId xmlns:a16="http://schemas.microsoft.com/office/drawing/2014/main" id="{811DFA52-8CA5-7E4E-AC44-4428D977D5FE}"/>
                </a:ext>
              </a:extLst>
            </p:cNvPr>
            <p:cNvSpPr txBox="1">
              <a:spLocks noChangeArrowheads="1"/>
            </p:cNvSpPr>
            <p:nvPr/>
          </p:nvSpPr>
          <p:spPr bwMode="auto">
            <a:xfrm>
              <a:off x="3029286" y="5155872"/>
              <a:ext cx="16224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isACK(rcvpkt,0) )</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4" name="Line 26">
              <a:extLst>
                <a:ext uri="{FF2B5EF4-FFF2-40B4-BE49-F238E27FC236}">
                  <a16:creationId xmlns:a16="http://schemas.microsoft.com/office/drawing/2014/main" id="{1EF37371-5507-6442-83AF-60C8BD73EB5C}"/>
                </a:ext>
              </a:extLst>
            </p:cNvPr>
            <p:cNvSpPr>
              <a:spLocks noChangeShapeType="1"/>
            </p:cNvSpPr>
            <p:nvPr/>
          </p:nvSpPr>
          <p:spPr bwMode="auto">
            <a:xfrm>
              <a:off x="3132473" y="5881359"/>
              <a:ext cx="12541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93" name="Freeform 35">
              <a:extLst>
                <a:ext uri="{FF2B5EF4-FFF2-40B4-BE49-F238E27FC236}">
                  <a16:creationId xmlns:a16="http://schemas.microsoft.com/office/drawing/2014/main" id="{575C5970-3813-5745-B4AE-91D5DAA0F353}"/>
                </a:ext>
              </a:extLst>
            </p:cNvPr>
            <p:cNvSpPr>
              <a:spLocks/>
            </p:cNvSpPr>
            <p:nvPr/>
          </p:nvSpPr>
          <p:spPr bwMode="auto">
            <a:xfrm>
              <a:off x="3969086" y="4795509"/>
              <a:ext cx="692150" cy="631825"/>
            </a:xfrm>
            <a:custGeom>
              <a:avLst/>
              <a:gdLst>
                <a:gd name="T0" fmla="*/ 2147483647 w 436"/>
                <a:gd name="T1" fmla="*/ 2147483647 h 398"/>
                <a:gd name="T2" fmla="*/ 2147483647 w 436"/>
                <a:gd name="T3" fmla="*/ 0 h 398"/>
                <a:gd name="T4" fmla="*/ 0 60000 65536"/>
                <a:gd name="T5" fmla="*/ 0 60000 65536"/>
              </a:gdLst>
              <a:ahLst/>
              <a:cxnLst>
                <a:cxn ang="T4">
                  <a:pos x="T0" y="T1"/>
                </a:cxn>
                <a:cxn ang="T5">
                  <a:pos x="T2" y="T3"/>
                </a:cxn>
              </a:cxnLst>
              <a:rect l="0" t="0" r="r" b="b"/>
              <a:pathLst>
                <a:path w="436" h="398">
                  <a:moveTo>
                    <a:pt x="436" y="101"/>
                  </a:moveTo>
                  <a:cubicBezTo>
                    <a:pt x="367" y="398"/>
                    <a:pt x="0" y="31"/>
                    <a:pt x="300"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3" name="Text Box 55">
              <a:extLst>
                <a:ext uri="{FF2B5EF4-FFF2-40B4-BE49-F238E27FC236}">
                  <a16:creationId xmlns:a16="http://schemas.microsoft.com/office/drawing/2014/main" id="{25E61481-833B-6040-B00D-1012EEB0CE87}"/>
                </a:ext>
              </a:extLst>
            </p:cNvPr>
            <p:cNvSpPr txBox="1">
              <a:spLocks noChangeArrowheads="1"/>
            </p:cNvSpPr>
            <p:nvPr/>
          </p:nvSpPr>
          <p:spPr bwMode="auto">
            <a:xfrm>
              <a:off x="3618248" y="5887709"/>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ymbol" charset="0"/>
                  <a:ea typeface="ＭＳ Ｐゴシック" charset="0"/>
                  <a:cs typeface="+mn-cs"/>
                </a:rPr>
                <a:t>L</a:t>
              </a:r>
            </a:p>
          </p:txBody>
        </p:sp>
      </p:grpSp>
      <p:sp>
        <p:nvSpPr>
          <p:cNvPr id="130" name="Oval 129">
            <a:extLst>
              <a:ext uri="{FF2B5EF4-FFF2-40B4-BE49-F238E27FC236}">
                <a16:creationId xmlns:a16="http://schemas.microsoft.com/office/drawing/2014/main" id="{9AA3E79A-2611-F844-92F5-7AB7F51F61A6}"/>
              </a:ext>
            </a:extLst>
          </p:cNvPr>
          <p:cNvSpPr/>
          <p:nvPr/>
        </p:nvSpPr>
        <p:spPr>
          <a:xfrm>
            <a:off x="7086600" y="2184400"/>
            <a:ext cx="914400" cy="86784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1" name="Oval 130">
            <a:extLst>
              <a:ext uri="{FF2B5EF4-FFF2-40B4-BE49-F238E27FC236}">
                <a16:creationId xmlns:a16="http://schemas.microsoft.com/office/drawing/2014/main" id="{36E5B91E-BBFD-F34D-BA3F-9A04F2B92A2B}"/>
              </a:ext>
            </a:extLst>
          </p:cNvPr>
          <p:cNvSpPr/>
          <p:nvPr/>
        </p:nvSpPr>
        <p:spPr>
          <a:xfrm>
            <a:off x="7302500" y="4102100"/>
            <a:ext cx="936658" cy="8509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2" name="Oval 131">
            <a:extLst>
              <a:ext uri="{FF2B5EF4-FFF2-40B4-BE49-F238E27FC236}">
                <a16:creationId xmlns:a16="http://schemas.microsoft.com/office/drawing/2014/main" id="{CD4FE554-65E6-F444-AA3B-AD082AB372FD}"/>
              </a:ext>
            </a:extLst>
          </p:cNvPr>
          <p:cNvSpPr/>
          <p:nvPr/>
        </p:nvSpPr>
        <p:spPr>
          <a:xfrm>
            <a:off x="4356100" y="4070372"/>
            <a:ext cx="914400" cy="8763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3" name="Oval 132">
            <a:extLst>
              <a:ext uri="{FF2B5EF4-FFF2-40B4-BE49-F238E27FC236}">
                <a16:creationId xmlns:a16="http://schemas.microsoft.com/office/drawing/2014/main" id="{3A129D4A-C779-424D-B5D4-282E5C7184B2}"/>
              </a:ext>
            </a:extLst>
          </p:cNvPr>
          <p:cNvSpPr/>
          <p:nvPr/>
        </p:nvSpPr>
        <p:spPr>
          <a:xfrm>
            <a:off x="4254500" y="2216171"/>
            <a:ext cx="952500" cy="87112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9" name="Slide Number Placeholder 2">
            <a:extLst>
              <a:ext uri="{FF2B5EF4-FFF2-40B4-BE49-F238E27FC236}">
                <a16:creationId xmlns:a16="http://schemas.microsoft.com/office/drawing/2014/main" id="{7A5F6544-E291-2540-84CA-0893797A7FD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24</a:t>
            </a:fld>
            <a:endParaRPr lang="en-US" dirty="0"/>
          </a:p>
        </p:txBody>
      </p:sp>
    </p:spTree>
    <p:extLst>
      <p:ext uri="{BB962C8B-B14F-4D97-AF65-F5344CB8AC3E}">
        <p14:creationId xmlns:p14="http://schemas.microsoft.com/office/powerpoint/2010/main" val="364184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dissolve">
                                      <p:cBhvr>
                                        <p:cTn id="7" dur="500"/>
                                        <p:tgtEl>
                                          <p:spTgt spid="13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16"/>
                                        </p:tgtEl>
                                        <p:attrNameLst>
                                          <p:attrName>style.visibility</p:attrName>
                                        </p:attrNameLst>
                                      </p:cBhvr>
                                      <p:to>
                                        <p:strVal val="visible"/>
                                      </p:to>
                                    </p:set>
                                    <p:animEffect transition="in" filter="dissolve">
                                      <p:cBhvr>
                                        <p:cTn id="16" dur="500"/>
                                        <p:tgtEl>
                                          <p:spTgt spid="11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grpId="1" nodeType="clickEffect">
                                  <p:stCondLst>
                                    <p:cond delay="0"/>
                                  </p:stCondLst>
                                  <p:childTnLst>
                                    <p:animEffect transition="out" filter="dissolve">
                                      <p:cBhvr>
                                        <p:cTn id="20" dur="500"/>
                                        <p:tgtEl>
                                          <p:spTgt spid="130"/>
                                        </p:tgtEl>
                                      </p:cBhvr>
                                    </p:animEffect>
                                    <p:set>
                                      <p:cBhvr>
                                        <p:cTn id="21" dur="1" fill="hold">
                                          <p:stCondLst>
                                            <p:cond delay="499"/>
                                          </p:stCondLst>
                                        </p:cTn>
                                        <p:tgtEl>
                                          <p:spTgt spid="130"/>
                                        </p:tgtEl>
                                        <p:attrNameLst>
                                          <p:attrName>style.visibility</p:attrName>
                                        </p:attrNameLst>
                                      </p:cBhvr>
                                      <p:to>
                                        <p:strVal val="hidden"/>
                                      </p:to>
                                    </p:se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131"/>
                                        </p:tgtEl>
                                        <p:attrNameLst>
                                          <p:attrName>style.visibility</p:attrName>
                                        </p:attrNameLst>
                                      </p:cBhvr>
                                      <p:to>
                                        <p:strVal val="visible"/>
                                      </p:to>
                                    </p:set>
                                    <p:animEffect transition="in" filter="dissolve">
                                      <p:cBhvr>
                                        <p:cTn id="25" dur="500"/>
                                        <p:tgtEl>
                                          <p:spTgt spid="131"/>
                                        </p:tgtEl>
                                      </p:cBhvr>
                                    </p:animEffect>
                                  </p:childTnLst>
                                </p:cTn>
                              </p:par>
                            </p:childTnLst>
                          </p:cTn>
                        </p:par>
                        <p:par>
                          <p:cTn id="26" fill="hold">
                            <p:stCondLst>
                              <p:cond delay="1000"/>
                            </p:stCondLst>
                            <p:childTnLst>
                              <p:par>
                                <p:cTn id="27" presetID="9" presetClass="entr" presetSubtype="0" fill="hold" nodeType="afterEffect">
                                  <p:stCondLst>
                                    <p:cond delay="0"/>
                                  </p:stCondLst>
                                  <p:childTnLst>
                                    <p:set>
                                      <p:cBhvr>
                                        <p:cTn id="28" dur="1" fill="hold">
                                          <p:stCondLst>
                                            <p:cond delay="0"/>
                                          </p:stCondLst>
                                        </p:cTn>
                                        <p:tgtEl>
                                          <p:spTgt spid="118"/>
                                        </p:tgtEl>
                                        <p:attrNameLst>
                                          <p:attrName>style.visibility</p:attrName>
                                        </p:attrNameLst>
                                      </p:cBhvr>
                                      <p:to>
                                        <p:strVal val="visible"/>
                                      </p:to>
                                    </p:set>
                                    <p:animEffect transition="in" filter="dissolve">
                                      <p:cBhvr>
                                        <p:cTn id="29" dur="500"/>
                                        <p:tgtEl>
                                          <p:spTgt spid="118"/>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xit" presetSubtype="0" fill="hold" grpId="1" nodeType="clickEffect">
                                  <p:stCondLst>
                                    <p:cond delay="0"/>
                                  </p:stCondLst>
                                  <p:childTnLst>
                                    <p:animEffect transition="out" filter="dissolve">
                                      <p:cBhvr>
                                        <p:cTn id="33" dur="500"/>
                                        <p:tgtEl>
                                          <p:spTgt spid="131"/>
                                        </p:tgtEl>
                                      </p:cBhvr>
                                    </p:animEffect>
                                    <p:set>
                                      <p:cBhvr>
                                        <p:cTn id="34" dur="1" fill="hold">
                                          <p:stCondLst>
                                            <p:cond delay="499"/>
                                          </p:stCondLst>
                                        </p:cTn>
                                        <p:tgtEl>
                                          <p:spTgt spid="131"/>
                                        </p:tgtEl>
                                        <p:attrNameLst>
                                          <p:attrName>style.visibility</p:attrName>
                                        </p:attrNameLst>
                                      </p:cBhvr>
                                      <p:to>
                                        <p:strVal val="hidden"/>
                                      </p:to>
                                    </p:se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132"/>
                                        </p:tgtEl>
                                        <p:attrNameLst>
                                          <p:attrName>style.visibility</p:attrName>
                                        </p:attrNameLst>
                                      </p:cBhvr>
                                      <p:to>
                                        <p:strVal val="visible"/>
                                      </p:to>
                                    </p:set>
                                    <p:animEffect transition="in" filter="dissolve">
                                      <p:cBhvr>
                                        <p:cTn id="38" dur="500"/>
                                        <p:tgtEl>
                                          <p:spTgt spid="132"/>
                                        </p:tgtEl>
                                      </p:cBhvr>
                                    </p:animEffect>
                                  </p:childTnLst>
                                </p:cTn>
                              </p:par>
                              <p:par>
                                <p:cTn id="39" presetID="9"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dissolve">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dissolve">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xit" presetSubtype="0" fill="hold" grpId="1" nodeType="clickEffect">
                                  <p:stCondLst>
                                    <p:cond delay="0"/>
                                  </p:stCondLst>
                                  <p:childTnLst>
                                    <p:animEffect transition="out" filter="dissolve">
                                      <p:cBhvr>
                                        <p:cTn id="50" dur="500"/>
                                        <p:tgtEl>
                                          <p:spTgt spid="132"/>
                                        </p:tgtEl>
                                      </p:cBhvr>
                                    </p:animEffect>
                                    <p:set>
                                      <p:cBhvr>
                                        <p:cTn id="51" dur="1" fill="hold">
                                          <p:stCondLst>
                                            <p:cond delay="499"/>
                                          </p:stCondLst>
                                        </p:cTn>
                                        <p:tgtEl>
                                          <p:spTgt spid="132"/>
                                        </p:tgtEl>
                                        <p:attrNameLst>
                                          <p:attrName>style.visibility</p:attrName>
                                        </p:attrNameLst>
                                      </p:cBhvr>
                                      <p:to>
                                        <p:strVal val="hidden"/>
                                      </p:to>
                                    </p:set>
                                  </p:childTnLst>
                                </p:cTn>
                              </p:par>
                              <p:par>
                                <p:cTn id="52" presetID="9" presetClass="entr" presetSubtype="0" fill="hold" grpId="0" nodeType="withEffect">
                                  <p:stCondLst>
                                    <p:cond delay="0"/>
                                  </p:stCondLst>
                                  <p:childTnLst>
                                    <p:set>
                                      <p:cBhvr>
                                        <p:cTn id="53" dur="1" fill="hold">
                                          <p:stCondLst>
                                            <p:cond delay="0"/>
                                          </p:stCondLst>
                                        </p:cTn>
                                        <p:tgtEl>
                                          <p:spTgt spid="133"/>
                                        </p:tgtEl>
                                        <p:attrNameLst>
                                          <p:attrName>style.visibility</p:attrName>
                                        </p:attrNameLst>
                                      </p:cBhvr>
                                      <p:to>
                                        <p:strVal val="visible"/>
                                      </p:to>
                                    </p:set>
                                    <p:animEffect transition="in" filter="dissolve">
                                      <p:cBhvr>
                                        <p:cTn id="54" dur="500"/>
                                        <p:tgtEl>
                                          <p:spTgt spid="133"/>
                                        </p:tgtEl>
                                      </p:cBhvr>
                                    </p:animEffect>
                                  </p:childTnLst>
                                </p:cTn>
                              </p:par>
                              <p:par>
                                <p:cTn id="55" presetID="9" presetClass="entr" presetSubtype="0" fill="hold" nodeType="withEffect">
                                  <p:stCondLst>
                                    <p:cond delay="0"/>
                                  </p:stCondLst>
                                  <p:childTnLst>
                                    <p:set>
                                      <p:cBhvr>
                                        <p:cTn id="56" dur="1" fill="hold">
                                          <p:stCondLst>
                                            <p:cond delay="0"/>
                                          </p:stCondLst>
                                        </p:cTn>
                                        <p:tgtEl>
                                          <p:spTgt spid="120"/>
                                        </p:tgtEl>
                                        <p:attrNameLst>
                                          <p:attrName>style.visibility</p:attrName>
                                        </p:attrNameLst>
                                      </p:cBhvr>
                                      <p:to>
                                        <p:strVal val="visible"/>
                                      </p:to>
                                    </p:set>
                                    <p:animEffect transition="in" filter="dissolve">
                                      <p:cBhvr>
                                        <p:cTn id="57"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130" grpId="1" animBg="1"/>
      <p:bldP spid="131" grpId="0" animBg="1"/>
      <p:bldP spid="131" grpId="1" animBg="1"/>
      <p:bldP spid="132" grpId="0" animBg="1"/>
      <p:bldP spid="132" grpId="1" animBg="1"/>
      <p:bldP spid="13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rdt3.0 in action</a:t>
            </a:r>
            <a:endParaRPr lang="en-US" sz="4400" dirty="0"/>
          </a:p>
        </p:txBody>
      </p:sp>
      <p:sp>
        <p:nvSpPr>
          <p:cNvPr id="197" name="Text Box 5">
            <a:extLst>
              <a:ext uri="{FF2B5EF4-FFF2-40B4-BE49-F238E27FC236}">
                <a16:creationId xmlns:a16="http://schemas.microsoft.com/office/drawing/2014/main" id="{4235D7CC-76F0-404E-861B-E1B3C4CC5A59}"/>
              </a:ext>
            </a:extLst>
          </p:cNvPr>
          <p:cNvSpPr txBox="1">
            <a:spLocks noChangeArrowheads="1"/>
          </p:cNvSpPr>
          <p:nvPr/>
        </p:nvSpPr>
        <p:spPr bwMode="auto">
          <a:xfrm>
            <a:off x="1363148" y="1512487"/>
            <a:ext cx="936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dirty="0">
                <a:ln>
                  <a:noFill/>
                </a:ln>
                <a:solidFill>
                  <a:srgbClr val="000099"/>
                </a:solidFill>
                <a:effectLst/>
                <a:uLnTx/>
                <a:uFillTx/>
                <a:latin typeface="Tahoma" charset="0"/>
                <a:ea typeface="ＭＳ Ｐゴシック" charset="0"/>
                <a:cs typeface="+mn-cs"/>
              </a:rPr>
              <a:t>sender</a:t>
            </a:r>
          </a:p>
        </p:txBody>
      </p:sp>
      <p:sp>
        <p:nvSpPr>
          <p:cNvPr id="198" name="Text Box 6">
            <a:extLst>
              <a:ext uri="{FF2B5EF4-FFF2-40B4-BE49-F238E27FC236}">
                <a16:creationId xmlns:a16="http://schemas.microsoft.com/office/drawing/2014/main" id="{953F5FAC-08AE-194D-B2CE-9B6B600D3EDB}"/>
              </a:ext>
            </a:extLst>
          </p:cNvPr>
          <p:cNvSpPr txBox="1">
            <a:spLocks noChangeArrowheads="1"/>
          </p:cNvSpPr>
          <p:nvPr/>
        </p:nvSpPr>
        <p:spPr bwMode="auto">
          <a:xfrm>
            <a:off x="3803136" y="1507725"/>
            <a:ext cx="1071562"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dirty="0">
                <a:ln>
                  <a:noFill/>
                </a:ln>
                <a:solidFill>
                  <a:srgbClr val="008000"/>
                </a:solidFill>
                <a:effectLst/>
                <a:uLnTx/>
                <a:uFillTx/>
                <a:latin typeface="Tahoma" charset="0"/>
                <a:ea typeface="ＭＳ Ｐゴシック" charset="0"/>
                <a:cs typeface="+mn-cs"/>
              </a:rPr>
              <a:t>receiver</a:t>
            </a:r>
          </a:p>
        </p:txBody>
      </p:sp>
      <p:sp>
        <p:nvSpPr>
          <p:cNvPr id="199" name="Text Box 8">
            <a:extLst>
              <a:ext uri="{FF2B5EF4-FFF2-40B4-BE49-F238E27FC236}">
                <a16:creationId xmlns:a16="http://schemas.microsoft.com/office/drawing/2014/main" id="{2DF62C54-7EE2-504E-9ED2-FD3BAEEBEE7D}"/>
              </a:ext>
            </a:extLst>
          </p:cNvPr>
          <p:cNvSpPr txBox="1">
            <a:spLocks noChangeArrowheads="1"/>
          </p:cNvSpPr>
          <p:nvPr/>
        </p:nvSpPr>
        <p:spPr bwMode="auto">
          <a:xfrm>
            <a:off x="3806311" y="3131737"/>
            <a:ext cx="10001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pkt1</a:t>
            </a:r>
          </a:p>
        </p:txBody>
      </p:sp>
      <p:sp>
        <p:nvSpPr>
          <p:cNvPr id="200" name="Text Box 10">
            <a:extLst>
              <a:ext uri="{FF2B5EF4-FFF2-40B4-BE49-F238E27FC236}">
                <a16:creationId xmlns:a16="http://schemas.microsoft.com/office/drawing/2014/main" id="{F5B1E309-F4E4-3E42-B8AD-EA1C2D480B04}"/>
              </a:ext>
            </a:extLst>
          </p:cNvPr>
          <p:cNvSpPr txBox="1">
            <a:spLocks noChangeArrowheads="1"/>
          </p:cNvSpPr>
          <p:nvPr/>
        </p:nvSpPr>
        <p:spPr bwMode="auto">
          <a:xfrm>
            <a:off x="3812661" y="3987400"/>
            <a:ext cx="100012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pkt0</a:t>
            </a:r>
          </a:p>
        </p:txBody>
      </p:sp>
      <p:sp>
        <p:nvSpPr>
          <p:cNvPr id="201" name="Text Box 11">
            <a:extLst>
              <a:ext uri="{FF2B5EF4-FFF2-40B4-BE49-F238E27FC236}">
                <a16:creationId xmlns:a16="http://schemas.microsoft.com/office/drawing/2014/main" id="{74D64A46-9479-E449-9C31-02C5EA831827}"/>
              </a:ext>
            </a:extLst>
          </p:cNvPr>
          <p:cNvSpPr txBox="1">
            <a:spLocks noChangeArrowheads="1"/>
          </p:cNvSpPr>
          <p:nvPr/>
        </p:nvSpPr>
        <p:spPr bwMode="auto">
          <a:xfrm>
            <a:off x="3809486" y="2445937"/>
            <a:ext cx="11969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ack0</a:t>
            </a:r>
          </a:p>
        </p:txBody>
      </p:sp>
      <p:sp>
        <p:nvSpPr>
          <p:cNvPr id="202" name="Text Box 12">
            <a:extLst>
              <a:ext uri="{FF2B5EF4-FFF2-40B4-BE49-F238E27FC236}">
                <a16:creationId xmlns:a16="http://schemas.microsoft.com/office/drawing/2014/main" id="{FBDCC4E2-EF23-6A40-BE13-E84BE9B5BE20}"/>
              </a:ext>
            </a:extLst>
          </p:cNvPr>
          <p:cNvSpPr txBox="1">
            <a:spLocks noChangeArrowheads="1"/>
          </p:cNvSpPr>
          <p:nvPr/>
        </p:nvSpPr>
        <p:spPr bwMode="auto">
          <a:xfrm>
            <a:off x="3806311" y="3357162"/>
            <a:ext cx="11969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ack1</a:t>
            </a:r>
          </a:p>
        </p:txBody>
      </p:sp>
      <p:sp>
        <p:nvSpPr>
          <p:cNvPr id="203" name="Text Box 13">
            <a:extLst>
              <a:ext uri="{FF2B5EF4-FFF2-40B4-BE49-F238E27FC236}">
                <a16:creationId xmlns:a16="http://schemas.microsoft.com/office/drawing/2014/main" id="{CF703E46-2D8D-D04C-903D-4C60258391B2}"/>
              </a:ext>
            </a:extLst>
          </p:cNvPr>
          <p:cNvSpPr txBox="1">
            <a:spLocks noChangeArrowheads="1"/>
          </p:cNvSpPr>
          <p:nvPr/>
        </p:nvSpPr>
        <p:spPr bwMode="auto">
          <a:xfrm>
            <a:off x="3806311" y="4182662"/>
            <a:ext cx="11969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ack0</a:t>
            </a:r>
          </a:p>
        </p:txBody>
      </p:sp>
      <p:sp>
        <p:nvSpPr>
          <p:cNvPr id="204" name="Text Box 14">
            <a:extLst>
              <a:ext uri="{FF2B5EF4-FFF2-40B4-BE49-F238E27FC236}">
                <a16:creationId xmlns:a16="http://schemas.microsoft.com/office/drawing/2014/main" id="{07E7A3F6-47D9-9847-BA58-BF9687C85206}"/>
              </a:ext>
            </a:extLst>
          </p:cNvPr>
          <p:cNvSpPr txBox="1">
            <a:spLocks noChangeArrowheads="1"/>
          </p:cNvSpPr>
          <p:nvPr/>
        </p:nvSpPr>
        <p:spPr bwMode="auto">
          <a:xfrm>
            <a:off x="1291711" y="2695175"/>
            <a:ext cx="10223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ack0</a:t>
            </a:r>
          </a:p>
        </p:txBody>
      </p:sp>
      <p:sp>
        <p:nvSpPr>
          <p:cNvPr id="205" name="Text Box 15">
            <a:extLst>
              <a:ext uri="{FF2B5EF4-FFF2-40B4-BE49-F238E27FC236}">
                <a16:creationId xmlns:a16="http://schemas.microsoft.com/office/drawing/2014/main" id="{7C6243EA-A0F0-0449-95A0-3D47329274F1}"/>
              </a:ext>
            </a:extLst>
          </p:cNvPr>
          <p:cNvSpPr txBox="1">
            <a:spLocks noChangeArrowheads="1"/>
          </p:cNvSpPr>
          <p:nvPr/>
        </p:nvSpPr>
        <p:spPr bwMode="auto">
          <a:xfrm>
            <a:off x="1136136" y="3788962"/>
            <a:ext cx="11747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pkt0</a:t>
            </a:r>
          </a:p>
        </p:txBody>
      </p:sp>
      <p:sp>
        <p:nvSpPr>
          <p:cNvPr id="206" name="Text Box 17">
            <a:extLst>
              <a:ext uri="{FF2B5EF4-FFF2-40B4-BE49-F238E27FC236}">
                <a16:creationId xmlns:a16="http://schemas.microsoft.com/office/drawing/2014/main" id="{C58AD36B-83D7-F945-860A-84F900A595DB}"/>
              </a:ext>
            </a:extLst>
          </p:cNvPr>
          <p:cNvSpPr txBox="1">
            <a:spLocks noChangeArrowheads="1"/>
          </p:cNvSpPr>
          <p:nvPr/>
        </p:nvSpPr>
        <p:spPr bwMode="auto">
          <a:xfrm>
            <a:off x="1136136" y="2914250"/>
            <a:ext cx="11747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pkt1</a:t>
            </a:r>
          </a:p>
        </p:txBody>
      </p:sp>
      <p:sp>
        <p:nvSpPr>
          <p:cNvPr id="207" name="Text Box 18">
            <a:extLst>
              <a:ext uri="{FF2B5EF4-FFF2-40B4-BE49-F238E27FC236}">
                <a16:creationId xmlns:a16="http://schemas.microsoft.com/office/drawing/2014/main" id="{095222A4-B6FD-9943-8053-5736B6B34CF7}"/>
              </a:ext>
            </a:extLst>
          </p:cNvPr>
          <p:cNvSpPr txBox="1">
            <a:spLocks noChangeArrowheads="1"/>
          </p:cNvSpPr>
          <p:nvPr/>
        </p:nvSpPr>
        <p:spPr bwMode="auto">
          <a:xfrm>
            <a:off x="1280598" y="3549250"/>
            <a:ext cx="10223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ack1</a:t>
            </a:r>
          </a:p>
        </p:txBody>
      </p:sp>
      <p:sp>
        <p:nvSpPr>
          <p:cNvPr id="208" name="Text Box 7">
            <a:extLst>
              <a:ext uri="{FF2B5EF4-FFF2-40B4-BE49-F238E27FC236}">
                <a16:creationId xmlns:a16="http://schemas.microsoft.com/office/drawing/2014/main" id="{6AF201BE-3F74-FC4D-95DC-C10707E5BA59}"/>
              </a:ext>
            </a:extLst>
          </p:cNvPr>
          <p:cNvSpPr txBox="1">
            <a:spLocks noChangeArrowheads="1"/>
          </p:cNvSpPr>
          <p:nvPr/>
        </p:nvSpPr>
        <p:spPr bwMode="auto">
          <a:xfrm>
            <a:off x="1125023" y="1952225"/>
            <a:ext cx="11747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pkt0</a:t>
            </a:r>
          </a:p>
        </p:txBody>
      </p:sp>
      <p:sp>
        <p:nvSpPr>
          <p:cNvPr id="209" name="Text Box 9">
            <a:extLst>
              <a:ext uri="{FF2B5EF4-FFF2-40B4-BE49-F238E27FC236}">
                <a16:creationId xmlns:a16="http://schemas.microsoft.com/office/drawing/2014/main" id="{853C3A29-6F14-6A4A-ADF9-EDBEBC72749B}"/>
              </a:ext>
            </a:extLst>
          </p:cNvPr>
          <p:cNvSpPr txBox="1">
            <a:spLocks noChangeArrowheads="1"/>
          </p:cNvSpPr>
          <p:nvPr/>
        </p:nvSpPr>
        <p:spPr bwMode="auto">
          <a:xfrm>
            <a:off x="3801548" y="2234800"/>
            <a:ext cx="100012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pkt0</a:t>
            </a:r>
          </a:p>
        </p:txBody>
      </p:sp>
      <p:grpSp>
        <p:nvGrpSpPr>
          <p:cNvPr id="210" name="Group 37">
            <a:extLst>
              <a:ext uri="{FF2B5EF4-FFF2-40B4-BE49-F238E27FC236}">
                <a16:creationId xmlns:a16="http://schemas.microsoft.com/office/drawing/2014/main" id="{09358D04-CB4E-924F-B392-361B873A9C36}"/>
              </a:ext>
            </a:extLst>
          </p:cNvPr>
          <p:cNvGrpSpPr>
            <a:grpSpLocks/>
          </p:cNvGrpSpPr>
          <p:nvPr/>
        </p:nvGrpSpPr>
        <p:grpSpPr bwMode="auto">
          <a:xfrm>
            <a:off x="2341048" y="2022075"/>
            <a:ext cx="1471613" cy="512762"/>
            <a:chOff x="850" y="1159"/>
            <a:chExt cx="927" cy="323"/>
          </a:xfrm>
        </p:grpSpPr>
        <p:sp>
          <p:nvSpPr>
            <p:cNvPr id="211" name="Line 19">
              <a:extLst>
                <a:ext uri="{FF2B5EF4-FFF2-40B4-BE49-F238E27FC236}">
                  <a16:creationId xmlns:a16="http://schemas.microsoft.com/office/drawing/2014/main" id="{E1536B10-88F6-7D46-8019-7977772178F2}"/>
                </a:ext>
              </a:extLst>
            </p:cNvPr>
            <p:cNvSpPr>
              <a:spLocks noChangeShapeType="1"/>
            </p:cNvSpPr>
            <p:nvPr/>
          </p:nvSpPr>
          <p:spPr bwMode="auto">
            <a:xfrm>
              <a:off x="850" y="1257"/>
              <a:ext cx="927" cy="2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12" name="Text Box 28">
              <a:extLst>
                <a:ext uri="{FF2B5EF4-FFF2-40B4-BE49-F238E27FC236}">
                  <a16:creationId xmlns:a16="http://schemas.microsoft.com/office/drawing/2014/main" id="{A675AD5E-AFEE-4949-B39C-59B23A44989E}"/>
                </a:ext>
              </a:extLst>
            </p:cNvPr>
            <p:cNvSpPr txBox="1">
              <a:spLocks noChangeArrowheads="1"/>
            </p:cNvSpPr>
            <p:nvPr/>
          </p:nvSpPr>
          <p:spPr bwMode="auto">
            <a:xfrm>
              <a:off x="1100" y="1159"/>
              <a:ext cx="35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pkt0</a:t>
              </a:r>
            </a:p>
          </p:txBody>
        </p:sp>
      </p:grpSp>
      <p:grpSp>
        <p:nvGrpSpPr>
          <p:cNvPr id="213" name="Group 43">
            <a:extLst>
              <a:ext uri="{FF2B5EF4-FFF2-40B4-BE49-F238E27FC236}">
                <a16:creationId xmlns:a16="http://schemas.microsoft.com/office/drawing/2014/main" id="{166F1C07-BDF7-5D4C-9BC8-70CDD30FC5D1}"/>
              </a:ext>
            </a:extLst>
          </p:cNvPr>
          <p:cNvGrpSpPr>
            <a:grpSpLocks/>
          </p:cNvGrpSpPr>
          <p:nvPr/>
        </p:nvGrpSpPr>
        <p:grpSpPr bwMode="auto">
          <a:xfrm>
            <a:off x="2334698" y="3758800"/>
            <a:ext cx="1471613" cy="487362"/>
            <a:chOff x="846" y="2253"/>
            <a:chExt cx="927" cy="307"/>
          </a:xfrm>
        </p:grpSpPr>
        <p:sp>
          <p:nvSpPr>
            <p:cNvPr id="214" name="Line 24">
              <a:extLst>
                <a:ext uri="{FF2B5EF4-FFF2-40B4-BE49-F238E27FC236}">
                  <a16:creationId xmlns:a16="http://schemas.microsoft.com/office/drawing/2014/main" id="{65D4B99D-08A4-684C-BFAA-D46F7BDFF3D7}"/>
                </a:ext>
              </a:extLst>
            </p:cNvPr>
            <p:cNvSpPr>
              <a:spLocks noChangeShapeType="1"/>
            </p:cNvSpPr>
            <p:nvPr/>
          </p:nvSpPr>
          <p:spPr bwMode="auto">
            <a:xfrm>
              <a:off x="846" y="2335"/>
              <a:ext cx="927" cy="2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15" name="Text Box 29">
              <a:extLst>
                <a:ext uri="{FF2B5EF4-FFF2-40B4-BE49-F238E27FC236}">
                  <a16:creationId xmlns:a16="http://schemas.microsoft.com/office/drawing/2014/main" id="{E39C763F-76C0-A342-980A-D2DA1340B692}"/>
                </a:ext>
              </a:extLst>
            </p:cNvPr>
            <p:cNvSpPr txBox="1">
              <a:spLocks noChangeArrowheads="1"/>
            </p:cNvSpPr>
            <p:nvPr/>
          </p:nvSpPr>
          <p:spPr bwMode="auto">
            <a:xfrm>
              <a:off x="1097" y="2253"/>
              <a:ext cx="35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pkt0</a:t>
              </a:r>
            </a:p>
          </p:txBody>
        </p:sp>
      </p:grpSp>
      <p:grpSp>
        <p:nvGrpSpPr>
          <p:cNvPr id="216" name="Group 39">
            <a:extLst>
              <a:ext uri="{FF2B5EF4-FFF2-40B4-BE49-F238E27FC236}">
                <a16:creationId xmlns:a16="http://schemas.microsoft.com/office/drawing/2014/main" id="{E7B3DCA6-7A30-6E4A-B749-D291EA9179F9}"/>
              </a:ext>
            </a:extLst>
          </p:cNvPr>
          <p:cNvGrpSpPr>
            <a:grpSpLocks/>
          </p:cNvGrpSpPr>
          <p:nvPr/>
        </p:nvGrpSpPr>
        <p:grpSpPr bwMode="auto">
          <a:xfrm>
            <a:off x="2348986" y="2896787"/>
            <a:ext cx="1471612" cy="504825"/>
            <a:chOff x="855" y="1710"/>
            <a:chExt cx="927" cy="318"/>
          </a:xfrm>
        </p:grpSpPr>
        <p:sp>
          <p:nvSpPr>
            <p:cNvPr id="217" name="Line 23">
              <a:extLst>
                <a:ext uri="{FF2B5EF4-FFF2-40B4-BE49-F238E27FC236}">
                  <a16:creationId xmlns:a16="http://schemas.microsoft.com/office/drawing/2014/main" id="{F48A2643-A8C6-1A4D-95B1-E19CDFD69368}"/>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18" name="Text Box 30">
              <a:extLst>
                <a:ext uri="{FF2B5EF4-FFF2-40B4-BE49-F238E27FC236}">
                  <a16:creationId xmlns:a16="http://schemas.microsoft.com/office/drawing/2014/main" id="{7B926EE6-52D5-3840-851B-CF35806F06C4}"/>
                </a:ext>
              </a:extLst>
            </p:cNvPr>
            <p:cNvSpPr txBox="1">
              <a:spLocks noChangeArrowheads="1"/>
            </p:cNvSpPr>
            <p:nvPr/>
          </p:nvSpPr>
          <p:spPr bwMode="auto">
            <a:xfrm>
              <a:off x="1094" y="1710"/>
              <a:ext cx="35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pkt1</a:t>
              </a:r>
            </a:p>
          </p:txBody>
        </p:sp>
      </p:grpSp>
      <p:grpSp>
        <p:nvGrpSpPr>
          <p:cNvPr id="219" name="Group 40">
            <a:extLst>
              <a:ext uri="{FF2B5EF4-FFF2-40B4-BE49-F238E27FC236}">
                <a16:creationId xmlns:a16="http://schemas.microsoft.com/office/drawing/2014/main" id="{A3009243-363B-554D-BAFE-7119F17A8E3E}"/>
              </a:ext>
            </a:extLst>
          </p:cNvPr>
          <p:cNvGrpSpPr>
            <a:grpSpLocks/>
          </p:cNvGrpSpPr>
          <p:nvPr/>
        </p:nvGrpSpPr>
        <p:grpSpPr bwMode="auto">
          <a:xfrm>
            <a:off x="2334698" y="3361925"/>
            <a:ext cx="1471613" cy="471487"/>
            <a:chOff x="846" y="2003"/>
            <a:chExt cx="927" cy="297"/>
          </a:xfrm>
        </p:grpSpPr>
        <p:sp>
          <p:nvSpPr>
            <p:cNvPr id="220" name="Line 26">
              <a:extLst>
                <a:ext uri="{FF2B5EF4-FFF2-40B4-BE49-F238E27FC236}">
                  <a16:creationId xmlns:a16="http://schemas.microsoft.com/office/drawing/2014/main" id="{D3AA85D2-AF11-984A-9EAB-8E45BC868FA2}"/>
                </a:ext>
              </a:extLst>
            </p:cNvPr>
            <p:cNvSpPr>
              <a:spLocks noChangeShapeType="1"/>
            </p:cNvSpPr>
            <p:nvPr/>
          </p:nvSpPr>
          <p:spPr bwMode="auto">
            <a:xfrm flipH="1">
              <a:off x="846" y="2075"/>
              <a:ext cx="927" cy="225"/>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21" name="Text Box 31">
              <a:extLst>
                <a:ext uri="{FF2B5EF4-FFF2-40B4-BE49-F238E27FC236}">
                  <a16:creationId xmlns:a16="http://schemas.microsoft.com/office/drawing/2014/main" id="{7037D874-E673-BB42-9499-C5B48BC3341A}"/>
                </a:ext>
              </a:extLst>
            </p:cNvPr>
            <p:cNvSpPr txBox="1">
              <a:spLocks noChangeArrowheads="1"/>
            </p:cNvSpPr>
            <p:nvPr/>
          </p:nvSpPr>
          <p:spPr bwMode="auto">
            <a:xfrm>
              <a:off x="1092" y="2003"/>
              <a:ext cx="3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Arial" charset="0"/>
                  <a:ea typeface="ＭＳ Ｐゴシック" charset="0"/>
                  <a:cs typeface="+mn-cs"/>
                </a:rPr>
                <a:t>ack1</a:t>
              </a:r>
            </a:p>
          </p:txBody>
        </p:sp>
      </p:grpSp>
      <p:grpSp>
        <p:nvGrpSpPr>
          <p:cNvPr id="222" name="Group 38">
            <a:extLst>
              <a:ext uri="{FF2B5EF4-FFF2-40B4-BE49-F238E27FC236}">
                <a16:creationId xmlns:a16="http://schemas.microsoft.com/office/drawing/2014/main" id="{132C8471-3B30-C44D-B74D-246FC786F37F}"/>
              </a:ext>
            </a:extLst>
          </p:cNvPr>
          <p:cNvGrpSpPr>
            <a:grpSpLocks/>
          </p:cNvGrpSpPr>
          <p:nvPr/>
        </p:nvGrpSpPr>
        <p:grpSpPr bwMode="auto">
          <a:xfrm>
            <a:off x="2326761" y="2522137"/>
            <a:ext cx="1471612" cy="455613"/>
            <a:chOff x="841" y="1474"/>
            <a:chExt cx="927" cy="287"/>
          </a:xfrm>
        </p:grpSpPr>
        <p:sp>
          <p:nvSpPr>
            <p:cNvPr id="223" name="Line 25">
              <a:extLst>
                <a:ext uri="{FF2B5EF4-FFF2-40B4-BE49-F238E27FC236}">
                  <a16:creationId xmlns:a16="http://schemas.microsoft.com/office/drawing/2014/main" id="{6959994A-0B95-094C-9702-6ACA4337EA2D}"/>
                </a:ext>
              </a:extLst>
            </p:cNvPr>
            <p:cNvSpPr>
              <a:spLocks noChangeShapeType="1"/>
            </p:cNvSpPr>
            <p:nvPr/>
          </p:nvSpPr>
          <p:spPr bwMode="auto">
            <a:xfrm flipH="1">
              <a:off x="841" y="1536"/>
              <a:ext cx="927" cy="225"/>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24" name="Text Box 32">
              <a:extLst>
                <a:ext uri="{FF2B5EF4-FFF2-40B4-BE49-F238E27FC236}">
                  <a16:creationId xmlns:a16="http://schemas.microsoft.com/office/drawing/2014/main" id="{DCF9302E-EEF0-B04C-A3CA-B6C1A0083288}"/>
                </a:ext>
              </a:extLst>
            </p:cNvPr>
            <p:cNvSpPr txBox="1">
              <a:spLocks noChangeArrowheads="1"/>
            </p:cNvSpPr>
            <p:nvPr/>
          </p:nvSpPr>
          <p:spPr bwMode="auto">
            <a:xfrm>
              <a:off x="1089" y="1474"/>
              <a:ext cx="3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Arial" charset="0"/>
                  <a:ea typeface="ＭＳ Ｐゴシック" charset="0"/>
                  <a:cs typeface="+mn-cs"/>
                </a:rPr>
                <a:t>ack0</a:t>
              </a:r>
            </a:p>
          </p:txBody>
        </p:sp>
      </p:grpSp>
      <p:grpSp>
        <p:nvGrpSpPr>
          <p:cNvPr id="225" name="Group 44">
            <a:extLst>
              <a:ext uri="{FF2B5EF4-FFF2-40B4-BE49-F238E27FC236}">
                <a16:creationId xmlns:a16="http://schemas.microsoft.com/office/drawing/2014/main" id="{6DBBBBE3-388C-C24B-A7D7-89C703BC089D}"/>
              </a:ext>
            </a:extLst>
          </p:cNvPr>
          <p:cNvGrpSpPr>
            <a:grpSpLocks/>
          </p:cNvGrpSpPr>
          <p:nvPr/>
        </p:nvGrpSpPr>
        <p:grpSpPr bwMode="auto">
          <a:xfrm>
            <a:off x="2320411" y="4214412"/>
            <a:ext cx="1471612" cy="461963"/>
            <a:chOff x="837" y="2540"/>
            <a:chExt cx="927" cy="291"/>
          </a:xfrm>
        </p:grpSpPr>
        <p:sp>
          <p:nvSpPr>
            <p:cNvPr id="226" name="Line 27">
              <a:extLst>
                <a:ext uri="{FF2B5EF4-FFF2-40B4-BE49-F238E27FC236}">
                  <a16:creationId xmlns:a16="http://schemas.microsoft.com/office/drawing/2014/main" id="{7E664FD8-996B-124A-B106-386F80EF50EE}"/>
                </a:ext>
              </a:extLst>
            </p:cNvPr>
            <p:cNvSpPr>
              <a:spLocks noChangeShapeType="1"/>
            </p:cNvSpPr>
            <p:nvPr/>
          </p:nvSpPr>
          <p:spPr bwMode="auto">
            <a:xfrm flipH="1">
              <a:off x="837" y="2606"/>
              <a:ext cx="927" cy="225"/>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27" name="Text Box 33">
              <a:extLst>
                <a:ext uri="{FF2B5EF4-FFF2-40B4-BE49-F238E27FC236}">
                  <a16:creationId xmlns:a16="http://schemas.microsoft.com/office/drawing/2014/main" id="{E9D2F746-6389-2444-A5E1-6FB42FF57ED6}"/>
                </a:ext>
              </a:extLst>
            </p:cNvPr>
            <p:cNvSpPr txBox="1">
              <a:spLocks noChangeArrowheads="1"/>
            </p:cNvSpPr>
            <p:nvPr/>
          </p:nvSpPr>
          <p:spPr bwMode="auto">
            <a:xfrm>
              <a:off x="1086" y="2540"/>
              <a:ext cx="3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Arial" charset="0"/>
                  <a:ea typeface="ＭＳ Ｐゴシック" charset="0"/>
                  <a:cs typeface="+mn-cs"/>
                </a:rPr>
                <a:t>ack0</a:t>
              </a:r>
            </a:p>
          </p:txBody>
        </p:sp>
      </p:grpSp>
      <p:sp>
        <p:nvSpPr>
          <p:cNvPr id="228" name="Text Box 45">
            <a:extLst>
              <a:ext uri="{FF2B5EF4-FFF2-40B4-BE49-F238E27FC236}">
                <a16:creationId xmlns:a16="http://schemas.microsoft.com/office/drawing/2014/main" id="{0A93A727-0C76-DB44-9B3D-D9D92A7DB9C6}"/>
              </a:ext>
            </a:extLst>
          </p:cNvPr>
          <p:cNvSpPr txBox="1">
            <a:spLocks noChangeArrowheads="1"/>
          </p:cNvSpPr>
          <p:nvPr/>
        </p:nvSpPr>
        <p:spPr bwMode="auto">
          <a:xfrm>
            <a:off x="2628386" y="5293912"/>
            <a:ext cx="1252537"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(a) no loss</a:t>
            </a:r>
          </a:p>
        </p:txBody>
      </p:sp>
      <p:sp>
        <p:nvSpPr>
          <p:cNvPr id="229" name="Text Box 46">
            <a:extLst>
              <a:ext uri="{FF2B5EF4-FFF2-40B4-BE49-F238E27FC236}">
                <a16:creationId xmlns:a16="http://schemas.microsoft.com/office/drawing/2014/main" id="{B77F9079-0CCA-744D-9DFE-229523FF9EEF}"/>
              </a:ext>
            </a:extLst>
          </p:cNvPr>
          <p:cNvSpPr txBox="1">
            <a:spLocks noChangeArrowheads="1"/>
          </p:cNvSpPr>
          <p:nvPr/>
        </p:nvSpPr>
        <p:spPr bwMode="auto">
          <a:xfrm>
            <a:off x="7079959" y="1461687"/>
            <a:ext cx="936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dirty="0">
                <a:ln>
                  <a:noFill/>
                </a:ln>
                <a:solidFill>
                  <a:srgbClr val="000099"/>
                </a:solidFill>
                <a:effectLst/>
                <a:uLnTx/>
                <a:uFillTx/>
                <a:latin typeface="Tahoma" charset="0"/>
                <a:ea typeface="ＭＳ Ｐゴシック" charset="0"/>
                <a:cs typeface="+mn-cs"/>
              </a:rPr>
              <a:t>sender</a:t>
            </a:r>
          </a:p>
        </p:txBody>
      </p:sp>
      <p:sp>
        <p:nvSpPr>
          <p:cNvPr id="230" name="Text Box 47">
            <a:extLst>
              <a:ext uri="{FF2B5EF4-FFF2-40B4-BE49-F238E27FC236}">
                <a16:creationId xmlns:a16="http://schemas.microsoft.com/office/drawing/2014/main" id="{B39810E0-29DE-BE4C-BF65-C4554F0C2A10}"/>
              </a:ext>
            </a:extLst>
          </p:cNvPr>
          <p:cNvSpPr txBox="1">
            <a:spLocks noChangeArrowheads="1"/>
          </p:cNvSpPr>
          <p:nvPr/>
        </p:nvSpPr>
        <p:spPr bwMode="auto">
          <a:xfrm>
            <a:off x="9519946" y="1456925"/>
            <a:ext cx="107156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dirty="0">
                <a:ln>
                  <a:noFill/>
                </a:ln>
                <a:solidFill>
                  <a:srgbClr val="008000"/>
                </a:solidFill>
                <a:effectLst/>
                <a:uLnTx/>
                <a:uFillTx/>
                <a:latin typeface="Tahoma" charset="0"/>
                <a:ea typeface="ＭＳ Ｐゴシック" charset="0"/>
                <a:cs typeface="+mn-cs"/>
              </a:rPr>
              <a:t>receiver</a:t>
            </a:r>
          </a:p>
        </p:txBody>
      </p:sp>
      <p:sp>
        <p:nvSpPr>
          <p:cNvPr id="231" name="Text Box 48">
            <a:extLst>
              <a:ext uri="{FF2B5EF4-FFF2-40B4-BE49-F238E27FC236}">
                <a16:creationId xmlns:a16="http://schemas.microsoft.com/office/drawing/2014/main" id="{C93070BC-AD37-CE48-8113-A425136649B5}"/>
              </a:ext>
            </a:extLst>
          </p:cNvPr>
          <p:cNvSpPr txBox="1">
            <a:spLocks noChangeArrowheads="1"/>
          </p:cNvSpPr>
          <p:nvPr/>
        </p:nvSpPr>
        <p:spPr bwMode="auto">
          <a:xfrm>
            <a:off x="9521534" y="4373162"/>
            <a:ext cx="10001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pkt1</a:t>
            </a:r>
          </a:p>
        </p:txBody>
      </p:sp>
      <p:sp>
        <p:nvSpPr>
          <p:cNvPr id="232" name="Text Box 49">
            <a:extLst>
              <a:ext uri="{FF2B5EF4-FFF2-40B4-BE49-F238E27FC236}">
                <a16:creationId xmlns:a16="http://schemas.microsoft.com/office/drawing/2014/main" id="{BAC5BE6B-684D-294E-91C5-DD7058B132AB}"/>
              </a:ext>
            </a:extLst>
          </p:cNvPr>
          <p:cNvSpPr txBox="1">
            <a:spLocks noChangeArrowheads="1"/>
          </p:cNvSpPr>
          <p:nvPr/>
        </p:nvSpPr>
        <p:spPr bwMode="auto">
          <a:xfrm>
            <a:off x="9529471" y="5214537"/>
            <a:ext cx="10001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pkt0</a:t>
            </a:r>
          </a:p>
        </p:txBody>
      </p:sp>
      <p:sp>
        <p:nvSpPr>
          <p:cNvPr id="233" name="Text Box 50">
            <a:extLst>
              <a:ext uri="{FF2B5EF4-FFF2-40B4-BE49-F238E27FC236}">
                <a16:creationId xmlns:a16="http://schemas.microsoft.com/office/drawing/2014/main" id="{38A95A95-ECA6-1F4F-BB93-8A237B92F265}"/>
              </a:ext>
            </a:extLst>
          </p:cNvPr>
          <p:cNvSpPr txBox="1">
            <a:spLocks noChangeArrowheads="1"/>
          </p:cNvSpPr>
          <p:nvPr/>
        </p:nvSpPr>
        <p:spPr bwMode="auto">
          <a:xfrm>
            <a:off x="9526296" y="2395137"/>
            <a:ext cx="11969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ack0</a:t>
            </a:r>
          </a:p>
        </p:txBody>
      </p:sp>
      <p:sp>
        <p:nvSpPr>
          <p:cNvPr id="234" name="Text Box 51">
            <a:extLst>
              <a:ext uri="{FF2B5EF4-FFF2-40B4-BE49-F238E27FC236}">
                <a16:creationId xmlns:a16="http://schemas.microsoft.com/office/drawing/2014/main" id="{E34E5A4F-7761-E54D-9493-85E43D4F88E3}"/>
              </a:ext>
            </a:extLst>
          </p:cNvPr>
          <p:cNvSpPr txBox="1">
            <a:spLocks noChangeArrowheads="1"/>
          </p:cNvSpPr>
          <p:nvPr/>
        </p:nvSpPr>
        <p:spPr bwMode="auto">
          <a:xfrm>
            <a:off x="9523121" y="4584300"/>
            <a:ext cx="119697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ack1</a:t>
            </a:r>
          </a:p>
        </p:txBody>
      </p:sp>
      <p:sp>
        <p:nvSpPr>
          <p:cNvPr id="235" name="Text Box 52">
            <a:extLst>
              <a:ext uri="{FF2B5EF4-FFF2-40B4-BE49-F238E27FC236}">
                <a16:creationId xmlns:a16="http://schemas.microsoft.com/office/drawing/2014/main" id="{D16E11FB-EE35-2140-B6B1-8BA74CDF3465}"/>
              </a:ext>
            </a:extLst>
          </p:cNvPr>
          <p:cNvSpPr txBox="1">
            <a:spLocks noChangeArrowheads="1"/>
          </p:cNvSpPr>
          <p:nvPr/>
        </p:nvSpPr>
        <p:spPr bwMode="auto">
          <a:xfrm>
            <a:off x="9523121" y="5409800"/>
            <a:ext cx="119697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ack0</a:t>
            </a:r>
          </a:p>
        </p:txBody>
      </p:sp>
      <p:sp>
        <p:nvSpPr>
          <p:cNvPr id="236" name="Text Box 53">
            <a:extLst>
              <a:ext uri="{FF2B5EF4-FFF2-40B4-BE49-F238E27FC236}">
                <a16:creationId xmlns:a16="http://schemas.microsoft.com/office/drawing/2014/main" id="{7C3E4221-F85D-7A47-8A21-C9CAD5DD38EB}"/>
              </a:ext>
            </a:extLst>
          </p:cNvPr>
          <p:cNvSpPr txBox="1">
            <a:spLocks noChangeArrowheads="1"/>
          </p:cNvSpPr>
          <p:nvPr/>
        </p:nvSpPr>
        <p:spPr bwMode="auto">
          <a:xfrm>
            <a:off x="7008521" y="2644375"/>
            <a:ext cx="10223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ack0</a:t>
            </a:r>
          </a:p>
        </p:txBody>
      </p:sp>
      <p:sp>
        <p:nvSpPr>
          <p:cNvPr id="237" name="Text Box 54">
            <a:extLst>
              <a:ext uri="{FF2B5EF4-FFF2-40B4-BE49-F238E27FC236}">
                <a16:creationId xmlns:a16="http://schemas.microsoft.com/office/drawing/2014/main" id="{5EBBB81F-0421-D749-BA75-69B429681049}"/>
              </a:ext>
            </a:extLst>
          </p:cNvPr>
          <p:cNvSpPr txBox="1">
            <a:spLocks noChangeArrowheads="1"/>
          </p:cNvSpPr>
          <p:nvPr/>
        </p:nvSpPr>
        <p:spPr bwMode="auto">
          <a:xfrm>
            <a:off x="6852946" y="5016100"/>
            <a:ext cx="11747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pkt0</a:t>
            </a:r>
          </a:p>
        </p:txBody>
      </p:sp>
      <p:sp>
        <p:nvSpPr>
          <p:cNvPr id="238" name="Text Box 55">
            <a:extLst>
              <a:ext uri="{FF2B5EF4-FFF2-40B4-BE49-F238E27FC236}">
                <a16:creationId xmlns:a16="http://schemas.microsoft.com/office/drawing/2014/main" id="{D284D67E-01F5-D942-9024-5147EB6ECBF7}"/>
              </a:ext>
            </a:extLst>
          </p:cNvPr>
          <p:cNvSpPr txBox="1">
            <a:spLocks noChangeArrowheads="1"/>
          </p:cNvSpPr>
          <p:nvPr/>
        </p:nvSpPr>
        <p:spPr bwMode="auto">
          <a:xfrm>
            <a:off x="6852946" y="2863450"/>
            <a:ext cx="11747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pkt1</a:t>
            </a:r>
          </a:p>
        </p:txBody>
      </p:sp>
      <p:sp>
        <p:nvSpPr>
          <p:cNvPr id="239" name="Text Box 56">
            <a:extLst>
              <a:ext uri="{FF2B5EF4-FFF2-40B4-BE49-F238E27FC236}">
                <a16:creationId xmlns:a16="http://schemas.microsoft.com/office/drawing/2014/main" id="{A96E3C21-E923-6641-9449-C311D50094E5}"/>
              </a:ext>
            </a:extLst>
          </p:cNvPr>
          <p:cNvSpPr txBox="1">
            <a:spLocks noChangeArrowheads="1"/>
          </p:cNvSpPr>
          <p:nvPr/>
        </p:nvSpPr>
        <p:spPr bwMode="auto">
          <a:xfrm>
            <a:off x="6997409" y="4776387"/>
            <a:ext cx="10223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ack1</a:t>
            </a:r>
          </a:p>
        </p:txBody>
      </p:sp>
      <p:sp>
        <p:nvSpPr>
          <p:cNvPr id="240" name="Text Box 57">
            <a:extLst>
              <a:ext uri="{FF2B5EF4-FFF2-40B4-BE49-F238E27FC236}">
                <a16:creationId xmlns:a16="http://schemas.microsoft.com/office/drawing/2014/main" id="{B3857487-8C16-8749-B6F0-A61DA7842D1C}"/>
              </a:ext>
            </a:extLst>
          </p:cNvPr>
          <p:cNvSpPr txBox="1">
            <a:spLocks noChangeArrowheads="1"/>
          </p:cNvSpPr>
          <p:nvPr/>
        </p:nvSpPr>
        <p:spPr bwMode="auto">
          <a:xfrm>
            <a:off x="6841834" y="1901425"/>
            <a:ext cx="11747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pkt0</a:t>
            </a:r>
          </a:p>
        </p:txBody>
      </p:sp>
      <p:sp>
        <p:nvSpPr>
          <p:cNvPr id="241" name="Text Box 58">
            <a:extLst>
              <a:ext uri="{FF2B5EF4-FFF2-40B4-BE49-F238E27FC236}">
                <a16:creationId xmlns:a16="http://schemas.microsoft.com/office/drawing/2014/main" id="{09BE22F1-E2C7-F840-9EDB-010AB9975B0E}"/>
              </a:ext>
            </a:extLst>
          </p:cNvPr>
          <p:cNvSpPr txBox="1">
            <a:spLocks noChangeArrowheads="1"/>
          </p:cNvSpPr>
          <p:nvPr/>
        </p:nvSpPr>
        <p:spPr bwMode="auto">
          <a:xfrm>
            <a:off x="9518359" y="2184000"/>
            <a:ext cx="100012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pkt0</a:t>
            </a:r>
          </a:p>
        </p:txBody>
      </p:sp>
      <p:grpSp>
        <p:nvGrpSpPr>
          <p:cNvPr id="242" name="Group 59">
            <a:extLst>
              <a:ext uri="{FF2B5EF4-FFF2-40B4-BE49-F238E27FC236}">
                <a16:creationId xmlns:a16="http://schemas.microsoft.com/office/drawing/2014/main" id="{E96023CD-98EA-4D46-A675-AEE190E94DA3}"/>
              </a:ext>
            </a:extLst>
          </p:cNvPr>
          <p:cNvGrpSpPr>
            <a:grpSpLocks/>
          </p:cNvGrpSpPr>
          <p:nvPr/>
        </p:nvGrpSpPr>
        <p:grpSpPr bwMode="auto">
          <a:xfrm>
            <a:off x="8057859" y="1971275"/>
            <a:ext cx="1471612" cy="512762"/>
            <a:chOff x="850" y="1159"/>
            <a:chExt cx="927" cy="323"/>
          </a:xfrm>
        </p:grpSpPr>
        <p:sp>
          <p:nvSpPr>
            <p:cNvPr id="243" name="Line 60">
              <a:extLst>
                <a:ext uri="{FF2B5EF4-FFF2-40B4-BE49-F238E27FC236}">
                  <a16:creationId xmlns:a16="http://schemas.microsoft.com/office/drawing/2014/main" id="{3DC88CCC-5C5E-6A40-BBC7-416C5ED63E7A}"/>
                </a:ext>
              </a:extLst>
            </p:cNvPr>
            <p:cNvSpPr>
              <a:spLocks noChangeShapeType="1"/>
            </p:cNvSpPr>
            <p:nvPr/>
          </p:nvSpPr>
          <p:spPr bwMode="auto">
            <a:xfrm>
              <a:off x="850" y="1257"/>
              <a:ext cx="927" cy="2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44" name="Text Box 61">
              <a:extLst>
                <a:ext uri="{FF2B5EF4-FFF2-40B4-BE49-F238E27FC236}">
                  <a16:creationId xmlns:a16="http://schemas.microsoft.com/office/drawing/2014/main" id="{15663F65-17E3-8A4B-A7CB-12678A320623}"/>
                </a:ext>
              </a:extLst>
            </p:cNvPr>
            <p:cNvSpPr txBox="1">
              <a:spLocks noChangeArrowheads="1"/>
            </p:cNvSpPr>
            <p:nvPr/>
          </p:nvSpPr>
          <p:spPr bwMode="auto">
            <a:xfrm>
              <a:off x="1100" y="1159"/>
              <a:ext cx="35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pkt0</a:t>
              </a:r>
            </a:p>
          </p:txBody>
        </p:sp>
      </p:grpSp>
      <p:grpSp>
        <p:nvGrpSpPr>
          <p:cNvPr id="245" name="Group 62">
            <a:extLst>
              <a:ext uri="{FF2B5EF4-FFF2-40B4-BE49-F238E27FC236}">
                <a16:creationId xmlns:a16="http://schemas.microsoft.com/office/drawing/2014/main" id="{A3E86C2E-1598-F746-90BA-375EC32E7F63}"/>
              </a:ext>
            </a:extLst>
          </p:cNvPr>
          <p:cNvGrpSpPr>
            <a:grpSpLocks/>
          </p:cNvGrpSpPr>
          <p:nvPr/>
        </p:nvGrpSpPr>
        <p:grpSpPr bwMode="auto">
          <a:xfrm>
            <a:off x="8051509" y="4985937"/>
            <a:ext cx="1471612" cy="487363"/>
            <a:chOff x="846" y="2253"/>
            <a:chExt cx="927" cy="307"/>
          </a:xfrm>
        </p:grpSpPr>
        <p:sp>
          <p:nvSpPr>
            <p:cNvPr id="246" name="Line 63">
              <a:extLst>
                <a:ext uri="{FF2B5EF4-FFF2-40B4-BE49-F238E27FC236}">
                  <a16:creationId xmlns:a16="http://schemas.microsoft.com/office/drawing/2014/main" id="{0290E24F-CA8A-7D41-AD89-945F9061C269}"/>
                </a:ext>
              </a:extLst>
            </p:cNvPr>
            <p:cNvSpPr>
              <a:spLocks noChangeShapeType="1"/>
            </p:cNvSpPr>
            <p:nvPr/>
          </p:nvSpPr>
          <p:spPr bwMode="auto">
            <a:xfrm>
              <a:off x="846" y="2335"/>
              <a:ext cx="927" cy="2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47" name="Text Box 64">
              <a:extLst>
                <a:ext uri="{FF2B5EF4-FFF2-40B4-BE49-F238E27FC236}">
                  <a16:creationId xmlns:a16="http://schemas.microsoft.com/office/drawing/2014/main" id="{95787234-AC16-C64F-BAAF-6116E3A1CE69}"/>
                </a:ext>
              </a:extLst>
            </p:cNvPr>
            <p:cNvSpPr txBox="1">
              <a:spLocks noChangeArrowheads="1"/>
            </p:cNvSpPr>
            <p:nvPr/>
          </p:nvSpPr>
          <p:spPr bwMode="auto">
            <a:xfrm>
              <a:off x="1097" y="2253"/>
              <a:ext cx="35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pkt0</a:t>
              </a:r>
            </a:p>
          </p:txBody>
        </p:sp>
      </p:grpSp>
      <p:grpSp>
        <p:nvGrpSpPr>
          <p:cNvPr id="248" name="Group 68">
            <a:extLst>
              <a:ext uri="{FF2B5EF4-FFF2-40B4-BE49-F238E27FC236}">
                <a16:creationId xmlns:a16="http://schemas.microsoft.com/office/drawing/2014/main" id="{8F7C7CC8-14B9-8842-9B0D-6DB644B899AA}"/>
              </a:ext>
            </a:extLst>
          </p:cNvPr>
          <p:cNvGrpSpPr>
            <a:grpSpLocks/>
          </p:cNvGrpSpPr>
          <p:nvPr/>
        </p:nvGrpSpPr>
        <p:grpSpPr bwMode="auto">
          <a:xfrm>
            <a:off x="8051509" y="4589062"/>
            <a:ext cx="1471612" cy="471488"/>
            <a:chOff x="846" y="2003"/>
            <a:chExt cx="927" cy="297"/>
          </a:xfrm>
        </p:grpSpPr>
        <p:sp>
          <p:nvSpPr>
            <p:cNvPr id="249" name="Line 69">
              <a:extLst>
                <a:ext uri="{FF2B5EF4-FFF2-40B4-BE49-F238E27FC236}">
                  <a16:creationId xmlns:a16="http://schemas.microsoft.com/office/drawing/2014/main" id="{DC51DCB8-7F03-FF43-8481-0BB950FB4328}"/>
                </a:ext>
              </a:extLst>
            </p:cNvPr>
            <p:cNvSpPr>
              <a:spLocks noChangeShapeType="1"/>
            </p:cNvSpPr>
            <p:nvPr/>
          </p:nvSpPr>
          <p:spPr bwMode="auto">
            <a:xfrm flipH="1">
              <a:off x="846" y="2075"/>
              <a:ext cx="927" cy="225"/>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0" name="Text Box 70">
              <a:extLst>
                <a:ext uri="{FF2B5EF4-FFF2-40B4-BE49-F238E27FC236}">
                  <a16:creationId xmlns:a16="http://schemas.microsoft.com/office/drawing/2014/main" id="{2CACB117-AF7D-BF48-9824-6A98B36986C8}"/>
                </a:ext>
              </a:extLst>
            </p:cNvPr>
            <p:cNvSpPr txBox="1">
              <a:spLocks noChangeArrowheads="1"/>
            </p:cNvSpPr>
            <p:nvPr/>
          </p:nvSpPr>
          <p:spPr bwMode="auto">
            <a:xfrm>
              <a:off x="1092" y="2003"/>
              <a:ext cx="3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Arial" charset="0"/>
                  <a:ea typeface="ＭＳ Ｐゴシック" charset="0"/>
                  <a:cs typeface="+mn-cs"/>
                </a:rPr>
                <a:t>ack1</a:t>
              </a:r>
            </a:p>
          </p:txBody>
        </p:sp>
      </p:grpSp>
      <p:grpSp>
        <p:nvGrpSpPr>
          <p:cNvPr id="251" name="Group 71">
            <a:extLst>
              <a:ext uri="{FF2B5EF4-FFF2-40B4-BE49-F238E27FC236}">
                <a16:creationId xmlns:a16="http://schemas.microsoft.com/office/drawing/2014/main" id="{F9559054-8E07-D140-B2BF-83D78FFEDE1F}"/>
              </a:ext>
            </a:extLst>
          </p:cNvPr>
          <p:cNvGrpSpPr>
            <a:grpSpLocks/>
          </p:cNvGrpSpPr>
          <p:nvPr/>
        </p:nvGrpSpPr>
        <p:grpSpPr bwMode="auto">
          <a:xfrm>
            <a:off x="8043571" y="2471337"/>
            <a:ext cx="1471613" cy="455613"/>
            <a:chOff x="841" y="1474"/>
            <a:chExt cx="927" cy="287"/>
          </a:xfrm>
        </p:grpSpPr>
        <p:sp>
          <p:nvSpPr>
            <p:cNvPr id="252" name="Line 72">
              <a:extLst>
                <a:ext uri="{FF2B5EF4-FFF2-40B4-BE49-F238E27FC236}">
                  <a16:creationId xmlns:a16="http://schemas.microsoft.com/office/drawing/2014/main" id="{EC1868E2-1895-8348-966C-93D06CFC83C8}"/>
                </a:ext>
              </a:extLst>
            </p:cNvPr>
            <p:cNvSpPr>
              <a:spLocks noChangeShapeType="1"/>
            </p:cNvSpPr>
            <p:nvPr/>
          </p:nvSpPr>
          <p:spPr bwMode="auto">
            <a:xfrm flipH="1">
              <a:off x="841" y="1536"/>
              <a:ext cx="927" cy="225"/>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3" name="Text Box 73">
              <a:extLst>
                <a:ext uri="{FF2B5EF4-FFF2-40B4-BE49-F238E27FC236}">
                  <a16:creationId xmlns:a16="http://schemas.microsoft.com/office/drawing/2014/main" id="{DF711AA0-D78D-444E-9703-4A59DF126C5B}"/>
                </a:ext>
              </a:extLst>
            </p:cNvPr>
            <p:cNvSpPr txBox="1">
              <a:spLocks noChangeArrowheads="1"/>
            </p:cNvSpPr>
            <p:nvPr/>
          </p:nvSpPr>
          <p:spPr bwMode="auto">
            <a:xfrm>
              <a:off x="1089" y="1474"/>
              <a:ext cx="3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Arial" charset="0"/>
                  <a:ea typeface="ＭＳ Ｐゴシック" charset="0"/>
                  <a:cs typeface="+mn-cs"/>
                </a:rPr>
                <a:t>ack0</a:t>
              </a:r>
            </a:p>
          </p:txBody>
        </p:sp>
      </p:grpSp>
      <p:grpSp>
        <p:nvGrpSpPr>
          <p:cNvPr id="254" name="Group 74">
            <a:extLst>
              <a:ext uri="{FF2B5EF4-FFF2-40B4-BE49-F238E27FC236}">
                <a16:creationId xmlns:a16="http://schemas.microsoft.com/office/drawing/2014/main" id="{07374028-39C8-2B49-A708-435D85A50ED2}"/>
              </a:ext>
            </a:extLst>
          </p:cNvPr>
          <p:cNvGrpSpPr>
            <a:grpSpLocks/>
          </p:cNvGrpSpPr>
          <p:nvPr/>
        </p:nvGrpSpPr>
        <p:grpSpPr bwMode="auto">
          <a:xfrm>
            <a:off x="8037221" y="5436787"/>
            <a:ext cx="1471613" cy="466725"/>
            <a:chOff x="837" y="2537"/>
            <a:chExt cx="927" cy="294"/>
          </a:xfrm>
        </p:grpSpPr>
        <p:sp>
          <p:nvSpPr>
            <p:cNvPr id="255" name="Line 75">
              <a:extLst>
                <a:ext uri="{FF2B5EF4-FFF2-40B4-BE49-F238E27FC236}">
                  <a16:creationId xmlns:a16="http://schemas.microsoft.com/office/drawing/2014/main" id="{1B77C38B-89D8-4841-83E6-E0FE3FC2BA37}"/>
                </a:ext>
              </a:extLst>
            </p:cNvPr>
            <p:cNvSpPr>
              <a:spLocks noChangeShapeType="1"/>
            </p:cNvSpPr>
            <p:nvPr/>
          </p:nvSpPr>
          <p:spPr bwMode="auto">
            <a:xfrm flipH="1">
              <a:off x="837" y="2606"/>
              <a:ext cx="927" cy="225"/>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56" name="Text Box 76">
              <a:extLst>
                <a:ext uri="{FF2B5EF4-FFF2-40B4-BE49-F238E27FC236}">
                  <a16:creationId xmlns:a16="http://schemas.microsoft.com/office/drawing/2014/main" id="{5D036972-8C50-0C4C-9765-18BFA21A4E63}"/>
                </a:ext>
              </a:extLst>
            </p:cNvPr>
            <p:cNvSpPr txBox="1">
              <a:spLocks noChangeArrowheads="1"/>
            </p:cNvSpPr>
            <p:nvPr/>
          </p:nvSpPr>
          <p:spPr bwMode="auto">
            <a:xfrm>
              <a:off x="1091" y="2537"/>
              <a:ext cx="37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8000"/>
                  </a:solidFill>
                  <a:effectLst/>
                  <a:uLnTx/>
                  <a:uFillTx/>
                  <a:latin typeface="Tahoma" charset="0"/>
                  <a:ea typeface="ＭＳ Ｐゴシック" charset="0"/>
                  <a:cs typeface="+mn-cs"/>
                </a:rPr>
                <a:t>ack0</a:t>
              </a:r>
            </a:p>
          </p:txBody>
        </p:sp>
      </p:grpSp>
      <p:sp>
        <p:nvSpPr>
          <p:cNvPr id="257" name="Text Box 78">
            <a:extLst>
              <a:ext uri="{FF2B5EF4-FFF2-40B4-BE49-F238E27FC236}">
                <a16:creationId xmlns:a16="http://schemas.microsoft.com/office/drawing/2014/main" id="{369CE47E-1D71-7744-95BB-CAB6F57A655D}"/>
              </a:ext>
            </a:extLst>
          </p:cNvPr>
          <p:cNvSpPr txBox="1">
            <a:spLocks noChangeArrowheads="1"/>
          </p:cNvSpPr>
          <p:nvPr/>
        </p:nvSpPr>
        <p:spPr bwMode="auto">
          <a:xfrm>
            <a:off x="8130884" y="6207345"/>
            <a:ext cx="1671637"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(b) packet loss</a:t>
            </a:r>
          </a:p>
        </p:txBody>
      </p:sp>
      <p:grpSp>
        <p:nvGrpSpPr>
          <p:cNvPr id="258" name="Group 81">
            <a:extLst>
              <a:ext uri="{FF2B5EF4-FFF2-40B4-BE49-F238E27FC236}">
                <a16:creationId xmlns:a16="http://schemas.microsoft.com/office/drawing/2014/main" id="{58D1FC7F-D1DB-9742-BCDA-95EAEA7F7541}"/>
              </a:ext>
            </a:extLst>
          </p:cNvPr>
          <p:cNvGrpSpPr>
            <a:grpSpLocks/>
          </p:cNvGrpSpPr>
          <p:nvPr/>
        </p:nvGrpSpPr>
        <p:grpSpPr bwMode="auto">
          <a:xfrm>
            <a:off x="8065796" y="2845987"/>
            <a:ext cx="1157288" cy="738188"/>
            <a:chOff x="3726" y="1687"/>
            <a:chExt cx="729" cy="465"/>
          </a:xfrm>
        </p:grpSpPr>
        <p:sp>
          <p:nvSpPr>
            <p:cNvPr id="259" name="Line 66">
              <a:extLst>
                <a:ext uri="{FF2B5EF4-FFF2-40B4-BE49-F238E27FC236}">
                  <a16:creationId xmlns:a16="http://schemas.microsoft.com/office/drawing/2014/main" id="{8586B367-BD51-F743-AED9-6217A75B9EB8}"/>
                </a:ext>
              </a:extLst>
            </p:cNvPr>
            <p:cNvSpPr>
              <a:spLocks noChangeShapeType="1"/>
            </p:cNvSpPr>
            <p:nvPr/>
          </p:nvSpPr>
          <p:spPr bwMode="auto">
            <a:xfrm>
              <a:off x="3726" y="1780"/>
              <a:ext cx="548" cy="148"/>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0" name="Text Box 67">
              <a:extLst>
                <a:ext uri="{FF2B5EF4-FFF2-40B4-BE49-F238E27FC236}">
                  <a16:creationId xmlns:a16="http://schemas.microsoft.com/office/drawing/2014/main" id="{45395DCC-EA5A-E34D-854F-760FBAD59874}"/>
                </a:ext>
              </a:extLst>
            </p:cNvPr>
            <p:cNvSpPr txBox="1">
              <a:spLocks noChangeArrowheads="1"/>
            </p:cNvSpPr>
            <p:nvPr/>
          </p:nvSpPr>
          <p:spPr bwMode="auto">
            <a:xfrm>
              <a:off x="3965" y="1687"/>
              <a:ext cx="35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99"/>
                  </a:solidFill>
                  <a:effectLst/>
                  <a:uLnTx/>
                  <a:uFillTx/>
                  <a:latin typeface="Arial" charset="0"/>
                  <a:ea typeface="ＭＳ Ｐゴシック" charset="0"/>
                  <a:cs typeface="+mn-cs"/>
                </a:rPr>
                <a:t>pkt1</a:t>
              </a:r>
            </a:p>
          </p:txBody>
        </p:sp>
        <p:sp>
          <p:nvSpPr>
            <p:cNvPr id="261" name="Text Box 79">
              <a:extLst>
                <a:ext uri="{FF2B5EF4-FFF2-40B4-BE49-F238E27FC236}">
                  <a16:creationId xmlns:a16="http://schemas.microsoft.com/office/drawing/2014/main" id="{28259E79-639E-E24B-A02E-4313B3CAB50B}"/>
                </a:ext>
              </a:extLst>
            </p:cNvPr>
            <p:cNvSpPr txBox="1">
              <a:spLocks noChangeArrowheads="1"/>
            </p:cNvSpPr>
            <p:nvPr/>
          </p:nvSpPr>
          <p:spPr bwMode="auto">
            <a:xfrm>
              <a:off x="4185" y="1808"/>
              <a:ext cx="21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sp>
          <p:nvSpPr>
            <p:cNvPr id="262" name="Text Box 80">
              <a:extLst>
                <a:ext uri="{FF2B5EF4-FFF2-40B4-BE49-F238E27FC236}">
                  <a16:creationId xmlns:a16="http://schemas.microsoft.com/office/drawing/2014/main" id="{8928A415-686E-1940-B399-6DD126A266C2}"/>
                </a:ext>
              </a:extLst>
            </p:cNvPr>
            <p:cNvSpPr txBox="1">
              <a:spLocks noChangeArrowheads="1"/>
            </p:cNvSpPr>
            <p:nvPr/>
          </p:nvSpPr>
          <p:spPr bwMode="auto">
            <a:xfrm>
              <a:off x="4126" y="1940"/>
              <a:ext cx="329"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solidFill>
                    <a:srgbClr val="FF0000"/>
                  </a:solidFill>
                  <a:effectLst/>
                  <a:uLnTx/>
                  <a:uFillTx/>
                  <a:latin typeface="Tahoma" charset="0"/>
                  <a:ea typeface="ＭＳ Ｐゴシック" charset="0"/>
                  <a:cs typeface="+mn-cs"/>
                </a:rPr>
                <a:t>loss</a:t>
              </a:r>
            </a:p>
          </p:txBody>
        </p:sp>
      </p:grpSp>
      <p:grpSp>
        <p:nvGrpSpPr>
          <p:cNvPr id="263" name="Group 86">
            <a:extLst>
              <a:ext uri="{FF2B5EF4-FFF2-40B4-BE49-F238E27FC236}">
                <a16:creationId xmlns:a16="http://schemas.microsoft.com/office/drawing/2014/main" id="{0751228C-C56A-4145-9744-AA4B5D7B422B}"/>
              </a:ext>
            </a:extLst>
          </p:cNvPr>
          <p:cNvGrpSpPr>
            <a:grpSpLocks/>
          </p:cNvGrpSpPr>
          <p:nvPr/>
        </p:nvGrpSpPr>
        <p:grpSpPr bwMode="auto">
          <a:xfrm>
            <a:off x="7946734" y="3149200"/>
            <a:ext cx="122237" cy="1033462"/>
            <a:chOff x="3651" y="1878"/>
            <a:chExt cx="78" cy="963"/>
          </a:xfrm>
        </p:grpSpPr>
        <p:sp>
          <p:nvSpPr>
            <p:cNvPr id="264" name="Line 82">
              <a:extLst>
                <a:ext uri="{FF2B5EF4-FFF2-40B4-BE49-F238E27FC236}">
                  <a16:creationId xmlns:a16="http://schemas.microsoft.com/office/drawing/2014/main" id="{3C08A3AA-5F97-BA41-9BF4-A9FAFC6B700B}"/>
                </a:ext>
              </a:extLst>
            </p:cNvPr>
            <p:cNvSpPr>
              <a:spLocks noChangeShapeType="1"/>
            </p:cNvSpPr>
            <p:nvPr/>
          </p:nvSpPr>
          <p:spPr bwMode="auto">
            <a:xfrm>
              <a:off x="3729" y="1879"/>
              <a:ext cx="0" cy="962"/>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5" name="Line 84">
              <a:extLst>
                <a:ext uri="{FF2B5EF4-FFF2-40B4-BE49-F238E27FC236}">
                  <a16:creationId xmlns:a16="http://schemas.microsoft.com/office/drawing/2014/main" id="{4B808BC0-C4AA-8A47-AD7A-9C138A93A79F}"/>
                </a:ext>
              </a:extLst>
            </p:cNvPr>
            <p:cNvSpPr>
              <a:spLocks noChangeShapeType="1"/>
            </p:cNvSpPr>
            <p:nvPr/>
          </p:nvSpPr>
          <p:spPr bwMode="auto">
            <a:xfrm flipH="1">
              <a:off x="3651" y="1878"/>
              <a:ext cx="75" cy="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6" name="Line 85">
              <a:extLst>
                <a:ext uri="{FF2B5EF4-FFF2-40B4-BE49-F238E27FC236}">
                  <a16:creationId xmlns:a16="http://schemas.microsoft.com/office/drawing/2014/main" id="{2D5E6195-4AC0-E644-96BD-40B80CE7C01E}"/>
                </a:ext>
              </a:extLst>
            </p:cNvPr>
            <p:cNvSpPr>
              <a:spLocks noChangeShapeType="1"/>
            </p:cNvSpPr>
            <p:nvPr/>
          </p:nvSpPr>
          <p:spPr bwMode="auto">
            <a:xfrm flipH="1">
              <a:off x="3651" y="2841"/>
              <a:ext cx="75" cy="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67" name="Group 88">
            <a:extLst>
              <a:ext uri="{FF2B5EF4-FFF2-40B4-BE49-F238E27FC236}">
                <a16:creationId xmlns:a16="http://schemas.microsoft.com/office/drawing/2014/main" id="{932E32A0-5C3E-3046-BAAA-21A55DF9DD28}"/>
              </a:ext>
            </a:extLst>
          </p:cNvPr>
          <p:cNvGrpSpPr>
            <a:grpSpLocks/>
          </p:cNvGrpSpPr>
          <p:nvPr/>
        </p:nvGrpSpPr>
        <p:grpSpPr bwMode="auto">
          <a:xfrm>
            <a:off x="8075321" y="4138212"/>
            <a:ext cx="1471613" cy="504825"/>
            <a:chOff x="855" y="1710"/>
            <a:chExt cx="927" cy="318"/>
          </a:xfrm>
        </p:grpSpPr>
        <p:sp>
          <p:nvSpPr>
            <p:cNvPr id="268" name="Line 89">
              <a:extLst>
                <a:ext uri="{FF2B5EF4-FFF2-40B4-BE49-F238E27FC236}">
                  <a16:creationId xmlns:a16="http://schemas.microsoft.com/office/drawing/2014/main" id="{B54BB22F-1388-EC44-AB1D-26D4513198E5}"/>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9" name="Text Box 90">
              <a:extLst>
                <a:ext uri="{FF2B5EF4-FFF2-40B4-BE49-F238E27FC236}">
                  <a16:creationId xmlns:a16="http://schemas.microsoft.com/office/drawing/2014/main" id="{0D178261-4D19-EB46-A4F7-AB511FAB3D3B}"/>
                </a:ext>
              </a:extLst>
            </p:cNvPr>
            <p:cNvSpPr txBox="1">
              <a:spLocks noChangeArrowheads="1"/>
            </p:cNvSpPr>
            <p:nvPr/>
          </p:nvSpPr>
          <p:spPr bwMode="auto">
            <a:xfrm>
              <a:off x="1094" y="1710"/>
              <a:ext cx="35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pkt1</a:t>
              </a:r>
            </a:p>
          </p:txBody>
        </p:sp>
      </p:grpSp>
      <p:grpSp>
        <p:nvGrpSpPr>
          <p:cNvPr id="270" name="Group 92">
            <a:extLst>
              <a:ext uri="{FF2B5EF4-FFF2-40B4-BE49-F238E27FC236}">
                <a16:creationId xmlns:a16="http://schemas.microsoft.com/office/drawing/2014/main" id="{2F31B7A3-D271-8245-A7D0-64CC20F4CE34}"/>
              </a:ext>
            </a:extLst>
          </p:cNvPr>
          <p:cNvGrpSpPr>
            <a:grpSpLocks/>
          </p:cNvGrpSpPr>
          <p:nvPr/>
        </p:nvGrpSpPr>
        <p:grpSpPr bwMode="auto">
          <a:xfrm>
            <a:off x="6643396" y="3761975"/>
            <a:ext cx="1377950" cy="731837"/>
            <a:chOff x="2802" y="2348"/>
            <a:chExt cx="868" cy="461"/>
          </a:xfrm>
        </p:grpSpPr>
        <p:pic>
          <p:nvPicPr>
            <p:cNvPr id="271" name="Picture 87" descr="alarm_clock_ringing">
              <a:extLst>
                <a:ext uri="{FF2B5EF4-FFF2-40B4-BE49-F238E27FC236}">
                  <a16:creationId xmlns:a16="http://schemas.microsoft.com/office/drawing/2014/main" id="{DE9E1E05-3488-EE4B-92F6-451228ABA5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 y="2348"/>
              <a:ext cx="2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2" name="Text Box 91">
              <a:extLst>
                <a:ext uri="{FF2B5EF4-FFF2-40B4-BE49-F238E27FC236}">
                  <a16:creationId xmlns:a16="http://schemas.microsoft.com/office/drawing/2014/main" id="{1CAC9FAC-E321-AF48-8EE2-DEA4784FF7C2}"/>
                </a:ext>
              </a:extLst>
            </p:cNvPr>
            <p:cNvSpPr txBox="1">
              <a:spLocks noChangeArrowheads="1"/>
            </p:cNvSpPr>
            <p:nvPr/>
          </p:nvSpPr>
          <p:spPr bwMode="auto">
            <a:xfrm>
              <a:off x="2802" y="2491"/>
              <a:ext cx="868" cy="3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1" u="none" strike="noStrike" kern="0" cap="none" spc="0" normalizeH="0" baseline="0" noProof="0" dirty="0">
                  <a:ln>
                    <a:noFill/>
                  </a:ln>
                  <a:solidFill>
                    <a:srgbClr val="FF0000"/>
                  </a:solidFill>
                  <a:effectLst/>
                  <a:uLnTx/>
                  <a:uFillTx/>
                  <a:latin typeface="Tahoma" charset="0"/>
                  <a:ea typeface="ＭＳ Ｐゴシック" charset="0"/>
                  <a:cs typeface="+mn-cs"/>
                </a:rPr>
                <a:t>timeout</a:t>
              </a:r>
            </a:p>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resend pkt1</a:t>
              </a:r>
            </a:p>
          </p:txBody>
        </p:sp>
      </p:grpSp>
      <p:sp>
        <p:nvSpPr>
          <p:cNvPr id="79" name="Slide Number Placeholder 2">
            <a:extLst>
              <a:ext uri="{FF2B5EF4-FFF2-40B4-BE49-F238E27FC236}">
                <a16:creationId xmlns:a16="http://schemas.microsoft.com/office/drawing/2014/main" id="{F263271F-70B3-0945-8ECC-7ADB54458383}"/>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25</a:t>
            </a:fld>
            <a:endParaRPr lang="en-US" dirty="0"/>
          </a:p>
        </p:txBody>
      </p:sp>
    </p:spTree>
    <p:extLst>
      <p:ext uri="{BB962C8B-B14F-4D97-AF65-F5344CB8AC3E}">
        <p14:creationId xmlns:p14="http://schemas.microsoft.com/office/powerpoint/2010/main" val="260942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0"/>
                                        </p:tgtEl>
                                        <p:attrNameLst>
                                          <p:attrName>style.visibility</p:attrName>
                                        </p:attrNameLst>
                                      </p:cBhvr>
                                      <p:to>
                                        <p:strVal val="visible"/>
                                      </p:to>
                                    </p:set>
                                    <p:animEffect transition="in" filter="wipe(left)">
                                      <p:cBhvr>
                                        <p:cTn id="7" dur="500"/>
                                        <p:tgtEl>
                                          <p:spTgt spid="21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09">
                                            <p:txEl>
                                              <p:pRg st="0" end="0"/>
                                            </p:txEl>
                                          </p:spTgt>
                                        </p:tgtEl>
                                        <p:attrNameLst>
                                          <p:attrName>style.visibility</p:attrName>
                                        </p:attrNameLst>
                                      </p:cBhvr>
                                      <p:to>
                                        <p:strVal val="visible"/>
                                      </p:to>
                                    </p:set>
                                    <p:animEffect transition="in" filter="dissolve">
                                      <p:cBhvr>
                                        <p:cTn id="11" dur="500"/>
                                        <p:tgtEl>
                                          <p:spTgt spid="20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01"/>
                                        </p:tgtEl>
                                        <p:attrNameLst>
                                          <p:attrName>style.visibility</p:attrName>
                                        </p:attrNameLst>
                                      </p:cBhvr>
                                      <p:to>
                                        <p:strVal val="visible"/>
                                      </p:to>
                                    </p:set>
                                    <p:animEffect transition="in" filter="dissolve">
                                      <p:cBhvr>
                                        <p:cTn id="16" dur="500"/>
                                        <p:tgtEl>
                                          <p:spTgt spid="201"/>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222"/>
                                        </p:tgtEl>
                                        <p:attrNameLst>
                                          <p:attrName>style.visibility</p:attrName>
                                        </p:attrNameLst>
                                      </p:cBhvr>
                                      <p:to>
                                        <p:strVal val="visible"/>
                                      </p:to>
                                    </p:set>
                                    <p:animEffect transition="in" filter="wipe(right)">
                                      <p:cBhvr>
                                        <p:cTn id="20" dur="500"/>
                                        <p:tgtEl>
                                          <p:spTgt spid="222"/>
                                        </p:tgtEl>
                                      </p:cBhvr>
                                    </p:animEffect>
                                  </p:childTnLst>
                                </p:cTn>
                              </p:par>
                            </p:childTnLst>
                          </p:cTn>
                        </p:par>
                        <p:par>
                          <p:cTn id="21" fill="hold">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204"/>
                                        </p:tgtEl>
                                        <p:attrNameLst>
                                          <p:attrName>style.visibility</p:attrName>
                                        </p:attrNameLst>
                                      </p:cBhvr>
                                      <p:to>
                                        <p:strVal val="visible"/>
                                      </p:to>
                                    </p:set>
                                    <p:animEffect transition="in" filter="dissolve">
                                      <p:cBhvr>
                                        <p:cTn id="24" dur="500"/>
                                        <p:tgtEl>
                                          <p:spTgt spid="20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06"/>
                                        </p:tgtEl>
                                        <p:attrNameLst>
                                          <p:attrName>style.visibility</p:attrName>
                                        </p:attrNameLst>
                                      </p:cBhvr>
                                      <p:to>
                                        <p:strVal val="visible"/>
                                      </p:to>
                                    </p:set>
                                    <p:animEffect transition="in" filter="dissolve">
                                      <p:cBhvr>
                                        <p:cTn id="29" dur="500"/>
                                        <p:tgtEl>
                                          <p:spTgt spid="206"/>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216"/>
                                        </p:tgtEl>
                                        <p:attrNameLst>
                                          <p:attrName>style.visibility</p:attrName>
                                        </p:attrNameLst>
                                      </p:cBhvr>
                                      <p:to>
                                        <p:strVal val="visible"/>
                                      </p:to>
                                    </p:set>
                                    <p:animEffect transition="in" filter="wipe(left)">
                                      <p:cBhvr>
                                        <p:cTn id="33" dur="500"/>
                                        <p:tgtEl>
                                          <p:spTgt spid="216"/>
                                        </p:tgtEl>
                                      </p:cBhvr>
                                    </p:animEffect>
                                  </p:childTnLst>
                                </p:cTn>
                              </p:par>
                            </p:childTnLst>
                          </p:cTn>
                        </p:par>
                        <p:par>
                          <p:cTn id="34" fill="hold">
                            <p:stCondLst>
                              <p:cond delay="1000"/>
                            </p:stCondLst>
                            <p:childTnLst>
                              <p:par>
                                <p:cTn id="35" presetID="9" presetClass="entr" presetSubtype="0" fill="hold" nodeType="afterEffect">
                                  <p:stCondLst>
                                    <p:cond delay="0"/>
                                  </p:stCondLst>
                                  <p:childTnLst>
                                    <p:set>
                                      <p:cBhvr>
                                        <p:cTn id="36" dur="1" fill="hold">
                                          <p:stCondLst>
                                            <p:cond delay="0"/>
                                          </p:stCondLst>
                                        </p:cTn>
                                        <p:tgtEl>
                                          <p:spTgt spid="199">
                                            <p:txEl>
                                              <p:pRg st="0" end="0"/>
                                            </p:txEl>
                                          </p:spTgt>
                                        </p:tgtEl>
                                        <p:attrNameLst>
                                          <p:attrName>style.visibility</p:attrName>
                                        </p:attrNameLst>
                                      </p:cBhvr>
                                      <p:to>
                                        <p:strVal val="visible"/>
                                      </p:to>
                                    </p:set>
                                    <p:animEffect transition="in" filter="dissolve">
                                      <p:cBhvr>
                                        <p:cTn id="37" dur="500"/>
                                        <p:tgtEl>
                                          <p:spTgt spid="199">
                                            <p:txEl>
                                              <p:pRg st="0" end="0"/>
                                            </p:txEl>
                                          </p:spTgt>
                                        </p:tgtEl>
                                      </p:cBhvr>
                                    </p:animEffect>
                                  </p:childTnLst>
                                </p:cTn>
                              </p:par>
                            </p:childTnLst>
                          </p:cTn>
                        </p:par>
                        <p:par>
                          <p:cTn id="38" fill="hold">
                            <p:stCondLst>
                              <p:cond delay="1500"/>
                            </p:stCondLst>
                            <p:childTnLst>
                              <p:par>
                                <p:cTn id="39" presetID="9" presetClass="entr" presetSubtype="0" fill="hold" grpId="0" nodeType="afterEffect">
                                  <p:stCondLst>
                                    <p:cond delay="0"/>
                                  </p:stCondLst>
                                  <p:childTnLst>
                                    <p:set>
                                      <p:cBhvr>
                                        <p:cTn id="40" dur="1" fill="hold">
                                          <p:stCondLst>
                                            <p:cond delay="0"/>
                                          </p:stCondLst>
                                        </p:cTn>
                                        <p:tgtEl>
                                          <p:spTgt spid="202"/>
                                        </p:tgtEl>
                                        <p:attrNameLst>
                                          <p:attrName>style.visibility</p:attrName>
                                        </p:attrNameLst>
                                      </p:cBhvr>
                                      <p:to>
                                        <p:strVal val="visible"/>
                                      </p:to>
                                    </p:set>
                                    <p:animEffect transition="in" filter="dissolve">
                                      <p:cBhvr>
                                        <p:cTn id="41" dur="500"/>
                                        <p:tgtEl>
                                          <p:spTgt spid="202"/>
                                        </p:tgtEl>
                                      </p:cBhvr>
                                    </p:animEffect>
                                  </p:childTnLst>
                                </p:cTn>
                              </p:par>
                            </p:childTnLst>
                          </p:cTn>
                        </p:par>
                        <p:par>
                          <p:cTn id="42" fill="hold">
                            <p:stCondLst>
                              <p:cond delay="2000"/>
                            </p:stCondLst>
                            <p:childTnLst>
                              <p:par>
                                <p:cTn id="43" presetID="22" presetClass="entr" presetSubtype="2" fill="hold" nodeType="afterEffect">
                                  <p:stCondLst>
                                    <p:cond delay="0"/>
                                  </p:stCondLst>
                                  <p:childTnLst>
                                    <p:set>
                                      <p:cBhvr>
                                        <p:cTn id="44" dur="1" fill="hold">
                                          <p:stCondLst>
                                            <p:cond delay="0"/>
                                          </p:stCondLst>
                                        </p:cTn>
                                        <p:tgtEl>
                                          <p:spTgt spid="219"/>
                                        </p:tgtEl>
                                        <p:attrNameLst>
                                          <p:attrName>style.visibility</p:attrName>
                                        </p:attrNameLst>
                                      </p:cBhvr>
                                      <p:to>
                                        <p:strVal val="visible"/>
                                      </p:to>
                                    </p:set>
                                    <p:animEffect transition="in" filter="wipe(right)">
                                      <p:cBhvr>
                                        <p:cTn id="45" dur="500"/>
                                        <p:tgtEl>
                                          <p:spTgt spid="219"/>
                                        </p:tgtEl>
                                      </p:cBhvr>
                                    </p:animEffect>
                                  </p:childTnLst>
                                </p:cTn>
                              </p:par>
                            </p:childTnLst>
                          </p:cTn>
                        </p:par>
                        <p:par>
                          <p:cTn id="46" fill="hold">
                            <p:stCondLst>
                              <p:cond delay="2500"/>
                            </p:stCondLst>
                            <p:childTnLst>
                              <p:par>
                                <p:cTn id="47" presetID="9" presetClass="entr" presetSubtype="0" fill="hold" grpId="0" nodeType="afterEffect">
                                  <p:stCondLst>
                                    <p:cond delay="0"/>
                                  </p:stCondLst>
                                  <p:childTnLst>
                                    <p:set>
                                      <p:cBhvr>
                                        <p:cTn id="48" dur="1" fill="hold">
                                          <p:stCondLst>
                                            <p:cond delay="0"/>
                                          </p:stCondLst>
                                        </p:cTn>
                                        <p:tgtEl>
                                          <p:spTgt spid="207"/>
                                        </p:tgtEl>
                                        <p:attrNameLst>
                                          <p:attrName>style.visibility</p:attrName>
                                        </p:attrNameLst>
                                      </p:cBhvr>
                                      <p:to>
                                        <p:strVal val="visible"/>
                                      </p:to>
                                    </p:set>
                                    <p:animEffect transition="in" filter="dissolve">
                                      <p:cBhvr>
                                        <p:cTn id="49" dur="500"/>
                                        <p:tgtEl>
                                          <p:spTgt spid="207"/>
                                        </p:tgtEl>
                                      </p:cBhvr>
                                    </p:animEffect>
                                  </p:childTnLst>
                                </p:cTn>
                              </p:par>
                            </p:childTnLst>
                          </p:cTn>
                        </p:par>
                        <p:par>
                          <p:cTn id="50" fill="hold">
                            <p:stCondLst>
                              <p:cond delay="3000"/>
                            </p:stCondLst>
                            <p:childTnLst>
                              <p:par>
                                <p:cTn id="51" presetID="9" presetClass="entr" presetSubtype="0" fill="hold" grpId="0" nodeType="afterEffect">
                                  <p:stCondLst>
                                    <p:cond delay="0"/>
                                  </p:stCondLst>
                                  <p:childTnLst>
                                    <p:set>
                                      <p:cBhvr>
                                        <p:cTn id="52" dur="1" fill="hold">
                                          <p:stCondLst>
                                            <p:cond delay="0"/>
                                          </p:stCondLst>
                                        </p:cTn>
                                        <p:tgtEl>
                                          <p:spTgt spid="205"/>
                                        </p:tgtEl>
                                        <p:attrNameLst>
                                          <p:attrName>style.visibility</p:attrName>
                                        </p:attrNameLst>
                                      </p:cBhvr>
                                      <p:to>
                                        <p:strVal val="visible"/>
                                      </p:to>
                                    </p:set>
                                    <p:animEffect transition="in" filter="dissolve">
                                      <p:cBhvr>
                                        <p:cTn id="53" dur="500"/>
                                        <p:tgtEl>
                                          <p:spTgt spid="205"/>
                                        </p:tgtEl>
                                      </p:cBhvr>
                                    </p:animEffect>
                                  </p:childTnLst>
                                </p:cTn>
                              </p:par>
                            </p:childTnLst>
                          </p:cTn>
                        </p:par>
                        <p:par>
                          <p:cTn id="54" fill="hold">
                            <p:stCondLst>
                              <p:cond delay="3500"/>
                            </p:stCondLst>
                            <p:childTnLst>
                              <p:par>
                                <p:cTn id="55" presetID="22" presetClass="entr" presetSubtype="8" fill="hold" nodeType="afterEffect">
                                  <p:stCondLst>
                                    <p:cond delay="0"/>
                                  </p:stCondLst>
                                  <p:childTnLst>
                                    <p:set>
                                      <p:cBhvr>
                                        <p:cTn id="56" dur="1" fill="hold">
                                          <p:stCondLst>
                                            <p:cond delay="0"/>
                                          </p:stCondLst>
                                        </p:cTn>
                                        <p:tgtEl>
                                          <p:spTgt spid="213"/>
                                        </p:tgtEl>
                                        <p:attrNameLst>
                                          <p:attrName>style.visibility</p:attrName>
                                        </p:attrNameLst>
                                      </p:cBhvr>
                                      <p:to>
                                        <p:strVal val="visible"/>
                                      </p:to>
                                    </p:set>
                                    <p:animEffect transition="in" filter="wipe(left)">
                                      <p:cBhvr>
                                        <p:cTn id="57" dur="500"/>
                                        <p:tgtEl>
                                          <p:spTgt spid="213"/>
                                        </p:tgtEl>
                                      </p:cBhvr>
                                    </p:animEffect>
                                  </p:childTnLst>
                                </p:cTn>
                              </p:par>
                            </p:childTnLst>
                          </p:cTn>
                        </p:par>
                        <p:par>
                          <p:cTn id="58" fill="hold">
                            <p:stCondLst>
                              <p:cond delay="4000"/>
                            </p:stCondLst>
                            <p:childTnLst>
                              <p:par>
                                <p:cTn id="59" presetID="9" presetClass="entr" presetSubtype="0" fill="hold" grpId="0" nodeType="afterEffect">
                                  <p:stCondLst>
                                    <p:cond delay="0"/>
                                  </p:stCondLst>
                                  <p:childTnLst>
                                    <p:set>
                                      <p:cBhvr>
                                        <p:cTn id="60" dur="1" fill="hold">
                                          <p:stCondLst>
                                            <p:cond delay="0"/>
                                          </p:stCondLst>
                                        </p:cTn>
                                        <p:tgtEl>
                                          <p:spTgt spid="200"/>
                                        </p:tgtEl>
                                        <p:attrNameLst>
                                          <p:attrName>style.visibility</p:attrName>
                                        </p:attrNameLst>
                                      </p:cBhvr>
                                      <p:to>
                                        <p:strVal val="visible"/>
                                      </p:to>
                                    </p:set>
                                    <p:animEffect transition="in" filter="dissolve">
                                      <p:cBhvr>
                                        <p:cTn id="61" dur="500"/>
                                        <p:tgtEl>
                                          <p:spTgt spid="200"/>
                                        </p:tgtEl>
                                      </p:cBhvr>
                                    </p:animEffect>
                                  </p:childTnLst>
                                </p:cTn>
                              </p:par>
                            </p:childTnLst>
                          </p:cTn>
                        </p:par>
                        <p:par>
                          <p:cTn id="62" fill="hold">
                            <p:stCondLst>
                              <p:cond delay="4500"/>
                            </p:stCondLst>
                            <p:childTnLst>
                              <p:par>
                                <p:cTn id="63" presetID="9" presetClass="entr" presetSubtype="0" fill="hold" nodeType="afterEffect">
                                  <p:stCondLst>
                                    <p:cond delay="0"/>
                                  </p:stCondLst>
                                  <p:childTnLst>
                                    <p:set>
                                      <p:cBhvr>
                                        <p:cTn id="64" dur="1" fill="hold">
                                          <p:stCondLst>
                                            <p:cond delay="0"/>
                                          </p:stCondLst>
                                        </p:cTn>
                                        <p:tgtEl>
                                          <p:spTgt spid="203">
                                            <p:txEl>
                                              <p:pRg st="0" end="0"/>
                                            </p:txEl>
                                          </p:spTgt>
                                        </p:tgtEl>
                                        <p:attrNameLst>
                                          <p:attrName>style.visibility</p:attrName>
                                        </p:attrNameLst>
                                      </p:cBhvr>
                                      <p:to>
                                        <p:strVal val="visible"/>
                                      </p:to>
                                    </p:set>
                                    <p:animEffect transition="in" filter="dissolve">
                                      <p:cBhvr>
                                        <p:cTn id="65" dur="500"/>
                                        <p:tgtEl>
                                          <p:spTgt spid="203">
                                            <p:txEl>
                                              <p:pRg st="0" end="0"/>
                                            </p:txEl>
                                          </p:spTgt>
                                        </p:tgtEl>
                                      </p:cBhvr>
                                    </p:animEffect>
                                  </p:childTnLst>
                                </p:cTn>
                              </p:par>
                            </p:childTnLst>
                          </p:cTn>
                        </p:par>
                        <p:par>
                          <p:cTn id="66" fill="hold">
                            <p:stCondLst>
                              <p:cond delay="5000"/>
                            </p:stCondLst>
                            <p:childTnLst>
                              <p:par>
                                <p:cTn id="67" presetID="22" presetClass="entr" presetSubtype="2" fill="hold" nodeType="afterEffect">
                                  <p:stCondLst>
                                    <p:cond delay="0"/>
                                  </p:stCondLst>
                                  <p:childTnLst>
                                    <p:set>
                                      <p:cBhvr>
                                        <p:cTn id="68" dur="1" fill="hold">
                                          <p:stCondLst>
                                            <p:cond delay="0"/>
                                          </p:stCondLst>
                                        </p:cTn>
                                        <p:tgtEl>
                                          <p:spTgt spid="225"/>
                                        </p:tgtEl>
                                        <p:attrNameLst>
                                          <p:attrName>style.visibility</p:attrName>
                                        </p:attrNameLst>
                                      </p:cBhvr>
                                      <p:to>
                                        <p:strVal val="visible"/>
                                      </p:to>
                                    </p:set>
                                    <p:animEffect transition="in" filter="wipe(right)">
                                      <p:cBhvr>
                                        <p:cTn id="69" dur="500"/>
                                        <p:tgtEl>
                                          <p:spTgt spid="22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242"/>
                                        </p:tgtEl>
                                        <p:attrNameLst>
                                          <p:attrName>style.visibility</p:attrName>
                                        </p:attrNameLst>
                                      </p:cBhvr>
                                      <p:to>
                                        <p:strVal val="visible"/>
                                      </p:to>
                                    </p:set>
                                    <p:animEffect transition="in" filter="wipe(left)">
                                      <p:cBhvr>
                                        <p:cTn id="74" dur="500"/>
                                        <p:tgtEl>
                                          <p:spTgt spid="242"/>
                                        </p:tgtEl>
                                      </p:cBhvr>
                                    </p:animEffect>
                                  </p:childTnLst>
                                </p:cTn>
                              </p:par>
                            </p:childTnLst>
                          </p:cTn>
                        </p:par>
                        <p:par>
                          <p:cTn id="75" fill="hold">
                            <p:stCondLst>
                              <p:cond delay="500"/>
                            </p:stCondLst>
                            <p:childTnLst>
                              <p:par>
                                <p:cTn id="76" presetID="9" presetClass="entr" presetSubtype="0" fill="hold" nodeType="afterEffect">
                                  <p:stCondLst>
                                    <p:cond delay="0"/>
                                  </p:stCondLst>
                                  <p:childTnLst>
                                    <p:set>
                                      <p:cBhvr>
                                        <p:cTn id="77" dur="1" fill="hold">
                                          <p:stCondLst>
                                            <p:cond delay="0"/>
                                          </p:stCondLst>
                                        </p:cTn>
                                        <p:tgtEl>
                                          <p:spTgt spid="241">
                                            <p:txEl>
                                              <p:pRg st="0" end="0"/>
                                            </p:txEl>
                                          </p:spTgt>
                                        </p:tgtEl>
                                        <p:attrNameLst>
                                          <p:attrName>style.visibility</p:attrName>
                                        </p:attrNameLst>
                                      </p:cBhvr>
                                      <p:to>
                                        <p:strVal val="visible"/>
                                      </p:to>
                                    </p:set>
                                    <p:animEffect transition="in" filter="dissolve">
                                      <p:cBhvr>
                                        <p:cTn id="78" dur="500"/>
                                        <p:tgtEl>
                                          <p:spTgt spid="241">
                                            <p:txEl>
                                              <p:pRg st="0" end="0"/>
                                            </p:txEl>
                                          </p:spTgt>
                                        </p:tgtEl>
                                      </p:cBhvr>
                                    </p:animEffect>
                                  </p:childTnLst>
                                </p:cTn>
                              </p:par>
                            </p:childTnLst>
                          </p:cTn>
                        </p:par>
                        <p:par>
                          <p:cTn id="79" fill="hold">
                            <p:stCondLst>
                              <p:cond delay="1000"/>
                            </p:stCondLst>
                            <p:childTnLst>
                              <p:par>
                                <p:cTn id="80" presetID="9" presetClass="entr" presetSubtype="0" fill="hold" grpId="0" nodeType="afterEffect">
                                  <p:stCondLst>
                                    <p:cond delay="0"/>
                                  </p:stCondLst>
                                  <p:childTnLst>
                                    <p:set>
                                      <p:cBhvr>
                                        <p:cTn id="81" dur="1" fill="hold">
                                          <p:stCondLst>
                                            <p:cond delay="0"/>
                                          </p:stCondLst>
                                        </p:cTn>
                                        <p:tgtEl>
                                          <p:spTgt spid="233"/>
                                        </p:tgtEl>
                                        <p:attrNameLst>
                                          <p:attrName>style.visibility</p:attrName>
                                        </p:attrNameLst>
                                      </p:cBhvr>
                                      <p:to>
                                        <p:strVal val="visible"/>
                                      </p:to>
                                    </p:set>
                                    <p:animEffect transition="in" filter="dissolve">
                                      <p:cBhvr>
                                        <p:cTn id="82" dur="500"/>
                                        <p:tgtEl>
                                          <p:spTgt spid="233"/>
                                        </p:tgtEl>
                                      </p:cBhvr>
                                    </p:animEffect>
                                  </p:childTnLst>
                                </p:cTn>
                              </p:par>
                            </p:childTnLst>
                          </p:cTn>
                        </p:par>
                        <p:par>
                          <p:cTn id="83" fill="hold">
                            <p:stCondLst>
                              <p:cond delay="1500"/>
                            </p:stCondLst>
                            <p:childTnLst>
                              <p:par>
                                <p:cTn id="84" presetID="22" presetClass="entr" presetSubtype="2" fill="hold" nodeType="afterEffect">
                                  <p:stCondLst>
                                    <p:cond delay="0"/>
                                  </p:stCondLst>
                                  <p:childTnLst>
                                    <p:set>
                                      <p:cBhvr>
                                        <p:cTn id="85" dur="1" fill="hold">
                                          <p:stCondLst>
                                            <p:cond delay="0"/>
                                          </p:stCondLst>
                                        </p:cTn>
                                        <p:tgtEl>
                                          <p:spTgt spid="251"/>
                                        </p:tgtEl>
                                        <p:attrNameLst>
                                          <p:attrName>style.visibility</p:attrName>
                                        </p:attrNameLst>
                                      </p:cBhvr>
                                      <p:to>
                                        <p:strVal val="visible"/>
                                      </p:to>
                                    </p:set>
                                    <p:animEffect transition="in" filter="wipe(right)">
                                      <p:cBhvr>
                                        <p:cTn id="86" dur="500"/>
                                        <p:tgtEl>
                                          <p:spTgt spid="251"/>
                                        </p:tgtEl>
                                      </p:cBhvr>
                                    </p:animEffect>
                                  </p:childTnLst>
                                </p:cTn>
                              </p:par>
                            </p:childTnLst>
                          </p:cTn>
                        </p:par>
                        <p:par>
                          <p:cTn id="87" fill="hold">
                            <p:stCondLst>
                              <p:cond delay="2000"/>
                            </p:stCondLst>
                            <p:childTnLst>
                              <p:par>
                                <p:cTn id="88" presetID="9" presetClass="entr" presetSubtype="0" fill="hold" grpId="0" nodeType="afterEffect">
                                  <p:stCondLst>
                                    <p:cond delay="0"/>
                                  </p:stCondLst>
                                  <p:childTnLst>
                                    <p:set>
                                      <p:cBhvr>
                                        <p:cTn id="89" dur="1" fill="hold">
                                          <p:stCondLst>
                                            <p:cond delay="0"/>
                                          </p:stCondLst>
                                        </p:cTn>
                                        <p:tgtEl>
                                          <p:spTgt spid="236"/>
                                        </p:tgtEl>
                                        <p:attrNameLst>
                                          <p:attrName>style.visibility</p:attrName>
                                        </p:attrNameLst>
                                      </p:cBhvr>
                                      <p:to>
                                        <p:strVal val="visible"/>
                                      </p:to>
                                    </p:set>
                                    <p:animEffect transition="in" filter="dissolve">
                                      <p:cBhvr>
                                        <p:cTn id="90" dur="500"/>
                                        <p:tgtEl>
                                          <p:spTgt spid="236"/>
                                        </p:tgtEl>
                                      </p:cBhvr>
                                    </p:animEffect>
                                  </p:childTnLst>
                                </p:cTn>
                              </p:par>
                            </p:childTnLst>
                          </p:cTn>
                        </p:par>
                        <p:par>
                          <p:cTn id="91" fill="hold">
                            <p:stCondLst>
                              <p:cond delay="2500"/>
                            </p:stCondLst>
                            <p:childTnLst>
                              <p:par>
                                <p:cTn id="92" presetID="9" presetClass="entr" presetSubtype="0" fill="hold" grpId="0" nodeType="afterEffect">
                                  <p:stCondLst>
                                    <p:cond delay="0"/>
                                  </p:stCondLst>
                                  <p:childTnLst>
                                    <p:set>
                                      <p:cBhvr>
                                        <p:cTn id="93" dur="1" fill="hold">
                                          <p:stCondLst>
                                            <p:cond delay="0"/>
                                          </p:stCondLst>
                                        </p:cTn>
                                        <p:tgtEl>
                                          <p:spTgt spid="238"/>
                                        </p:tgtEl>
                                        <p:attrNameLst>
                                          <p:attrName>style.visibility</p:attrName>
                                        </p:attrNameLst>
                                      </p:cBhvr>
                                      <p:to>
                                        <p:strVal val="visible"/>
                                      </p:to>
                                    </p:set>
                                    <p:animEffect transition="in" filter="dissolve">
                                      <p:cBhvr>
                                        <p:cTn id="94" dur="500"/>
                                        <p:tgtEl>
                                          <p:spTgt spid="238"/>
                                        </p:tgtEl>
                                      </p:cBhvr>
                                    </p:animEffect>
                                  </p:childTnLst>
                                </p:cTn>
                              </p:par>
                            </p:childTnLst>
                          </p:cTn>
                        </p:par>
                        <p:par>
                          <p:cTn id="95" fill="hold">
                            <p:stCondLst>
                              <p:cond delay="3000"/>
                            </p:stCondLst>
                            <p:childTnLst>
                              <p:par>
                                <p:cTn id="96" presetID="22" presetClass="entr" presetSubtype="8" fill="hold" nodeType="afterEffect">
                                  <p:stCondLst>
                                    <p:cond delay="0"/>
                                  </p:stCondLst>
                                  <p:childTnLst>
                                    <p:set>
                                      <p:cBhvr>
                                        <p:cTn id="97" dur="1" fill="hold">
                                          <p:stCondLst>
                                            <p:cond delay="0"/>
                                          </p:stCondLst>
                                        </p:cTn>
                                        <p:tgtEl>
                                          <p:spTgt spid="258"/>
                                        </p:tgtEl>
                                        <p:attrNameLst>
                                          <p:attrName>style.visibility</p:attrName>
                                        </p:attrNameLst>
                                      </p:cBhvr>
                                      <p:to>
                                        <p:strVal val="visible"/>
                                      </p:to>
                                    </p:set>
                                    <p:animEffect transition="in" filter="wipe(left)">
                                      <p:cBhvr>
                                        <p:cTn id="98" dur="500"/>
                                        <p:tgtEl>
                                          <p:spTgt spid="258"/>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nodeType="clickEffect">
                                  <p:stCondLst>
                                    <p:cond delay="0"/>
                                  </p:stCondLst>
                                  <p:childTnLst>
                                    <p:set>
                                      <p:cBhvr>
                                        <p:cTn id="102" dur="1" fill="hold">
                                          <p:stCondLst>
                                            <p:cond delay="0"/>
                                          </p:stCondLst>
                                        </p:cTn>
                                        <p:tgtEl>
                                          <p:spTgt spid="263"/>
                                        </p:tgtEl>
                                        <p:attrNameLst>
                                          <p:attrName>style.visibility</p:attrName>
                                        </p:attrNameLst>
                                      </p:cBhvr>
                                      <p:to>
                                        <p:strVal val="visible"/>
                                      </p:to>
                                    </p:set>
                                    <p:animEffect transition="in" filter="wipe(up)">
                                      <p:cBhvr>
                                        <p:cTn id="103" dur="1000"/>
                                        <p:tgtEl>
                                          <p:spTgt spid="263"/>
                                        </p:tgtEl>
                                      </p:cBhvr>
                                    </p:animEffect>
                                  </p:childTnLst>
                                </p:cTn>
                              </p:par>
                            </p:childTnLst>
                          </p:cTn>
                        </p:par>
                        <p:par>
                          <p:cTn id="104" fill="hold">
                            <p:stCondLst>
                              <p:cond delay="1000"/>
                            </p:stCondLst>
                            <p:childTnLst>
                              <p:par>
                                <p:cTn id="105" presetID="9" presetClass="entr" presetSubtype="0" fill="hold" nodeType="afterEffect">
                                  <p:stCondLst>
                                    <p:cond delay="0"/>
                                  </p:stCondLst>
                                  <p:childTnLst>
                                    <p:set>
                                      <p:cBhvr>
                                        <p:cTn id="106" dur="1" fill="hold">
                                          <p:stCondLst>
                                            <p:cond delay="0"/>
                                          </p:stCondLst>
                                        </p:cTn>
                                        <p:tgtEl>
                                          <p:spTgt spid="270"/>
                                        </p:tgtEl>
                                        <p:attrNameLst>
                                          <p:attrName>style.visibility</p:attrName>
                                        </p:attrNameLst>
                                      </p:cBhvr>
                                      <p:to>
                                        <p:strVal val="visible"/>
                                      </p:to>
                                    </p:set>
                                    <p:animEffect transition="in" filter="dissolve">
                                      <p:cBhvr>
                                        <p:cTn id="107" dur="500"/>
                                        <p:tgtEl>
                                          <p:spTgt spid="27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267"/>
                                        </p:tgtEl>
                                        <p:attrNameLst>
                                          <p:attrName>style.visibility</p:attrName>
                                        </p:attrNameLst>
                                      </p:cBhvr>
                                      <p:to>
                                        <p:strVal val="visible"/>
                                      </p:to>
                                    </p:set>
                                    <p:animEffect transition="in" filter="wipe(left)">
                                      <p:cBhvr>
                                        <p:cTn id="112" dur="500"/>
                                        <p:tgtEl>
                                          <p:spTgt spid="267"/>
                                        </p:tgtEl>
                                      </p:cBhvr>
                                    </p:animEffect>
                                  </p:childTnLst>
                                </p:cTn>
                              </p:par>
                            </p:childTnLst>
                          </p:cTn>
                        </p:par>
                        <p:par>
                          <p:cTn id="113" fill="hold">
                            <p:stCondLst>
                              <p:cond delay="500"/>
                            </p:stCondLst>
                            <p:childTnLst>
                              <p:par>
                                <p:cTn id="114" presetID="9" presetClass="entr" presetSubtype="0" fill="hold" nodeType="afterEffect">
                                  <p:stCondLst>
                                    <p:cond delay="0"/>
                                  </p:stCondLst>
                                  <p:childTnLst>
                                    <p:set>
                                      <p:cBhvr>
                                        <p:cTn id="115" dur="1" fill="hold">
                                          <p:stCondLst>
                                            <p:cond delay="0"/>
                                          </p:stCondLst>
                                        </p:cTn>
                                        <p:tgtEl>
                                          <p:spTgt spid="231">
                                            <p:txEl>
                                              <p:pRg st="0" end="0"/>
                                            </p:txEl>
                                          </p:spTgt>
                                        </p:tgtEl>
                                        <p:attrNameLst>
                                          <p:attrName>style.visibility</p:attrName>
                                        </p:attrNameLst>
                                      </p:cBhvr>
                                      <p:to>
                                        <p:strVal val="visible"/>
                                      </p:to>
                                    </p:set>
                                    <p:animEffect transition="in" filter="dissolve">
                                      <p:cBhvr>
                                        <p:cTn id="116" dur="500"/>
                                        <p:tgtEl>
                                          <p:spTgt spid="231">
                                            <p:txEl>
                                              <p:pRg st="0" end="0"/>
                                            </p:txEl>
                                          </p:spTgt>
                                        </p:tgtEl>
                                      </p:cBhvr>
                                    </p:animEffect>
                                  </p:childTnLst>
                                </p:cTn>
                              </p:par>
                            </p:childTnLst>
                          </p:cTn>
                        </p:par>
                        <p:par>
                          <p:cTn id="117" fill="hold">
                            <p:stCondLst>
                              <p:cond delay="1000"/>
                            </p:stCondLst>
                            <p:childTnLst>
                              <p:par>
                                <p:cTn id="118" presetID="9" presetClass="entr" presetSubtype="0" fill="hold" grpId="0" nodeType="afterEffect">
                                  <p:stCondLst>
                                    <p:cond delay="0"/>
                                  </p:stCondLst>
                                  <p:childTnLst>
                                    <p:set>
                                      <p:cBhvr>
                                        <p:cTn id="119" dur="1" fill="hold">
                                          <p:stCondLst>
                                            <p:cond delay="0"/>
                                          </p:stCondLst>
                                        </p:cTn>
                                        <p:tgtEl>
                                          <p:spTgt spid="234"/>
                                        </p:tgtEl>
                                        <p:attrNameLst>
                                          <p:attrName>style.visibility</p:attrName>
                                        </p:attrNameLst>
                                      </p:cBhvr>
                                      <p:to>
                                        <p:strVal val="visible"/>
                                      </p:to>
                                    </p:set>
                                    <p:animEffect transition="in" filter="dissolve">
                                      <p:cBhvr>
                                        <p:cTn id="120" dur="500"/>
                                        <p:tgtEl>
                                          <p:spTgt spid="234"/>
                                        </p:tgtEl>
                                      </p:cBhvr>
                                    </p:animEffect>
                                  </p:childTnLst>
                                </p:cTn>
                              </p:par>
                            </p:childTnLst>
                          </p:cTn>
                        </p:par>
                        <p:par>
                          <p:cTn id="121" fill="hold">
                            <p:stCondLst>
                              <p:cond delay="1500"/>
                            </p:stCondLst>
                            <p:childTnLst>
                              <p:par>
                                <p:cTn id="122" presetID="22" presetClass="entr" presetSubtype="2" fill="hold" nodeType="afterEffect">
                                  <p:stCondLst>
                                    <p:cond delay="0"/>
                                  </p:stCondLst>
                                  <p:childTnLst>
                                    <p:set>
                                      <p:cBhvr>
                                        <p:cTn id="123" dur="1" fill="hold">
                                          <p:stCondLst>
                                            <p:cond delay="0"/>
                                          </p:stCondLst>
                                        </p:cTn>
                                        <p:tgtEl>
                                          <p:spTgt spid="248"/>
                                        </p:tgtEl>
                                        <p:attrNameLst>
                                          <p:attrName>style.visibility</p:attrName>
                                        </p:attrNameLst>
                                      </p:cBhvr>
                                      <p:to>
                                        <p:strVal val="visible"/>
                                      </p:to>
                                    </p:set>
                                    <p:animEffect transition="in" filter="wipe(right)">
                                      <p:cBhvr>
                                        <p:cTn id="124" dur="500"/>
                                        <p:tgtEl>
                                          <p:spTgt spid="248"/>
                                        </p:tgtEl>
                                      </p:cBhvr>
                                    </p:animEffect>
                                  </p:childTnLst>
                                </p:cTn>
                              </p:par>
                            </p:childTnLst>
                          </p:cTn>
                        </p:par>
                        <p:par>
                          <p:cTn id="125" fill="hold">
                            <p:stCondLst>
                              <p:cond delay="2000"/>
                            </p:stCondLst>
                            <p:childTnLst>
                              <p:par>
                                <p:cTn id="126" presetID="9" presetClass="entr" presetSubtype="0" fill="hold" grpId="0" nodeType="afterEffect">
                                  <p:stCondLst>
                                    <p:cond delay="0"/>
                                  </p:stCondLst>
                                  <p:childTnLst>
                                    <p:set>
                                      <p:cBhvr>
                                        <p:cTn id="127" dur="1" fill="hold">
                                          <p:stCondLst>
                                            <p:cond delay="0"/>
                                          </p:stCondLst>
                                        </p:cTn>
                                        <p:tgtEl>
                                          <p:spTgt spid="239"/>
                                        </p:tgtEl>
                                        <p:attrNameLst>
                                          <p:attrName>style.visibility</p:attrName>
                                        </p:attrNameLst>
                                      </p:cBhvr>
                                      <p:to>
                                        <p:strVal val="visible"/>
                                      </p:to>
                                    </p:set>
                                    <p:animEffect transition="in" filter="dissolve">
                                      <p:cBhvr>
                                        <p:cTn id="128" dur="500"/>
                                        <p:tgtEl>
                                          <p:spTgt spid="239"/>
                                        </p:tgtEl>
                                      </p:cBhvr>
                                    </p:animEffect>
                                  </p:childTnLst>
                                </p:cTn>
                              </p:par>
                            </p:childTnLst>
                          </p:cTn>
                        </p:par>
                        <p:par>
                          <p:cTn id="129" fill="hold">
                            <p:stCondLst>
                              <p:cond delay="2500"/>
                            </p:stCondLst>
                            <p:childTnLst>
                              <p:par>
                                <p:cTn id="130" presetID="9" presetClass="entr" presetSubtype="0" fill="hold" grpId="0" nodeType="afterEffect">
                                  <p:stCondLst>
                                    <p:cond delay="0"/>
                                  </p:stCondLst>
                                  <p:childTnLst>
                                    <p:set>
                                      <p:cBhvr>
                                        <p:cTn id="131" dur="1" fill="hold">
                                          <p:stCondLst>
                                            <p:cond delay="0"/>
                                          </p:stCondLst>
                                        </p:cTn>
                                        <p:tgtEl>
                                          <p:spTgt spid="237"/>
                                        </p:tgtEl>
                                        <p:attrNameLst>
                                          <p:attrName>style.visibility</p:attrName>
                                        </p:attrNameLst>
                                      </p:cBhvr>
                                      <p:to>
                                        <p:strVal val="visible"/>
                                      </p:to>
                                    </p:set>
                                    <p:animEffect transition="in" filter="dissolve">
                                      <p:cBhvr>
                                        <p:cTn id="132" dur="500"/>
                                        <p:tgtEl>
                                          <p:spTgt spid="237"/>
                                        </p:tgtEl>
                                      </p:cBhvr>
                                    </p:animEffect>
                                  </p:childTnLst>
                                </p:cTn>
                              </p:par>
                            </p:childTnLst>
                          </p:cTn>
                        </p:par>
                        <p:par>
                          <p:cTn id="133" fill="hold">
                            <p:stCondLst>
                              <p:cond delay="3000"/>
                            </p:stCondLst>
                            <p:childTnLst>
                              <p:par>
                                <p:cTn id="134" presetID="22" presetClass="entr" presetSubtype="8" fill="hold" nodeType="afterEffect">
                                  <p:stCondLst>
                                    <p:cond delay="0"/>
                                  </p:stCondLst>
                                  <p:childTnLst>
                                    <p:set>
                                      <p:cBhvr>
                                        <p:cTn id="135" dur="1" fill="hold">
                                          <p:stCondLst>
                                            <p:cond delay="0"/>
                                          </p:stCondLst>
                                        </p:cTn>
                                        <p:tgtEl>
                                          <p:spTgt spid="245"/>
                                        </p:tgtEl>
                                        <p:attrNameLst>
                                          <p:attrName>style.visibility</p:attrName>
                                        </p:attrNameLst>
                                      </p:cBhvr>
                                      <p:to>
                                        <p:strVal val="visible"/>
                                      </p:to>
                                    </p:set>
                                    <p:animEffect transition="in" filter="wipe(left)">
                                      <p:cBhvr>
                                        <p:cTn id="136" dur="500"/>
                                        <p:tgtEl>
                                          <p:spTgt spid="245"/>
                                        </p:tgtEl>
                                      </p:cBhvr>
                                    </p:animEffect>
                                  </p:childTnLst>
                                </p:cTn>
                              </p:par>
                            </p:childTnLst>
                          </p:cTn>
                        </p:par>
                        <p:par>
                          <p:cTn id="137" fill="hold">
                            <p:stCondLst>
                              <p:cond delay="3500"/>
                            </p:stCondLst>
                            <p:childTnLst>
                              <p:par>
                                <p:cTn id="138" presetID="9" presetClass="entr" presetSubtype="0" fill="hold" grpId="0" nodeType="afterEffect">
                                  <p:stCondLst>
                                    <p:cond delay="0"/>
                                  </p:stCondLst>
                                  <p:childTnLst>
                                    <p:set>
                                      <p:cBhvr>
                                        <p:cTn id="139" dur="1" fill="hold">
                                          <p:stCondLst>
                                            <p:cond delay="0"/>
                                          </p:stCondLst>
                                        </p:cTn>
                                        <p:tgtEl>
                                          <p:spTgt spid="232"/>
                                        </p:tgtEl>
                                        <p:attrNameLst>
                                          <p:attrName>style.visibility</p:attrName>
                                        </p:attrNameLst>
                                      </p:cBhvr>
                                      <p:to>
                                        <p:strVal val="visible"/>
                                      </p:to>
                                    </p:set>
                                    <p:animEffect transition="in" filter="dissolve">
                                      <p:cBhvr>
                                        <p:cTn id="140" dur="500"/>
                                        <p:tgtEl>
                                          <p:spTgt spid="232"/>
                                        </p:tgtEl>
                                      </p:cBhvr>
                                    </p:animEffect>
                                  </p:childTnLst>
                                </p:cTn>
                              </p:par>
                            </p:childTnLst>
                          </p:cTn>
                        </p:par>
                        <p:par>
                          <p:cTn id="141" fill="hold">
                            <p:stCondLst>
                              <p:cond delay="4000"/>
                            </p:stCondLst>
                            <p:childTnLst>
                              <p:par>
                                <p:cTn id="142" presetID="9" presetClass="entr" presetSubtype="0" fill="hold" nodeType="afterEffect">
                                  <p:stCondLst>
                                    <p:cond delay="0"/>
                                  </p:stCondLst>
                                  <p:childTnLst>
                                    <p:set>
                                      <p:cBhvr>
                                        <p:cTn id="143" dur="1" fill="hold">
                                          <p:stCondLst>
                                            <p:cond delay="0"/>
                                          </p:stCondLst>
                                        </p:cTn>
                                        <p:tgtEl>
                                          <p:spTgt spid="235">
                                            <p:txEl>
                                              <p:pRg st="0" end="0"/>
                                            </p:txEl>
                                          </p:spTgt>
                                        </p:tgtEl>
                                        <p:attrNameLst>
                                          <p:attrName>style.visibility</p:attrName>
                                        </p:attrNameLst>
                                      </p:cBhvr>
                                      <p:to>
                                        <p:strVal val="visible"/>
                                      </p:to>
                                    </p:set>
                                    <p:animEffect transition="in" filter="dissolve">
                                      <p:cBhvr>
                                        <p:cTn id="144" dur="500"/>
                                        <p:tgtEl>
                                          <p:spTgt spid="235">
                                            <p:txEl>
                                              <p:pRg st="0" end="0"/>
                                            </p:txEl>
                                          </p:spTgt>
                                        </p:tgtEl>
                                      </p:cBhvr>
                                    </p:animEffect>
                                  </p:childTnLst>
                                </p:cTn>
                              </p:par>
                            </p:childTnLst>
                          </p:cTn>
                        </p:par>
                        <p:par>
                          <p:cTn id="145" fill="hold">
                            <p:stCondLst>
                              <p:cond delay="4500"/>
                            </p:stCondLst>
                            <p:childTnLst>
                              <p:par>
                                <p:cTn id="146" presetID="22" presetClass="entr" presetSubtype="2" fill="hold" nodeType="afterEffect">
                                  <p:stCondLst>
                                    <p:cond delay="0"/>
                                  </p:stCondLst>
                                  <p:childTnLst>
                                    <p:set>
                                      <p:cBhvr>
                                        <p:cTn id="147" dur="1" fill="hold">
                                          <p:stCondLst>
                                            <p:cond delay="0"/>
                                          </p:stCondLst>
                                        </p:cTn>
                                        <p:tgtEl>
                                          <p:spTgt spid="254"/>
                                        </p:tgtEl>
                                        <p:attrNameLst>
                                          <p:attrName>style.visibility</p:attrName>
                                        </p:attrNameLst>
                                      </p:cBhvr>
                                      <p:to>
                                        <p:strVal val="visible"/>
                                      </p:to>
                                    </p:set>
                                    <p:animEffect transition="in" filter="wipe(right)">
                                      <p:cBhvr>
                                        <p:cTn id="148" dur="500"/>
                                        <p:tgtEl>
                                          <p:spTgt spid="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p:bldP spid="201" grpId="0"/>
      <p:bldP spid="202" grpId="0"/>
      <p:bldP spid="204" grpId="0"/>
      <p:bldP spid="205" grpId="0"/>
      <p:bldP spid="206" grpId="0"/>
      <p:bldP spid="207" grpId="0"/>
      <p:bldP spid="232" grpId="0"/>
      <p:bldP spid="233" grpId="0"/>
      <p:bldP spid="234" grpId="0"/>
      <p:bldP spid="236" grpId="0"/>
      <p:bldP spid="237" grpId="0"/>
      <p:bldP spid="238" grpId="0"/>
      <p:bldP spid="2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rdt3.0 in action</a:t>
            </a:r>
            <a:endParaRPr lang="en-US" sz="4400" dirty="0"/>
          </a:p>
        </p:txBody>
      </p:sp>
      <p:sp>
        <p:nvSpPr>
          <p:cNvPr id="195" name="Text Box 6">
            <a:extLst>
              <a:ext uri="{FF2B5EF4-FFF2-40B4-BE49-F238E27FC236}">
                <a16:creationId xmlns:a16="http://schemas.microsoft.com/office/drawing/2014/main" id="{5A635095-B168-6547-905F-EEE95C499F52}"/>
              </a:ext>
            </a:extLst>
          </p:cNvPr>
          <p:cNvSpPr txBox="1">
            <a:spLocks noChangeArrowheads="1"/>
          </p:cNvSpPr>
          <p:nvPr/>
        </p:nvSpPr>
        <p:spPr bwMode="auto">
          <a:xfrm>
            <a:off x="3808470" y="3116226"/>
            <a:ext cx="100012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pkt1</a:t>
            </a:r>
          </a:p>
        </p:txBody>
      </p:sp>
      <p:sp>
        <p:nvSpPr>
          <p:cNvPr id="196" name="Text Box 9">
            <a:extLst>
              <a:ext uri="{FF2B5EF4-FFF2-40B4-BE49-F238E27FC236}">
                <a16:creationId xmlns:a16="http://schemas.microsoft.com/office/drawing/2014/main" id="{1E7311AC-A147-DB41-AA1F-73BD95A39E2B}"/>
              </a:ext>
            </a:extLst>
          </p:cNvPr>
          <p:cNvSpPr txBox="1">
            <a:spLocks noChangeArrowheads="1"/>
          </p:cNvSpPr>
          <p:nvPr/>
        </p:nvSpPr>
        <p:spPr bwMode="auto">
          <a:xfrm>
            <a:off x="3808470" y="3341651"/>
            <a:ext cx="119697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ack1</a:t>
            </a:r>
          </a:p>
        </p:txBody>
      </p:sp>
      <p:sp>
        <p:nvSpPr>
          <p:cNvPr id="273" name="Text Box 14">
            <a:extLst>
              <a:ext uri="{FF2B5EF4-FFF2-40B4-BE49-F238E27FC236}">
                <a16:creationId xmlns:a16="http://schemas.microsoft.com/office/drawing/2014/main" id="{409D0892-9C8F-2149-B834-184894F39DBD}"/>
              </a:ext>
            </a:extLst>
          </p:cNvPr>
          <p:cNvSpPr txBox="1">
            <a:spLocks noChangeArrowheads="1"/>
          </p:cNvSpPr>
          <p:nvPr/>
        </p:nvSpPr>
        <p:spPr bwMode="auto">
          <a:xfrm>
            <a:off x="3789420" y="4532276"/>
            <a:ext cx="15684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(detect duplicate)</a:t>
            </a:r>
          </a:p>
        </p:txBody>
      </p:sp>
      <p:grpSp>
        <p:nvGrpSpPr>
          <p:cNvPr id="274" name="Group 23">
            <a:extLst>
              <a:ext uri="{FF2B5EF4-FFF2-40B4-BE49-F238E27FC236}">
                <a16:creationId xmlns:a16="http://schemas.microsoft.com/office/drawing/2014/main" id="{8D20C6C0-28A0-C246-9D35-B42FDBBFDD8A}"/>
              </a:ext>
            </a:extLst>
          </p:cNvPr>
          <p:cNvGrpSpPr>
            <a:grpSpLocks/>
          </p:cNvGrpSpPr>
          <p:nvPr/>
        </p:nvGrpSpPr>
        <p:grpSpPr bwMode="auto">
          <a:xfrm>
            <a:off x="2340033" y="2889213"/>
            <a:ext cx="1471612" cy="504825"/>
            <a:chOff x="855" y="1710"/>
            <a:chExt cx="927" cy="318"/>
          </a:xfrm>
        </p:grpSpPr>
        <p:sp>
          <p:nvSpPr>
            <p:cNvPr id="275" name="Line 24">
              <a:extLst>
                <a:ext uri="{FF2B5EF4-FFF2-40B4-BE49-F238E27FC236}">
                  <a16:creationId xmlns:a16="http://schemas.microsoft.com/office/drawing/2014/main" id="{AB2C7FF5-194E-424E-A678-F27614F6E314}"/>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6" name="Text Box 25">
              <a:extLst>
                <a:ext uri="{FF2B5EF4-FFF2-40B4-BE49-F238E27FC236}">
                  <a16:creationId xmlns:a16="http://schemas.microsoft.com/office/drawing/2014/main" id="{91B56F05-73A0-CA48-A68C-D3D878B4CB0A}"/>
                </a:ext>
              </a:extLst>
            </p:cNvPr>
            <p:cNvSpPr txBox="1">
              <a:spLocks noChangeArrowheads="1"/>
            </p:cNvSpPr>
            <p:nvPr/>
          </p:nvSpPr>
          <p:spPr bwMode="auto">
            <a:xfrm>
              <a:off x="1094" y="1710"/>
              <a:ext cx="35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pkt1</a:t>
              </a:r>
            </a:p>
          </p:txBody>
        </p:sp>
      </p:grpSp>
      <p:sp>
        <p:nvSpPr>
          <p:cNvPr id="277" name="Text Box 36">
            <a:extLst>
              <a:ext uri="{FF2B5EF4-FFF2-40B4-BE49-F238E27FC236}">
                <a16:creationId xmlns:a16="http://schemas.microsoft.com/office/drawing/2014/main" id="{A10D19C6-F703-1A41-91CC-A3820207AF15}"/>
              </a:ext>
            </a:extLst>
          </p:cNvPr>
          <p:cNvSpPr txBox="1">
            <a:spLocks noChangeArrowheads="1"/>
          </p:cNvSpPr>
          <p:nvPr/>
        </p:nvSpPr>
        <p:spPr bwMode="auto">
          <a:xfrm>
            <a:off x="1352608" y="1508088"/>
            <a:ext cx="936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dirty="0">
                <a:ln>
                  <a:noFill/>
                </a:ln>
                <a:solidFill>
                  <a:srgbClr val="000099"/>
                </a:solidFill>
                <a:effectLst/>
                <a:uLnTx/>
                <a:uFillTx/>
                <a:latin typeface="Tahoma" charset="0"/>
                <a:ea typeface="ＭＳ Ｐゴシック" charset="0"/>
                <a:cs typeface="+mn-cs"/>
              </a:rPr>
              <a:t>sender</a:t>
            </a:r>
          </a:p>
        </p:txBody>
      </p:sp>
      <p:sp>
        <p:nvSpPr>
          <p:cNvPr id="278" name="Text Box 37">
            <a:extLst>
              <a:ext uri="{FF2B5EF4-FFF2-40B4-BE49-F238E27FC236}">
                <a16:creationId xmlns:a16="http://schemas.microsoft.com/office/drawing/2014/main" id="{4D23E56F-4BAF-244A-8268-3064BA9B2FD9}"/>
              </a:ext>
            </a:extLst>
          </p:cNvPr>
          <p:cNvSpPr txBox="1">
            <a:spLocks noChangeArrowheads="1"/>
          </p:cNvSpPr>
          <p:nvPr/>
        </p:nvSpPr>
        <p:spPr bwMode="auto">
          <a:xfrm>
            <a:off x="3792595" y="1503326"/>
            <a:ext cx="107156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dirty="0">
                <a:ln>
                  <a:noFill/>
                </a:ln>
                <a:solidFill>
                  <a:srgbClr val="008000"/>
                </a:solidFill>
                <a:effectLst/>
                <a:uLnTx/>
                <a:uFillTx/>
                <a:latin typeface="Tahoma" charset="0"/>
                <a:ea typeface="ＭＳ Ｐゴシック" charset="0"/>
                <a:cs typeface="+mn-cs"/>
              </a:rPr>
              <a:t>receiver</a:t>
            </a:r>
          </a:p>
        </p:txBody>
      </p:sp>
      <p:sp>
        <p:nvSpPr>
          <p:cNvPr id="279" name="Text Box 38">
            <a:extLst>
              <a:ext uri="{FF2B5EF4-FFF2-40B4-BE49-F238E27FC236}">
                <a16:creationId xmlns:a16="http://schemas.microsoft.com/office/drawing/2014/main" id="{BCD18C35-AE28-B84F-8B95-BD8971D6ACDF}"/>
              </a:ext>
            </a:extLst>
          </p:cNvPr>
          <p:cNvSpPr txBox="1">
            <a:spLocks noChangeArrowheads="1"/>
          </p:cNvSpPr>
          <p:nvPr/>
        </p:nvSpPr>
        <p:spPr bwMode="auto">
          <a:xfrm>
            <a:off x="3805295" y="4263988"/>
            <a:ext cx="10001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pkt1</a:t>
            </a:r>
          </a:p>
        </p:txBody>
      </p:sp>
      <p:sp>
        <p:nvSpPr>
          <p:cNvPr id="280" name="Text Box 39">
            <a:extLst>
              <a:ext uri="{FF2B5EF4-FFF2-40B4-BE49-F238E27FC236}">
                <a16:creationId xmlns:a16="http://schemas.microsoft.com/office/drawing/2014/main" id="{E1A9B504-FFF2-AA46-A3DC-EBAD335B427B}"/>
              </a:ext>
            </a:extLst>
          </p:cNvPr>
          <p:cNvSpPr txBox="1">
            <a:spLocks noChangeArrowheads="1"/>
          </p:cNvSpPr>
          <p:nvPr/>
        </p:nvSpPr>
        <p:spPr bwMode="auto">
          <a:xfrm>
            <a:off x="3802120" y="5260938"/>
            <a:ext cx="10001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pkt0</a:t>
            </a:r>
          </a:p>
        </p:txBody>
      </p:sp>
      <p:sp>
        <p:nvSpPr>
          <p:cNvPr id="281" name="Text Box 40">
            <a:extLst>
              <a:ext uri="{FF2B5EF4-FFF2-40B4-BE49-F238E27FC236}">
                <a16:creationId xmlns:a16="http://schemas.microsoft.com/office/drawing/2014/main" id="{A05E70F9-FA7E-6B48-AC70-41697A63C5FE}"/>
              </a:ext>
            </a:extLst>
          </p:cNvPr>
          <p:cNvSpPr txBox="1">
            <a:spLocks noChangeArrowheads="1"/>
          </p:cNvSpPr>
          <p:nvPr/>
        </p:nvSpPr>
        <p:spPr bwMode="auto">
          <a:xfrm>
            <a:off x="3798945" y="2441538"/>
            <a:ext cx="11969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ack0</a:t>
            </a:r>
          </a:p>
        </p:txBody>
      </p:sp>
      <p:sp>
        <p:nvSpPr>
          <p:cNvPr id="282" name="Text Box 41">
            <a:extLst>
              <a:ext uri="{FF2B5EF4-FFF2-40B4-BE49-F238E27FC236}">
                <a16:creationId xmlns:a16="http://schemas.microsoft.com/office/drawing/2014/main" id="{E564A8A2-3558-EE42-9AC7-2523324BDAF0}"/>
              </a:ext>
            </a:extLst>
          </p:cNvPr>
          <p:cNvSpPr txBox="1">
            <a:spLocks noChangeArrowheads="1"/>
          </p:cNvSpPr>
          <p:nvPr/>
        </p:nvSpPr>
        <p:spPr bwMode="auto">
          <a:xfrm>
            <a:off x="3817995" y="4686263"/>
            <a:ext cx="11969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ack1</a:t>
            </a:r>
          </a:p>
        </p:txBody>
      </p:sp>
      <p:sp>
        <p:nvSpPr>
          <p:cNvPr id="283" name="Text Box 42">
            <a:extLst>
              <a:ext uri="{FF2B5EF4-FFF2-40B4-BE49-F238E27FC236}">
                <a16:creationId xmlns:a16="http://schemas.microsoft.com/office/drawing/2014/main" id="{DEF916D1-809A-BA40-A5B1-34E2FDDEEA8D}"/>
              </a:ext>
            </a:extLst>
          </p:cNvPr>
          <p:cNvSpPr txBox="1">
            <a:spLocks noChangeArrowheads="1"/>
          </p:cNvSpPr>
          <p:nvPr/>
        </p:nvSpPr>
        <p:spPr bwMode="auto">
          <a:xfrm>
            <a:off x="3795770" y="5456201"/>
            <a:ext cx="119697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ack0</a:t>
            </a:r>
          </a:p>
        </p:txBody>
      </p:sp>
      <p:sp>
        <p:nvSpPr>
          <p:cNvPr id="284" name="Text Box 43">
            <a:extLst>
              <a:ext uri="{FF2B5EF4-FFF2-40B4-BE49-F238E27FC236}">
                <a16:creationId xmlns:a16="http://schemas.microsoft.com/office/drawing/2014/main" id="{5231F227-2FF2-3443-8341-ED4D7B878332}"/>
              </a:ext>
            </a:extLst>
          </p:cNvPr>
          <p:cNvSpPr txBox="1">
            <a:spLocks noChangeArrowheads="1"/>
          </p:cNvSpPr>
          <p:nvPr/>
        </p:nvSpPr>
        <p:spPr bwMode="auto">
          <a:xfrm>
            <a:off x="1281170" y="2690776"/>
            <a:ext cx="10223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ack0</a:t>
            </a:r>
          </a:p>
        </p:txBody>
      </p:sp>
      <p:sp>
        <p:nvSpPr>
          <p:cNvPr id="285" name="Text Box 44">
            <a:extLst>
              <a:ext uri="{FF2B5EF4-FFF2-40B4-BE49-F238E27FC236}">
                <a16:creationId xmlns:a16="http://schemas.microsoft.com/office/drawing/2014/main" id="{57F09442-8520-6346-9555-BA6B8892F737}"/>
              </a:ext>
            </a:extLst>
          </p:cNvPr>
          <p:cNvSpPr txBox="1">
            <a:spLocks noChangeArrowheads="1"/>
          </p:cNvSpPr>
          <p:nvPr/>
        </p:nvSpPr>
        <p:spPr bwMode="auto">
          <a:xfrm>
            <a:off x="1125595" y="5062501"/>
            <a:ext cx="11747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pkt0</a:t>
            </a:r>
          </a:p>
        </p:txBody>
      </p:sp>
      <p:sp>
        <p:nvSpPr>
          <p:cNvPr id="286" name="Text Box 45">
            <a:extLst>
              <a:ext uri="{FF2B5EF4-FFF2-40B4-BE49-F238E27FC236}">
                <a16:creationId xmlns:a16="http://schemas.microsoft.com/office/drawing/2014/main" id="{6246AD45-20D9-A842-8A93-203B089C2816}"/>
              </a:ext>
            </a:extLst>
          </p:cNvPr>
          <p:cNvSpPr txBox="1">
            <a:spLocks noChangeArrowheads="1"/>
          </p:cNvSpPr>
          <p:nvPr/>
        </p:nvSpPr>
        <p:spPr bwMode="auto">
          <a:xfrm>
            <a:off x="1125595" y="2909851"/>
            <a:ext cx="11747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pkt1</a:t>
            </a:r>
          </a:p>
        </p:txBody>
      </p:sp>
      <p:sp>
        <p:nvSpPr>
          <p:cNvPr id="287" name="Text Box 46">
            <a:extLst>
              <a:ext uri="{FF2B5EF4-FFF2-40B4-BE49-F238E27FC236}">
                <a16:creationId xmlns:a16="http://schemas.microsoft.com/office/drawing/2014/main" id="{B3446ADC-6E33-9A4A-8580-704E895E6A43}"/>
              </a:ext>
            </a:extLst>
          </p:cNvPr>
          <p:cNvSpPr txBox="1">
            <a:spLocks noChangeArrowheads="1"/>
          </p:cNvSpPr>
          <p:nvPr/>
        </p:nvSpPr>
        <p:spPr bwMode="auto">
          <a:xfrm>
            <a:off x="1270058" y="4822788"/>
            <a:ext cx="10223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ack1</a:t>
            </a:r>
          </a:p>
        </p:txBody>
      </p:sp>
      <p:sp>
        <p:nvSpPr>
          <p:cNvPr id="288" name="Text Box 47">
            <a:extLst>
              <a:ext uri="{FF2B5EF4-FFF2-40B4-BE49-F238E27FC236}">
                <a16:creationId xmlns:a16="http://schemas.microsoft.com/office/drawing/2014/main" id="{1584F6F9-F103-DA4E-8931-3BF82548B1A2}"/>
              </a:ext>
            </a:extLst>
          </p:cNvPr>
          <p:cNvSpPr txBox="1">
            <a:spLocks noChangeArrowheads="1"/>
          </p:cNvSpPr>
          <p:nvPr/>
        </p:nvSpPr>
        <p:spPr bwMode="auto">
          <a:xfrm>
            <a:off x="1114483" y="1947826"/>
            <a:ext cx="11747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pkt0</a:t>
            </a:r>
          </a:p>
        </p:txBody>
      </p:sp>
      <p:sp>
        <p:nvSpPr>
          <p:cNvPr id="289" name="Text Box 48">
            <a:extLst>
              <a:ext uri="{FF2B5EF4-FFF2-40B4-BE49-F238E27FC236}">
                <a16:creationId xmlns:a16="http://schemas.microsoft.com/office/drawing/2014/main" id="{383B815A-927A-6E4B-999F-39A6ADC85C5A}"/>
              </a:ext>
            </a:extLst>
          </p:cNvPr>
          <p:cNvSpPr txBox="1">
            <a:spLocks noChangeArrowheads="1"/>
          </p:cNvSpPr>
          <p:nvPr/>
        </p:nvSpPr>
        <p:spPr bwMode="auto">
          <a:xfrm>
            <a:off x="3791008" y="2230401"/>
            <a:ext cx="100012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pkt0</a:t>
            </a:r>
          </a:p>
        </p:txBody>
      </p:sp>
      <p:grpSp>
        <p:nvGrpSpPr>
          <p:cNvPr id="290" name="Group 49">
            <a:extLst>
              <a:ext uri="{FF2B5EF4-FFF2-40B4-BE49-F238E27FC236}">
                <a16:creationId xmlns:a16="http://schemas.microsoft.com/office/drawing/2014/main" id="{8562259A-164F-BC42-B6F5-14769677AAE8}"/>
              </a:ext>
            </a:extLst>
          </p:cNvPr>
          <p:cNvGrpSpPr>
            <a:grpSpLocks/>
          </p:cNvGrpSpPr>
          <p:nvPr/>
        </p:nvGrpSpPr>
        <p:grpSpPr bwMode="auto">
          <a:xfrm>
            <a:off x="2330508" y="2017676"/>
            <a:ext cx="1471612" cy="512762"/>
            <a:chOff x="850" y="1159"/>
            <a:chExt cx="927" cy="323"/>
          </a:xfrm>
        </p:grpSpPr>
        <p:sp>
          <p:nvSpPr>
            <p:cNvPr id="291" name="Line 50">
              <a:extLst>
                <a:ext uri="{FF2B5EF4-FFF2-40B4-BE49-F238E27FC236}">
                  <a16:creationId xmlns:a16="http://schemas.microsoft.com/office/drawing/2014/main" id="{DED07D6B-2A85-524C-803C-3B4D7CAF3684}"/>
                </a:ext>
              </a:extLst>
            </p:cNvPr>
            <p:cNvSpPr>
              <a:spLocks noChangeShapeType="1"/>
            </p:cNvSpPr>
            <p:nvPr/>
          </p:nvSpPr>
          <p:spPr bwMode="auto">
            <a:xfrm>
              <a:off x="850" y="1257"/>
              <a:ext cx="927" cy="2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2" name="Text Box 51">
              <a:extLst>
                <a:ext uri="{FF2B5EF4-FFF2-40B4-BE49-F238E27FC236}">
                  <a16:creationId xmlns:a16="http://schemas.microsoft.com/office/drawing/2014/main" id="{CD69A5B9-BD2D-004E-9C70-23F8747697BB}"/>
                </a:ext>
              </a:extLst>
            </p:cNvPr>
            <p:cNvSpPr txBox="1">
              <a:spLocks noChangeArrowheads="1"/>
            </p:cNvSpPr>
            <p:nvPr/>
          </p:nvSpPr>
          <p:spPr bwMode="auto">
            <a:xfrm>
              <a:off x="1100" y="1159"/>
              <a:ext cx="35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pkt0</a:t>
              </a:r>
            </a:p>
          </p:txBody>
        </p:sp>
      </p:grpSp>
      <p:grpSp>
        <p:nvGrpSpPr>
          <p:cNvPr id="293" name="Group 52">
            <a:extLst>
              <a:ext uri="{FF2B5EF4-FFF2-40B4-BE49-F238E27FC236}">
                <a16:creationId xmlns:a16="http://schemas.microsoft.com/office/drawing/2014/main" id="{4B96DCED-77AA-4D43-95F9-63AB2DDBE966}"/>
              </a:ext>
            </a:extLst>
          </p:cNvPr>
          <p:cNvGrpSpPr>
            <a:grpSpLocks/>
          </p:cNvGrpSpPr>
          <p:nvPr/>
        </p:nvGrpSpPr>
        <p:grpSpPr bwMode="auto">
          <a:xfrm>
            <a:off x="2324158" y="5032338"/>
            <a:ext cx="1471612" cy="487363"/>
            <a:chOff x="846" y="2253"/>
            <a:chExt cx="927" cy="307"/>
          </a:xfrm>
        </p:grpSpPr>
        <p:sp>
          <p:nvSpPr>
            <p:cNvPr id="294" name="Line 53">
              <a:extLst>
                <a:ext uri="{FF2B5EF4-FFF2-40B4-BE49-F238E27FC236}">
                  <a16:creationId xmlns:a16="http://schemas.microsoft.com/office/drawing/2014/main" id="{AAD90053-D3F5-F24C-92AC-BBDD518066AC}"/>
                </a:ext>
              </a:extLst>
            </p:cNvPr>
            <p:cNvSpPr>
              <a:spLocks noChangeShapeType="1"/>
            </p:cNvSpPr>
            <p:nvPr/>
          </p:nvSpPr>
          <p:spPr bwMode="auto">
            <a:xfrm>
              <a:off x="846" y="2335"/>
              <a:ext cx="927" cy="2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5" name="Text Box 54">
              <a:extLst>
                <a:ext uri="{FF2B5EF4-FFF2-40B4-BE49-F238E27FC236}">
                  <a16:creationId xmlns:a16="http://schemas.microsoft.com/office/drawing/2014/main" id="{D8FC3F0C-42E9-D444-ACA6-A378F3C24F00}"/>
                </a:ext>
              </a:extLst>
            </p:cNvPr>
            <p:cNvSpPr txBox="1">
              <a:spLocks noChangeArrowheads="1"/>
            </p:cNvSpPr>
            <p:nvPr/>
          </p:nvSpPr>
          <p:spPr bwMode="auto">
            <a:xfrm>
              <a:off x="1097" y="2253"/>
              <a:ext cx="35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pkt0</a:t>
              </a:r>
            </a:p>
          </p:txBody>
        </p:sp>
      </p:grpSp>
      <p:grpSp>
        <p:nvGrpSpPr>
          <p:cNvPr id="296" name="Group 55">
            <a:extLst>
              <a:ext uri="{FF2B5EF4-FFF2-40B4-BE49-F238E27FC236}">
                <a16:creationId xmlns:a16="http://schemas.microsoft.com/office/drawing/2014/main" id="{24203F03-FCBF-6540-BB8B-EC539536546D}"/>
              </a:ext>
            </a:extLst>
          </p:cNvPr>
          <p:cNvGrpSpPr>
            <a:grpSpLocks/>
          </p:cNvGrpSpPr>
          <p:nvPr/>
        </p:nvGrpSpPr>
        <p:grpSpPr bwMode="auto">
          <a:xfrm>
            <a:off x="2324158" y="4635463"/>
            <a:ext cx="1471612" cy="471488"/>
            <a:chOff x="846" y="2003"/>
            <a:chExt cx="927" cy="297"/>
          </a:xfrm>
        </p:grpSpPr>
        <p:sp>
          <p:nvSpPr>
            <p:cNvPr id="297" name="Line 56">
              <a:extLst>
                <a:ext uri="{FF2B5EF4-FFF2-40B4-BE49-F238E27FC236}">
                  <a16:creationId xmlns:a16="http://schemas.microsoft.com/office/drawing/2014/main" id="{503FC297-DE1B-4C41-A8CE-1137B0A2DB26}"/>
                </a:ext>
              </a:extLst>
            </p:cNvPr>
            <p:cNvSpPr>
              <a:spLocks noChangeShapeType="1"/>
            </p:cNvSpPr>
            <p:nvPr/>
          </p:nvSpPr>
          <p:spPr bwMode="auto">
            <a:xfrm flipH="1">
              <a:off x="846" y="2075"/>
              <a:ext cx="927" cy="225"/>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8" name="Text Box 57">
              <a:extLst>
                <a:ext uri="{FF2B5EF4-FFF2-40B4-BE49-F238E27FC236}">
                  <a16:creationId xmlns:a16="http://schemas.microsoft.com/office/drawing/2014/main" id="{8F988178-9347-4A46-8B60-8D8AF00EC5D3}"/>
                </a:ext>
              </a:extLst>
            </p:cNvPr>
            <p:cNvSpPr txBox="1">
              <a:spLocks noChangeArrowheads="1"/>
            </p:cNvSpPr>
            <p:nvPr/>
          </p:nvSpPr>
          <p:spPr bwMode="auto">
            <a:xfrm>
              <a:off x="1092" y="2003"/>
              <a:ext cx="3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Arial" charset="0"/>
                  <a:ea typeface="ＭＳ Ｐゴシック" charset="0"/>
                  <a:cs typeface="+mn-cs"/>
                </a:rPr>
                <a:t>ack1</a:t>
              </a:r>
            </a:p>
          </p:txBody>
        </p:sp>
      </p:grpSp>
      <p:grpSp>
        <p:nvGrpSpPr>
          <p:cNvPr id="299" name="Group 58">
            <a:extLst>
              <a:ext uri="{FF2B5EF4-FFF2-40B4-BE49-F238E27FC236}">
                <a16:creationId xmlns:a16="http://schemas.microsoft.com/office/drawing/2014/main" id="{1CE09882-0DDF-F14F-827F-637288F4016A}"/>
              </a:ext>
            </a:extLst>
          </p:cNvPr>
          <p:cNvGrpSpPr>
            <a:grpSpLocks/>
          </p:cNvGrpSpPr>
          <p:nvPr/>
        </p:nvGrpSpPr>
        <p:grpSpPr bwMode="auto">
          <a:xfrm>
            <a:off x="2316220" y="2517738"/>
            <a:ext cx="1471613" cy="455613"/>
            <a:chOff x="841" y="1474"/>
            <a:chExt cx="927" cy="287"/>
          </a:xfrm>
        </p:grpSpPr>
        <p:sp>
          <p:nvSpPr>
            <p:cNvPr id="300" name="Line 59">
              <a:extLst>
                <a:ext uri="{FF2B5EF4-FFF2-40B4-BE49-F238E27FC236}">
                  <a16:creationId xmlns:a16="http://schemas.microsoft.com/office/drawing/2014/main" id="{B7E84F08-D45F-3E4B-BF03-DAEF18A24CD4}"/>
                </a:ext>
              </a:extLst>
            </p:cNvPr>
            <p:cNvSpPr>
              <a:spLocks noChangeShapeType="1"/>
            </p:cNvSpPr>
            <p:nvPr/>
          </p:nvSpPr>
          <p:spPr bwMode="auto">
            <a:xfrm flipH="1">
              <a:off x="841" y="1536"/>
              <a:ext cx="927" cy="225"/>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01" name="Text Box 60">
              <a:extLst>
                <a:ext uri="{FF2B5EF4-FFF2-40B4-BE49-F238E27FC236}">
                  <a16:creationId xmlns:a16="http://schemas.microsoft.com/office/drawing/2014/main" id="{CE717B46-7D6B-DF45-A6E9-79E5D50205AC}"/>
                </a:ext>
              </a:extLst>
            </p:cNvPr>
            <p:cNvSpPr txBox="1">
              <a:spLocks noChangeArrowheads="1"/>
            </p:cNvSpPr>
            <p:nvPr/>
          </p:nvSpPr>
          <p:spPr bwMode="auto">
            <a:xfrm>
              <a:off x="1089" y="1474"/>
              <a:ext cx="3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Arial" charset="0"/>
                  <a:ea typeface="ＭＳ Ｐゴシック" charset="0"/>
                  <a:cs typeface="+mn-cs"/>
                </a:rPr>
                <a:t>ack0</a:t>
              </a:r>
            </a:p>
          </p:txBody>
        </p:sp>
      </p:grpSp>
      <p:grpSp>
        <p:nvGrpSpPr>
          <p:cNvPr id="302" name="Group 61">
            <a:extLst>
              <a:ext uri="{FF2B5EF4-FFF2-40B4-BE49-F238E27FC236}">
                <a16:creationId xmlns:a16="http://schemas.microsoft.com/office/drawing/2014/main" id="{3E6AD5AC-94ED-974B-873C-94815E36AD2F}"/>
              </a:ext>
            </a:extLst>
          </p:cNvPr>
          <p:cNvGrpSpPr>
            <a:grpSpLocks/>
          </p:cNvGrpSpPr>
          <p:nvPr/>
        </p:nvGrpSpPr>
        <p:grpSpPr bwMode="auto">
          <a:xfrm>
            <a:off x="2309870" y="5487951"/>
            <a:ext cx="1471613" cy="461962"/>
            <a:chOff x="837" y="2540"/>
            <a:chExt cx="927" cy="291"/>
          </a:xfrm>
        </p:grpSpPr>
        <p:sp>
          <p:nvSpPr>
            <p:cNvPr id="303" name="Line 62">
              <a:extLst>
                <a:ext uri="{FF2B5EF4-FFF2-40B4-BE49-F238E27FC236}">
                  <a16:creationId xmlns:a16="http://schemas.microsoft.com/office/drawing/2014/main" id="{38E324B9-A111-5A40-AC68-D6C9C91F60FB}"/>
                </a:ext>
              </a:extLst>
            </p:cNvPr>
            <p:cNvSpPr>
              <a:spLocks noChangeShapeType="1"/>
            </p:cNvSpPr>
            <p:nvPr/>
          </p:nvSpPr>
          <p:spPr bwMode="auto">
            <a:xfrm flipH="1">
              <a:off x="837" y="2606"/>
              <a:ext cx="927" cy="225"/>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04" name="Text Box 63">
              <a:extLst>
                <a:ext uri="{FF2B5EF4-FFF2-40B4-BE49-F238E27FC236}">
                  <a16:creationId xmlns:a16="http://schemas.microsoft.com/office/drawing/2014/main" id="{7A059B4B-B11C-B640-906E-CE9430C87E54}"/>
                </a:ext>
              </a:extLst>
            </p:cNvPr>
            <p:cNvSpPr txBox="1">
              <a:spLocks noChangeArrowheads="1"/>
            </p:cNvSpPr>
            <p:nvPr/>
          </p:nvSpPr>
          <p:spPr bwMode="auto">
            <a:xfrm>
              <a:off x="1086" y="2540"/>
              <a:ext cx="3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Arial" charset="0"/>
                  <a:ea typeface="ＭＳ Ｐゴシック" charset="0"/>
                  <a:cs typeface="+mn-cs"/>
                </a:rPr>
                <a:t>ack0</a:t>
              </a:r>
            </a:p>
          </p:txBody>
        </p:sp>
      </p:grpSp>
      <p:sp>
        <p:nvSpPr>
          <p:cNvPr id="305" name="Text Box 64">
            <a:extLst>
              <a:ext uri="{FF2B5EF4-FFF2-40B4-BE49-F238E27FC236}">
                <a16:creationId xmlns:a16="http://schemas.microsoft.com/office/drawing/2014/main" id="{B354EC4B-A0CC-554E-9AF4-6B26CE89E83C}"/>
              </a:ext>
            </a:extLst>
          </p:cNvPr>
          <p:cNvSpPr txBox="1">
            <a:spLocks noChangeArrowheads="1"/>
          </p:cNvSpPr>
          <p:nvPr/>
        </p:nvSpPr>
        <p:spPr bwMode="auto">
          <a:xfrm>
            <a:off x="2108258" y="6200738"/>
            <a:ext cx="13938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(c) ACK loss</a:t>
            </a:r>
          </a:p>
        </p:txBody>
      </p:sp>
      <p:grpSp>
        <p:nvGrpSpPr>
          <p:cNvPr id="306" name="Group 81">
            <a:extLst>
              <a:ext uri="{FF2B5EF4-FFF2-40B4-BE49-F238E27FC236}">
                <a16:creationId xmlns:a16="http://schemas.microsoft.com/office/drawing/2014/main" id="{F0BA1E0C-D158-AD48-808B-0CA4BE37C566}"/>
              </a:ext>
            </a:extLst>
          </p:cNvPr>
          <p:cNvGrpSpPr>
            <a:grpSpLocks/>
          </p:cNvGrpSpPr>
          <p:nvPr/>
        </p:nvGrpSpPr>
        <p:grpSpPr bwMode="auto">
          <a:xfrm>
            <a:off x="2595620" y="3289263"/>
            <a:ext cx="1212850" cy="719138"/>
            <a:chOff x="1324" y="1931"/>
            <a:chExt cx="764" cy="453"/>
          </a:xfrm>
        </p:grpSpPr>
        <p:sp>
          <p:nvSpPr>
            <p:cNvPr id="307" name="Line 27">
              <a:extLst>
                <a:ext uri="{FF2B5EF4-FFF2-40B4-BE49-F238E27FC236}">
                  <a16:creationId xmlns:a16="http://schemas.microsoft.com/office/drawing/2014/main" id="{22D759EC-1570-E14E-A705-1C29B01A88C0}"/>
                </a:ext>
              </a:extLst>
            </p:cNvPr>
            <p:cNvSpPr>
              <a:spLocks noChangeShapeType="1"/>
            </p:cNvSpPr>
            <p:nvPr/>
          </p:nvSpPr>
          <p:spPr bwMode="auto">
            <a:xfrm flipH="1">
              <a:off x="1514" y="2031"/>
              <a:ext cx="574" cy="132"/>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08" name="Text Box 28">
              <a:extLst>
                <a:ext uri="{FF2B5EF4-FFF2-40B4-BE49-F238E27FC236}">
                  <a16:creationId xmlns:a16="http://schemas.microsoft.com/office/drawing/2014/main" id="{EC8706FB-0F57-5F44-9CC9-6AD3D0C5C5AE}"/>
                </a:ext>
              </a:extLst>
            </p:cNvPr>
            <p:cNvSpPr txBox="1">
              <a:spLocks noChangeArrowheads="1"/>
            </p:cNvSpPr>
            <p:nvPr/>
          </p:nvSpPr>
          <p:spPr bwMode="auto">
            <a:xfrm>
              <a:off x="1456" y="1931"/>
              <a:ext cx="3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8000"/>
                  </a:solidFill>
                  <a:effectLst/>
                  <a:uLnTx/>
                  <a:uFillTx/>
                  <a:latin typeface="Arial" charset="0"/>
                  <a:ea typeface="ＭＳ Ｐゴシック" charset="0"/>
                  <a:cs typeface="+mn-cs"/>
                </a:rPr>
                <a:t>ack1</a:t>
              </a:r>
            </a:p>
          </p:txBody>
        </p:sp>
        <p:sp>
          <p:nvSpPr>
            <p:cNvPr id="309" name="Text Box 68">
              <a:extLst>
                <a:ext uri="{FF2B5EF4-FFF2-40B4-BE49-F238E27FC236}">
                  <a16:creationId xmlns:a16="http://schemas.microsoft.com/office/drawing/2014/main" id="{FA39AC61-1540-1D40-8578-6A512366144A}"/>
                </a:ext>
              </a:extLst>
            </p:cNvPr>
            <p:cNvSpPr txBox="1">
              <a:spLocks noChangeArrowheads="1"/>
            </p:cNvSpPr>
            <p:nvPr/>
          </p:nvSpPr>
          <p:spPr bwMode="auto">
            <a:xfrm>
              <a:off x="1383" y="2040"/>
              <a:ext cx="21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sp>
          <p:nvSpPr>
            <p:cNvPr id="310" name="Text Box 69">
              <a:extLst>
                <a:ext uri="{FF2B5EF4-FFF2-40B4-BE49-F238E27FC236}">
                  <a16:creationId xmlns:a16="http://schemas.microsoft.com/office/drawing/2014/main" id="{DD1F8E52-8BD2-B048-B07C-1EE5ECD6A0B6}"/>
                </a:ext>
              </a:extLst>
            </p:cNvPr>
            <p:cNvSpPr txBox="1">
              <a:spLocks noChangeArrowheads="1"/>
            </p:cNvSpPr>
            <p:nvPr/>
          </p:nvSpPr>
          <p:spPr bwMode="auto">
            <a:xfrm>
              <a:off x="1324" y="2172"/>
              <a:ext cx="329"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solidFill>
                    <a:srgbClr val="FF0000"/>
                  </a:solidFill>
                  <a:effectLst/>
                  <a:uLnTx/>
                  <a:uFillTx/>
                  <a:latin typeface="Tahoma" charset="0"/>
                  <a:ea typeface="ＭＳ Ｐゴシック" charset="0"/>
                  <a:cs typeface="+mn-cs"/>
                </a:rPr>
                <a:t>loss</a:t>
              </a:r>
            </a:p>
          </p:txBody>
        </p:sp>
      </p:grpSp>
      <p:grpSp>
        <p:nvGrpSpPr>
          <p:cNvPr id="311" name="Group 70">
            <a:extLst>
              <a:ext uri="{FF2B5EF4-FFF2-40B4-BE49-F238E27FC236}">
                <a16:creationId xmlns:a16="http://schemas.microsoft.com/office/drawing/2014/main" id="{0F4BECD0-A491-8F40-BFEC-E8C9A042D61A}"/>
              </a:ext>
            </a:extLst>
          </p:cNvPr>
          <p:cNvGrpSpPr>
            <a:grpSpLocks/>
          </p:cNvGrpSpPr>
          <p:nvPr/>
        </p:nvGrpSpPr>
        <p:grpSpPr bwMode="auto">
          <a:xfrm>
            <a:off x="2219383" y="3195601"/>
            <a:ext cx="122237" cy="1033462"/>
            <a:chOff x="3651" y="1878"/>
            <a:chExt cx="78" cy="963"/>
          </a:xfrm>
        </p:grpSpPr>
        <p:sp>
          <p:nvSpPr>
            <p:cNvPr id="312" name="Line 71">
              <a:extLst>
                <a:ext uri="{FF2B5EF4-FFF2-40B4-BE49-F238E27FC236}">
                  <a16:creationId xmlns:a16="http://schemas.microsoft.com/office/drawing/2014/main" id="{3800A286-BA79-AD44-9BC2-67E3AA25AB56}"/>
                </a:ext>
              </a:extLst>
            </p:cNvPr>
            <p:cNvSpPr>
              <a:spLocks noChangeShapeType="1"/>
            </p:cNvSpPr>
            <p:nvPr/>
          </p:nvSpPr>
          <p:spPr bwMode="auto">
            <a:xfrm>
              <a:off x="3729" y="1879"/>
              <a:ext cx="0" cy="962"/>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3" name="Line 72">
              <a:extLst>
                <a:ext uri="{FF2B5EF4-FFF2-40B4-BE49-F238E27FC236}">
                  <a16:creationId xmlns:a16="http://schemas.microsoft.com/office/drawing/2014/main" id="{EECA67B2-EE21-9647-A7E2-99B65DF6B8E7}"/>
                </a:ext>
              </a:extLst>
            </p:cNvPr>
            <p:cNvSpPr>
              <a:spLocks noChangeShapeType="1"/>
            </p:cNvSpPr>
            <p:nvPr/>
          </p:nvSpPr>
          <p:spPr bwMode="auto">
            <a:xfrm flipH="1">
              <a:off x="3651" y="1878"/>
              <a:ext cx="75" cy="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4" name="Line 73">
              <a:extLst>
                <a:ext uri="{FF2B5EF4-FFF2-40B4-BE49-F238E27FC236}">
                  <a16:creationId xmlns:a16="http://schemas.microsoft.com/office/drawing/2014/main" id="{C7DAF5BE-8E96-1645-A520-09432F543BA1}"/>
                </a:ext>
              </a:extLst>
            </p:cNvPr>
            <p:cNvSpPr>
              <a:spLocks noChangeShapeType="1"/>
            </p:cNvSpPr>
            <p:nvPr/>
          </p:nvSpPr>
          <p:spPr bwMode="auto">
            <a:xfrm flipH="1">
              <a:off x="3651" y="2841"/>
              <a:ext cx="75" cy="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315" name="Group 74">
            <a:extLst>
              <a:ext uri="{FF2B5EF4-FFF2-40B4-BE49-F238E27FC236}">
                <a16:creationId xmlns:a16="http://schemas.microsoft.com/office/drawing/2014/main" id="{1BEFF8A5-9012-6D4A-9013-3C02315FB8E9}"/>
              </a:ext>
            </a:extLst>
          </p:cNvPr>
          <p:cNvGrpSpPr>
            <a:grpSpLocks/>
          </p:cNvGrpSpPr>
          <p:nvPr/>
        </p:nvGrpSpPr>
        <p:grpSpPr bwMode="auto">
          <a:xfrm>
            <a:off x="2347970" y="4184613"/>
            <a:ext cx="1471613" cy="504825"/>
            <a:chOff x="855" y="1710"/>
            <a:chExt cx="927" cy="318"/>
          </a:xfrm>
        </p:grpSpPr>
        <p:sp>
          <p:nvSpPr>
            <p:cNvPr id="316" name="Line 75">
              <a:extLst>
                <a:ext uri="{FF2B5EF4-FFF2-40B4-BE49-F238E27FC236}">
                  <a16:creationId xmlns:a16="http://schemas.microsoft.com/office/drawing/2014/main" id="{31B804E1-5043-E048-A6C7-2C9ABAF18BE5}"/>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17" name="Text Box 76">
              <a:extLst>
                <a:ext uri="{FF2B5EF4-FFF2-40B4-BE49-F238E27FC236}">
                  <a16:creationId xmlns:a16="http://schemas.microsoft.com/office/drawing/2014/main" id="{F8255321-E596-D34A-BD87-A23F4355FA6A}"/>
                </a:ext>
              </a:extLst>
            </p:cNvPr>
            <p:cNvSpPr txBox="1">
              <a:spLocks noChangeArrowheads="1"/>
            </p:cNvSpPr>
            <p:nvPr/>
          </p:nvSpPr>
          <p:spPr bwMode="auto">
            <a:xfrm>
              <a:off x="1094" y="1710"/>
              <a:ext cx="35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pkt1</a:t>
              </a:r>
            </a:p>
          </p:txBody>
        </p:sp>
      </p:grpSp>
      <p:grpSp>
        <p:nvGrpSpPr>
          <p:cNvPr id="318" name="Group 77">
            <a:extLst>
              <a:ext uri="{FF2B5EF4-FFF2-40B4-BE49-F238E27FC236}">
                <a16:creationId xmlns:a16="http://schemas.microsoft.com/office/drawing/2014/main" id="{D0861418-8DD8-9E45-9C41-C33C40AF1238}"/>
              </a:ext>
            </a:extLst>
          </p:cNvPr>
          <p:cNvGrpSpPr>
            <a:grpSpLocks/>
          </p:cNvGrpSpPr>
          <p:nvPr/>
        </p:nvGrpSpPr>
        <p:grpSpPr bwMode="auto">
          <a:xfrm>
            <a:off x="916045" y="3808376"/>
            <a:ext cx="1377950" cy="731837"/>
            <a:chOff x="2802" y="2348"/>
            <a:chExt cx="868" cy="461"/>
          </a:xfrm>
        </p:grpSpPr>
        <p:pic>
          <p:nvPicPr>
            <p:cNvPr id="319" name="Picture 78" descr="alarm_clock_ringing">
              <a:extLst>
                <a:ext uri="{FF2B5EF4-FFF2-40B4-BE49-F238E27FC236}">
                  <a16:creationId xmlns:a16="http://schemas.microsoft.com/office/drawing/2014/main" id="{CA0CA6DF-4FBE-6743-93FF-E0C9F335D5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 y="2348"/>
              <a:ext cx="2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0" name="Text Box 79">
              <a:extLst>
                <a:ext uri="{FF2B5EF4-FFF2-40B4-BE49-F238E27FC236}">
                  <a16:creationId xmlns:a16="http://schemas.microsoft.com/office/drawing/2014/main" id="{82C9EDC8-20F1-B14C-A40E-35B14CA33EE3}"/>
                </a:ext>
              </a:extLst>
            </p:cNvPr>
            <p:cNvSpPr txBox="1">
              <a:spLocks noChangeArrowheads="1"/>
            </p:cNvSpPr>
            <p:nvPr/>
          </p:nvSpPr>
          <p:spPr bwMode="auto">
            <a:xfrm>
              <a:off x="2802" y="2491"/>
              <a:ext cx="868" cy="3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1" u="none" strike="noStrike" kern="0" cap="none" spc="0" normalizeH="0" baseline="0" noProof="0" dirty="0">
                  <a:ln>
                    <a:noFill/>
                  </a:ln>
                  <a:solidFill>
                    <a:srgbClr val="FF0000"/>
                  </a:solidFill>
                  <a:effectLst/>
                  <a:uLnTx/>
                  <a:uFillTx/>
                  <a:latin typeface="Tahoma" charset="0"/>
                  <a:ea typeface="ＭＳ Ｐゴシック" charset="0"/>
                  <a:cs typeface="+mn-cs"/>
                </a:rPr>
                <a:t>timeout</a:t>
              </a:r>
            </a:p>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resend pkt1</a:t>
              </a:r>
            </a:p>
          </p:txBody>
        </p:sp>
      </p:grpSp>
      <p:sp>
        <p:nvSpPr>
          <p:cNvPr id="321" name="Text Box 82">
            <a:extLst>
              <a:ext uri="{FF2B5EF4-FFF2-40B4-BE49-F238E27FC236}">
                <a16:creationId xmlns:a16="http://schemas.microsoft.com/office/drawing/2014/main" id="{C3BC6622-0188-3B48-9C96-F9E517E26A75}"/>
              </a:ext>
            </a:extLst>
          </p:cNvPr>
          <p:cNvSpPr txBox="1">
            <a:spLocks noChangeArrowheads="1"/>
          </p:cNvSpPr>
          <p:nvPr/>
        </p:nvSpPr>
        <p:spPr bwMode="auto">
          <a:xfrm>
            <a:off x="9492400" y="2644738"/>
            <a:ext cx="10001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pkt1</a:t>
            </a:r>
          </a:p>
        </p:txBody>
      </p:sp>
      <p:sp>
        <p:nvSpPr>
          <p:cNvPr id="322" name="Text Box 83">
            <a:extLst>
              <a:ext uri="{FF2B5EF4-FFF2-40B4-BE49-F238E27FC236}">
                <a16:creationId xmlns:a16="http://schemas.microsoft.com/office/drawing/2014/main" id="{E5238B09-CD9D-F446-B43E-64ED2305BCA1}"/>
              </a:ext>
            </a:extLst>
          </p:cNvPr>
          <p:cNvSpPr txBox="1">
            <a:spLocks noChangeArrowheads="1"/>
          </p:cNvSpPr>
          <p:nvPr/>
        </p:nvSpPr>
        <p:spPr bwMode="auto">
          <a:xfrm>
            <a:off x="9492400" y="2870163"/>
            <a:ext cx="11969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ack1</a:t>
            </a:r>
          </a:p>
        </p:txBody>
      </p:sp>
      <p:sp>
        <p:nvSpPr>
          <p:cNvPr id="323" name="Text Box 84">
            <a:extLst>
              <a:ext uri="{FF2B5EF4-FFF2-40B4-BE49-F238E27FC236}">
                <a16:creationId xmlns:a16="http://schemas.microsoft.com/office/drawing/2014/main" id="{E3231EF7-5B96-594B-87F0-6BCB45F9A675}"/>
              </a:ext>
            </a:extLst>
          </p:cNvPr>
          <p:cNvSpPr txBox="1">
            <a:spLocks noChangeArrowheads="1"/>
          </p:cNvSpPr>
          <p:nvPr/>
        </p:nvSpPr>
        <p:spPr bwMode="auto">
          <a:xfrm>
            <a:off x="9432963" y="4166394"/>
            <a:ext cx="15684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(detect duplicate)</a:t>
            </a:r>
          </a:p>
        </p:txBody>
      </p:sp>
      <p:grpSp>
        <p:nvGrpSpPr>
          <p:cNvPr id="324" name="Group 85">
            <a:extLst>
              <a:ext uri="{FF2B5EF4-FFF2-40B4-BE49-F238E27FC236}">
                <a16:creationId xmlns:a16="http://schemas.microsoft.com/office/drawing/2014/main" id="{66501723-D8A6-084B-9A24-1F0DB083080C}"/>
              </a:ext>
            </a:extLst>
          </p:cNvPr>
          <p:cNvGrpSpPr>
            <a:grpSpLocks/>
          </p:cNvGrpSpPr>
          <p:nvPr/>
        </p:nvGrpSpPr>
        <p:grpSpPr bwMode="auto">
          <a:xfrm>
            <a:off x="8023963" y="2517742"/>
            <a:ext cx="1471612" cy="404813"/>
            <a:chOff x="855" y="1773"/>
            <a:chExt cx="927" cy="255"/>
          </a:xfrm>
        </p:grpSpPr>
        <p:sp>
          <p:nvSpPr>
            <p:cNvPr id="325" name="Line 86">
              <a:extLst>
                <a:ext uri="{FF2B5EF4-FFF2-40B4-BE49-F238E27FC236}">
                  <a16:creationId xmlns:a16="http://schemas.microsoft.com/office/drawing/2014/main" id="{359487AF-0120-2342-A4AE-46F977FFF250}"/>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26" name="Text Box 87">
              <a:extLst>
                <a:ext uri="{FF2B5EF4-FFF2-40B4-BE49-F238E27FC236}">
                  <a16:creationId xmlns:a16="http://schemas.microsoft.com/office/drawing/2014/main" id="{FFBC575A-0945-E543-9B9D-B6458E74F86E}"/>
                </a:ext>
              </a:extLst>
            </p:cNvPr>
            <p:cNvSpPr txBox="1">
              <a:spLocks noChangeArrowheads="1"/>
            </p:cNvSpPr>
            <p:nvPr/>
          </p:nvSpPr>
          <p:spPr bwMode="auto">
            <a:xfrm>
              <a:off x="1094" y="1773"/>
              <a:ext cx="358" cy="212"/>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pkt1</a:t>
              </a:r>
            </a:p>
          </p:txBody>
        </p:sp>
      </p:grpSp>
      <p:sp>
        <p:nvSpPr>
          <p:cNvPr id="327" name="Text Box 88">
            <a:extLst>
              <a:ext uri="{FF2B5EF4-FFF2-40B4-BE49-F238E27FC236}">
                <a16:creationId xmlns:a16="http://schemas.microsoft.com/office/drawing/2014/main" id="{14273DE0-71B8-4647-B8BB-454BDE001869}"/>
              </a:ext>
            </a:extLst>
          </p:cNvPr>
          <p:cNvSpPr txBox="1">
            <a:spLocks noChangeArrowheads="1"/>
          </p:cNvSpPr>
          <p:nvPr/>
        </p:nvSpPr>
        <p:spPr bwMode="auto">
          <a:xfrm>
            <a:off x="7036538" y="1036601"/>
            <a:ext cx="936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dirty="0">
                <a:ln>
                  <a:noFill/>
                </a:ln>
                <a:solidFill>
                  <a:srgbClr val="000099"/>
                </a:solidFill>
                <a:effectLst/>
                <a:uLnTx/>
                <a:uFillTx/>
                <a:latin typeface="Tahoma" charset="0"/>
                <a:ea typeface="ＭＳ Ｐゴシック" charset="0"/>
                <a:cs typeface="+mn-cs"/>
              </a:rPr>
              <a:t>sender</a:t>
            </a:r>
          </a:p>
        </p:txBody>
      </p:sp>
      <p:sp>
        <p:nvSpPr>
          <p:cNvPr id="328" name="Text Box 89">
            <a:extLst>
              <a:ext uri="{FF2B5EF4-FFF2-40B4-BE49-F238E27FC236}">
                <a16:creationId xmlns:a16="http://schemas.microsoft.com/office/drawing/2014/main" id="{AE034630-EC82-F846-80B5-78E6A28DE77D}"/>
              </a:ext>
            </a:extLst>
          </p:cNvPr>
          <p:cNvSpPr txBox="1">
            <a:spLocks noChangeArrowheads="1"/>
          </p:cNvSpPr>
          <p:nvPr/>
        </p:nvSpPr>
        <p:spPr bwMode="auto">
          <a:xfrm>
            <a:off x="9476525" y="1031838"/>
            <a:ext cx="107156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dirty="0">
                <a:ln>
                  <a:noFill/>
                </a:ln>
                <a:solidFill>
                  <a:srgbClr val="008000"/>
                </a:solidFill>
                <a:effectLst/>
                <a:uLnTx/>
                <a:uFillTx/>
                <a:latin typeface="Tahoma" charset="0"/>
                <a:ea typeface="ＭＳ Ｐゴシック" charset="0"/>
                <a:cs typeface="+mn-cs"/>
              </a:rPr>
              <a:t>receiver</a:t>
            </a:r>
          </a:p>
        </p:txBody>
      </p:sp>
      <p:sp>
        <p:nvSpPr>
          <p:cNvPr id="329" name="Text Box 90">
            <a:extLst>
              <a:ext uri="{FF2B5EF4-FFF2-40B4-BE49-F238E27FC236}">
                <a16:creationId xmlns:a16="http://schemas.microsoft.com/office/drawing/2014/main" id="{EC7192DE-620F-2C47-A0BA-1234EA121795}"/>
              </a:ext>
            </a:extLst>
          </p:cNvPr>
          <p:cNvSpPr txBox="1">
            <a:spLocks noChangeArrowheads="1"/>
          </p:cNvSpPr>
          <p:nvPr/>
        </p:nvSpPr>
        <p:spPr bwMode="auto">
          <a:xfrm>
            <a:off x="9500155" y="3886501"/>
            <a:ext cx="100012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pkt1</a:t>
            </a:r>
          </a:p>
        </p:txBody>
      </p:sp>
      <p:sp>
        <p:nvSpPr>
          <p:cNvPr id="330" name="Text Box 92">
            <a:extLst>
              <a:ext uri="{FF2B5EF4-FFF2-40B4-BE49-F238E27FC236}">
                <a16:creationId xmlns:a16="http://schemas.microsoft.com/office/drawing/2014/main" id="{98A83875-EF54-F448-ABB1-BD64BDA4FBFD}"/>
              </a:ext>
            </a:extLst>
          </p:cNvPr>
          <p:cNvSpPr txBox="1">
            <a:spLocks noChangeArrowheads="1"/>
          </p:cNvSpPr>
          <p:nvPr/>
        </p:nvSpPr>
        <p:spPr bwMode="auto">
          <a:xfrm>
            <a:off x="9482875" y="1970051"/>
            <a:ext cx="119697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ack0</a:t>
            </a:r>
          </a:p>
        </p:txBody>
      </p:sp>
      <p:sp>
        <p:nvSpPr>
          <p:cNvPr id="331" name="Text Box 95">
            <a:extLst>
              <a:ext uri="{FF2B5EF4-FFF2-40B4-BE49-F238E27FC236}">
                <a16:creationId xmlns:a16="http://schemas.microsoft.com/office/drawing/2014/main" id="{37B1F438-FDEF-B347-8509-9B348C6264D6}"/>
              </a:ext>
            </a:extLst>
          </p:cNvPr>
          <p:cNvSpPr txBox="1">
            <a:spLocks noChangeArrowheads="1"/>
          </p:cNvSpPr>
          <p:nvPr/>
        </p:nvSpPr>
        <p:spPr bwMode="auto">
          <a:xfrm>
            <a:off x="6965100" y="2219288"/>
            <a:ext cx="10223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ack0</a:t>
            </a:r>
          </a:p>
        </p:txBody>
      </p:sp>
      <p:sp>
        <p:nvSpPr>
          <p:cNvPr id="332" name="Text Box 97">
            <a:extLst>
              <a:ext uri="{FF2B5EF4-FFF2-40B4-BE49-F238E27FC236}">
                <a16:creationId xmlns:a16="http://schemas.microsoft.com/office/drawing/2014/main" id="{81910B15-5127-7D44-BEAC-A0E4CE19C41A}"/>
              </a:ext>
            </a:extLst>
          </p:cNvPr>
          <p:cNvSpPr txBox="1">
            <a:spLocks noChangeArrowheads="1"/>
          </p:cNvSpPr>
          <p:nvPr/>
        </p:nvSpPr>
        <p:spPr bwMode="auto">
          <a:xfrm>
            <a:off x="6809525" y="2438363"/>
            <a:ext cx="11747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pkt1</a:t>
            </a:r>
          </a:p>
        </p:txBody>
      </p:sp>
      <p:sp>
        <p:nvSpPr>
          <p:cNvPr id="333" name="Text Box 99">
            <a:extLst>
              <a:ext uri="{FF2B5EF4-FFF2-40B4-BE49-F238E27FC236}">
                <a16:creationId xmlns:a16="http://schemas.microsoft.com/office/drawing/2014/main" id="{D1B7D9CA-3570-4040-A714-50B92DB38D55}"/>
              </a:ext>
            </a:extLst>
          </p:cNvPr>
          <p:cNvSpPr txBox="1">
            <a:spLocks noChangeArrowheads="1"/>
          </p:cNvSpPr>
          <p:nvPr/>
        </p:nvSpPr>
        <p:spPr bwMode="auto">
          <a:xfrm>
            <a:off x="6798413" y="1476338"/>
            <a:ext cx="11747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pkt0</a:t>
            </a:r>
          </a:p>
        </p:txBody>
      </p:sp>
      <p:sp>
        <p:nvSpPr>
          <p:cNvPr id="334" name="Text Box 100">
            <a:extLst>
              <a:ext uri="{FF2B5EF4-FFF2-40B4-BE49-F238E27FC236}">
                <a16:creationId xmlns:a16="http://schemas.microsoft.com/office/drawing/2014/main" id="{3B58509A-B160-2248-9833-A4B82A2ED789}"/>
              </a:ext>
            </a:extLst>
          </p:cNvPr>
          <p:cNvSpPr txBox="1">
            <a:spLocks noChangeArrowheads="1"/>
          </p:cNvSpPr>
          <p:nvPr/>
        </p:nvSpPr>
        <p:spPr bwMode="auto">
          <a:xfrm>
            <a:off x="9474938" y="1758913"/>
            <a:ext cx="10001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pkt0</a:t>
            </a:r>
          </a:p>
        </p:txBody>
      </p:sp>
      <p:grpSp>
        <p:nvGrpSpPr>
          <p:cNvPr id="335" name="Group 101">
            <a:extLst>
              <a:ext uri="{FF2B5EF4-FFF2-40B4-BE49-F238E27FC236}">
                <a16:creationId xmlns:a16="http://schemas.microsoft.com/office/drawing/2014/main" id="{C65F9F6B-9C52-A645-BBA1-4B4911D27DAB}"/>
              </a:ext>
            </a:extLst>
          </p:cNvPr>
          <p:cNvGrpSpPr>
            <a:grpSpLocks/>
          </p:cNvGrpSpPr>
          <p:nvPr/>
        </p:nvGrpSpPr>
        <p:grpSpPr bwMode="auto">
          <a:xfrm>
            <a:off x="8014438" y="1658899"/>
            <a:ext cx="1471612" cy="400050"/>
            <a:chOff x="850" y="1230"/>
            <a:chExt cx="927" cy="252"/>
          </a:xfrm>
        </p:grpSpPr>
        <p:sp>
          <p:nvSpPr>
            <p:cNvPr id="336" name="Line 102">
              <a:extLst>
                <a:ext uri="{FF2B5EF4-FFF2-40B4-BE49-F238E27FC236}">
                  <a16:creationId xmlns:a16="http://schemas.microsoft.com/office/drawing/2014/main" id="{5A223C03-CC68-654E-9A77-795B0F835221}"/>
                </a:ext>
              </a:extLst>
            </p:cNvPr>
            <p:cNvSpPr>
              <a:spLocks noChangeShapeType="1"/>
            </p:cNvSpPr>
            <p:nvPr/>
          </p:nvSpPr>
          <p:spPr bwMode="auto">
            <a:xfrm>
              <a:off x="850" y="1257"/>
              <a:ext cx="927" cy="2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37" name="Text Box 103">
              <a:extLst>
                <a:ext uri="{FF2B5EF4-FFF2-40B4-BE49-F238E27FC236}">
                  <a16:creationId xmlns:a16="http://schemas.microsoft.com/office/drawing/2014/main" id="{591D93B9-CEB9-B448-93B7-CBCC3D56D0EA}"/>
                </a:ext>
              </a:extLst>
            </p:cNvPr>
            <p:cNvSpPr txBox="1">
              <a:spLocks noChangeArrowheads="1"/>
            </p:cNvSpPr>
            <p:nvPr/>
          </p:nvSpPr>
          <p:spPr bwMode="auto">
            <a:xfrm>
              <a:off x="1082" y="1230"/>
              <a:ext cx="358" cy="212"/>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pkt0</a:t>
              </a:r>
            </a:p>
          </p:txBody>
        </p:sp>
      </p:grpSp>
      <p:grpSp>
        <p:nvGrpSpPr>
          <p:cNvPr id="338" name="Group 110">
            <a:extLst>
              <a:ext uri="{FF2B5EF4-FFF2-40B4-BE49-F238E27FC236}">
                <a16:creationId xmlns:a16="http://schemas.microsoft.com/office/drawing/2014/main" id="{5327191E-BAE7-194F-AD6B-E343DF47D015}"/>
              </a:ext>
            </a:extLst>
          </p:cNvPr>
          <p:cNvGrpSpPr>
            <a:grpSpLocks/>
          </p:cNvGrpSpPr>
          <p:nvPr/>
        </p:nvGrpSpPr>
        <p:grpSpPr bwMode="auto">
          <a:xfrm>
            <a:off x="8000150" y="2131982"/>
            <a:ext cx="1471613" cy="369888"/>
            <a:chOff x="841" y="1528"/>
            <a:chExt cx="927" cy="233"/>
          </a:xfrm>
        </p:grpSpPr>
        <p:sp>
          <p:nvSpPr>
            <p:cNvPr id="339" name="Line 111">
              <a:extLst>
                <a:ext uri="{FF2B5EF4-FFF2-40B4-BE49-F238E27FC236}">
                  <a16:creationId xmlns:a16="http://schemas.microsoft.com/office/drawing/2014/main" id="{AC100DD9-0DC5-4040-8A3A-1923DC14B2CB}"/>
                </a:ext>
              </a:extLst>
            </p:cNvPr>
            <p:cNvSpPr>
              <a:spLocks noChangeShapeType="1"/>
            </p:cNvSpPr>
            <p:nvPr/>
          </p:nvSpPr>
          <p:spPr bwMode="auto">
            <a:xfrm flipH="1">
              <a:off x="841" y="1536"/>
              <a:ext cx="927" cy="225"/>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40" name="Text Box 112">
              <a:extLst>
                <a:ext uri="{FF2B5EF4-FFF2-40B4-BE49-F238E27FC236}">
                  <a16:creationId xmlns:a16="http://schemas.microsoft.com/office/drawing/2014/main" id="{BD326CF1-CC46-8A42-BB2F-F6ECEEBE434A}"/>
                </a:ext>
              </a:extLst>
            </p:cNvPr>
            <p:cNvSpPr txBox="1">
              <a:spLocks noChangeArrowheads="1"/>
            </p:cNvSpPr>
            <p:nvPr/>
          </p:nvSpPr>
          <p:spPr bwMode="auto">
            <a:xfrm>
              <a:off x="1089" y="1528"/>
              <a:ext cx="386" cy="212"/>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Arial" charset="0"/>
                  <a:ea typeface="ＭＳ Ｐゴシック" charset="0"/>
                  <a:cs typeface="+mn-cs"/>
                </a:rPr>
                <a:t>ack0</a:t>
              </a:r>
            </a:p>
          </p:txBody>
        </p:sp>
      </p:grpSp>
      <p:sp>
        <p:nvSpPr>
          <p:cNvPr id="341" name="Text Box 116">
            <a:extLst>
              <a:ext uri="{FF2B5EF4-FFF2-40B4-BE49-F238E27FC236}">
                <a16:creationId xmlns:a16="http://schemas.microsoft.com/office/drawing/2014/main" id="{C179E490-5BA4-5340-B780-1B5B090700B1}"/>
              </a:ext>
            </a:extLst>
          </p:cNvPr>
          <p:cNvSpPr txBox="1">
            <a:spLocks noChangeArrowheads="1"/>
          </p:cNvSpPr>
          <p:nvPr/>
        </p:nvSpPr>
        <p:spPr bwMode="auto">
          <a:xfrm>
            <a:off x="6965100" y="6200644"/>
            <a:ext cx="38671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(d) premature timeout/ delayed ACK</a:t>
            </a:r>
          </a:p>
        </p:txBody>
      </p:sp>
      <p:grpSp>
        <p:nvGrpSpPr>
          <p:cNvPr id="342" name="Group 122">
            <a:extLst>
              <a:ext uri="{FF2B5EF4-FFF2-40B4-BE49-F238E27FC236}">
                <a16:creationId xmlns:a16="http://schemas.microsoft.com/office/drawing/2014/main" id="{688804A7-0649-2A4D-B422-8C5736350BF8}"/>
              </a:ext>
            </a:extLst>
          </p:cNvPr>
          <p:cNvGrpSpPr>
            <a:grpSpLocks/>
          </p:cNvGrpSpPr>
          <p:nvPr/>
        </p:nvGrpSpPr>
        <p:grpSpPr bwMode="auto">
          <a:xfrm>
            <a:off x="7903313" y="2724113"/>
            <a:ext cx="122237" cy="1033463"/>
            <a:chOff x="3651" y="1878"/>
            <a:chExt cx="78" cy="963"/>
          </a:xfrm>
        </p:grpSpPr>
        <p:sp>
          <p:nvSpPr>
            <p:cNvPr id="343" name="Line 123">
              <a:extLst>
                <a:ext uri="{FF2B5EF4-FFF2-40B4-BE49-F238E27FC236}">
                  <a16:creationId xmlns:a16="http://schemas.microsoft.com/office/drawing/2014/main" id="{BF323BE9-D061-6D4A-B1D7-D5E84F9BF270}"/>
                </a:ext>
              </a:extLst>
            </p:cNvPr>
            <p:cNvSpPr>
              <a:spLocks noChangeShapeType="1"/>
            </p:cNvSpPr>
            <p:nvPr/>
          </p:nvSpPr>
          <p:spPr bwMode="auto">
            <a:xfrm>
              <a:off x="3729" y="1879"/>
              <a:ext cx="0" cy="962"/>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44" name="Line 124">
              <a:extLst>
                <a:ext uri="{FF2B5EF4-FFF2-40B4-BE49-F238E27FC236}">
                  <a16:creationId xmlns:a16="http://schemas.microsoft.com/office/drawing/2014/main" id="{10D5C035-1EBE-4A4B-B8F1-CF66C5C4103F}"/>
                </a:ext>
              </a:extLst>
            </p:cNvPr>
            <p:cNvSpPr>
              <a:spLocks noChangeShapeType="1"/>
            </p:cNvSpPr>
            <p:nvPr/>
          </p:nvSpPr>
          <p:spPr bwMode="auto">
            <a:xfrm flipH="1">
              <a:off x="3651" y="1878"/>
              <a:ext cx="75" cy="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45" name="Line 125">
              <a:extLst>
                <a:ext uri="{FF2B5EF4-FFF2-40B4-BE49-F238E27FC236}">
                  <a16:creationId xmlns:a16="http://schemas.microsoft.com/office/drawing/2014/main" id="{0EBA7DAD-11A2-F14D-A517-3B3F7222A539}"/>
                </a:ext>
              </a:extLst>
            </p:cNvPr>
            <p:cNvSpPr>
              <a:spLocks noChangeShapeType="1"/>
            </p:cNvSpPr>
            <p:nvPr/>
          </p:nvSpPr>
          <p:spPr bwMode="auto">
            <a:xfrm flipH="1">
              <a:off x="3651" y="2841"/>
              <a:ext cx="75" cy="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346" name="Group 126">
            <a:extLst>
              <a:ext uri="{FF2B5EF4-FFF2-40B4-BE49-F238E27FC236}">
                <a16:creationId xmlns:a16="http://schemas.microsoft.com/office/drawing/2014/main" id="{B70BA022-65A5-4B43-BE01-DB5029C7BB0A}"/>
              </a:ext>
            </a:extLst>
          </p:cNvPr>
          <p:cNvGrpSpPr>
            <a:grpSpLocks/>
          </p:cNvGrpSpPr>
          <p:nvPr/>
        </p:nvGrpSpPr>
        <p:grpSpPr bwMode="auto">
          <a:xfrm>
            <a:off x="8031900" y="3854417"/>
            <a:ext cx="1471613" cy="363538"/>
            <a:chOff x="855" y="1799"/>
            <a:chExt cx="927" cy="229"/>
          </a:xfrm>
        </p:grpSpPr>
        <p:sp>
          <p:nvSpPr>
            <p:cNvPr id="347" name="Line 127">
              <a:extLst>
                <a:ext uri="{FF2B5EF4-FFF2-40B4-BE49-F238E27FC236}">
                  <a16:creationId xmlns:a16="http://schemas.microsoft.com/office/drawing/2014/main" id="{AD191456-37D1-A040-995D-0B74A7DCA3C9}"/>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48" name="Text Box 128">
              <a:extLst>
                <a:ext uri="{FF2B5EF4-FFF2-40B4-BE49-F238E27FC236}">
                  <a16:creationId xmlns:a16="http://schemas.microsoft.com/office/drawing/2014/main" id="{84500C9D-A61F-374E-AC7B-DB3E026212A6}"/>
                </a:ext>
              </a:extLst>
            </p:cNvPr>
            <p:cNvSpPr txBox="1">
              <a:spLocks noChangeArrowheads="1"/>
            </p:cNvSpPr>
            <p:nvPr/>
          </p:nvSpPr>
          <p:spPr bwMode="auto">
            <a:xfrm>
              <a:off x="1121" y="1799"/>
              <a:ext cx="358" cy="212"/>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pkt1</a:t>
              </a:r>
            </a:p>
          </p:txBody>
        </p:sp>
      </p:grpSp>
      <p:grpSp>
        <p:nvGrpSpPr>
          <p:cNvPr id="349" name="Group 129">
            <a:extLst>
              <a:ext uri="{FF2B5EF4-FFF2-40B4-BE49-F238E27FC236}">
                <a16:creationId xmlns:a16="http://schemas.microsoft.com/office/drawing/2014/main" id="{06ADBC4E-4170-0642-9773-7507C6CC3A52}"/>
              </a:ext>
            </a:extLst>
          </p:cNvPr>
          <p:cNvGrpSpPr>
            <a:grpSpLocks/>
          </p:cNvGrpSpPr>
          <p:nvPr/>
        </p:nvGrpSpPr>
        <p:grpSpPr bwMode="auto">
          <a:xfrm>
            <a:off x="6599975" y="3336888"/>
            <a:ext cx="1377950" cy="731838"/>
            <a:chOff x="2802" y="2348"/>
            <a:chExt cx="868" cy="461"/>
          </a:xfrm>
        </p:grpSpPr>
        <p:pic>
          <p:nvPicPr>
            <p:cNvPr id="350" name="Picture 130" descr="alarm_clock_ringing">
              <a:extLst>
                <a:ext uri="{FF2B5EF4-FFF2-40B4-BE49-F238E27FC236}">
                  <a16:creationId xmlns:a16="http://schemas.microsoft.com/office/drawing/2014/main" id="{52E16AA2-A1DE-B149-8FC7-03FD3D9B17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 y="2348"/>
              <a:ext cx="2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1" name="Text Box 131">
              <a:extLst>
                <a:ext uri="{FF2B5EF4-FFF2-40B4-BE49-F238E27FC236}">
                  <a16:creationId xmlns:a16="http://schemas.microsoft.com/office/drawing/2014/main" id="{0A05FBC0-8C50-6F4D-9F72-5369556DE4EB}"/>
                </a:ext>
              </a:extLst>
            </p:cNvPr>
            <p:cNvSpPr txBox="1">
              <a:spLocks noChangeArrowheads="1"/>
            </p:cNvSpPr>
            <p:nvPr/>
          </p:nvSpPr>
          <p:spPr bwMode="auto">
            <a:xfrm>
              <a:off x="2802" y="2491"/>
              <a:ext cx="868" cy="3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1" u="none" strike="noStrike" kern="0" cap="none" spc="0" normalizeH="0" baseline="0" noProof="0" dirty="0">
                  <a:ln>
                    <a:noFill/>
                  </a:ln>
                  <a:solidFill>
                    <a:srgbClr val="FF0000"/>
                  </a:solidFill>
                  <a:effectLst/>
                  <a:uLnTx/>
                  <a:uFillTx/>
                  <a:latin typeface="Tahoma" charset="0"/>
                  <a:ea typeface="ＭＳ Ｐゴシック" charset="0"/>
                  <a:cs typeface="+mn-cs"/>
                </a:rPr>
                <a:t>timeout</a:t>
              </a:r>
            </a:p>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resend pkt1</a:t>
              </a:r>
            </a:p>
          </p:txBody>
        </p:sp>
      </p:grpSp>
      <p:grpSp>
        <p:nvGrpSpPr>
          <p:cNvPr id="352" name="Group 133">
            <a:extLst>
              <a:ext uri="{FF2B5EF4-FFF2-40B4-BE49-F238E27FC236}">
                <a16:creationId xmlns:a16="http://schemas.microsoft.com/office/drawing/2014/main" id="{4FAA3600-FCAA-8B42-84D1-FB85323188F4}"/>
              </a:ext>
            </a:extLst>
          </p:cNvPr>
          <p:cNvGrpSpPr>
            <a:grpSpLocks/>
          </p:cNvGrpSpPr>
          <p:nvPr/>
        </p:nvGrpSpPr>
        <p:grpSpPr bwMode="auto">
          <a:xfrm>
            <a:off x="8580889" y="2976526"/>
            <a:ext cx="911514" cy="752475"/>
            <a:chOff x="4186" y="1705"/>
            <a:chExt cx="598" cy="453"/>
          </a:xfrm>
        </p:grpSpPr>
        <p:sp>
          <p:nvSpPr>
            <p:cNvPr id="353" name="Line 118">
              <a:extLst>
                <a:ext uri="{FF2B5EF4-FFF2-40B4-BE49-F238E27FC236}">
                  <a16:creationId xmlns:a16="http://schemas.microsoft.com/office/drawing/2014/main" id="{AE11BC12-265B-1C4B-8FAB-0FA75A29EEB2}"/>
                </a:ext>
              </a:extLst>
            </p:cNvPr>
            <p:cNvSpPr>
              <a:spLocks noChangeShapeType="1"/>
            </p:cNvSpPr>
            <p:nvPr/>
          </p:nvSpPr>
          <p:spPr bwMode="auto">
            <a:xfrm flipH="1">
              <a:off x="4343" y="1705"/>
              <a:ext cx="441" cy="329"/>
            </a:xfrm>
            <a:prstGeom prst="line">
              <a:avLst/>
            </a:prstGeom>
            <a:noFill/>
            <a:ln w="28575">
              <a:solidFill>
                <a:srgbClr val="008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55" name="Line 132">
              <a:extLst>
                <a:ext uri="{FF2B5EF4-FFF2-40B4-BE49-F238E27FC236}">
                  <a16:creationId xmlns:a16="http://schemas.microsoft.com/office/drawing/2014/main" id="{BFF7F0A8-A357-7748-BD1E-51A7A3E5988B}"/>
                </a:ext>
              </a:extLst>
            </p:cNvPr>
            <p:cNvSpPr>
              <a:spLocks noChangeShapeType="1"/>
            </p:cNvSpPr>
            <p:nvPr/>
          </p:nvSpPr>
          <p:spPr bwMode="auto">
            <a:xfrm flipH="1">
              <a:off x="4186" y="2047"/>
              <a:ext cx="146" cy="111"/>
            </a:xfrm>
            <a:prstGeom prst="line">
              <a:avLst/>
            </a:prstGeom>
            <a:noFill/>
            <a:ln w="28575">
              <a:solidFill>
                <a:srgbClr val="00800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54" name="Text Box 119">
              <a:extLst>
                <a:ext uri="{FF2B5EF4-FFF2-40B4-BE49-F238E27FC236}">
                  <a16:creationId xmlns:a16="http://schemas.microsoft.com/office/drawing/2014/main" id="{D0B7F72D-FD32-8D47-B9FD-0C7A1B80B4A1}"/>
                </a:ext>
              </a:extLst>
            </p:cNvPr>
            <p:cNvSpPr txBox="1">
              <a:spLocks noChangeArrowheads="1"/>
            </p:cNvSpPr>
            <p:nvPr/>
          </p:nvSpPr>
          <p:spPr bwMode="auto">
            <a:xfrm>
              <a:off x="4223" y="1846"/>
              <a:ext cx="460" cy="204"/>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Arial" charset="0"/>
                  <a:ea typeface="ＭＳ Ｐゴシック" charset="0"/>
                  <a:cs typeface="+mn-cs"/>
                </a:rPr>
                <a:t>ack1</a:t>
              </a:r>
            </a:p>
          </p:txBody>
        </p:sp>
      </p:grpSp>
      <p:sp>
        <p:nvSpPr>
          <p:cNvPr id="356" name="Line 136">
            <a:extLst>
              <a:ext uri="{FF2B5EF4-FFF2-40B4-BE49-F238E27FC236}">
                <a16:creationId xmlns:a16="http://schemas.microsoft.com/office/drawing/2014/main" id="{61D6DAB1-4B37-C740-BD43-4568C5241A0C}"/>
              </a:ext>
            </a:extLst>
          </p:cNvPr>
          <p:cNvSpPr>
            <a:spLocks noChangeShapeType="1"/>
          </p:cNvSpPr>
          <p:nvPr/>
        </p:nvSpPr>
        <p:spPr bwMode="auto">
          <a:xfrm flipH="1">
            <a:off x="7922363" y="3521038"/>
            <a:ext cx="909637" cy="739775"/>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C4E4C24E-2B71-FB43-956D-60F8AEF3370B}"/>
              </a:ext>
            </a:extLst>
          </p:cNvPr>
          <p:cNvGrpSpPr/>
          <p:nvPr/>
        </p:nvGrpSpPr>
        <p:grpSpPr>
          <a:xfrm>
            <a:off x="8012670" y="4309460"/>
            <a:ext cx="2667702" cy="714018"/>
            <a:chOff x="8162097" y="4679496"/>
            <a:chExt cx="2667702" cy="714018"/>
          </a:xfrm>
        </p:grpSpPr>
        <p:grpSp>
          <p:nvGrpSpPr>
            <p:cNvPr id="362" name="Group 150">
              <a:extLst>
                <a:ext uri="{FF2B5EF4-FFF2-40B4-BE49-F238E27FC236}">
                  <a16:creationId xmlns:a16="http://schemas.microsoft.com/office/drawing/2014/main" id="{8A649C16-501A-A644-A5FA-AE7129DDC14A}"/>
                </a:ext>
              </a:extLst>
            </p:cNvPr>
            <p:cNvGrpSpPr>
              <a:grpSpLocks/>
            </p:cNvGrpSpPr>
            <p:nvPr/>
          </p:nvGrpSpPr>
          <p:grpSpPr bwMode="auto">
            <a:xfrm>
              <a:off x="8162097" y="4974413"/>
              <a:ext cx="1471613" cy="419101"/>
              <a:chOff x="2229" y="3467"/>
              <a:chExt cx="927" cy="264"/>
            </a:xfrm>
          </p:grpSpPr>
          <p:sp>
            <p:nvSpPr>
              <p:cNvPr id="382" name="Line 108">
                <a:extLst>
                  <a:ext uri="{FF2B5EF4-FFF2-40B4-BE49-F238E27FC236}">
                    <a16:creationId xmlns:a16="http://schemas.microsoft.com/office/drawing/2014/main" id="{DB733CF3-EAC6-CC4F-B21E-9FB8C5502566}"/>
                  </a:ext>
                </a:extLst>
              </p:cNvPr>
              <p:cNvSpPr>
                <a:spLocks noChangeShapeType="1"/>
              </p:cNvSpPr>
              <p:nvPr/>
            </p:nvSpPr>
            <p:spPr bwMode="auto">
              <a:xfrm flipH="1">
                <a:off x="2229" y="3467"/>
                <a:ext cx="927" cy="225"/>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83" name="Text Box 109">
                <a:extLst>
                  <a:ext uri="{FF2B5EF4-FFF2-40B4-BE49-F238E27FC236}">
                    <a16:creationId xmlns:a16="http://schemas.microsoft.com/office/drawing/2014/main" id="{BB517B3D-28EB-8444-8C05-95403AFF543F}"/>
                  </a:ext>
                </a:extLst>
              </p:cNvPr>
              <p:cNvSpPr txBox="1">
                <a:spLocks noChangeArrowheads="1"/>
              </p:cNvSpPr>
              <p:nvPr/>
            </p:nvSpPr>
            <p:spPr bwMode="auto">
              <a:xfrm>
                <a:off x="2336" y="3519"/>
                <a:ext cx="386" cy="212"/>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8000"/>
                    </a:solidFill>
                    <a:effectLst/>
                    <a:uLnTx/>
                    <a:uFillTx/>
                    <a:latin typeface="Arial" charset="0"/>
                    <a:ea typeface="ＭＳ Ｐゴシック" charset="0"/>
                    <a:cs typeface="+mn-cs"/>
                  </a:rPr>
                  <a:t>ack1</a:t>
                </a:r>
              </a:p>
            </p:txBody>
          </p:sp>
        </p:grpSp>
        <p:sp>
          <p:nvSpPr>
            <p:cNvPr id="358" name="Text Box 93">
              <a:extLst>
                <a:ext uri="{FF2B5EF4-FFF2-40B4-BE49-F238E27FC236}">
                  <a16:creationId xmlns:a16="http://schemas.microsoft.com/office/drawing/2014/main" id="{0A5BAC0E-26A7-304A-9845-BD850E809ABB}"/>
                </a:ext>
              </a:extLst>
            </p:cNvPr>
            <p:cNvSpPr txBox="1">
              <a:spLocks noChangeArrowheads="1"/>
            </p:cNvSpPr>
            <p:nvPr/>
          </p:nvSpPr>
          <p:spPr bwMode="auto">
            <a:xfrm>
              <a:off x="9632824" y="4679496"/>
              <a:ext cx="11969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ack1</a:t>
              </a:r>
            </a:p>
          </p:txBody>
        </p:sp>
      </p:grpSp>
      <p:grpSp>
        <p:nvGrpSpPr>
          <p:cNvPr id="6" name="Group 5">
            <a:extLst>
              <a:ext uri="{FF2B5EF4-FFF2-40B4-BE49-F238E27FC236}">
                <a16:creationId xmlns:a16="http://schemas.microsoft.com/office/drawing/2014/main" id="{31C21A72-3E29-1946-B909-D85D4A552D56}"/>
              </a:ext>
            </a:extLst>
          </p:cNvPr>
          <p:cNvGrpSpPr/>
          <p:nvPr/>
        </p:nvGrpSpPr>
        <p:grpSpPr>
          <a:xfrm>
            <a:off x="6804583" y="4153524"/>
            <a:ext cx="3833816" cy="1104906"/>
            <a:chOff x="6954010" y="4523560"/>
            <a:chExt cx="3833816" cy="1104906"/>
          </a:xfrm>
        </p:grpSpPr>
        <p:grpSp>
          <p:nvGrpSpPr>
            <p:cNvPr id="364" name="Group 137">
              <a:extLst>
                <a:ext uri="{FF2B5EF4-FFF2-40B4-BE49-F238E27FC236}">
                  <a16:creationId xmlns:a16="http://schemas.microsoft.com/office/drawing/2014/main" id="{3BF75B33-1A77-E24B-AABE-7E5C56D0D788}"/>
                </a:ext>
              </a:extLst>
            </p:cNvPr>
            <p:cNvGrpSpPr>
              <a:grpSpLocks/>
            </p:cNvGrpSpPr>
            <p:nvPr/>
          </p:nvGrpSpPr>
          <p:grpSpPr bwMode="auto">
            <a:xfrm>
              <a:off x="6954010" y="4523560"/>
              <a:ext cx="1174750" cy="609601"/>
              <a:chOff x="2830" y="3285"/>
              <a:chExt cx="740" cy="384"/>
            </a:xfrm>
          </p:grpSpPr>
          <p:sp>
            <p:nvSpPr>
              <p:cNvPr id="378" name="Text Box 134">
                <a:extLst>
                  <a:ext uri="{FF2B5EF4-FFF2-40B4-BE49-F238E27FC236}">
                    <a16:creationId xmlns:a16="http://schemas.microsoft.com/office/drawing/2014/main" id="{057A15E3-B733-174D-BE7C-2996FC261991}"/>
                  </a:ext>
                </a:extLst>
              </p:cNvPr>
              <p:cNvSpPr txBox="1">
                <a:spLocks noChangeArrowheads="1"/>
              </p:cNvSpPr>
              <p:nvPr/>
            </p:nvSpPr>
            <p:spPr bwMode="auto">
              <a:xfrm>
                <a:off x="2830" y="3438"/>
                <a:ext cx="7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pkt0</a:t>
                </a:r>
              </a:p>
            </p:txBody>
          </p:sp>
          <p:sp>
            <p:nvSpPr>
              <p:cNvPr id="379" name="Text Box 135">
                <a:extLst>
                  <a:ext uri="{FF2B5EF4-FFF2-40B4-BE49-F238E27FC236}">
                    <a16:creationId xmlns:a16="http://schemas.microsoft.com/office/drawing/2014/main" id="{D294B6DF-F9F6-C245-9C1E-7E3DCD5BFC7B}"/>
                  </a:ext>
                </a:extLst>
              </p:cNvPr>
              <p:cNvSpPr txBox="1">
                <a:spLocks noChangeArrowheads="1"/>
              </p:cNvSpPr>
              <p:nvPr/>
            </p:nvSpPr>
            <p:spPr bwMode="auto">
              <a:xfrm>
                <a:off x="2916" y="3285"/>
                <a:ext cx="64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ack1</a:t>
                </a:r>
              </a:p>
            </p:txBody>
          </p:sp>
        </p:grpSp>
        <p:grpSp>
          <p:nvGrpSpPr>
            <p:cNvPr id="365" name="Group 138">
              <a:extLst>
                <a:ext uri="{FF2B5EF4-FFF2-40B4-BE49-F238E27FC236}">
                  <a16:creationId xmlns:a16="http://schemas.microsoft.com/office/drawing/2014/main" id="{CAC9BF03-EEEF-2846-B090-FAE6750AF122}"/>
                </a:ext>
              </a:extLst>
            </p:cNvPr>
            <p:cNvGrpSpPr>
              <a:grpSpLocks/>
            </p:cNvGrpSpPr>
            <p:nvPr/>
          </p:nvGrpSpPr>
          <p:grpSpPr bwMode="auto">
            <a:xfrm>
              <a:off x="8073197" y="4747083"/>
              <a:ext cx="1547813" cy="446403"/>
              <a:chOff x="850" y="1229"/>
              <a:chExt cx="927" cy="253"/>
            </a:xfrm>
          </p:grpSpPr>
          <p:sp>
            <p:nvSpPr>
              <p:cNvPr id="376" name="Line 139">
                <a:extLst>
                  <a:ext uri="{FF2B5EF4-FFF2-40B4-BE49-F238E27FC236}">
                    <a16:creationId xmlns:a16="http://schemas.microsoft.com/office/drawing/2014/main" id="{908F9E2B-E1F1-0444-8DD2-B8396679EF06}"/>
                  </a:ext>
                </a:extLst>
              </p:cNvPr>
              <p:cNvSpPr>
                <a:spLocks noChangeShapeType="1"/>
              </p:cNvSpPr>
              <p:nvPr/>
            </p:nvSpPr>
            <p:spPr bwMode="auto">
              <a:xfrm>
                <a:off x="850" y="1257"/>
                <a:ext cx="927" cy="2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77" name="Text Box 140">
                <a:extLst>
                  <a:ext uri="{FF2B5EF4-FFF2-40B4-BE49-F238E27FC236}">
                    <a16:creationId xmlns:a16="http://schemas.microsoft.com/office/drawing/2014/main" id="{74AAB4FF-F9B2-8644-9770-40F6B7F6DC97}"/>
                  </a:ext>
                </a:extLst>
              </p:cNvPr>
              <p:cNvSpPr txBox="1">
                <a:spLocks noChangeArrowheads="1"/>
              </p:cNvSpPr>
              <p:nvPr/>
            </p:nvSpPr>
            <p:spPr bwMode="auto">
              <a:xfrm>
                <a:off x="1014" y="1229"/>
                <a:ext cx="340" cy="191"/>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99"/>
                    </a:solidFill>
                    <a:effectLst/>
                    <a:uLnTx/>
                    <a:uFillTx/>
                    <a:latin typeface="Arial" charset="0"/>
                    <a:ea typeface="ＭＳ Ｐゴシック" charset="0"/>
                    <a:cs typeface="+mn-cs"/>
                  </a:rPr>
                  <a:t>pkt0</a:t>
                </a:r>
              </a:p>
            </p:txBody>
          </p:sp>
        </p:grpSp>
        <p:grpSp>
          <p:nvGrpSpPr>
            <p:cNvPr id="366" name="Group 142">
              <a:extLst>
                <a:ext uri="{FF2B5EF4-FFF2-40B4-BE49-F238E27FC236}">
                  <a16:creationId xmlns:a16="http://schemas.microsoft.com/office/drawing/2014/main" id="{61F81DDD-D8CA-1E44-9759-5F540FE71068}"/>
                </a:ext>
              </a:extLst>
            </p:cNvPr>
            <p:cNvGrpSpPr>
              <a:grpSpLocks/>
            </p:cNvGrpSpPr>
            <p:nvPr/>
          </p:nvGrpSpPr>
          <p:grpSpPr bwMode="auto">
            <a:xfrm>
              <a:off x="9582913" y="5037915"/>
              <a:ext cx="1204913" cy="590551"/>
              <a:chOff x="4762" y="2985"/>
              <a:chExt cx="759" cy="372"/>
            </a:xfrm>
          </p:grpSpPr>
          <p:sp>
            <p:nvSpPr>
              <p:cNvPr id="374" name="Text Box 143">
                <a:extLst>
                  <a:ext uri="{FF2B5EF4-FFF2-40B4-BE49-F238E27FC236}">
                    <a16:creationId xmlns:a16="http://schemas.microsoft.com/office/drawing/2014/main" id="{6C499832-2FEA-2247-A1D4-C7CE568CC494}"/>
                  </a:ext>
                </a:extLst>
              </p:cNvPr>
              <p:cNvSpPr txBox="1">
                <a:spLocks noChangeArrowheads="1"/>
              </p:cNvSpPr>
              <p:nvPr/>
            </p:nvSpPr>
            <p:spPr bwMode="auto">
              <a:xfrm>
                <a:off x="4762" y="2985"/>
                <a:ext cx="63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pkt0</a:t>
                </a:r>
              </a:p>
            </p:txBody>
          </p:sp>
          <p:sp>
            <p:nvSpPr>
              <p:cNvPr id="375" name="Text Box 144">
                <a:extLst>
                  <a:ext uri="{FF2B5EF4-FFF2-40B4-BE49-F238E27FC236}">
                    <a16:creationId xmlns:a16="http://schemas.microsoft.com/office/drawing/2014/main" id="{23A45435-E6D5-7641-819A-FA71E59CB02C}"/>
                  </a:ext>
                </a:extLst>
              </p:cNvPr>
              <p:cNvSpPr txBox="1">
                <a:spLocks noChangeArrowheads="1"/>
              </p:cNvSpPr>
              <p:nvPr/>
            </p:nvSpPr>
            <p:spPr bwMode="auto">
              <a:xfrm>
                <a:off x="4767" y="3126"/>
                <a:ext cx="75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ack0</a:t>
                </a:r>
              </a:p>
            </p:txBody>
          </p:sp>
        </p:grpSp>
      </p:grpSp>
      <p:grpSp>
        <p:nvGrpSpPr>
          <p:cNvPr id="367" name="Group 149">
            <a:extLst>
              <a:ext uri="{FF2B5EF4-FFF2-40B4-BE49-F238E27FC236}">
                <a16:creationId xmlns:a16="http://schemas.microsoft.com/office/drawing/2014/main" id="{69EE8DE9-3381-624C-9ABB-652457E2824C}"/>
              </a:ext>
            </a:extLst>
          </p:cNvPr>
          <p:cNvGrpSpPr>
            <a:grpSpLocks/>
          </p:cNvGrpSpPr>
          <p:nvPr/>
        </p:nvGrpSpPr>
        <p:grpSpPr bwMode="auto">
          <a:xfrm>
            <a:off x="8034892" y="4967903"/>
            <a:ext cx="1457325" cy="488950"/>
            <a:chOff x="3839" y="2850"/>
            <a:chExt cx="918" cy="308"/>
          </a:xfrm>
        </p:grpSpPr>
        <p:sp>
          <p:nvSpPr>
            <p:cNvPr id="372" name="Line 146">
              <a:extLst>
                <a:ext uri="{FF2B5EF4-FFF2-40B4-BE49-F238E27FC236}">
                  <a16:creationId xmlns:a16="http://schemas.microsoft.com/office/drawing/2014/main" id="{B42EE784-BAAA-7648-8C27-518F3E7EDD07}"/>
                </a:ext>
              </a:extLst>
            </p:cNvPr>
            <p:cNvSpPr>
              <a:spLocks noChangeShapeType="1"/>
            </p:cNvSpPr>
            <p:nvPr/>
          </p:nvSpPr>
          <p:spPr bwMode="auto">
            <a:xfrm flipH="1">
              <a:off x="3839" y="2850"/>
              <a:ext cx="918" cy="308"/>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73" name="Text Box 147">
              <a:extLst>
                <a:ext uri="{FF2B5EF4-FFF2-40B4-BE49-F238E27FC236}">
                  <a16:creationId xmlns:a16="http://schemas.microsoft.com/office/drawing/2014/main" id="{0E52013C-7BAA-344E-9018-CA884EE49126}"/>
                </a:ext>
              </a:extLst>
            </p:cNvPr>
            <p:cNvSpPr txBox="1">
              <a:spLocks noChangeArrowheads="1"/>
            </p:cNvSpPr>
            <p:nvPr/>
          </p:nvSpPr>
          <p:spPr bwMode="auto">
            <a:xfrm>
              <a:off x="4104" y="2873"/>
              <a:ext cx="386" cy="212"/>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8000"/>
                  </a:solidFill>
                  <a:effectLst/>
                  <a:uLnTx/>
                  <a:uFillTx/>
                  <a:latin typeface="Arial" charset="0"/>
                  <a:ea typeface="ＭＳ Ｐゴシック" charset="0"/>
                  <a:cs typeface="+mn-cs"/>
                </a:rPr>
                <a:t>ack0</a:t>
              </a:r>
            </a:p>
          </p:txBody>
        </p:sp>
      </p:grpSp>
      <p:grpSp>
        <p:nvGrpSpPr>
          <p:cNvPr id="120" name="Group 85">
            <a:extLst>
              <a:ext uri="{FF2B5EF4-FFF2-40B4-BE49-F238E27FC236}">
                <a16:creationId xmlns:a16="http://schemas.microsoft.com/office/drawing/2014/main" id="{EF03F5C0-9E1B-6F4D-827D-841E2D21FDD8}"/>
              </a:ext>
            </a:extLst>
          </p:cNvPr>
          <p:cNvGrpSpPr>
            <a:grpSpLocks/>
          </p:cNvGrpSpPr>
          <p:nvPr/>
        </p:nvGrpSpPr>
        <p:grpSpPr bwMode="auto">
          <a:xfrm>
            <a:off x="8026461" y="5469606"/>
            <a:ext cx="1471612" cy="363538"/>
            <a:chOff x="855" y="1799"/>
            <a:chExt cx="927" cy="229"/>
          </a:xfrm>
        </p:grpSpPr>
        <p:sp>
          <p:nvSpPr>
            <p:cNvPr id="121" name="Line 86">
              <a:extLst>
                <a:ext uri="{FF2B5EF4-FFF2-40B4-BE49-F238E27FC236}">
                  <a16:creationId xmlns:a16="http://schemas.microsoft.com/office/drawing/2014/main" id="{CFBE0624-2276-5A40-AD6C-765B8E1D5A7A}"/>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22" name="Text Box 87">
              <a:extLst>
                <a:ext uri="{FF2B5EF4-FFF2-40B4-BE49-F238E27FC236}">
                  <a16:creationId xmlns:a16="http://schemas.microsoft.com/office/drawing/2014/main" id="{6E5D70F9-C765-DD43-99D5-1E3FD4E8B868}"/>
                </a:ext>
              </a:extLst>
            </p:cNvPr>
            <p:cNvSpPr txBox="1">
              <a:spLocks noChangeArrowheads="1"/>
            </p:cNvSpPr>
            <p:nvPr/>
          </p:nvSpPr>
          <p:spPr bwMode="auto">
            <a:xfrm>
              <a:off x="1129" y="1799"/>
              <a:ext cx="358" cy="212"/>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pkt1</a:t>
              </a:r>
            </a:p>
          </p:txBody>
        </p:sp>
      </p:grpSp>
      <p:grpSp>
        <p:nvGrpSpPr>
          <p:cNvPr id="3" name="Group 2">
            <a:extLst>
              <a:ext uri="{FF2B5EF4-FFF2-40B4-BE49-F238E27FC236}">
                <a16:creationId xmlns:a16="http://schemas.microsoft.com/office/drawing/2014/main" id="{32D39F4C-0ABF-C94E-A0DB-A97913E78570}"/>
              </a:ext>
            </a:extLst>
          </p:cNvPr>
          <p:cNvGrpSpPr/>
          <p:nvPr/>
        </p:nvGrpSpPr>
        <p:grpSpPr>
          <a:xfrm>
            <a:off x="6993934" y="4806637"/>
            <a:ext cx="1022350" cy="553607"/>
            <a:chOff x="6289259" y="5452590"/>
            <a:chExt cx="1022350" cy="553607"/>
          </a:xfrm>
        </p:grpSpPr>
        <p:sp>
          <p:nvSpPr>
            <p:cNvPr id="359" name="Text Box 96">
              <a:extLst>
                <a:ext uri="{FF2B5EF4-FFF2-40B4-BE49-F238E27FC236}">
                  <a16:creationId xmlns:a16="http://schemas.microsoft.com/office/drawing/2014/main" id="{0B9EBE4A-F7AC-D14C-AD4E-0FA449FA991D}"/>
                </a:ext>
              </a:extLst>
            </p:cNvPr>
            <p:cNvSpPr txBox="1">
              <a:spLocks noChangeArrowheads="1"/>
            </p:cNvSpPr>
            <p:nvPr/>
          </p:nvSpPr>
          <p:spPr bwMode="auto">
            <a:xfrm>
              <a:off x="6339123" y="5698420"/>
              <a:ext cx="81945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(ignore)</a:t>
              </a:r>
            </a:p>
          </p:txBody>
        </p:sp>
        <p:sp>
          <p:nvSpPr>
            <p:cNvPr id="123" name="Text Box 98">
              <a:extLst>
                <a:ext uri="{FF2B5EF4-FFF2-40B4-BE49-F238E27FC236}">
                  <a16:creationId xmlns:a16="http://schemas.microsoft.com/office/drawing/2014/main" id="{0DE35C6C-6D99-814C-B88E-A2943030E4F5}"/>
                </a:ext>
              </a:extLst>
            </p:cNvPr>
            <p:cNvSpPr txBox="1">
              <a:spLocks noChangeArrowheads="1"/>
            </p:cNvSpPr>
            <p:nvPr/>
          </p:nvSpPr>
          <p:spPr bwMode="auto">
            <a:xfrm>
              <a:off x="6289259" y="5452590"/>
              <a:ext cx="10223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ack1</a:t>
              </a:r>
            </a:p>
          </p:txBody>
        </p:sp>
      </p:grpSp>
      <p:sp>
        <p:nvSpPr>
          <p:cNvPr id="113" name="Slide Number Placeholder 2">
            <a:extLst>
              <a:ext uri="{FF2B5EF4-FFF2-40B4-BE49-F238E27FC236}">
                <a16:creationId xmlns:a16="http://schemas.microsoft.com/office/drawing/2014/main" id="{7706DBAD-0F0D-AC43-90D8-C4A8FC7233B5}"/>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26</a:t>
            </a:fld>
            <a:endParaRPr lang="en-US" dirty="0"/>
          </a:p>
        </p:txBody>
      </p:sp>
    </p:spTree>
    <p:extLst>
      <p:ext uri="{BB962C8B-B14F-4D97-AF65-F5344CB8AC3E}">
        <p14:creationId xmlns:p14="http://schemas.microsoft.com/office/powerpoint/2010/main" val="317681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0"/>
                                        </p:tgtEl>
                                        <p:attrNameLst>
                                          <p:attrName>style.visibility</p:attrName>
                                        </p:attrNameLst>
                                      </p:cBhvr>
                                      <p:to>
                                        <p:strVal val="visible"/>
                                      </p:to>
                                    </p:set>
                                    <p:animEffect transition="in" filter="wipe(left)">
                                      <p:cBhvr>
                                        <p:cTn id="7" dur="500"/>
                                        <p:tgtEl>
                                          <p:spTgt spid="29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89">
                                            <p:txEl>
                                              <p:pRg st="0" end="0"/>
                                            </p:txEl>
                                          </p:spTgt>
                                        </p:tgtEl>
                                        <p:attrNameLst>
                                          <p:attrName>style.visibility</p:attrName>
                                        </p:attrNameLst>
                                      </p:cBhvr>
                                      <p:to>
                                        <p:strVal val="visible"/>
                                      </p:to>
                                    </p:set>
                                    <p:animEffect transition="in" filter="dissolve">
                                      <p:cBhvr>
                                        <p:cTn id="11" dur="500"/>
                                        <p:tgtEl>
                                          <p:spTgt spid="289">
                                            <p:txEl>
                                              <p:pRg st="0" end="0"/>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81"/>
                                        </p:tgtEl>
                                        <p:attrNameLst>
                                          <p:attrName>style.visibility</p:attrName>
                                        </p:attrNameLst>
                                      </p:cBhvr>
                                      <p:to>
                                        <p:strVal val="visible"/>
                                      </p:to>
                                    </p:set>
                                    <p:animEffect transition="in" filter="dissolve">
                                      <p:cBhvr>
                                        <p:cTn id="15" dur="500"/>
                                        <p:tgtEl>
                                          <p:spTgt spid="281"/>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299"/>
                                        </p:tgtEl>
                                        <p:attrNameLst>
                                          <p:attrName>style.visibility</p:attrName>
                                        </p:attrNameLst>
                                      </p:cBhvr>
                                      <p:to>
                                        <p:strVal val="visible"/>
                                      </p:to>
                                    </p:set>
                                    <p:animEffect transition="in" filter="wipe(right)">
                                      <p:cBhvr>
                                        <p:cTn id="19" dur="500"/>
                                        <p:tgtEl>
                                          <p:spTgt spid="299"/>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284"/>
                                        </p:tgtEl>
                                        <p:attrNameLst>
                                          <p:attrName>style.visibility</p:attrName>
                                        </p:attrNameLst>
                                      </p:cBhvr>
                                      <p:to>
                                        <p:strVal val="visible"/>
                                      </p:to>
                                    </p:set>
                                    <p:animEffect transition="in" filter="dissolve">
                                      <p:cBhvr>
                                        <p:cTn id="23" dur="500"/>
                                        <p:tgtEl>
                                          <p:spTgt spid="284"/>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286"/>
                                        </p:tgtEl>
                                        <p:attrNameLst>
                                          <p:attrName>style.visibility</p:attrName>
                                        </p:attrNameLst>
                                      </p:cBhvr>
                                      <p:to>
                                        <p:strVal val="visible"/>
                                      </p:to>
                                    </p:set>
                                    <p:animEffect transition="in" filter="dissolve">
                                      <p:cBhvr>
                                        <p:cTn id="27" dur="500"/>
                                        <p:tgtEl>
                                          <p:spTgt spid="286"/>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74"/>
                                        </p:tgtEl>
                                        <p:attrNameLst>
                                          <p:attrName>style.visibility</p:attrName>
                                        </p:attrNameLst>
                                      </p:cBhvr>
                                      <p:to>
                                        <p:strVal val="visible"/>
                                      </p:to>
                                    </p:set>
                                    <p:animEffect transition="in" filter="wipe(left)">
                                      <p:cBhvr>
                                        <p:cTn id="31" dur="500"/>
                                        <p:tgtEl>
                                          <p:spTgt spid="274"/>
                                        </p:tgtEl>
                                      </p:cBhvr>
                                    </p:animEffect>
                                  </p:childTnLst>
                                </p:cTn>
                              </p:par>
                            </p:childTnLst>
                          </p:cTn>
                        </p:par>
                        <p:par>
                          <p:cTn id="32" fill="hold">
                            <p:stCondLst>
                              <p:cond delay="3500"/>
                            </p:stCondLst>
                            <p:childTnLst>
                              <p:par>
                                <p:cTn id="33" presetID="9" presetClass="entr" presetSubtype="0" fill="hold" nodeType="afterEffect">
                                  <p:stCondLst>
                                    <p:cond delay="0"/>
                                  </p:stCondLst>
                                  <p:childTnLst>
                                    <p:set>
                                      <p:cBhvr>
                                        <p:cTn id="34" dur="1" fill="hold">
                                          <p:stCondLst>
                                            <p:cond delay="0"/>
                                          </p:stCondLst>
                                        </p:cTn>
                                        <p:tgtEl>
                                          <p:spTgt spid="195">
                                            <p:txEl>
                                              <p:pRg st="0" end="0"/>
                                            </p:txEl>
                                          </p:spTgt>
                                        </p:tgtEl>
                                        <p:attrNameLst>
                                          <p:attrName>style.visibility</p:attrName>
                                        </p:attrNameLst>
                                      </p:cBhvr>
                                      <p:to>
                                        <p:strVal val="visible"/>
                                      </p:to>
                                    </p:set>
                                    <p:animEffect transition="in" filter="dissolve">
                                      <p:cBhvr>
                                        <p:cTn id="35" dur="500"/>
                                        <p:tgtEl>
                                          <p:spTgt spid="195">
                                            <p:txEl>
                                              <p:pRg st="0" end="0"/>
                                            </p:txEl>
                                          </p:spTgt>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196"/>
                                        </p:tgtEl>
                                        <p:attrNameLst>
                                          <p:attrName>style.visibility</p:attrName>
                                        </p:attrNameLst>
                                      </p:cBhvr>
                                      <p:to>
                                        <p:strVal val="visible"/>
                                      </p:to>
                                    </p:set>
                                    <p:animEffect transition="in" filter="dissolve">
                                      <p:cBhvr>
                                        <p:cTn id="39" dur="500"/>
                                        <p:tgtEl>
                                          <p:spTgt spid="196"/>
                                        </p:tgtEl>
                                      </p:cBhvr>
                                    </p:animEffect>
                                  </p:childTnLst>
                                </p:cTn>
                              </p:par>
                            </p:childTnLst>
                          </p:cTn>
                        </p:par>
                        <p:par>
                          <p:cTn id="40" fill="hold">
                            <p:stCondLst>
                              <p:cond delay="4500"/>
                            </p:stCondLst>
                            <p:childTnLst>
                              <p:par>
                                <p:cTn id="41" presetID="22" presetClass="entr" presetSubtype="2" fill="hold" nodeType="afterEffect">
                                  <p:stCondLst>
                                    <p:cond delay="0"/>
                                  </p:stCondLst>
                                  <p:childTnLst>
                                    <p:set>
                                      <p:cBhvr>
                                        <p:cTn id="42" dur="1" fill="hold">
                                          <p:stCondLst>
                                            <p:cond delay="0"/>
                                          </p:stCondLst>
                                        </p:cTn>
                                        <p:tgtEl>
                                          <p:spTgt spid="306"/>
                                        </p:tgtEl>
                                        <p:attrNameLst>
                                          <p:attrName>style.visibility</p:attrName>
                                        </p:attrNameLst>
                                      </p:cBhvr>
                                      <p:to>
                                        <p:strVal val="visible"/>
                                      </p:to>
                                    </p:set>
                                    <p:animEffect transition="in" filter="wipe(right)">
                                      <p:cBhvr>
                                        <p:cTn id="43" dur="500"/>
                                        <p:tgtEl>
                                          <p:spTgt spid="30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311"/>
                                        </p:tgtEl>
                                        <p:attrNameLst>
                                          <p:attrName>style.visibility</p:attrName>
                                        </p:attrNameLst>
                                      </p:cBhvr>
                                      <p:to>
                                        <p:strVal val="visible"/>
                                      </p:to>
                                    </p:set>
                                    <p:animEffect transition="in" filter="wipe(up)">
                                      <p:cBhvr>
                                        <p:cTn id="48" dur="1000"/>
                                        <p:tgtEl>
                                          <p:spTgt spid="311"/>
                                        </p:tgtEl>
                                      </p:cBhvr>
                                    </p:animEffect>
                                  </p:childTnLst>
                                </p:cTn>
                              </p:par>
                            </p:childTnLst>
                          </p:cTn>
                        </p:par>
                        <p:par>
                          <p:cTn id="49" fill="hold">
                            <p:stCondLst>
                              <p:cond delay="1000"/>
                            </p:stCondLst>
                            <p:childTnLst>
                              <p:par>
                                <p:cTn id="50" presetID="9" presetClass="entr" presetSubtype="0" fill="hold" nodeType="afterEffect">
                                  <p:stCondLst>
                                    <p:cond delay="0"/>
                                  </p:stCondLst>
                                  <p:childTnLst>
                                    <p:set>
                                      <p:cBhvr>
                                        <p:cTn id="51" dur="1" fill="hold">
                                          <p:stCondLst>
                                            <p:cond delay="0"/>
                                          </p:stCondLst>
                                        </p:cTn>
                                        <p:tgtEl>
                                          <p:spTgt spid="318"/>
                                        </p:tgtEl>
                                        <p:attrNameLst>
                                          <p:attrName>style.visibility</p:attrName>
                                        </p:attrNameLst>
                                      </p:cBhvr>
                                      <p:to>
                                        <p:strVal val="visible"/>
                                      </p:to>
                                    </p:set>
                                    <p:animEffect transition="in" filter="dissolve">
                                      <p:cBhvr>
                                        <p:cTn id="52" dur="500"/>
                                        <p:tgtEl>
                                          <p:spTgt spid="31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15"/>
                                        </p:tgtEl>
                                        <p:attrNameLst>
                                          <p:attrName>style.visibility</p:attrName>
                                        </p:attrNameLst>
                                      </p:cBhvr>
                                      <p:to>
                                        <p:strVal val="visible"/>
                                      </p:to>
                                    </p:set>
                                    <p:animEffect transition="in" filter="wipe(left)">
                                      <p:cBhvr>
                                        <p:cTn id="57" dur="500"/>
                                        <p:tgtEl>
                                          <p:spTgt spid="315"/>
                                        </p:tgtEl>
                                      </p:cBhvr>
                                    </p:animEffect>
                                  </p:childTnLst>
                                </p:cTn>
                              </p:par>
                            </p:childTnLst>
                          </p:cTn>
                        </p:par>
                        <p:par>
                          <p:cTn id="58" fill="hold">
                            <p:stCondLst>
                              <p:cond delay="500"/>
                            </p:stCondLst>
                            <p:childTnLst>
                              <p:par>
                                <p:cTn id="59" presetID="9" presetClass="entr" presetSubtype="0" fill="hold" nodeType="afterEffect">
                                  <p:stCondLst>
                                    <p:cond delay="0"/>
                                  </p:stCondLst>
                                  <p:childTnLst>
                                    <p:set>
                                      <p:cBhvr>
                                        <p:cTn id="60" dur="1" fill="hold">
                                          <p:stCondLst>
                                            <p:cond delay="0"/>
                                          </p:stCondLst>
                                        </p:cTn>
                                        <p:tgtEl>
                                          <p:spTgt spid="279">
                                            <p:txEl>
                                              <p:pRg st="0" end="0"/>
                                            </p:txEl>
                                          </p:spTgt>
                                        </p:tgtEl>
                                        <p:attrNameLst>
                                          <p:attrName>style.visibility</p:attrName>
                                        </p:attrNameLst>
                                      </p:cBhvr>
                                      <p:to>
                                        <p:strVal val="visible"/>
                                      </p:to>
                                    </p:set>
                                    <p:animEffect transition="in" filter="dissolve">
                                      <p:cBhvr>
                                        <p:cTn id="61" dur="500"/>
                                        <p:tgtEl>
                                          <p:spTgt spid="279">
                                            <p:txEl>
                                              <p:pRg st="0" end="0"/>
                                            </p:txEl>
                                          </p:spTgt>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73"/>
                                        </p:tgtEl>
                                        <p:attrNameLst>
                                          <p:attrName>style.visibility</p:attrName>
                                        </p:attrNameLst>
                                      </p:cBhvr>
                                      <p:to>
                                        <p:strVal val="visible"/>
                                      </p:to>
                                    </p:set>
                                    <p:animEffect transition="in" filter="dissolve">
                                      <p:cBhvr>
                                        <p:cTn id="64" dur="500"/>
                                        <p:tgtEl>
                                          <p:spTgt spid="273"/>
                                        </p:tgtEl>
                                      </p:cBhvr>
                                    </p:animEffect>
                                  </p:childTnLst>
                                </p:cTn>
                              </p:par>
                            </p:childTnLst>
                          </p:cTn>
                        </p:par>
                        <p:par>
                          <p:cTn id="65" fill="hold">
                            <p:stCondLst>
                              <p:cond delay="1000"/>
                            </p:stCondLst>
                            <p:childTnLst>
                              <p:par>
                                <p:cTn id="66" presetID="9" presetClass="entr" presetSubtype="0" fill="hold" grpId="0" nodeType="afterEffect">
                                  <p:stCondLst>
                                    <p:cond delay="0"/>
                                  </p:stCondLst>
                                  <p:childTnLst>
                                    <p:set>
                                      <p:cBhvr>
                                        <p:cTn id="67" dur="1" fill="hold">
                                          <p:stCondLst>
                                            <p:cond delay="0"/>
                                          </p:stCondLst>
                                        </p:cTn>
                                        <p:tgtEl>
                                          <p:spTgt spid="282"/>
                                        </p:tgtEl>
                                        <p:attrNameLst>
                                          <p:attrName>style.visibility</p:attrName>
                                        </p:attrNameLst>
                                      </p:cBhvr>
                                      <p:to>
                                        <p:strVal val="visible"/>
                                      </p:to>
                                    </p:set>
                                    <p:animEffect transition="in" filter="dissolve">
                                      <p:cBhvr>
                                        <p:cTn id="68" dur="500"/>
                                        <p:tgtEl>
                                          <p:spTgt spid="282"/>
                                        </p:tgtEl>
                                      </p:cBhvr>
                                    </p:animEffect>
                                  </p:childTnLst>
                                </p:cTn>
                              </p:par>
                            </p:childTnLst>
                          </p:cTn>
                        </p:par>
                        <p:par>
                          <p:cTn id="69" fill="hold">
                            <p:stCondLst>
                              <p:cond delay="1500"/>
                            </p:stCondLst>
                            <p:childTnLst>
                              <p:par>
                                <p:cTn id="70" presetID="22" presetClass="entr" presetSubtype="2" fill="hold" nodeType="afterEffect">
                                  <p:stCondLst>
                                    <p:cond delay="0"/>
                                  </p:stCondLst>
                                  <p:childTnLst>
                                    <p:set>
                                      <p:cBhvr>
                                        <p:cTn id="71" dur="1" fill="hold">
                                          <p:stCondLst>
                                            <p:cond delay="0"/>
                                          </p:stCondLst>
                                        </p:cTn>
                                        <p:tgtEl>
                                          <p:spTgt spid="296"/>
                                        </p:tgtEl>
                                        <p:attrNameLst>
                                          <p:attrName>style.visibility</p:attrName>
                                        </p:attrNameLst>
                                      </p:cBhvr>
                                      <p:to>
                                        <p:strVal val="visible"/>
                                      </p:to>
                                    </p:set>
                                    <p:animEffect transition="in" filter="wipe(right)">
                                      <p:cBhvr>
                                        <p:cTn id="72" dur="500"/>
                                        <p:tgtEl>
                                          <p:spTgt spid="296"/>
                                        </p:tgtEl>
                                      </p:cBhvr>
                                    </p:animEffect>
                                  </p:childTnLst>
                                </p:cTn>
                              </p:par>
                            </p:childTnLst>
                          </p:cTn>
                        </p:par>
                        <p:par>
                          <p:cTn id="73" fill="hold">
                            <p:stCondLst>
                              <p:cond delay="2000"/>
                            </p:stCondLst>
                            <p:childTnLst>
                              <p:par>
                                <p:cTn id="74" presetID="9" presetClass="entr" presetSubtype="0" fill="hold" grpId="0" nodeType="afterEffect">
                                  <p:stCondLst>
                                    <p:cond delay="0"/>
                                  </p:stCondLst>
                                  <p:childTnLst>
                                    <p:set>
                                      <p:cBhvr>
                                        <p:cTn id="75" dur="1" fill="hold">
                                          <p:stCondLst>
                                            <p:cond delay="0"/>
                                          </p:stCondLst>
                                        </p:cTn>
                                        <p:tgtEl>
                                          <p:spTgt spid="287"/>
                                        </p:tgtEl>
                                        <p:attrNameLst>
                                          <p:attrName>style.visibility</p:attrName>
                                        </p:attrNameLst>
                                      </p:cBhvr>
                                      <p:to>
                                        <p:strVal val="visible"/>
                                      </p:to>
                                    </p:set>
                                    <p:animEffect transition="in" filter="dissolve">
                                      <p:cBhvr>
                                        <p:cTn id="76" dur="500"/>
                                        <p:tgtEl>
                                          <p:spTgt spid="287"/>
                                        </p:tgtEl>
                                      </p:cBhvr>
                                    </p:animEffect>
                                  </p:childTnLst>
                                </p:cTn>
                              </p:par>
                            </p:childTnLst>
                          </p:cTn>
                        </p:par>
                        <p:par>
                          <p:cTn id="77" fill="hold">
                            <p:stCondLst>
                              <p:cond delay="2500"/>
                            </p:stCondLst>
                            <p:childTnLst>
                              <p:par>
                                <p:cTn id="78" presetID="9" presetClass="entr" presetSubtype="0" fill="hold" grpId="0" nodeType="afterEffect">
                                  <p:stCondLst>
                                    <p:cond delay="0"/>
                                  </p:stCondLst>
                                  <p:childTnLst>
                                    <p:set>
                                      <p:cBhvr>
                                        <p:cTn id="79" dur="1" fill="hold">
                                          <p:stCondLst>
                                            <p:cond delay="0"/>
                                          </p:stCondLst>
                                        </p:cTn>
                                        <p:tgtEl>
                                          <p:spTgt spid="285"/>
                                        </p:tgtEl>
                                        <p:attrNameLst>
                                          <p:attrName>style.visibility</p:attrName>
                                        </p:attrNameLst>
                                      </p:cBhvr>
                                      <p:to>
                                        <p:strVal val="visible"/>
                                      </p:to>
                                    </p:set>
                                    <p:animEffect transition="in" filter="dissolve">
                                      <p:cBhvr>
                                        <p:cTn id="80" dur="500"/>
                                        <p:tgtEl>
                                          <p:spTgt spid="285"/>
                                        </p:tgtEl>
                                      </p:cBhvr>
                                    </p:animEffect>
                                  </p:childTnLst>
                                </p:cTn>
                              </p:par>
                            </p:childTnLst>
                          </p:cTn>
                        </p:par>
                        <p:par>
                          <p:cTn id="81" fill="hold">
                            <p:stCondLst>
                              <p:cond delay="3000"/>
                            </p:stCondLst>
                            <p:childTnLst>
                              <p:par>
                                <p:cTn id="82" presetID="22" presetClass="entr" presetSubtype="8" fill="hold" nodeType="afterEffect">
                                  <p:stCondLst>
                                    <p:cond delay="0"/>
                                  </p:stCondLst>
                                  <p:childTnLst>
                                    <p:set>
                                      <p:cBhvr>
                                        <p:cTn id="83" dur="1" fill="hold">
                                          <p:stCondLst>
                                            <p:cond delay="0"/>
                                          </p:stCondLst>
                                        </p:cTn>
                                        <p:tgtEl>
                                          <p:spTgt spid="293"/>
                                        </p:tgtEl>
                                        <p:attrNameLst>
                                          <p:attrName>style.visibility</p:attrName>
                                        </p:attrNameLst>
                                      </p:cBhvr>
                                      <p:to>
                                        <p:strVal val="visible"/>
                                      </p:to>
                                    </p:set>
                                    <p:animEffect transition="in" filter="wipe(left)">
                                      <p:cBhvr>
                                        <p:cTn id="84" dur="500"/>
                                        <p:tgtEl>
                                          <p:spTgt spid="293"/>
                                        </p:tgtEl>
                                      </p:cBhvr>
                                    </p:animEffect>
                                  </p:childTnLst>
                                </p:cTn>
                              </p:par>
                            </p:childTnLst>
                          </p:cTn>
                        </p:par>
                        <p:par>
                          <p:cTn id="85" fill="hold">
                            <p:stCondLst>
                              <p:cond delay="3500"/>
                            </p:stCondLst>
                            <p:childTnLst>
                              <p:par>
                                <p:cTn id="86" presetID="9" presetClass="entr" presetSubtype="0" fill="hold" grpId="0" nodeType="afterEffect">
                                  <p:stCondLst>
                                    <p:cond delay="0"/>
                                  </p:stCondLst>
                                  <p:childTnLst>
                                    <p:set>
                                      <p:cBhvr>
                                        <p:cTn id="87" dur="1" fill="hold">
                                          <p:stCondLst>
                                            <p:cond delay="0"/>
                                          </p:stCondLst>
                                        </p:cTn>
                                        <p:tgtEl>
                                          <p:spTgt spid="280"/>
                                        </p:tgtEl>
                                        <p:attrNameLst>
                                          <p:attrName>style.visibility</p:attrName>
                                        </p:attrNameLst>
                                      </p:cBhvr>
                                      <p:to>
                                        <p:strVal val="visible"/>
                                      </p:to>
                                    </p:set>
                                    <p:animEffect transition="in" filter="dissolve">
                                      <p:cBhvr>
                                        <p:cTn id="88" dur="500"/>
                                        <p:tgtEl>
                                          <p:spTgt spid="280"/>
                                        </p:tgtEl>
                                      </p:cBhvr>
                                    </p:animEffect>
                                  </p:childTnLst>
                                </p:cTn>
                              </p:par>
                            </p:childTnLst>
                          </p:cTn>
                        </p:par>
                        <p:par>
                          <p:cTn id="89" fill="hold">
                            <p:stCondLst>
                              <p:cond delay="4000"/>
                            </p:stCondLst>
                            <p:childTnLst>
                              <p:par>
                                <p:cTn id="90" presetID="9" presetClass="entr" presetSubtype="0" fill="hold" nodeType="afterEffect">
                                  <p:stCondLst>
                                    <p:cond delay="0"/>
                                  </p:stCondLst>
                                  <p:childTnLst>
                                    <p:set>
                                      <p:cBhvr>
                                        <p:cTn id="91" dur="1" fill="hold">
                                          <p:stCondLst>
                                            <p:cond delay="0"/>
                                          </p:stCondLst>
                                        </p:cTn>
                                        <p:tgtEl>
                                          <p:spTgt spid="283">
                                            <p:txEl>
                                              <p:pRg st="0" end="0"/>
                                            </p:txEl>
                                          </p:spTgt>
                                        </p:tgtEl>
                                        <p:attrNameLst>
                                          <p:attrName>style.visibility</p:attrName>
                                        </p:attrNameLst>
                                      </p:cBhvr>
                                      <p:to>
                                        <p:strVal val="visible"/>
                                      </p:to>
                                    </p:set>
                                    <p:animEffect transition="in" filter="dissolve">
                                      <p:cBhvr>
                                        <p:cTn id="92" dur="500"/>
                                        <p:tgtEl>
                                          <p:spTgt spid="283">
                                            <p:txEl>
                                              <p:pRg st="0" end="0"/>
                                            </p:txEl>
                                          </p:spTgt>
                                        </p:tgtEl>
                                      </p:cBhvr>
                                    </p:animEffect>
                                  </p:childTnLst>
                                </p:cTn>
                              </p:par>
                            </p:childTnLst>
                          </p:cTn>
                        </p:par>
                        <p:par>
                          <p:cTn id="93" fill="hold">
                            <p:stCondLst>
                              <p:cond delay="4500"/>
                            </p:stCondLst>
                            <p:childTnLst>
                              <p:par>
                                <p:cTn id="94" presetID="22" presetClass="entr" presetSubtype="2" fill="hold" nodeType="afterEffect">
                                  <p:stCondLst>
                                    <p:cond delay="0"/>
                                  </p:stCondLst>
                                  <p:childTnLst>
                                    <p:set>
                                      <p:cBhvr>
                                        <p:cTn id="95" dur="1" fill="hold">
                                          <p:stCondLst>
                                            <p:cond delay="0"/>
                                          </p:stCondLst>
                                        </p:cTn>
                                        <p:tgtEl>
                                          <p:spTgt spid="302"/>
                                        </p:tgtEl>
                                        <p:attrNameLst>
                                          <p:attrName>style.visibility</p:attrName>
                                        </p:attrNameLst>
                                      </p:cBhvr>
                                      <p:to>
                                        <p:strVal val="visible"/>
                                      </p:to>
                                    </p:set>
                                    <p:animEffect transition="in" filter="wipe(right)">
                                      <p:cBhvr>
                                        <p:cTn id="96" dur="500"/>
                                        <p:tgtEl>
                                          <p:spTgt spid="302"/>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335"/>
                                        </p:tgtEl>
                                        <p:attrNameLst>
                                          <p:attrName>style.visibility</p:attrName>
                                        </p:attrNameLst>
                                      </p:cBhvr>
                                      <p:to>
                                        <p:strVal val="visible"/>
                                      </p:to>
                                    </p:set>
                                    <p:animEffect transition="in" filter="wipe(left)">
                                      <p:cBhvr>
                                        <p:cTn id="101" dur="500"/>
                                        <p:tgtEl>
                                          <p:spTgt spid="335"/>
                                        </p:tgtEl>
                                      </p:cBhvr>
                                    </p:animEffect>
                                  </p:childTnLst>
                                </p:cTn>
                              </p:par>
                            </p:childTnLst>
                          </p:cTn>
                        </p:par>
                        <p:par>
                          <p:cTn id="102" fill="hold">
                            <p:stCondLst>
                              <p:cond delay="500"/>
                            </p:stCondLst>
                            <p:childTnLst>
                              <p:par>
                                <p:cTn id="103" presetID="9" presetClass="entr" presetSubtype="0" fill="hold" nodeType="afterEffect">
                                  <p:stCondLst>
                                    <p:cond delay="0"/>
                                  </p:stCondLst>
                                  <p:childTnLst>
                                    <p:set>
                                      <p:cBhvr>
                                        <p:cTn id="104" dur="1" fill="hold">
                                          <p:stCondLst>
                                            <p:cond delay="0"/>
                                          </p:stCondLst>
                                        </p:cTn>
                                        <p:tgtEl>
                                          <p:spTgt spid="334">
                                            <p:txEl>
                                              <p:pRg st="0" end="0"/>
                                            </p:txEl>
                                          </p:spTgt>
                                        </p:tgtEl>
                                        <p:attrNameLst>
                                          <p:attrName>style.visibility</p:attrName>
                                        </p:attrNameLst>
                                      </p:cBhvr>
                                      <p:to>
                                        <p:strVal val="visible"/>
                                      </p:to>
                                    </p:set>
                                    <p:animEffect transition="in" filter="dissolve">
                                      <p:cBhvr>
                                        <p:cTn id="105" dur="500"/>
                                        <p:tgtEl>
                                          <p:spTgt spid="334">
                                            <p:txEl>
                                              <p:pRg st="0" end="0"/>
                                            </p:txEl>
                                          </p:spTgt>
                                        </p:tgtEl>
                                      </p:cBhvr>
                                    </p:animEffect>
                                  </p:childTnLst>
                                </p:cTn>
                              </p:par>
                            </p:childTnLst>
                          </p:cTn>
                        </p:par>
                        <p:par>
                          <p:cTn id="106" fill="hold">
                            <p:stCondLst>
                              <p:cond delay="1000"/>
                            </p:stCondLst>
                            <p:childTnLst>
                              <p:par>
                                <p:cTn id="107" presetID="9" presetClass="entr" presetSubtype="0" fill="hold" grpId="0" nodeType="afterEffect">
                                  <p:stCondLst>
                                    <p:cond delay="0"/>
                                  </p:stCondLst>
                                  <p:childTnLst>
                                    <p:set>
                                      <p:cBhvr>
                                        <p:cTn id="108" dur="1" fill="hold">
                                          <p:stCondLst>
                                            <p:cond delay="0"/>
                                          </p:stCondLst>
                                        </p:cTn>
                                        <p:tgtEl>
                                          <p:spTgt spid="330"/>
                                        </p:tgtEl>
                                        <p:attrNameLst>
                                          <p:attrName>style.visibility</p:attrName>
                                        </p:attrNameLst>
                                      </p:cBhvr>
                                      <p:to>
                                        <p:strVal val="visible"/>
                                      </p:to>
                                    </p:set>
                                    <p:animEffect transition="in" filter="dissolve">
                                      <p:cBhvr>
                                        <p:cTn id="109" dur="500"/>
                                        <p:tgtEl>
                                          <p:spTgt spid="330"/>
                                        </p:tgtEl>
                                      </p:cBhvr>
                                    </p:animEffect>
                                  </p:childTnLst>
                                </p:cTn>
                              </p:par>
                            </p:childTnLst>
                          </p:cTn>
                        </p:par>
                        <p:par>
                          <p:cTn id="110" fill="hold">
                            <p:stCondLst>
                              <p:cond delay="1500"/>
                            </p:stCondLst>
                            <p:childTnLst>
                              <p:par>
                                <p:cTn id="111" presetID="22" presetClass="entr" presetSubtype="2" fill="hold" nodeType="afterEffect">
                                  <p:stCondLst>
                                    <p:cond delay="0"/>
                                  </p:stCondLst>
                                  <p:childTnLst>
                                    <p:set>
                                      <p:cBhvr>
                                        <p:cTn id="112" dur="1" fill="hold">
                                          <p:stCondLst>
                                            <p:cond delay="0"/>
                                          </p:stCondLst>
                                        </p:cTn>
                                        <p:tgtEl>
                                          <p:spTgt spid="338"/>
                                        </p:tgtEl>
                                        <p:attrNameLst>
                                          <p:attrName>style.visibility</p:attrName>
                                        </p:attrNameLst>
                                      </p:cBhvr>
                                      <p:to>
                                        <p:strVal val="visible"/>
                                      </p:to>
                                    </p:set>
                                    <p:animEffect transition="in" filter="wipe(right)">
                                      <p:cBhvr>
                                        <p:cTn id="113" dur="500"/>
                                        <p:tgtEl>
                                          <p:spTgt spid="338"/>
                                        </p:tgtEl>
                                      </p:cBhvr>
                                    </p:animEffect>
                                  </p:childTnLst>
                                </p:cTn>
                              </p:par>
                            </p:childTnLst>
                          </p:cTn>
                        </p:par>
                        <p:par>
                          <p:cTn id="114" fill="hold">
                            <p:stCondLst>
                              <p:cond delay="2000"/>
                            </p:stCondLst>
                            <p:childTnLst>
                              <p:par>
                                <p:cTn id="115" presetID="9" presetClass="entr" presetSubtype="0" fill="hold" grpId="0" nodeType="afterEffect">
                                  <p:stCondLst>
                                    <p:cond delay="0"/>
                                  </p:stCondLst>
                                  <p:childTnLst>
                                    <p:set>
                                      <p:cBhvr>
                                        <p:cTn id="116" dur="1" fill="hold">
                                          <p:stCondLst>
                                            <p:cond delay="0"/>
                                          </p:stCondLst>
                                        </p:cTn>
                                        <p:tgtEl>
                                          <p:spTgt spid="331"/>
                                        </p:tgtEl>
                                        <p:attrNameLst>
                                          <p:attrName>style.visibility</p:attrName>
                                        </p:attrNameLst>
                                      </p:cBhvr>
                                      <p:to>
                                        <p:strVal val="visible"/>
                                      </p:to>
                                    </p:set>
                                    <p:animEffect transition="in" filter="dissolve">
                                      <p:cBhvr>
                                        <p:cTn id="117" dur="500"/>
                                        <p:tgtEl>
                                          <p:spTgt spid="331"/>
                                        </p:tgtEl>
                                      </p:cBhvr>
                                    </p:animEffect>
                                  </p:childTnLst>
                                </p:cTn>
                              </p:par>
                            </p:childTnLst>
                          </p:cTn>
                        </p:par>
                        <p:par>
                          <p:cTn id="118" fill="hold">
                            <p:stCondLst>
                              <p:cond delay="2500"/>
                            </p:stCondLst>
                            <p:childTnLst>
                              <p:par>
                                <p:cTn id="119" presetID="9" presetClass="entr" presetSubtype="0" fill="hold" grpId="0" nodeType="afterEffect">
                                  <p:stCondLst>
                                    <p:cond delay="0"/>
                                  </p:stCondLst>
                                  <p:childTnLst>
                                    <p:set>
                                      <p:cBhvr>
                                        <p:cTn id="120" dur="1" fill="hold">
                                          <p:stCondLst>
                                            <p:cond delay="0"/>
                                          </p:stCondLst>
                                        </p:cTn>
                                        <p:tgtEl>
                                          <p:spTgt spid="332"/>
                                        </p:tgtEl>
                                        <p:attrNameLst>
                                          <p:attrName>style.visibility</p:attrName>
                                        </p:attrNameLst>
                                      </p:cBhvr>
                                      <p:to>
                                        <p:strVal val="visible"/>
                                      </p:to>
                                    </p:set>
                                    <p:animEffect transition="in" filter="dissolve">
                                      <p:cBhvr>
                                        <p:cTn id="121" dur="500"/>
                                        <p:tgtEl>
                                          <p:spTgt spid="332"/>
                                        </p:tgtEl>
                                      </p:cBhvr>
                                    </p:animEffect>
                                  </p:childTnLst>
                                </p:cTn>
                              </p:par>
                            </p:childTnLst>
                          </p:cTn>
                        </p:par>
                        <p:par>
                          <p:cTn id="122" fill="hold">
                            <p:stCondLst>
                              <p:cond delay="3000"/>
                            </p:stCondLst>
                            <p:childTnLst>
                              <p:par>
                                <p:cTn id="123" presetID="22" presetClass="entr" presetSubtype="8" fill="hold" nodeType="afterEffect">
                                  <p:stCondLst>
                                    <p:cond delay="0"/>
                                  </p:stCondLst>
                                  <p:childTnLst>
                                    <p:set>
                                      <p:cBhvr>
                                        <p:cTn id="124" dur="1" fill="hold">
                                          <p:stCondLst>
                                            <p:cond delay="0"/>
                                          </p:stCondLst>
                                        </p:cTn>
                                        <p:tgtEl>
                                          <p:spTgt spid="324"/>
                                        </p:tgtEl>
                                        <p:attrNameLst>
                                          <p:attrName>style.visibility</p:attrName>
                                        </p:attrNameLst>
                                      </p:cBhvr>
                                      <p:to>
                                        <p:strVal val="visible"/>
                                      </p:to>
                                    </p:set>
                                    <p:animEffect transition="in" filter="wipe(left)">
                                      <p:cBhvr>
                                        <p:cTn id="125" dur="500"/>
                                        <p:tgtEl>
                                          <p:spTgt spid="324"/>
                                        </p:tgtEl>
                                      </p:cBhvr>
                                    </p:animEffect>
                                  </p:childTnLst>
                                </p:cTn>
                              </p:par>
                            </p:childTnLst>
                          </p:cTn>
                        </p:par>
                        <p:par>
                          <p:cTn id="126" fill="hold">
                            <p:stCondLst>
                              <p:cond delay="3500"/>
                            </p:stCondLst>
                            <p:childTnLst>
                              <p:par>
                                <p:cTn id="127" presetID="9" presetClass="entr" presetSubtype="0" fill="hold" nodeType="afterEffect">
                                  <p:stCondLst>
                                    <p:cond delay="0"/>
                                  </p:stCondLst>
                                  <p:childTnLst>
                                    <p:set>
                                      <p:cBhvr>
                                        <p:cTn id="128" dur="1" fill="hold">
                                          <p:stCondLst>
                                            <p:cond delay="0"/>
                                          </p:stCondLst>
                                        </p:cTn>
                                        <p:tgtEl>
                                          <p:spTgt spid="321">
                                            <p:txEl>
                                              <p:pRg st="0" end="0"/>
                                            </p:txEl>
                                          </p:spTgt>
                                        </p:tgtEl>
                                        <p:attrNameLst>
                                          <p:attrName>style.visibility</p:attrName>
                                        </p:attrNameLst>
                                      </p:cBhvr>
                                      <p:to>
                                        <p:strVal val="visible"/>
                                      </p:to>
                                    </p:set>
                                    <p:animEffect transition="in" filter="dissolve">
                                      <p:cBhvr>
                                        <p:cTn id="129" dur="500"/>
                                        <p:tgtEl>
                                          <p:spTgt spid="321">
                                            <p:txEl>
                                              <p:pRg st="0" end="0"/>
                                            </p:txEl>
                                          </p:spTgt>
                                        </p:tgtEl>
                                      </p:cBhvr>
                                    </p:animEffect>
                                  </p:childTnLst>
                                </p:cTn>
                              </p:par>
                            </p:childTnLst>
                          </p:cTn>
                        </p:par>
                        <p:par>
                          <p:cTn id="130" fill="hold">
                            <p:stCondLst>
                              <p:cond delay="4000"/>
                            </p:stCondLst>
                            <p:childTnLst>
                              <p:par>
                                <p:cTn id="131" presetID="9" presetClass="entr" presetSubtype="0" fill="hold" grpId="0" nodeType="afterEffect">
                                  <p:stCondLst>
                                    <p:cond delay="0"/>
                                  </p:stCondLst>
                                  <p:childTnLst>
                                    <p:set>
                                      <p:cBhvr>
                                        <p:cTn id="132" dur="1" fill="hold">
                                          <p:stCondLst>
                                            <p:cond delay="0"/>
                                          </p:stCondLst>
                                        </p:cTn>
                                        <p:tgtEl>
                                          <p:spTgt spid="322"/>
                                        </p:tgtEl>
                                        <p:attrNameLst>
                                          <p:attrName>style.visibility</p:attrName>
                                        </p:attrNameLst>
                                      </p:cBhvr>
                                      <p:to>
                                        <p:strVal val="visible"/>
                                      </p:to>
                                    </p:set>
                                    <p:animEffect transition="in" filter="dissolve">
                                      <p:cBhvr>
                                        <p:cTn id="133" dur="500"/>
                                        <p:tgtEl>
                                          <p:spTgt spid="322"/>
                                        </p:tgtEl>
                                      </p:cBhvr>
                                    </p:animEffect>
                                  </p:childTnLst>
                                </p:cTn>
                              </p:par>
                            </p:childTnLst>
                          </p:cTn>
                        </p:par>
                        <p:par>
                          <p:cTn id="134" fill="hold">
                            <p:stCondLst>
                              <p:cond delay="4500"/>
                            </p:stCondLst>
                            <p:childTnLst>
                              <p:par>
                                <p:cTn id="135" presetID="22" presetClass="entr" presetSubtype="1" fill="hold" nodeType="afterEffect">
                                  <p:stCondLst>
                                    <p:cond delay="0"/>
                                  </p:stCondLst>
                                  <p:childTnLst>
                                    <p:set>
                                      <p:cBhvr>
                                        <p:cTn id="136" dur="1" fill="hold">
                                          <p:stCondLst>
                                            <p:cond delay="0"/>
                                          </p:stCondLst>
                                        </p:cTn>
                                        <p:tgtEl>
                                          <p:spTgt spid="342"/>
                                        </p:tgtEl>
                                        <p:attrNameLst>
                                          <p:attrName>style.visibility</p:attrName>
                                        </p:attrNameLst>
                                      </p:cBhvr>
                                      <p:to>
                                        <p:strVal val="visible"/>
                                      </p:to>
                                    </p:set>
                                    <p:animEffect transition="in" filter="wipe(up)">
                                      <p:cBhvr>
                                        <p:cTn id="137" dur="1000"/>
                                        <p:tgtEl>
                                          <p:spTgt spid="342"/>
                                        </p:tgtEl>
                                      </p:cBhvr>
                                    </p:animEffect>
                                  </p:childTnLst>
                                </p:cTn>
                              </p:par>
                              <p:par>
                                <p:cTn id="138" presetID="22" presetClass="entr" presetSubtype="1" fill="hold" nodeType="withEffect">
                                  <p:stCondLst>
                                    <p:cond delay="0"/>
                                  </p:stCondLst>
                                  <p:childTnLst>
                                    <p:set>
                                      <p:cBhvr>
                                        <p:cTn id="139" dur="1" fill="hold">
                                          <p:stCondLst>
                                            <p:cond delay="0"/>
                                          </p:stCondLst>
                                        </p:cTn>
                                        <p:tgtEl>
                                          <p:spTgt spid="352"/>
                                        </p:tgtEl>
                                        <p:attrNameLst>
                                          <p:attrName>style.visibility</p:attrName>
                                        </p:attrNameLst>
                                      </p:cBhvr>
                                      <p:to>
                                        <p:strVal val="visible"/>
                                      </p:to>
                                    </p:set>
                                    <p:animEffect transition="in" filter="wipe(up)">
                                      <p:cBhvr>
                                        <p:cTn id="140" dur="500"/>
                                        <p:tgtEl>
                                          <p:spTgt spid="352"/>
                                        </p:tgtEl>
                                      </p:cBhvr>
                                    </p:animEffect>
                                  </p:childTnLst>
                                </p:cTn>
                              </p:par>
                            </p:childTnLst>
                          </p:cTn>
                        </p:par>
                        <p:par>
                          <p:cTn id="141" fill="hold">
                            <p:stCondLst>
                              <p:cond delay="5500"/>
                            </p:stCondLst>
                            <p:childTnLst>
                              <p:par>
                                <p:cTn id="142" presetID="9" presetClass="entr" presetSubtype="0" fill="hold" nodeType="afterEffect">
                                  <p:stCondLst>
                                    <p:cond delay="0"/>
                                  </p:stCondLst>
                                  <p:childTnLst>
                                    <p:set>
                                      <p:cBhvr>
                                        <p:cTn id="143" dur="1" fill="hold">
                                          <p:stCondLst>
                                            <p:cond delay="0"/>
                                          </p:stCondLst>
                                        </p:cTn>
                                        <p:tgtEl>
                                          <p:spTgt spid="349"/>
                                        </p:tgtEl>
                                        <p:attrNameLst>
                                          <p:attrName>style.visibility</p:attrName>
                                        </p:attrNameLst>
                                      </p:cBhvr>
                                      <p:to>
                                        <p:strVal val="visible"/>
                                      </p:to>
                                    </p:set>
                                    <p:animEffect transition="in" filter="dissolve">
                                      <p:cBhvr>
                                        <p:cTn id="144" dur="500"/>
                                        <p:tgtEl>
                                          <p:spTgt spid="349"/>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nodeType="clickEffect">
                                  <p:stCondLst>
                                    <p:cond delay="0"/>
                                  </p:stCondLst>
                                  <p:childTnLst>
                                    <p:set>
                                      <p:cBhvr>
                                        <p:cTn id="148" dur="1" fill="hold">
                                          <p:stCondLst>
                                            <p:cond delay="0"/>
                                          </p:stCondLst>
                                        </p:cTn>
                                        <p:tgtEl>
                                          <p:spTgt spid="346"/>
                                        </p:tgtEl>
                                        <p:attrNameLst>
                                          <p:attrName>style.visibility</p:attrName>
                                        </p:attrNameLst>
                                      </p:cBhvr>
                                      <p:to>
                                        <p:strVal val="visible"/>
                                      </p:to>
                                    </p:set>
                                    <p:animEffect transition="in" filter="wipe(left)">
                                      <p:cBhvr>
                                        <p:cTn id="149" dur="500"/>
                                        <p:tgtEl>
                                          <p:spTgt spid="346"/>
                                        </p:tgtEl>
                                      </p:cBhvr>
                                    </p:animEffect>
                                  </p:childTnLst>
                                </p:cTn>
                              </p:par>
                              <p:par>
                                <p:cTn id="150" presetID="22" presetClass="entr" presetSubtype="1" fill="hold" nodeType="withEffect">
                                  <p:stCondLst>
                                    <p:cond delay="0"/>
                                  </p:stCondLst>
                                  <p:childTnLst>
                                    <p:set>
                                      <p:cBhvr>
                                        <p:cTn id="151" dur="1" fill="hold">
                                          <p:stCondLst>
                                            <p:cond delay="0"/>
                                          </p:stCondLst>
                                        </p:cTn>
                                        <p:tgtEl>
                                          <p:spTgt spid="356"/>
                                        </p:tgtEl>
                                        <p:attrNameLst>
                                          <p:attrName>style.visibility</p:attrName>
                                        </p:attrNameLst>
                                      </p:cBhvr>
                                      <p:to>
                                        <p:strVal val="visible"/>
                                      </p:to>
                                    </p:set>
                                    <p:animEffect transition="in" filter="wipe(up)">
                                      <p:cBhvr>
                                        <p:cTn id="152" dur="500"/>
                                        <p:tgtEl>
                                          <p:spTgt spid="356"/>
                                        </p:tgtEl>
                                      </p:cBhvr>
                                    </p:animEffect>
                                  </p:childTnLst>
                                </p:cTn>
                              </p:par>
                            </p:childTnLst>
                          </p:cTn>
                        </p:par>
                        <p:par>
                          <p:cTn id="153" fill="hold">
                            <p:stCondLst>
                              <p:cond delay="500"/>
                            </p:stCondLst>
                            <p:childTnLst>
                              <p:par>
                                <p:cTn id="154" presetID="9" presetClass="entr" presetSubtype="0" fill="hold" nodeType="afterEffect">
                                  <p:stCondLst>
                                    <p:cond delay="0"/>
                                  </p:stCondLst>
                                  <p:childTnLst>
                                    <p:set>
                                      <p:cBhvr>
                                        <p:cTn id="155" dur="1" fill="hold">
                                          <p:stCondLst>
                                            <p:cond delay="0"/>
                                          </p:stCondLst>
                                        </p:cTn>
                                        <p:tgtEl>
                                          <p:spTgt spid="329">
                                            <p:txEl>
                                              <p:pRg st="0" end="0"/>
                                            </p:txEl>
                                          </p:spTgt>
                                        </p:tgtEl>
                                        <p:attrNameLst>
                                          <p:attrName>style.visibility</p:attrName>
                                        </p:attrNameLst>
                                      </p:cBhvr>
                                      <p:to>
                                        <p:strVal val="visible"/>
                                      </p:to>
                                    </p:set>
                                    <p:animEffect transition="in" filter="dissolve">
                                      <p:cBhvr>
                                        <p:cTn id="156" dur="500"/>
                                        <p:tgtEl>
                                          <p:spTgt spid="329">
                                            <p:txEl>
                                              <p:pRg st="0" end="0"/>
                                            </p:txEl>
                                          </p:spTgt>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323"/>
                                        </p:tgtEl>
                                        <p:attrNameLst>
                                          <p:attrName>style.visibility</p:attrName>
                                        </p:attrNameLst>
                                      </p:cBhvr>
                                      <p:to>
                                        <p:strVal val="visible"/>
                                      </p:to>
                                    </p:set>
                                    <p:animEffect transition="in" filter="dissolve">
                                      <p:cBhvr>
                                        <p:cTn id="159" dur="500"/>
                                        <p:tgtEl>
                                          <p:spTgt spid="323"/>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2" fill="hold" nodeType="clickEffect">
                                  <p:stCondLst>
                                    <p:cond delay="0"/>
                                  </p:stCondLst>
                                  <p:childTnLst>
                                    <p:set>
                                      <p:cBhvr>
                                        <p:cTn id="163" dur="1" fill="hold">
                                          <p:stCondLst>
                                            <p:cond delay="0"/>
                                          </p:stCondLst>
                                        </p:cTn>
                                        <p:tgtEl>
                                          <p:spTgt spid="5"/>
                                        </p:tgtEl>
                                        <p:attrNameLst>
                                          <p:attrName>style.visibility</p:attrName>
                                        </p:attrNameLst>
                                      </p:cBhvr>
                                      <p:to>
                                        <p:strVal val="visible"/>
                                      </p:to>
                                    </p:set>
                                    <p:animEffect transition="in" filter="wipe(right)">
                                      <p:cBhvr>
                                        <p:cTn id="164" dur="500"/>
                                        <p:tgtEl>
                                          <p:spTgt spid="5"/>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8" fill="hold" nodeType="clickEffect">
                                  <p:stCondLst>
                                    <p:cond delay="0"/>
                                  </p:stCondLst>
                                  <p:childTnLst>
                                    <p:set>
                                      <p:cBhvr>
                                        <p:cTn id="168" dur="1" fill="hold">
                                          <p:stCondLst>
                                            <p:cond delay="0"/>
                                          </p:stCondLst>
                                        </p:cTn>
                                        <p:tgtEl>
                                          <p:spTgt spid="6"/>
                                        </p:tgtEl>
                                        <p:attrNameLst>
                                          <p:attrName>style.visibility</p:attrName>
                                        </p:attrNameLst>
                                      </p:cBhvr>
                                      <p:to>
                                        <p:strVal val="visible"/>
                                      </p:to>
                                    </p:set>
                                    <p:animEffect transition="in" filter="wipe(left)">
                                      <p:cBhvr>
                                        <p:cTn id="169" dur="500"/>
                                        <p:tgtEl>
                                          <p:spTgt spid="6"/>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2" fill="hold" nodeType="clickEffect">
                                  <p:stCondLst>
                                    <p:cond delay="0"/>
                                  </p:stCondLst>
                                  <p:childTnLst>
                                    <p:set>
                                      <p:cBhvr>
                                        <p:cTn id="173" dur="1" fill="hold">
                                          <p:stCondLst>
                                            <p:cond delay="0"/>
                                          </p:stCondLst>
                                        </p:cTn>
                                        <p:tgtEl>
                                          <p:spTgt spid="367"/>
                                        </p:tgtEl>
                                        <p:attrNameLst>
                                          <p:attrName>style.visibility</p:attrName>
                                        </p:attrNameLst>
                                      </p:cBhvr>
                                      <p:to>
                                        <p:strVal val="visible"/>
                                      </p:to>
                                    </p:set>
                                    <p:animEffect transition="in" filter="wipe(right)">
                                      <p:cBhvr>
                                        <p:cTn id="174" dur="500"/>
                                        <p:tgtEl>
                                          <p:spTgt spid="367"/>
                                        </p:tgtEl>
                                      </p:cBhvr>
                                    </p:animEffect>
                                  </p:childTnLst>
                                </p:cTn>
                              </p:par>
                            </p:childTnLst>
                          </p:cTn>
                        </p:par>
                        <p:par>
                          <p:cTn id="175" fill="hold">
                            <p:stCondLst>
                              <p:cond delay="500"/>
                            </p:stCondLst>
                            <p:childTnLst>
                              <p:par>
                                <p:cTn id="176" presetID="22" presetClass="entr" presetSubtype="8" fill="hold" nodeType="afterEffect">
                                  <p:stCondLst>
                                    <p:cond delay="0"/>
                                  </p:stCondLst>
                                  <p:childTnLst>
                                    <p:set>
                                      <p:cBhvr>
                                        <p:cTn id="177" dur="1" fill="hold">
                                          <p:stCondLst>
                                            <p:cond delay="0"/>
                                          </p:stCondLst>
                                        </p:cTn>
                                        <p:tgtEl>
                                          <p:spTgt spid="120"/>
                                        </p:tgtEl>
                                        <p:attrNameLst>
                                          <p:attrName>style.visibility</p:attrName>
                                        </p:attrNameLst>
                                      </p:cBhvr>
                                      <p:to>
                                        <p:strVal val="visible"/>
                                      </p:to>
                                    </p:set>
                                    <p:animEffect transition="in" filter="wipe(left)">
                                      <p:cBhvr>
                                        <p:cTn id="178" dur="500"/>
                                        <p:tgtEl>
                                          <p:spTgt spid="120"/>
                                        </p:tgtEl>
                                      </p:cBhvr>
                                    </p:animEffect>
                                  </p:childTnLst>
                                </p:cTn>
                              </p:par>
                            </p:childTnLst>
                          </p:cTn>
                        </p:par>
                      </p:childTnLst>
                    </p:cTn>
                  </p:par>
                  <p:par>
                    <p:cTn id="179" fill="hold">
                      <p:stCondLst>
                        <p:cond delay="indefinite"/>
                      </p:stCondLst>
                      <p:childTnLst>
                        <p:par>
                          <p:cTn id="180" fill="hold">
                            <p:stCondLst>
                              <p:cond delay="0"/>
                            </p:stCondLst>
                            <p:childTnLst>
                              <p:par>
                                <p:cTn id="181" presetID="9" presetClass="entr" presetSubtype="0" fill="hold" nodeType="clickEffect">
                                  <p:stCondLst>
                                    <p:cond delay="0"/>
                                  </p:stCondLst>
                                  <p:childTnLst>
                                    <p:set>
                                      <p:cBhvr>
                                        <p:cTn id="182" dur="1" fill="hold">
                                          <p:stCondLst>
                                            <p:cond delay="0"/>
                                          </p:stCondLst>
                                        </p:cTn>
                                        <p:tgtEl>
                                          <p:spTgt spid="3"/>
                                        </p:tgtEl>
                                        <p:attrNameLst>
                                          <p:attrName>style.visibility</p:attrName>
                                        </p:attrNameLst>
                                      </p:cBhvr>
                                      <p:to>
                                        <p:strVal val="visible"/>
                                      </p:to>
                                    </p:set>
                                    <p:animEffect transition="in" filter="dissolve">
                                      <p:cBhvr>
                                        <p:cTn id="18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 grpId="0"/>
      <p:bldP spid="273" grpId="0"/>
      <p:bldP spid="280" grpId="0"/>
      <p:bldP spid="281" grpId="0"/>
      <p:bldP spid="282" grpId="0"/>
      <p:bldP spid="284" grpId="0"/>
      <p:bldP spid="285" grpId="0"/>
      <p:bldP spid="286" grpId="0"/>
      <p:bldP spid="287" grpId="0"/>
      <p:bldP spid="322" grpId="0"/>
      <p:bldP spid="323" grpId="0"/>
      <p:bldP spid="330" grpId="0"/>
      <p:bldP spid="331" grpId="0"/>
      <p:bldP spid="33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Performance of rdt3.0 </a:t>
            </a:r>
            <a:r>
              <a:rPr lang="en-US" sz="3200" dirty="0"/>
              <a:t>(stop-and-wait)</a:t>
            </a:r>
            <a:endParaRPr lang="en-US" sz="4400" dirty="0"/>
          </a:p>
        </p:txBody>
      </p:sp>
      <p:sp>
        <p:nvSpPr>
          <p:cNvPr id="121" name="Rectangle 3">
            <a:extLst>
              <a:ext uri="{FF2B5EF4-FFF2-40B4-BE49-F238E27FC236}">
                <a16:creationId xmlns:a16="http://schemas.microsoft.com/office/drawing/2014/main" id="{FDDA46F1-23DA-904A-99AA-BA36ED7A6857}"/>
              </a:ext>
            </a:extLst>
          </p:cNvPr>
          <p:cNvSpPr txBox="1">
            <a:spLocks noChangeArrowheads="1"/>
          </p:cNvSpPr>
          <p:nvPr/>
        </p:nvSpPr>
        <p:spPr>
          <a:xfrm>
            <a:off x="870314" y="2451713"/>
            <a:ext cx="10532792" cy="104452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9575" marR="0" lvl="0" indent="-279400" algn="l" defTabSz="914400" rtl="0" eaLnBrk="1" fontAlgn="auto" latinLnBrk="0" hangingPunct="1">
              <a:lnSpc>
                <a:spcPct val="90000"/>
              </a:lnSpc>
              <a:spcBef>
                <a:spcPts val="1000"/>
              </a:spcBef>
              <a:spcAft>
                <a:spcPts val="0"/>
              </a:spcAft>
              <a:buClr>
                <a:srgbClr val="0000A3"/>
              </a:buClr>
              <a:buSzTx/>
              <a:buFont typeface="Wingdings"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Rectangle 3">
            <a:extLst>
              <a:ext uri="{FF2B5EF4-FFF2-40B4-BE49-F238E27FC236}">
                <a16:creationId xmlns:a16="http://schemas.microsoft.com/office/drawing/2014/main" id="{B3DFFB42-6FBF-BC4B-ABC2-8ADE611947F8}"/>
              </a:ext>
            </a:extLst>
          </p:cNvPr>
          <p:cNvSpPr txBox="1">
            <a:spLocks noChangeArrowheads="1"/>
          </p:cNvSpPr>
          <p:nvPr/>
        </p:nvSpPr>
        <p:spPr>
          <a:xfrm>
            <a:off x="558912" y="1521747"/>
            <a:ext cx="10154115" cy="521156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30275" marR="0" lvl="1" indent="-457200" algn="l" defTabSz="914400" rtl="0" eaLnBrk="1" fontAlgn="auto" latinLnBrk="0" hangingPunct="1">
              <a:lnSpc>
                <a:spcPct val="90000"/>
              </a:lnSpc>
              <a:spcBef>
                <a:spcPts val="1000"/>
              </a:spcBef>
              <a:spcAft>
                <a:spcPts val="0"/>
              </a:spcAft>
              <a:buClr>
                <a:srgbClr val="0000A3"/>
              </a:buClr>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Slide Number Placeholder 2">
            <a:extLst>
              <a:ext uri="{FF2B5EF4-FFF2-40B4-BE49-F238E27FC236}">
                <a16:creationId xmlns:a16="http://schemas.microsoft.com/office/drawing/2014/main" id="{5A944CFA-EDBD-154A-A022-BFEE848C7BD3}"/>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27</a:t>
            </a:fld>
            <a:endParaRPr lang="en-US" dirty="0"/>
          </a:p>
        </p:txBody>
      </p:sp>
      <p:sp>
        <p:nvSpPr>
          <p:cNvPr id="3" name="Rectangle 2"/>
          <p:cNvSpPr/>
          <p:nvPr/>
        </p:nvSpPr>
        <p:spPr>
          <a:xfrm>
            <a:off x="976362" y="1995055"/>
            <a:ext cx="10320695" cy="2554545"/>
          </a:xfrm>
          <a:prstGeom prst="rect">
            <a:avLst/>
          </a:prstGeom>
        </p:spPr>
        <p:txBody>
          <a:bodyPr wrap="square">
            <a:spAutoFit/>
          </a:bodyPr>
          <a:lstStyle/>
          <a:p>
            <a:pPr algn="ctr"/>
            <a:r>
              <a:rPr lang="en-US" sz="3200" dirty="0">
                <a:solidFill>
                  <a:srgbClr val="FF0000"/>
                </a:solidFill>
                <a:latin typeface="Calibri" panose="020F0502020204030204"/>
                <a:ea typeface="ＭＳ Ｐゴシック" panose="020B0600070205080204" pitchFamily="34" charset="-128"/>
              </a:rPr>
              <a:t>rdt3.0 Protocol is </a:t>
            </a:r>
            <a:r>
              <a:rPr lang="en-US" sz="3200" dirty="0">
                <a:solidFill>
                  <a:srgbClr val="FF0000"/>
                </a:solidFill>
                <a:latin typeface="Calibri" panose="020F0502020204030204"/>
                <a:ea typeface="ＭＳ Ｐゴシック" panose="020B0600070205080204" pitchFamily="34" charset="-128"/>
              </a:rPr>
              <a:t>a functionally correct protocol, but it is unlikely that </a:t>
            </a:r>
            <a:r>
              <a:rPr lang="en-US" sz="3200" dirty="0">
                <a:solidFill>
                  <a:srgbClr val="FF0000"/>
                </a:solidFill>
                <a:latin typeface="Calibri" panose="020F0502020204030204"/>
                <a:ea typeface="ＭＳ Ｐゴシック" panose="020B0600070205080204" pitchFamily="34" charset="-128"/>
              </a:rPr>
              <a:t>anyone would </a:t>
            </a:r>
            <a:r>
              <a:rPr lang="en-US" sz="3200" dirty="0">
                <a:solidFill>
                  <a:srgbClr val="FF0000"/>
                </a:solidFill>
                <a:latin typeface="Calibri" panose="020F0502020204030204"/>
                <a:ea typeface="ＭＳ Ｐゴシック" panose="020B0600070205080204" pitchFamily="34" charset="-128"/>
              </a:rPr>
              <a:t>be happy with its performance, particularly in today’s high-speed </a:t>
            </a:r>
            <a:r>
              <a:rPr lang="en-US" sz="3200" dirty="0">
                <a:solidFill>
                  <a:srgbClr val="FF0000"/>
                </a:solidFill>
                <a:latin typeface="Calibri" panose="020F0502020204030204"/>
                <a:ea typeface="ＭＳ Ｐゴシック" panose="020B0600070205080204" pitchFamily="34" charset="-128"/>
              </a:rPr>
              <a:t>networks. At </a:t>
            </a:r>
            <a:r>
              <a:rPr lang="en-US" sz="3200" dirty="0">
                <a:solidFill>
                  <a:srgbClr val="FF0000"/>
                </a:solidFill>
                <a:latin typeface="Calibri" panose="020F0502020204030204"/>
                <a:ea typeface="ＭＳ Ｐゴシック" panose="020B0600070205080204" pitchFamily="34" charset="-128"/>
              </a:rPr>
              <a:t>the heart of rdt3.0’s performance problem is the fact that it is a </a:t>
            </a:r>
            <a:r>
              <a:rPr lang="en-US" sz="3200" dirty="0">
                <a:solidFill>
                  <a:srgbClr val="FF0000"/>
                </a:solidFill>
                <a:latin typeface="Calibri" panose="020F0502020204030204"/>
                <a:ea typeface="ＭＳ Ｐゴシック" panose="020B0600070205080204" pitchFamily="34" charset="-128"/>
              </a:rPr>
              <a:t>stop-and-wait protocol</a:t>
            </a:r>
            <a:r>
              <a:rPr lang="en-US" sz="3200" dirty="0">
                <a:solidFill>
                  <a:srgbClr val="FF0000"/>
                </a:solidFill>
                <a:latin typeface="Calibri" panose="020F0502020204030204"/>
                <a:ea typeface="ＭＳ Ｐゴシック" panose="020B0600070205080204" pitchFamily="34" charset="-128"/>
              </a:rPr>
              <a:t>.</a:t>
            </a:r>
          </a:p>
        </p:txBody>
      </p:sp>
    </p:spTree>
    <p:extLst>
      <p:ext uri="{BB962C8B-B14F-4D97-AF65-F5344CB8AC3E}">
        <p14:creationId xmlns:p14="http://schemas.microsoft.com/office/powerpoint/2010/main" val="2595032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121">
                                            <p:txEl>
                                              <p:pRg st="0" end="0"/>
                                            </p:txEl>
                                          </p:spTgt>
                                        </p:tgtEl>
                                        <p:attrNameLst>
                                          <p:attrName>style.visibility</p:attrName>
                                        </p:attrNameLst>
                                      </p:cBhvr>
                                      <p:to>
                                        <p:strVal val="visible"/>
                                      </p:to>
                                    </p:set>
                                    <p:animEffect transition="in" filter="dissolve">
                                      <p:cBhvr>
                                        <p:cTn id="7" dur="500"/>
                                        <p:tgtEl>
                                          <p:spTgt spid="121">
                                            <p:txEl>
                                              <p:pRg st="0" end="0"/>
                                            </p:txEl>
                                          </p:spTgt>
                                        </p:tgtEl>
                                      </p:cBhvr>
                                    </p:animEffect>
                                  </p:childTnLst>
                                </p:cTn>
                              </p:par>
                              <p:par>
                                <p:cTn id="8" presetID="9" presetClass="entr" presetSubtype="0" fill="hold" grpId="0" nodeType="withEffect" nodePh="1">
                                  <p:stCondLst>
                                    <p:cond delay="0"/>
                                  </p:stCondLst>
                                  <p:endCondLst>
                                    <p:cond evt="begin" delay="0">
                                      <p:tn val="8"/>
                                    </p:cond>
                                  </p:endCondLst>
                                  <p:childTnLst>
                                    <p:set>
                                      <p:cBhvr>
                                        <p:cTn id="9" dur="1" fill="hold">
                                          <p:stCondLst>
                                            <p:cond delay="0"/>
                                          </p:stCondLst>
                                        </p:cTn>
                                        <p:tgtEl>
                                          <p:spTgt spid="20">
                                            <p:txEl>
                                              <p:pRg st="0" end="0"/>
                                            </p:txEl>
                                          </p:spTgt>
                                        </p:tgtEl>
                                        <p:attrNameLst>
                                          <p:attrName>style.visibility</p:attrName>
                                        </p:attrNameLst>
                                      </p:cBhvr>
                                      <p:to>
                                        <p:strVal val="visible"/>
                                      </p:to>
                                    </p:set>
                                    <p:animEffect transition="in" filter="dissolve">
                                      <p:cBhvr>
                                        <p:cTn id="10"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build="p"/>
      <p:bldP spid="20"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rdt3.0: pipelined protocols operation</a:t>
            </a:r>
            <a:endParaRPr lang="en-US" sz="4400" dirty="0"/>
          </a:p>
        </p:txBody>
      </p:sp>
      <p:sp>
        <p:nvSpPr>
          <p:cNvPr id="78" name="Rectangle 3">
            <a:extLst>
              <a:ext uri="{FF2B5EF4-FFF2-40B4-BE49-F238E27FC236}">
                <a16:creationId xmlns:a16="http://schemas.microsoft.com/office/drawing/2014/main" id="{58138FEE-B5E2-DF48-8378-96F53EA03F37}"/>
              </a:ext>
            </a:extLst>
          </p:cNvPr>
          <p:cNvSpPr txBox="1">
            <a:spLocks noChangeArrowheads="1"/>
          </p:cNvSpPr>
          <p:nvPr/>
        </p:nvSpPr>
        <p:spPr>
          <a:xfrm>
            <a:off x="722556" y="1312877"/>
            <a:ext cx="10988826" cy="203318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pipelining:</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sender allows multiple,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in-flight”, yet-to-be-acknowledged packets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range of sequence numbers must be increased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buffering at sender and/or receiver</a:t>
            </a:r>
          </a:p>
        </p:txBody>
      </p:sp>
      <p:grpSp>
        <p:nvGrpSpPr>
          <p:cNvPr id="4" name="Group 3">
            <a:extLst>
              <a:ext uri="{FF2B5EF4-FFF2-40B4-BE49-F238E27FC236}">
                <a16:creationId xmlns:a16="http://schemas.microsoft.com/office/drawing/2014/main" id="{4B5D14E0-A0D3-934D-BBAE-EEDB9CC51924}"/>
              </a:ext>
            </a:extLst>
          </p:cNvPr>
          <p:cNvGrpSpPr/>
          <p:nvPr/>
        </p:nvGrpSpPr>
        <p:grpSpPr>
          <a:xfrm>
            <a:off x="2916237" y="2993267"/>
            <a:ext cx="6359525" cy="2370138"/>
            <a:chOff x="1673403" y="3019025"/>
            <a:chExt cx="6359525" cy="2370138"/>
          </a:xfrm>
        </p:grpSpPr>
        <p:pic>
          <p:nvPicPr>
            <p:cNvPr id="80" name="Picture 5" descr="rdt_pipelined1">
              <a:extLst>
                <a:ext uri="{FF2B5EF4-FFF2-40B4-BE49-F238E27FC236}">
                  <a16:creationId xmlns:a16="http://schemas.microsoft.com/office/drawing/2014/main" id="{2F295627-AEBF-DA46-A59F-B81177F032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7403" y="3019025"/>
              <a:ext cx="6105525" cy="237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1" name="Group 44">
              <a:extLst>
                <a:ext uri="{FF2B5EF4-FFF2-40B4-BE49-F238E27FC236}">
                  <a16:creationId xmlns:a16="http://schemas.microsoft.com/office/drawing/2014/main" id="{1111BB3D-3EE3-524B-ADDE-3374E7ACC18F}"/>
                </a:ext>
              </a:extLst>
            </p:cNvPr>
            <p:cNvGrpSpPr>
              <a:grpSpLocks/>
            </p:cNvGrpSpPr>
            <p:nvPr/>
          </p:nvGrpSpPr>
          <p:grpSpPr bwMode="auto">
            <a:xfrm>
              <a:off x="1673403" y="3696888"/>
              <a:ext cx="469900" cy="465137"/>
              <a:chOff x="881" y="2283"/>
              <a:chExt cx="296" cy="293"/>
            </a:xfrm>
          </p:grpSpPr>
          <p:sp>
            <p:nvSpPr>
              <p:cNvPr id="82" name="Rectangle 43">
                <a:extLst>
                  <a:ext uri="{FF2B5EF4-FFF2-40B4-BE49-F238E27FC236}">
                    <a16:creationId xmlns:a16="http://schemas.microsoft.com/office/drawing/2014/main" id="{10716B48-25E1-7F4D-87AA-377041B56237}"/>
                  </a:ext>
                </a:extLst>
              </p:cNvPr>
              <p:cNvSpPr>
                <a:spLocks noChangeArrowheads="1"/>
              </p:cNvSpPr>
              <p:nvPr/>
            </p:nvSpPr>
            <p:spPr bwMode="auto">
              <a:xfrm>
                <a:off x="1026" y="2283"/>
                <a:ext cx="122" cy="2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83" name="Group 36">
                <a:extLst>
                  <a:ext uri="{FF2B5EF4-FFF2-40B4-BE49-F238E27FC236}">
                    <a16:creationId xmlns:a16="http://schemas.microsoft.com/office/drawing/2014/main" id="{F805DF4F-95A4-BD4D-AD9B-A0F477F1C32B}"/>
                  </a:ext>
                </a:extLst>
              </p:cNvPr>
              <p:cNvGrpSpPr>
                <a:grpSpLocks/>
              </p:cNvGrpSpPr>
              <p:nvPr/>
            </p:nvGrpSpPr>
            <p:grpSpPr bwMode="auto">
              <a:xfrm flipH="1">
                <a:off x="881" y="2283"/>
                <a:ext cx="296" cy="293"/>
                <a:chOff x="2839" y="3501"/>
                <a:chExt cx="755" cy="803"/>
              </a:xfrm>
            </p:grpSpPr>
            <p:pic>
              <p:nvPicPr>
                <p:cNvPr id="84" name="Picture 37" descr="desktop_computer_stylized_medium">
                  <a:extLst>
                    <a:ext uri="{FF2B5EF4-FFF2-40B4-BE49-F238E27FC236}">
                      <a16:creationId xmlns:a16="http://schemas.microsoft.com/office/drawing/2014/main" id="{85D0573B-AA1D-C647-947D-E75FC498BE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Freeform 38">
                  <a:extLst>
                    <a:ext uri="{FF2B5EF4-FFF2-40B4-BE49-F238E27FC236}">
                      <a16:creationId xmlns:a16="http://schemas.microsoft.com/office/drawing/2014/main" id="{D280CE14-8944-254D-8B1F-894AD27B66D3}"/>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86" name="Freeform 48">
              <a:extLst>
                <a:ext uri="{FF2B5EF4-FFF2-40B4-BE49-F238E27FC236}">
                  <a16:creationId xmlns:a16="http://schemas.microsoft.com/office/drawing/2014/main" id="{A1C3D94C-83E9-0F40-97E5-B369E086816C}"/>
                </a:ext>
              </a:extLst>
            </p:cNvPr>
            <p:cNvSpPr>
              <a:spLocks/>
            </p:cNvSpPr>
            <p:nvPr/>
          </p:nvSpPr>
          <p:spPr bwMode="auto">
            <a:xfrm>
              <a:off x="7613828" y="3709588"/>
              <a:ext cx="185737" cy="431800"/>
            </a:xfrm>
            <a:custGeom>
              <a:avLst/>
              <a:gdLst>
                <a:gd name="T0" fmla="*/ 2147483647 w 117"/>
                <a:gd name="T1" fmla="*/ 2147483647 h 272"/>
                <a:gd name="T2" fmla="*/ 2147483647 w 117"/>
                <a:gd name="T3" fmla="*/ 2147483647 h 272"/>
                <a:gd name="T4" fmla="*/ 2147483647 w 117"/>
                <a:gd name="T5" fmla="*/ 2147483647 h 272"/>
                <a:gd name="T6" fmla="*/ 0 w 117"/>
                <a:gd name="T7" fmla="*/ 2147483647 h 272"/>
                <a:gd name="T8" fmla="*/ 2147483647 w 117"/>
                <a:gd name="T9" fmla="*/ 2147483647 h 272"/>
                <a:gd name="T10" fmla="*/ 2147483647 w 117"/>
                <a:gd name="T11" fmla="*/ 2147483647 h 272"/>
                <a:gd name="T12" fmla="*/ 2147483647 w 117"/>
                <a:gd name="T13" fmla="*/ 0 h 272"/>
                <a:gd name="T14" fmla="*/ 2147483647 w 117"/>
                <a:gd name="T15" fmla="*/ 2147483647 h 2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7" h="272">
                  <a:moveTo>
                    <a:pt x="6" y="6"/>
                  </a:moveTo>
                  <a:lnTo>
                    <a:pt x="3" y="77"/>
                  </a:lnTo>
                  <a:lnTo>
                    <a:pt x="59" y="120"/>
                  </a:lnTo>
                  <a:lnTo>
                    <a:pt x="0" y="146"/>
                  </a:lnTo>
                  <a:lnTo>
                    <a:pt x="3" y="270"/>
                  </a:lnTo>
                  <a:lnTo>
                    <a:pt x="117" y="272"/>
                  </a:lnTo>
                  <a:lnTo>
                    <a:pt x="114" y="0"/>
                  </a:lnTo>
                  <a:lnTo>
                    <a:pt x="6" y="6"/>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87" name="Group 50">
              <a:extLst>
                <a:ext uri="{FF2B5EF4-FFF2-40B4-BE49-F238E27FC236}">
                  <a16:creationId xmlns:a16="http://schemas.microsoft.com/office/drawing/2014/main" id="{605457C9-55E9-234B-AF40-1C2CEC7BD520}"/>
                </a:ext>
              </a:extLst>
            </p:cNvPr>
            <p:cNvGrpSpPr>
              <a:grpSpLocks/>
            </p:cNvGrpSpPr>
            <p:nvPr/>
          </p:nvGrpSpPr>
          <p:grpSpPr bwMode="auto">
            <a:xfrm>
              <a:off x="4784903" y="3714350"/>
              <a:ext cx="469900" cy="465138"/>
              <a:chOff x="881" y="2283"/>
              <a:chExt cx="296" cy="293"/>
            </a:xfrm>
          </p:grpSpPr>
          <p:sp>
            <p:nvSpPr>
              <p:cNvPr id="88" name="Rectangle 51">
                <a:extLst>
                  <a:ext uri="{FF2B5EF4-FFF2-40B4-BE49-F238E27FC236}">
                    <a16:creationId xmlns:a16="http://schemas.microsoft.com/office/drawing/2014/main" id="{5A66C211-A318-FD43-B1DC-494380C212A1}"/>
                  </a:ext>
                </a:extLst>
              </p:cNvPr>
              <p:cNvSpPr>
                <a:spLocks noChangeArrowheads="1"/>
              </p:cNvSpPr>
              <p:nvPr/>
            </p:nvSpPr>
            <p:spPr bwMode="auto">
              <a:xfrm>
                <a:off x="1026" y="2283"/>
                <a:ext cx="122" cy="2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89" name="Group 52">
                <a:extLst>
                  <a:ext uri="{FF2B5EF4-FFF2-40B4-BE49-F238E27FC236}">
                    <a16:creationId xmlns:a16="http://schemas.microsoft.com/office/drawing/2014/main" id="{028FC7D3-7EE7-2840-8091-94C524E05F4E}"/>
                  </a:ext>
                </a:extLst>
              </p:cNvPr>
              <p:cNvGrpSpPr>
                <a:grpSpLocks/>
              </p:cNvGrpSpPr>
              <p:nvPr/>
            </p:nvGrpSpPr>
            <p:grpSpPr bwMode="auto">
              <a:xfrm flipH="1">
                <a:off x="881" y="2283"/>
                <a:ext cx="296" cy="293"/>
                <a:chOff x="2839" y="3501"/>
                <a:chExt cx="755" cy="803"/>
              </a:xfrm>
            </p:grpSpPr>
            <p:pic>
              <p:nvPicPr>
                <p:cNvPr id="90" name="Picture 53" descr="desktop_computer_stylized_medium">
                  <a:extLst>
                    <a:ext uri="{FF2B5EF4-FFF2-40B4-BE49-F238E27FC236}">
                      <a16:creationId xmlns:a16="http://schemas.microsoft.com/office/drawing/2014/main" id="{5DF1881B-0BF4-AD42-A217-8A59265F13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Freeform 54">
                  <a:extLst>
                    <a:ext uri="{FF2B5EF4-FFF2-40B4-BE49-F238E27FC236}">
                      <a16:creationId xmlns:a16="http://schemas.microsoft.com/office/drawing/2014/main" id="{70153128-AD53-344E-AC41-31C4A7A688E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92" name="Group 55">
              <a:extLst>
                <a:ext uri="{FF2B5EF4-FFF2-40B4-BE49-F238E27FC236}">
                  <a16:creationId xmlns:a16="http://schemas.microsoft.com/office/drawing/2014/main" id="{BC8220C0-F289-EA49-A8E3-C57D20507ACD}"/>
                </a:ext>
              </a:extLst>
            </p:cNvPr>
            <p:cNvGrpSpPr>
              <a:grpSpLocks/>
            </p:cNvGrpSpPr>
            <p:nvPr/>
          </p:nvGrpSpPr>
          <p:grpSpPr bwMode="auto">
            <a:xfrm>
              <a:off x="4493546" y="3633388"/>
              <a:ext cx="223838" cy="501650"/>
              <a:chOff x="4140" y="429"/>
              <a:chExt cx="1425" cy="2396"/>
            </a:xfrm>
          </p:grpSpPr>
          <p:sp>
            <p:nvSpPr>
              <p:cNvPr id="93" name="Freeform 56">
                <a:extLst>
                  <a:ext uri="{FF2B5EF4-FFF2-40B4-BE49-F238E27FC236}">
                    <a16:creationId xmlns:a16="http://schemas.microsoft.com/office/drawing/2014/main" id="{4F76258E-0BBD-8E40-98DF-823F02EF9ACC}"/>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Rectangle 57">
                <a:extLst>
                  <a:ext uri="{FF2B5EF4-FFF2-40B4-BE49-F238E27FC236}">
                    <a16:creationId xmlns:a16="http://schemas.microsoft.com/office/drawing/2014/main" id="{7ED94245-5F5F-444B-9321-EDC0812D8D8E}"/>
                  </a:ext>
                </a:extLst>
              </p:cNvPr>
              <p:cNvSpPr>
                <a:spLocks noChangeArrowheads="1"/>
              </p:cNvSpPr>
              <p:nvPr/>
            </p:nvSpPr>
            <p:spPr bwMode="auto">
              <a:xfrm>
                <a:off x="4211" y="429"/>
                <a:ext cx="1041" cy="2282"/>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95" name="Freeform 58">
                <a:extLst>
                  <a:ext uri="{FF2B5EF4-FFF2-40B4-BE49-F238E27FC236}">
                    <a16:creationId xmlns:a16="http://schemas.microsoft.com/office/drawing/2014/main" id="{1F9330A9-C80A-E34C-9993-F9F6EFA2E932}"/>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Freeform 59">
                <a:extLst>
                  <a:ext uri="{FF2B5EF4-FFF2-40B4-BE49-F238E27FC236}">
                    <a16:creationId xmlns:a16="http://schemas.microsoft.com/office/drawing/2014/main" id="{EED46AB6-5210-284B-BD15-CC7F3CC066FE}"/>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7" name="Rectangle 60">
                <a:extLst>
                  <a:ext uri="{FF2B5EF4-FFF2-40B4-BE49-F238E27FC236}">
                    <a16:creationId xmlns:a16="http://schemas.microsoft.com/office/drawing/2014/main" id="{FCD372CD-8E16-EB40-BCB5-6518B2E541EE}"/>
                  </a:ext>
                </a:extLst>
              </p:cNvPr>
              <p:cNvSpPr>
                <a:spLocks noChangeArrowheads="1"/>
              </p:cNvSpPr>
              <p:nvPr/>
            </p:nvSpPr>
            <p:spPr bwMode="auto">
              <a:xfrm>
                <a:off x="4211" y="694"/>
                <a:ext cx="596" cy="4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98" name="Group 61">
                <a:extLst>
                  <a:ext uri="{FF2B5EF4-FFF2-40B4-BE49-F238E27FC236}">
                    <a16:creationId xmlns:a16="http://schemas.microsoft.com/office/drawing/2014/main" id="{A9F56FC0-6211-5447-8838-1C3E5659D8CC}"/>
                  </a:ext>
                </a:extLst>
              </p:cNvPr>
              <p:cNvGrpSpPr>
                <a:grpSpLocks/>
              </p:cNvGrpSpPr>
              <p:nvPr/>
            </p:nvGrpSpPr>
            <p:grpSpPr bwMode="auto">
              <a:xfrm>
                <a:off x="4749" y="668"/>
                <a:ext cx="581" cy="145"/>
                <a:chOff x="614" y="2568"/>
                <a:chExt cx="725" cy="139"/>
              </a:xfrm>
            </p:grpSpPr>
            <p:sp>
              <p:nvSpPr>
                <p:cNvPr id="141" name="AutoShape 62">
                  <a:extLst>
                    <a:ext uri="{FF2B5EF4-FFF2-40B4-BE49-F238E27FC236}">
                      <a16:creationId xmlns:a16="http://schemas.microsoft.com/office/drawing/2014/main" id="{B2006563-73E3-C341-BE69-A2D714EE0E00}"/>
                    </a:ext>
                  </a:extLst>
                </p:cNvPr>
                <p:cNvSpPr>
                  <a:spLocks noChangeArrowheads="1"/>
                </p:cNvSpPr>
                <p:nvPr/>
              </p:nvSpPr>
              <p:spPr bwMode="auto">
                <a:xfrm>
                  <a:off x="611" y="2571"/>
                  <a:ext cx="731"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42" name="AutoShape 63">
                  <a:extLst>
                    <a:ext uri="{FF2B5EF4-FFF2-40B4-BE49-F238E27FC236}">
                      <a16:creationId xmlns:a16="http://schemas.microsoft.com/office/drawing/2014/main" id="{452EDF48-634C-DC4E-976C-1E4013FE6563}"/>
                    </a:ext>
                  </a:extLst>
                </p:cNvPr>
                <p:cNvSpPr>
                  <a:spLocks noChangeArrowheads="1"/>
                </p:cNvSpPr>
                <p:nvPr/>
              </p:nvSpPr>
              <p:spPr bwMode="auto">
                <a:xfrm>
                  <a:off x="623" y="2586"/>
                  <a:ext cx="70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sp>
            <p:nvSpPr>
              <p:cNvPr id="99" name="Rectangle 64">
                <a:extLst>
                  <a:ext uri="{FF2B5EF4-FFF2-40B4-BE49-F238E27FC236}">
                    <a16:creationId xmlns:a16="http://schemas.microsoft.com/office/drawing/2014/main" id="{517F2B13-C563-4E43-B2A5-C5BD2544BCE8}"/>
                  </a:ext>
                </a:extLst>
              </p:cNvPr>
              <p:cNvSpPr>
                <a:spLocks noChangeArrowheads="1"/>
              </p:cNvSpPr>
              <p:nvPr/>
            </p:nvSpPr>
            <p:spPr bwMode="auto">
              <a:xfrm>
                <a:off x="4221" y="1020"/>
                <a:ext cx="596" cy="4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00" name="Group 65">
                <a:extLst>
                  <a:ext uri="{FF2B5EF4-FFF2-40B4-BE49-F238E27FC236}">
                    <a16:creationId xmlns:a16="http://schemas.microsoft.com/office/drawing/2014/main" id="{4ED80E09-23D9-1444-A08C-74DBBD9F351B}"/>
                  </a:ext>
                </a:extLst>
              </p:cNvPr>
              <p:cNvGrpSpPr>
                <a:grpSpLocks/>
              </p:cNvGrpSpPr>
              <p:nvPr/>
            </p:nvGrpSpPr>
            <p:grpSpPr bwMode="auto">
              <a:xfrm>
                <a:off x="4747" y="994"/>
                <a:ext cx="581" cy="134"/>
                <a:chOff x="614" y="2568"/>
                <a:chExt cx="725" cy="139"/>
              </a:xfrm>
            </p:grpSpPr>
            <p:sp>
              <p:nvSpPr>
                <p:cNvPr id="139" name="AutoShape 66">
                  <a:extLst>
                    <a:ext uri="{FF2B5EF4-FFF2-40B4-BE49-F238E27FC236}">
                      <a16:creationId xmlns:a16="http://schemas.microsoft.com/office/drawing/2014/main" id="{BD5E8DEF-A6A7-524F-A3E8-38105351EF54}"/>
                    </a:ext>
                  </a:extLst>
                </p:cNvPr>
                <p:cNvSpPr>
                  <a:spLocks noChangeArrowheads="1"/>
                </p:cNvSpPr>
                <p:nvPr/>
              </p:nvSpPr>
              <p:spPr bwMode="auto">
                <a:xfrm>
                  <a:off x="613" y="2572"/>
                  <a:ext cx="731" cy="134"/>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40" name="AutoShape 67">
                  <a:extLst>
                    <a:ext uri="{FF2B5EF4-FFF2-40B4-BE49-F238E27FC236}">
                      <a16:creationId xmlns:a16="http://schemas.microsoft.com/office/drawing/2014/main" id="{83CE605A-8B9B-FF4A-ADD9-77EFF07CEC97}"/>
                    </a:ext>
                  </a:extLst>
                </p:cNvPr>
                <p:cNvSpPr>
                  <a:spLocks noChangeArrowheads="1"/>
                </p:cNvSpPr>
                <p:nvPr/>
              </p:nvSpPr>
              <p:spPr bwMode="auto">
                <a:xfrm>
                  <a:off x="626" y="2588"/>
                  <a:ext cx="706"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sp>
            <p:nvSpPr>
              <p:cNvPr id="101" name="Rectangle 68">
                <a:extLst>
                  <a:ext uri="{FF2B5EF4-FFF2-40B4-BE49-F238E27FC236}">
                    <a16:creationId xmlns:a16="http://schemas.microsoft.com/office/drawing/2014/main" id="{13298108-AEB2-9C4B-9F8E-E0273C39A75B}"/>
                  </a:ext>
                </a:extLst>
              </p:cNvPr>
              <p:cNvSpPr>
                <a:spLocks noChangeArrowheads="1"/>
              </p:cNvSpPr>
              <p:nvPr/>
            </p:nvSpPr>
            <p:spPr bwMode="auto">
              <a:xfrm>
                <a:off x="4221" y="1362"/>
                <a:ext cx="596" cy="4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02" name="Rectangle 69">
                <a:extLst>
                  <a:ext uri="{FF2B5EF4-FFF2-40B4-BE49-F238E27FC236}">
                    <a16:creationId xmlns:a16="http://schemas.microsoft.com/office/drawing/2014/main" id="{998350A7-0615-C644-9F45-39D62BDB9867}"/>
                  </a:ext>
                </a:extLst>
              </p:cNvPr>
              <p:cNvSpPr>
                <a:spLocks noChangeArrowheads="1"/>
              </p:cNvSpPr>
              <p:nvPr/>
            </p:nvSpPr>
            <p:spPr bwMode="auto">
              <a:xfrm>
                <a:off x="4231" y="1657"/>
                <a:ext cx="596" cy="4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03" name="Group 70">
                <a:extLst>
                  <a:ext uri="{FF2B5EF4-FFF2-40B4-BE49-F238E27FC236}">
                    <a16:creationId xmlns:a16="http://schemas.microsoft.com/office/drawing/2014/main" id="{B66F256F-0190-C34D-B1CF-5EC3FBA6E08D}"/>
                  </a:ext>
                </a:extLst>
              </p:cNvPr>
              <p:cNvGrpSpPr>
                <a:grpSpLocks/>
              </p:cNvGrpSpPr>
              <p:nvPr/>
            </p:nvGrpSpPr>
            <p:grpSpPr bwMode="auto">
              <a:xfrm>
                <a:off x="4735" y="1627"/>
                <a:ext cx="582" cy="151"/>
                <a:chOff x="614" y="2568"/>
                <a:chExt cx="725" cy="139"/>
              </a:xfrm>
            </p:grpSpPr>
            <p:sp>
              <p:nvSpPr>
                <p:cNvPr id="119" name="AutoShape 71">
                  <a:extLst>
                    <a:ext uri="{FF2B5EF4-FFF2-40B4-BE49-F238E27FC236}">
                      <a16:creationId xmlns:a16="http://schemas.microsoft.com/office/drawing/2014/main" id="{B44DED58-257C-B64B-BAD6-1093812EF734}"/>
                    </a:ext>
                  </a:extLst>
                </p:cNvPr>
                <p:cNvSpPr>
                  <a:spLocks noChangeArrowheads="1"/>
                </p:cNvSpPr>
                <p:nvPr/>
              </p:nvSpPr>
              <p:spPr bwMode="auto">
                <a:xfrm>
                  <a:off x="616" y="2568"/>
                  <a:ext cx="718" cy="140"/>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20" name="AutoShape 72">
                  <a:extLst>
                    <a:ext uri="{FF2B5EF4-FFF2-40B4-BE49-F238E27FC236}">
                      <a16:creationId xmlns:a16="http://schemas.microsoft.com/office/drawing/2014/main" id="{17264758-5A11-0143-AA34-8D5FF585E9F0}"/>
                    </a:ext>
                  </a:extLst>
                </p:cNvPr>
                <p:cNvSpPr>
                  <a:spLocks noChangeArrowheads="1"/>
                </p:cNvSpPr>
                <p:nvPr/>
              </p:nvSpPr>
              <p:spPr bwMode="auto">
                <a:xfrm>
                  <a:off x="628" y="2582"/>
                  <a:ext cx="692" cy="11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sp>
            <p:nvSpPr>
              <p:cNvPr id="104" name="Freeform 73">
                <a:extLst>
                  <a:ext uri="{FF2B5EF4-FFF2-40B4-BE49-F238E27FC236}">
                    <a16:creationId xmlns:a16="http://schemas.microsoft.com/office/drawing/2014/main" id="{F9396AFF-50A0-E543-85ED-A1775DCAB5BB}"/>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5" name="Group 74">
                <a:extLst>
                  <a:ext uri="{FF2B5EF4-FFF2-40B4-BE49-F238E27FC236}">
                    <a16:creationId xmlns:a16="http://schemas.microsoft.com/office/drawing/2014/main" id="{EFAA059B-DB96-6A46-B4E6-8F3321F53126}"/>
                  </a:ext>
                </a:extLst>
              </p:cNvPr>
              <p:cNvGrpSpPr>
                <a:grpSpLocks/>
              </p:cNvGrpSpPr>
              <p:nvPr/>
            </p:nvGrpSpPr>
            <p:grpSpPr bwMode="auto">
              <a:xfrm>
                <a:off x="4739" y="1327"/>
                <a:ext cx="582" cy="139"/>
                <a:chOff x="614" y="2568"/>
                <a:chExt cx="725" cy="139"/>
              </a:xfrm>
            </p:grpSpPr>
            <p:sp>
              <p:nvSpPr>
                <p:cNvPr id="117" name="AutoShape 75">
                  <a:extLst>
                    <a:ext uri="{FF2B5EF4-FFF2-40B4-BE49-F238E27FC236}">
                      <a16:creationId xmlns:a16="http://schemas.microsoft.com/office/drawing/2014/main" id="{83348DAB-4511-F04F-BD32-D337DF959B21}"/>
                    </a:ext>
                  </a:extLst>
                </p:cNvPr>
                <p:cNvSpPr>
                  <a:spLocks noChangeArrowheads="1"/>
                </p:cNvSpPr>
                <p:nvPr/>
              </p:nvSpPr>
              <p:spPr bwMode="auto">
                <a:xfrm>
                  <a:off x="611" y="2565"/>
                  <a:ext cx="730" cy="144"/>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8" name="AutoShape 76">
                  <a:extLst>
                    <a:ext uri="{FF2B5EF4-FFF2-40B4-BE49-F238E27FC236}">
                      <a16:creationId xmlns:a16="http://schemas.microsoft.com/office/drawing/2014/main" id="{A1C8B31D-3D51-2648-9688-2AEA89487C8D}"/>
                    </a:ext>
                  </a:extLst>
                </p:cNvPr>
                <p:cNvSpPr>
                  <a:spLocks noChangeArrowheads="1"/>
                </p:cNvSpPr>
                <p:nvPr/>
              </p:nvSpPr>
              <p:spPr bwMode="auto">
                <a:xfrm>
                  <a:off x="623" y="2580"/>
                  <a:ext cx="705"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sp>
            <p:nvSpPr>
              <p:cNvPr id="106" name="Rectangle 77">
                <a:extLst>
                  <a:ext uri="{FF2B5EF4-FFF2-40B4-BE49-F238E27FC236}">
                    <a16:creationId xmlns:a16="http://schemas.microsoft.com/office/drawing/2014/main" id="{7EF69E7C-0C67-7148-8FE3-54101303E382}"/>
                  </a:ext>
                </a:extLst>
              </p:cNvPr>
              <p:cNvSpPr>
                <a:spLocks noChangeArrowheads="1"/>
              </p:cNvSpPr>
              <p:nvPr/>
            </p:nvSpPr>
            <p:spPr bwMode="auto">
              <a:xfrm>
                <a:off x="5252" y="429"/>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07" name="Freeform 78">
                <a:extLst>
                  <a:ext uri="{FF2B5EF4-FFF2-40B4-BE49-F238E27FC236}">
                    <a16:creationId xmlns:a16="http://schemas.microsoft.com/office/drawing/2014/main" id="{FBDFC7A2-78F6-6B42-8CB8-7F23EE4E35C0}"/>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8" name="Freeform 79">
                <a:extLst>
                  <a:ext uri="{FF2B5EF4-FFF2-40B4-BE49-F238E27FC236}">
                    <a16:creationId xmlns:a16="http://schemas.microsoft.com/office/drawing/2014/main" id="{CC939040-7BF3-9046-BF6A-0458E0E2ED59}"/>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Oval 80">
                <a:extLst>
                  <a:ext uri="{FF2B5EF4-FFF2-40B4-BE49-F238E27FC236}">
                    <a16:creationId xmlns:a16="http://schemas.microsoft.com/office/drawing/2014/main" id="{D3889CB4-554F-C549-9233-410F2A7029F0}"/>
                  </a:ext>
                </a:extLst>
              </p:cNvPr>
              <p:cNvSpPr>
                <a:spLocks noChangeArrowheads="1"/>
              </p:cNvSpPr>
              <p:nvPr/>
            </p:nvSpPr>
            <p:spPr bwMode="auto">
              <a:xfrm>
                <a:off x="5514" y="2613"/>
                <a:ext cx="51" cy="91"/>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0" name="Freeform 81">
                <a:extLst>
                  <a:ext uri="{FF2B5EF4-FFF2-40B4-BE49-F238E27FC236}">
                    <a16:creationId xmlns:a16="http://schemas.microsoft.com/office/drawing/2014/main" id="{01CB4D71-6B24-D14B-8E88-E20AA937EAC3}"/>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1" name="AutoShape 82">
                <a:extLst>
                  <a:ext uri="{FF2B5EF4-FFF2-40B4-BE49-F238E27FC236}">
                    <a16:creationId xmlns:a16="http://schemas.microsoft.com/office/drawing/2014/main" id="{765BBEDF-3C6B-1040-8B52-503C49ECEE41}"/>
                  </a:ext>
                </a:extLst>
              </p:cNvPr>
              <p:cNvSpPr>
                <a:spLocks noChangeArrowheads="1"/>
              </p:cNvSpPr>
              <p:nvPr/>
            </p:nvSpPr>
            <p:spPr bwMode="auto">
              <a:xfrm>
                <a:off x="4140" y="2681"/>
                <a:ext cx="1203"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2" name="AutoShape 83">
                <a:extLst>
                  <a:ext uri="{FF2B5EF4-FFF2-40B4-BE49-F238E27FC236}">
                    <a16:creationId xmlns:a16="http://schemas.microsoft.com/office/drawing/2014/main" id="{6FAE78A0-65F7-5C4E-B7EA-70A785714C79}"/>
                  </a:ext>
                </a:extLst>
              </p:cNvPr>
              <p:cNvSpPr>
                <a:spLocks noChangeArrowheads="1"/>
              </p:cNvSpPr>
              <p:nvPr/>
            </p:nvSpPr>
            <p:spPr bwMode="auto">
              <a:xfrm>
                <a:off x="4211" y="2711"/>
                <a:ext cx="1061"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3" name="Oval 84">
                <a:extLst>
                  <a:ext uri="{FF2B5EF4-FFF2-40B4-BE49-F238E27FC236}">
                    <a16:creationId xmlns:a16="http://schemas.microsoft.com/office/drawing/2014/main" id="{AABAB6CF-26FB-E547-93D6-6BFF67172415}"/>
                  </a:ext>
                </a:extLst>
              </p:cNvPr>
              <p:cNvSpPr>
                <a:spLocks noChangeArrowheads="1"/>
              </p:cNvSpPr>
              <p:nvPr/>
            </p:nvSpPr>
            <p:spPr bwMode="auto">
              <a:xfrm>
                <a:off x="4312" y="2385"/>
                <a:ext cx="152"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4" name="Oval 85">
                <a:extLst>
                  <a:ext uri="{FF2B5EF4-FFF2-40B4-BE49-F238E27FC236}">
                    <a16:creationId xmlns:a16="http://schemas.microsoft.com/office/drawing/2014/main" id="{EE66FB07-9865-0B46-8669-F1B01050BFB9}"/>
                  </a:ext>
                </a:extLst>
              </p:cNvPr>
              <p:cNvSpPr>
                <a:spLocks noChangeArrowheads="1"/>
              </p:cNvSpPr>
              <p:nvPr/>
            </p:nvSpPr>
            <p:spPr bwMode="auto">
              <a:xfrm>
                <a:off x="4484" y="2385"/>
                <a:ext cx="162" cy="144"/>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115" name="Oval 86">
                <a:extLst>
                  <a:ext uri="{FF2B5EF4-FFF2-40B4-BE49-F238E27FC236}">
                    <a16:creationId xmlns:a16="http://schemas.microsoft.com/office/drawing/2014/main" id="{5A789240-A8CA-A84D-A9E3-BD6D3717368B}"/>
                  </a:ext>
                </a:extLst>
              </p:cNvPr>
              <p:cNvSpPr>
                <a:spLocks noChangeArrowheads="1"/>
              </p:cNvSpPr>
              <p:nvPr/>
            </p:nvSpPr>
            <p:spPr bwMode="auto">
              <a:xfrm>
                <a:off x="4666" y="2378"/>
                <a:ext cx="152"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6" name="Rectangle 87">
                <a:extLst>
                  <a:ext uri="{FF2B5EF4-FFF2-40B4-BE49-F238E27FC236}">
                    <a16:creationId xmlns:a16="http://schemas.microsoft.com/office/drawing/2014/main" id="{A762B790-F441-E240-934E-A9664B2F5399}"/>
                  </a:ext>
                </a:extLst>
              </p:cNvPr>
              <p:cNvSpPr>
                <a:spLocks noChangeArrowheads="1"/>
              </p:cNvSpPr>
              <p:nvPr/>
            </p:nvSpPr>
            <p:spPr bwMode="auto">
              <a:xfrm>
                <a:off x="5060" y="1832"/>
                <a:ext cx="91" cy="766"/>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grpSp>
          <p:nvGrpSpPr>
            <p:cNvPr id="143" name="Group 88">
              <a:extLst>
                <a:ext uri="{FF2B5EF4-FFF2-40B4-BE49-F238E27FC236}">
                  <a16:creationId xmlns:a16="http://schemas.microsoft.com/office/drawing/2014/main" id="{17DC5732-628F-6741-852D-2CBD1EC0FDEB}"/>
                </a:ext>
              </a:extLst>
            </p:cNvPr>
            <p:cNvGrpSpPr>
              <a:grpSpLocks/>
            </p:cNvGrpSpPr>
            <p:nvPr/>
          </p:nvGrpSpPr>
          <p:grpSpPr bwMode="auto">
            <a:xfrm>
              <a:off x="7659865" y="3576238"/>
              <a:ext cx="223838" cy="501650"/>
              <a:chOff x="4140" y="429"/>
              <a:chExt cx="1425" cy="2396"/>
            </a:xfrm>
          </p:grpSpPr>
          <p:sp>
            <p:nvSpPr>
              <p:cNvPr id="144" name="Freeform 89">
                <a:extLst>
                  <a:ext uri="{FF2B5EF4-FFF2-40B4-BE49-F238E27FC236}">
                    <a16:creationId xmlns:a16="http://schemas.microsoft.com/office/drawing/2014/main" id="{66258626-CF43-4144-AFB5-A001FE5BE71D}"/>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5" name="Rectangle 90">
                <a:extLst>
                  <a:ext uri="{FF2B5EF4-FFF2-40B4-BE49-F238E27FC236}">
                    <a16:creationId xmlns:a16="http://schemas.microsoft.com/office/drawing/2014/main" id="{75E92CB8-71C3-E048-84D7-F08068A4723B}"/>
                  </a:ext>
                </a:extLst>
              </p:cNvPr>
              <p:cNvSpPr>
                <a:spLocks noChangeArrowheads="1"/>
              </p:cNvSpPr>
              <p:nvPr/>
            </p:nvSpPr>
            <p:spPr bwMode="auto">
              <a:xfrm>
                <a:off x="4211" y="429"/>
                <a:ext cx="1041" cy="2282"/>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46" name="Freeform 91">
                <a:extLst>
                  <a:ext uri="{FF2B5EF4-FFF2-40B4-BE49-F238E27FC236}">
                    <a16:creationId xmlns:a16="http://schemas.microsoft.com/office/drawing/2014/main" id="{71C22EB9-D8A4-F04F-A304-D772EEAB70F8}"/>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7" name="Freeform 92">
                <a:extLst>
                  <a:ext uri="{FF2B5EF4-FFF2-40B4-BE49-F238E27FC236}">
                    <a16:creationId xmlns:a16="http://schemas.microsoft.com/office/drawing/2014/main" id="{A649EF14-8235-8B4A-8B8B-3AC2B2B64C7B}"/>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8" name="Rectangle 93">
                <a:extLst>
                  <a:ext uri="{FF2B5EF4-FFF2-40B4-BE49-F238E27FC236}">
                    <a16:creationId xmlns:a16="http://schemas.microsoft.com/office/drawing/2014/main" id="{2C3B9489-DBCD-1B41-A1E0-9939F842AA3D}"/>
                  </a:ext>
                </a:extLst>
              </p:cNvPr>
              <p:cNvSpPr>
                <a:spLocks noChangeArrowheads="1"/>
              </p:cNvSpPr>
              <p:nvPr/>
            </p:nvSpPr>
            <p:spPr bwMode="auto">
              <a:xfrm>
                <a:off x="4211" y="694"/>
                <a:ext cx="596" cy="4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49" name="Group 94">
                <a:extLst>
                  <a:ext uri="{FF2B5EF4-FFF2-40B4-BE49-F238E27FC236}">
                    <a16:creationId xmlns:a16="http://schemas.microsoft.com/office/drawing/2014/main" id="{5EA53608-D5A4-FB4B-8294-6D9D65EFF00C}"/>
                  </a:ext>
                </a:extLst>
              </p:cNvPr>
              <p:cNvGrpSpPr>
                <a:grpSpLocks/>
              </p:cNvGrpSpPr>
              <p:nvPr/>
            </p:nvGrpSpPr>
            <p:grpSpPr bwMode="auto">
              <a:xfrm>
                <a:off x="4749" y="668"/>
                <a:ext cx="581" cy="145"/>
                <a:chOff x="614" y="2568"/>
                <a:chExt cx="725" cy="139"/>
              </a:xfrm>
            </p:grpSpPr>
            <p:sp>
              <p:nvSpPr>
                <p:cNvPr id="174" name="AutoShape 95">
                  <a:extLst>
                    <a:ext uri="{FF2B5EF4-FFF2-40B4-BE49-F238E27FC236}">
                      <a16:creationId xmlns:a16="http://schemas.microsoft.com/office/drawing/2014/main" id="{AED3F1D5-BB8C-254E-83E5-6EAB6528B99F}"/>
                    </a:ext>
                  </a:extLst>
                </p:cNvPr>
                <p:cNvSpPr>
                  <a:spLocks noChangeArrowheads="1"/>
                </p:cNvSpPr>
                <p:nvPr/>
              </p:nvSpPr>
              <p:spPr bwMode="auto">
                <a:xfrm>
                  <a:off x="611" y="2571"/>
                  <a:ext cx="731"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75" name="AutoShape 96">
                  <a:extLst>
                    <a:ext uri="{FF2B5EF4-FFF2-40B4-BE49-F238E27FC236}">
                      <a16:creationId xmlns:a16="http://schemas.microsoft.com/office/drawing/2014/main" id="{942D2E9F-6E36-084E-9FBC-AD82CA243A50}"/>
                    </a:ext>
                  </a:extLst>
                </p:cNvPr>
                <p:cNvSpPr>
                  <a:spLocks noChangeArrowheads="1"/>
                </p:cNvSpPr>
                <p:nvPr/>
              </p:nvSpPr>
              <p:spPr bwMode="auto">
                <a:xfrm>
                  <a:off x="623" y="2586"/>
                  <a:ext cx="70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sp>
            <p:nvSpPr>
              <p:cNvPr id="150" name="Rectangle 97">
                <a:extLst>
                  <a:ext uri="{FF2B5EF4-FFF2-40B4-BE49-F238E27FC236}">
                    <a16:creationId xmlns:a16="http://schemas.microsoft.com/office/drawing/2014/main" id="{E8FF0B53-6745-A84C-89E0-B850FA20B8A6}"/>
                  </a:ext>
                </a:extLst>
              </p:cNvPr>
              <p:cNvSpPr>
                <a:spLocks noChangeArrowheads="1"/>
              </p:cNvSpPr>
              <p:nvPr/>
            </p:nvSpPr>
            <p:spPr bwMode="auto">
              <a:xfrm>
                <a:off x="4221" y="1020"/>
                <a:ext cx="596" cy="4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51" name="Group 98">
                <a:extLst>
                  <a:ext uri="{FF2B5EF4-FFF2-40B4-BE49-F238E27FC236}">
                    <a16:creationId xmlns:a16="http://schemas.microsoft.com/office/drawing/2014/main" id="{3E1DFAB8-85DC-9B47-A3FC-17FA76E4DB95}"/>
                  </a:ext>
                </a:extLst>
              </p:cNvPr>
              <p:cNvGrpSpPr>
                <a:grpSpLocks/>
              </p:cNvGrpSpPr>
              <p:nvPr/>
            </p:nvGrpSpPr>
            <p:grpSpPr bwMode="auto">
              <a:xfrm>
                <a:off x="4747" y="994"/>
                <a:ext cx="581" cy="134"/>
                <a:chOff x="614" y="2568"/>
                <a:chExt cx="725" cy="139"/>
              </a:xfrm>
            </p:grpSpPr>
            <p:sp>
              <p:nvSpPr>
                <p:cNvPr id="172" name="AutoShape 99">
                  <a:extLst>
                    <a:ext uri="{FF2B5EF4-FFF2-40B4-BE49-F238E27FC236}">
                      <a16:creationId xmlns:a16="http://schemas.microsoft.com/office/drawing/2014/main" id="{9B63DA8A-7611-6449-A57A-B40172E56E2A}"/>
                    </a:ext>
                  </a:extLst>
                </p:cNvPr>
                <p:cNvSpPr>
                  <a:spLocks noChangeArrowheads="1"/>
                </p:cNvSpPr>
                <p:nvPr/>
              </p:nvSpPr>
              <p:spPr bwMode="auto">
                <a:xfrm>
                  <a:off x="613" y="2572"/>
                  <a:ext cx="731" cy="134"/>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73" name="AutoShape 100">
                  <a:extLst>
                    <a:ext uri="{FF2B5EF4-FFF2-40B4-BE49-F238E27FC236}">
                      <a16:creationId xmlns:a16="http://schemas.microsoft.com/office/drawing/2014/main" id="{AB3060D8-D09B-3F4B-AEE4-AEE61862CA56}"/>
                    </a:ext>
                  </a:extLst>
                </p:cNvPr>
                <p:cNvSpPr>
                  <a:spLocks noChangeArrowheads="1"/>
                </p:cNvSpPr>
                <p:nvPr/>
              </p:nvSpPr>
              <p:spPr bwMode="auto">
                <a:xfrm>
                  <a:off x="626" y="2588"/>
                  <a:ext cx="706"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sp>
            <p:nvSpPr>
              <p:cNvPr id="152" name="Rectangle 101">
                <a:extLst>
                  <a:ext uri="{FF2B5EF4-FFF2-40B4-BE49-F238E27FC236}">
                    <a16:creationId xmlns:a16="http://schemas.microsoft.com/office/drawing/2014/main" id="{3C0F1872-3B7D-4A41-8B0C-E81E4AC44AD7}"/>
                  </a:ext>
                </a:extLst>
              </p:cNvPr>
              <p:cNvSpPr>
                <a:spLocks noChangeArrowheads="1"/>
              </p:cNvSpPr>
              <p:nvPr/>
            </p:nvSpPr>
            <p:spPr bwMode="auto">
              <a:xfrm>
                <a:off x="4221" y="1362"/>
                <a:ext cx="596" cy="4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53" name="Rectangle 102">
                <a:extLst>
                  <a:ext uri="{FF2B5EF4-FFF2-40B4-BE49-F238E27FC236}">
                    <a16:creationId xmlns:a16="http://schemas.microsoft.com/office/drawing/2014/main" id="{660918F1-C396-1647-B4E6-234CB13D9502}"/>
                  </a:ext>
                </a:extLst>
              </p:cNvPr>
              <p:cNvSpPr>
                <a:spLocks noChangeArrowheads="1"/>
              </p:cNvSpPr>
              <p:nvPr/>
            </p:nvSpPr>
            <p:spPr bwMode="auto">
              <a:xfrm>
                <a:off x="4231" y="1657"/>
                <a:ext cx="596" cy="4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54" name="Group 103">
                <a:extLst>
                  <a:ext uri="{FF2B5EF4-FFF2-40B4-BE49-F238E27FC236}">
                    <a16:creationId xmlns:a16="http://schemas.microsoft.com/office/drawing/2014/main" id="{A148F5A9-0478-8F4F-89E7-8C39446345C2}"/>
                  </a:ext>
                </a:extLst>
              </p:cNvPr>
              <p:cNvGrpSpPr>
                <a:grpSpLocks/>
              </p:cNvGrpSpPr>
              <p:nvPr/>
            </p:nvGrpSpPr>
            <p:grpSpPr bwMode="auto">
              <a:xfrm>
                <a:off x="4735" y="1627"/>
                <a:ext cx="582" cy="151"/>
                <a:chOff x="614" y="2568"/>
                <a:chExt cx="725" cy="139"/>
              </a:xfrm>
            </p:grpSpPr>
            <p:sp>
              <p:nvSpPr>
                <p:cNvPr id="170" name="AutoShape 104">
                  <a:extLst>
                    <a:ext uri="{FF2B5EF4-FFF2-40B4-BE49-F238E27FC236}">
                      <a16:creationId xmlns:a16="http://schemas.microsoft.com/office/drawing/2014/main" id="{80F9D10C-B532-B14A-B8EA-13E7BE80A42A}"/>
                    </a:ext>
                  </a:extLst>
                </p:cNvPr>
                <p:cNvSpPr>
                  <a:spLocks noChangeArrowheads="1"/>
                </p:cNvSpPr>
                <p:nvPr/>
              </p:nvSpPr>
              <p:spPr bwMode="auto">
                <a:xfrm>
                  <a:off x="616" y="2568"/>
                  <a:ext cx="718" cy="140"/>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71" name="AutoShape 105">
                  <a:extLst>
                    <a:ext uri="{FF2B5EF4-FFF2-40B4-BE49-F238E27FC236}">
                      <a16:creationId xmlns:a16="http://schemas.microsoft.com/office/drawing/2014/main" id="{88383691-0F9A-5544-9926-129A049B8A9C}"/>
                    </a:ext>
                  </a:extLst>
                </p:cNvPr>
                <p:cNvSpPr>
                  <a:spLocks noChangeArrowheads="1"/>
                </p:cNvSpPr>
                <p:nvPr/>
              </p:nvSpPr>
              <p:spPr bwMode="auto">
                <a:xfrm>
                  <a:off x="628" y="2582"/>
                  <a:ext cx="692" cy="11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sp>
            <p:nvSpPr>
              <p:cNvPr id="155" name="Freeform 106">
                <a:extLst>
                  <a:ext uri="{FF2B5EF4-FFF2-40B4-BE49-F238E27FC236}">
                    <a16:creationId xmlns:a16="http://schemas.microsoft.com/office/drawing/2014/main" id="{5F307D13-C702-C846-AAC3-1F59F5B9637C}"/>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56" name="Group 107">
                <a:extLst>
                  <a:ext uri="{FF2B5EF4-FFF2-40B4-BE49-F238E27FC236}">
                    <a16:creationId xmlns:a16="http://schemas.microsoft.com/office/drawing/2014/main" id="{26FB1383-43C2-B14E-B7B3-0D43473DA491}"/>
                  </a:ext>
                </a:extLst>
              </p:cNvPr>
              <p:cNvGrpSpPr>
                <a:grpSpLocks/>
              </p:cNvGrpSpPr>
              <p:nvPr/>
            </p:nvGrpSpPr>
            <p:grpSpPr bwMode="auto">
              <a:xfrm>
                <a:off x="4739" y="1327"/>
                <a:ext cx="582" cy="139"/>
                <a:chOff x="614" y="2568"/>
                <a:chExt cx="725" cy="139"/>
              </a:xfrm>
            </p:grpSpPr>
            <p:sp>
              <p:nvSpPr>
                <p:cNvPr id="168" name="AutoShape 108">
                  <a:extLst>
                    <a:ext uri="{FF2B5EF4-FFF2-40B4-BE49-F238E27FC236}">
                      <a16:creationId xmlns:a16="http://schemas.microsoft.com/office/drawing/2014/main" id="{D061EDA9-2C53-BE45-915E-589037D84565}"/>
                    </a:ext>
                  </a:extLst>
                </p:cNvPr>
                <p:cNvSpPr>
                  <a:spLocks noChangeArrowheads="1"/>
                </p:cNvSpPr>
                <p:nvPr/>
              </p:nvSpPr>
              <p:spPr bwMode="auto">
                <a:xfrm>
                  <a:off x="611" y="2565"/>
                  <a:ext cx="730" cy="144"/>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69" name="AutoShape 109">
                  <a:extLst>
                    <a:ext uri="{FF2B5EF4-FFF2-40B4-BE49-F238E27FC236}">
                      <a16:creationId xmlns:a16="http://schemas.microsoft.com/office/drawing/2014/main" id="{998AB447-94FE-834C-84AB-CB37AB3038DB}"/>
                    </a:ext>
                  </a:extLst>
                </p:cNvPr>
                <p:cNvSpPr>
                  <a:spLocks noChangeArrowheads="1"/>
                </p:cNvSpPr>
                <p:nvPr/>
              </p:nvSpPr>
              <p:spPr bwMode="auto">
                <a:xfrm>
                  <a:off x="623" y="2580"/>
                  <a:ext cx="705"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sp>
            <p:nvSpPr>
              <p:cNvPr id="157" name="Rectangle 110">
                <a:extLst>
                  <a:ext uri="{FF2B5EF4-FFF2-40B4-BE49-F238E27FC236}">
                    <a16:creationId xmlns:a16="http://schemas.microsoft.com/office/drawing/2014/main" id="{7E161FDF-4931-A54D-9200-97C2E9F03CFB}"/>
                  </a:ext>
                </a:extLst>
              </p:cNvPr>
              <p:cNvSpPr>
                <a:spLocks noChangeArrowheads="1"/>
              </p:cNvSpPr>
              <p:nvPr/>
            </p:nvSpPr>
            <p:spPr bwMode="auto">
              <a:xfrm>
                <a:off x="5252" y="429"/>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58" name="Freeform 111">
                <a:extLst>
                  <a:ext uri="{FF2B5EF4-FFF2-40B4-BE49-F238E27FC236}">
                    <a16:creationId xmlns:a16="http://schemas.microsoft.com/office/drawing/2014/main" id="{6F205231-B042-214A-BAF1-BBBFAAE8657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9" name="Freeform 112">
                <a:extLst>
                  <a:ext uri="{FF2B5EF4-FFF2-40B4-BE49-F238E27FC236}">
                    <a16:creationId xmlns:a16="http://schemas.microsoft.com/office/drawing/2014/main" id="{2C9F0014-AAE6-1E42-B6A0-5FDBFB0943CA}"/>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0" name="Oval 113">
                <a:extLst>
                  <a:ext uri="{FF2B5EF4-FFF2-40B4-BE49-F238E27FC236}">
                    <a16:creationId xmlns:a16="http://schemas.microsoft.com/office/drawing/2014/main" id="{8553CA72-700C-7E4C-96EA-C8E02AC51709}"/>
                  </a:ext>
                </a:extLst>
              </p:cNvPr>
              <p:cNvSpPr>
                <a:spLocks noChangeArrowheads="1"/>
              </p:cNvSpPr>
              <p:nvPr/>
            </p:nvSpPr>
            <p:spPr bwMode="auto">
              <a:xfrm>
                <a:off x="5514" y="2613"/>
                <a:ext cx="51" cy="91"/>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61" name="Freeform 114">
                <a:extLst>
                  <a:ext uri="{FF2B5EF4-FFF2-40B4-BE49-F238E27FC236}">
                    <a16:creationId xmlns:a16="http://schemas.microsoft.com/office/drawing/2014/main" id="{E1B0C7DC-C796-224B-95BB-EA9A64983E63}"/>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2" name="AutoShape 115">
                <a:extLst>
                  <a:ext uri="{FF2B5EF4-FFF2-40B4-BE49-F238E27FC236}">
                    <a16:creationId xmlns:a16="http://schemas.microsoft.com/office/drawing/2014/main" id="{38969B4B-14F8-4C4B-9F4D-1C9709448CC3}"/>
                  </a:ext>
                </a:extLst>
              </p:cNvPr>
              <p:cNvSpPr>
                <a:spLocks noChangeArrowheads="1"/>
              </p:cNvSpPr>
              <p:nvPr/>
            </p:nvSpPr>
            <p:spPr bwMode="auto">
              <a:xfrm>
                <a:off x="4140" y="2681"/>
                <a:ext cx="1203"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63" name="AutoShape 116">
                <a:extLst>
                  <a:ext uri="{FF2B5EF4-FFF2-40B4-BE49-F238E27FC236}">
                    <a16:creationId xmlns:a16="http://schemas.microsoft.com/office/drawing/2014/main" id="{20FB94C7-96EF-D64F-9AEA-E2F1422FE2D0}"/>
                  </a:ext>
                </a:extLst>
              </p:cNvPr>
              <p:cNvSpPr>
                <a:spLocks noChangeArrowheads="1"/>
              </p:cNvSpPr>
              <p:nvPr/>
            </p:nvSpPr>
            <p:spPr bwMode="auto">
              <a:xfrm>
                <a:off x="4211" y="2711"/>
                <a:ext cx="1061"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64" name="Oval 117">
                <a:extLst>
                  <a:ext uri="{FF2B5EF4-FFF2-40B4-BE49-F238E27FC236}">
                    <a16:creationId xmlns:a16="http://schemas.microsoft.com/office/drawing/2014/main" id="{307DF5A4-259A-DC44-9789-8EE924382397}"/>
                  </a:ext>
                </a:extLst>
              </p:cNvPr>
              <p:cNvSpPr>
                <a:spLocks noChangeArrowheads="1"/>
              </p:cNvSpPr>
              <p:nvPr/>
            </p:nvSpPr>
            <p:spPr bwMode="auto">
              <a:xfrm>
                <a:off x="4312" y="2385"/>
                <a:ext cx="152"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65" name="Oval 118">
                <a:extLst>
                  <a:ext uri="{FF2B5EF4-FFF2-40B4-BE49-F238E27FC236}">
                    <a16:creationId xmlns:a16="http://schemas.microsoft.com/office/drawing/2014/main" id="{6D1DB86E-92BD-2544-B8B1-844EDAE5784B}"/>
                  </a:ext>
                </a:extLst>
              </p:cNvPr>
              <p:cNvSpPr>
                <a:spLocks noChangeArrowheads="1"/>
              </p:cNvSpPr>
              <p:nvPr/>
            </p:nvSpPr>
            <p:spPr bwMode="auto">
              <a:xfrm>
                <a:off x="4484" y="2385"/>
                <a:ext cx="162" cy="144"/>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166" name="Oval 119">
                <a:extLst>
                  <a:ext uri="{FF2B5EF4-FFF2-40B4-BE49-F238E27FC236}">
                    <a16:creationId xmlns:a16="http://schemas.microsoft.com/office/drawing/2014/main" id="{B13B6B0E-57D8-B54A-814C-263EB46D92DD}"/>
                  </a:ext>
                </a:extLst>
              </p:cNvPr>
              <p:cNvSpPr>
                <a:spLocks noChangeArrowheads="1"/>
              </p:cNvSpPr>
              <p:nvPr/>
            </p:nvSpPr>
            <p:spPr bwMode="auto">
              <a:xfrm>
                <a:off x="4666" y="2378"/>
                <a:ext cx="152"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67" name="Rectangle 120">
                <a:extLst>
                  <a:ext uri="{FF2B5EF4-FFF2-40B4-BE49-F238E27FC236}">
                    <a16:creationId xmlns:a16="http://schemas.microsoft.com/office/drawing/2014/main" id="{270171A8-F5A4-F640-8B20-2A908A8BA70C}"/>
                  </a:ext>
                </a:extLst>
              </p:cNvPr>
              <p:cNvSpPr>
                <a:spLocks noChangeArrowheads="1"/>
              </p:cNvSpPr>
              <p:nvPr/>
            </p:nvSpPr>
            <p:spPr bwMode="auto">
              <a:xfrm>
                <a:off x="5060" y="1832"/>
                <a:ext cx="91" cy="766"/>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grpSp>
      <p:sp>
        <p:nvSpPr>
          <p:cNvPr id="6" name="Freeform 5">
            <a:extLst>
              <a:ext uri="{FF2B5EF4-FFF2-40B4-BE49-F238E27FC236}">
                <a16:creationId xmlns:a16="http://schemas.microsoft.com/office/drawing/2014/main" id="{E31BA10A-DEA2-4D4B-AB0D-89FB36E5C7B3}"/>
              </a:ext>
            </a:extLst>
          </p:cNvPr>
          <p:cNvSpPr/>
          <p:nvPr/>
        </p:nvSpPr>
        <p:spPr>
          <a:xfrm>
            <a:off x="6069496" y="2941983"/>
            <a:ext cx="3750365" cy="2491408"/>
          </a:xfrm>
          <a:custGeom>
            <a:avLst/>
            <a:gdLst>
              <a:gd name="connsiteX0" fmla="*/ 331304 w 3750365"/>
              <a:gd name="connsiteY0" fmla="*/ 0 h 2491408"/>
              <a:gd name="connsiteX1" fmla="*/ 0 w 3750365"/>
              <a:gd name="connsiteY1" fmla="*/ 861391 h 2491408"/>
              <a:gd name="connsiteX2" fmla="*/ 13252 w 3750365"/>
              <a:gd name="connsiteY2" fmla="*/ 1378226 h 2491408"/>
              <a:gd name="connsiteX3" fmla="*/ 26504 w 3750365"/>
              <a:gd name="connsiteY3" fmla="*/ 2491408 h 2491408"/>
              <a:gd name="connsiteX4" fmla="*/ 3750365 w 3750365"/>
              <a:gd name="connsiteY4" fmla="*/ 2451652 h 2491408"/>
              <a:gd name="connsiteX5" fmla="*/ 3723861 w 3750365"/>
              <a:gd name="connsiteY5" fmla="*/ 79513 h 2491408"/>
              <a:gd name="connsiteX6" fmla="*/ 331304 w 3750365"/>
              <a:gd name="connsiteY6" fmla="*/ 0 h 249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0365" h="2491408">
                <a:moveTo>
                  <a:pt x="331304" y="0"/>
                </a:moveTo>
                <a:lnTo>
                  <a:pt x="0" y="861391"/>
                </a:lnTo>
                <a:lnTo>
                  <a:pt x="13252" y="1378226"/>
                </a:lnTo>
                <a:lnTo>
                  <a:pt x="26504" y="2491408"/>
                </a:lnTo>
                <a:lnTo>
                  <a:pt x="3750365" y="2451652"/>
                </a:lnTo>
                <a:lnTo>
                  <a:pt x="3723861" y="79513"/>
                </a:lnTo>
                <a:lnTo>
                  <a:pt x="33130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1" name="Slide Number Placeholder 2">
            <a:extLst>
              <a:ext uri="{FF2B5EF4-FFF2-40B4-BE49-F238E27FC236}">
                <a16:creationId xmlns:a16="http://schemas.microsoft.com/office/drawing/2014/main" id="{1DCC9415-F6BD-EB4B-8CBA-8543440AF94D}"/>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28</a:t>
            </a:fld>
            <a:endParaRPr lang="en-US" dirty="0"/>
          </a:p>
        </p:txBody>
      </p:sp>
    </p:spTree>
    <p:extLst>
      <p:ext uri="{BB962C8B-B14F-4D97-AF65-F5344CB8AC3E}">
        <p14:creationId xmlns:p14="http://schemas.microsoft.com/office/powerpoint/2010/main" val="3898697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Selective repeat: the approach</a:t>
            </a:r>
            <a:endParaRPr lang="en-US" sz="4400" dirty="0"/>
          </a:p>
        </p:txBody>
      </p:sp>
      <p:sp>
        <p:nvSpPr>
          <p:cNvPr id="72" name="Rectangle 3">
            <a:extLst>
              <a:ext uri="{FF2B5EF4-FFF2-40B4-BE49-F238E27FC236}">
                <a16:creationId xmlns:a16="http://schemas.microsoft.com/office/drawing/2014/main" id="{09D24536-1438-724B-97D9-02D061CA29EA}"/>
              </a:ext>
            </a:extLst>
          </p:cNvPr>
          <p:cNvSpPr txBox="1">
            <a:spLocks noChangeArrowheads="1"/>
          </p:cNvSpPr>
          <p:nvPr/>
        </p:nvSpPr>
        <p:spPr>
          <a:xfrm>
            <a:off x="545687" y="1489418"/>
            <a:ext cx="11353627"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pipelining</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r>
              <a:rPr kumimoji="0" lang="en-US" altLang="en-US" sz="3200" b="0" i="0" u="none" strike="noStrike" kern="1200" cap="none" spc="0" normalizeH="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multiple</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packets</a:t>
            </a:r>
            <a:r>
              <a:rPr kumimoji="0" lang="en-US" altLang="en-US" sz="3200" b="0" i="0" u="none" strike="noStrike" kern="1200" cap="none" spc="0" normalizeH="0" noProof="0" dirty="0">
                <a:ln>
                  <a:noFill/>
                </a:ln>
                <a:solidFill>
                  <a:prstClr val="black"/>
                </a:solidFill>
                <a:effectLst/>
                <a:uLnTx/>
                <a:uFillTx/>
                <a:latin typeface="Calibri" panose="020F0502020204030204"/>
                <a:ea typeface="ＭＳ Ｐゴシック" panose="020B0600070205080204" pitchFamily="34" charset="-128"/>
                <a:cs typeface="+mn-cs"/>
              </a:rPr>
              <a:t> in flight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receiver individually ACKs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all correctly received packets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buffers packets, as needed, for in-order delivery to upper layer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a:t>
            </a:r>
          </a:p>
          <a:p>
            <a:pPr marL="747713" lvl="1" indent="-227013">
              <a:spcBef>
                <a:spcPts val="1000"/>
              </a:spcBef>
              <a:buClr>
                <a:srgbClr val="0000A3"/>
              </a:buClr>
              <a:defRPr/>
            </a:pPr>
            <a:r>
              <a:rPr lang="en-US" altLang="en-US" sz="2800" dirty="0">
                <a:solidFill>
                  <a:prstClr val="black"/>
                </a:solidFill>
                <a:ea typeface="ＭＳ Ｐゴシック" panose="020B0600070205080204" pitchFamily="34" charset="-128"/>
              </a:rPr>
              <a:t>maintains (conceptually) a timer for each unACKed pkt</a:t>
            </a:r>
          </a:p>
          <a:p>
            <a:pPr marL="1195388" lvl="2" indent="-227013">
              <a:spcBef>
                <a:spcPts val="1000"/>
              </a:spcBef>
              <a:buClr>
                <a:srgbClr val="0000A3"/>
              </a:buClr>
              <a:defRPr/>
            </a:pPr>
            <a:r>
              <a:rPr lang="en-US" altLang="en-US" sz="2800" dirty="0">
                <a:solidFill>
                  <a:prstClr val="black"/>
                </a:solidFill>
                <a:ea typeface="ＭＳ Ｐゴシック" panose="020B0600070205080204" pitchFamily="34" charset="-128"/>
              </a:rPr>
              <a:t>timeout: retransmits single unACKed packet  associated with timeout</a:t>
            </a:r>
          </a:p>
          <a:p>
            <a:pPr marL="746125" lvl="1" indent="-223838">
              <a:spcBef>
                <a:spcPts val="1000"/>
              </a:spcBef>
              <a:buClr>
                <a:srgbClr val="0000A3"/>
              </a:buCl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maintains (conceptually) “window” over </a:t>
            </a:r>
            <a:r>
              <a:rPr kumimoji="0" lang="en-US" altLang="en-US" sz="2800" b="0" i="0" u="none" strike="noStrike" kern="1200" cap="none" spc="0" normalizeH="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consecutive seq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a:t>
            </a:r>
          </a:p>
          <a:p>
            <a:pPr lvl="2" indent="-231775">
              <a:buClr>
                <a:srgbClr val="0000A8"/>
              </a:buCl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limits pipelined, “in flight” packets to be within this window</a:t>
            </a:r>
          </a:p>
        </p:txBody>
      </p:sp>
      <p:sp>
        <p:nvSpPr>
          <p:cNvPr id="4" name="Slide Number Placeholder 2">
            <a:extLst>
              <a:ext uri="{FF2B5EF4-FFF2-40B4-BE49-F238E27FC236}">
                <a16:creationId xmlns:a16="http://schemas.microsoft.com/office/drawing/2014/main" id="{0DFB6A67-ADC6-9C4B-84A6-543096C42B00}"/>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Transport Layer: 3-</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5200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dissolve">
                                      <p:cBhvr>
                                        <p:cTn id="7" dur="500"/>
                                        <p:tgtEl>
                                          <p:spTgt spid="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2">
                                            <p:txEl>
                                              <p:pRg st="1" end="1"/>
                                            </p:txEl>
                                          </p:spTgt>
                                        </p:tgtEl>
                                        <p:attrNameLst>
                                          <p:attrName>style.visibility</p:attrName>
                                        </p:attrNameLst>
                                      </p:cBhvr>
                                      <p:to>
                                        <p:strVal val="visible"/>
                                      </p:to>
                                    </p:set>
                                    <p:animEffect transition="in" filter="dissolve">
                                      <p:cBhvr>
                                        <p:cTn id="12" dur="500"/>
                                        <p:tgtEl>
                                          <p:spTgt spid="72">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2">
                                            <p:txEl>
                                              <p:pRg st="2" end="2"/>
                                            </p:txEl>
                                          </p:spTgt>
                                        </p:tgtEl>
                                        <p:attrNameLst>
                                          <p:attrName>style.visibility</p:attrName>
                                        </p:attrNameLst>
                                      </p:cBhvr>
                                      <p:to>
                                        <p:strVal val="visible"/>
                                      </p:to>
                                    </p:set>
                                    <p:animEffect transition="in" filter="dissolve">
                                      <p:cBhvr>
                                        <p:cTn id="15" dur="500"/>
                                        <p:tgtEl>
                                          <p:spTgt spid="7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2">
                                            <p:txEl>
                                              <p:pRg st="3" end="3"/>
                                            </p:txEl>
                                          </p:spTgt>
                                        </p:tgtEl>
                                        <p:attrNameLst>
                                          <p:attrName>style.visibility</p:attrName>
                                        </p:attrNameLst>
                                      </p:cBhvr>
                                      <p:to>
                                        <p:strVal val="visible"/>
                                      </p:to>
                                    </p:set>
                                    <p:animEffect transition="in" filter="dissolve">
                                      <p:cBhvr>
                                        <p:cTn id="20" dur="500"/>
                                        <p:tgtEl>
                                          <p:spTgt spid="72">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72">
                                            <p:txEl>
                                              <p:pRg st="4" end="4"/>
                                            </p:txEl>
                                          </p:spTgt>
                                        </p:tgtEl>
                                        <p:attrNameLst>
                                          <p:attrName>style.visibility</p:attrName>
                                        </p:attrNameLst>
                                      </p:cBhvr>
                                      <p:to>
                                        <p:strVal val="visible"/>
                                      </p:to>
                                    </p:set>
                                    <p:animEffect transition="in" filter="dissolve">
                                      <p:cBhvr>
                                        <p:cTn id="23" dur="500"/>
                                        <p:tgtEl>
                                          <p:spTgt spid="72">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2">
                                            <p:txEl>
                                              <p:pRg st="5" end="5"/>
                                            </p:txEl>
                                          </p:spTgt>
                                        </p:tgtEl>
                                        <p:attrNameLst>
                                          <p:attrName>style.visibility</p:attrName>
                                        </p:attrNameLst>
                                      </p:cBhvr>
                                      <p:to>
                                        <p:strVal val="visible"/>
                                      </p:to>
                                    </p:set>
                                    <p:animEffect transition="in" filter="dissolve">
                                      <p:cBhvr>
                                        <p:cTn id="26" dur="500"/>
                                        <p:tgtEl>
                                          <p:spTgt spid="72">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72">
                                            <p:txEl>
                                              <p:pRg st="6" end="6"/>
                                            </p:txEl>
                                          </p:spTgt>
                                        </p:tgtEl>
                                        <p:attrNameLst>
                                          <p:attrName>style.visibility</p:attrName>
                                        </p:attrNameLst>
                                      </p:cBhvr>
                                      <p:to>
                                        <p:strVal val="visible"/>
                                      </p:to>
                                    </p:set>
                                    <p:animEffect transition="in" filter="dissolve">
                                      <p:cBhvr>
                                        <p:cTn id="29" dur="500"/>
                                        <p:tgtEl>
                                          <p:spTgt spid="72">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72">
                                            <p:txEl>
                                              <p:pRg st="7" end="7"/>
                                            </p:txEl>
                                          </p:spTgt>
                                        </p:tgtEl>
                                        <p:attrNameLst>
                                          <p:attrName>style.visibility</p:attrName>
                                        </p:attrNameLst>
                                      </p:cBhvr>
                                      <p:to>
                                        <p:strVal val="visible"/>
                                      </p:to>
                                    </p:set>
                                    <p:animEffect transition="in" filter="dissolve">
                                      <p:cBhvr>
                                        <p:cTn id="32" dur="500"/>
                                        <p:tgtEl>
                                          <p:spTgt spid="7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Principles of reliable </a:t>
            </a:r>
            <a:r>
              <a:rPr lang="en-US" dirty="0"/>
              <a:t>d</a:t>
            </a:r>
            <a:r>
              <a:rPr lang="en-US" sz="4400" dirty="0"/>
              <a:t>ata </a:t>
            </a:r>
            <a:r>
              <a:rPr lang="en-US" dirty="0"/>
              <a:t>t</a:t>
            </a:r>
            <a:r>
              <a:rPr lang="en-US" sz="4400" dirty="0"/>
              <a:t>ransfer </a:t>
            </a:r>
          </a:p>
        </p:txBody>
      </p:sp>
      <p:grpSp>
        <p:nvGrpSpPr>
          <p:cNvPr id="9" name="Group 8">
            <a:extLst>
              <a:ext uri="{FF2B5EF4-FFF2-40B4-BE49-F238E27FC236}">
                <a16:creationId xmlns:a16="http://schemas.microsoft.com/office/drawing/2014/main" id="{C7D89CDE-A98B-A64B-A840-9A38508B9B43}"/>
              </a:ext>
            </a:extLst>
          </p:cNvPr>
          <p:cNvGrpSpPr/>
          <p:nvPr/>
        </p:nvGrpSpPr>
        <p:grpSpPr>
          <a:xfrm>
            <a:off x="6226081" y="1900904"/>
            <a:ext cx="5598584" cy="4095684"/>
            <a:chOff x="6226081" y="2364366"/>
            <a:chExt cx="5598584" cy="4095684"/>
          </a:xfrm>
        </p:grpSpPr>
        <p:grpSp>
          <p:nvGrpSpPr>
            <p:cNvPr id="98" name="Group 97">
              <a:extLst>
                <a:ext uri="{FF2B5EF4-FFF2-40B4-BE49-F238E27FC236}">
                  <a16:creationId xmlns:a16="http://schemas.microsoft.com/office/drawing/2014/main" id="{6F69B15D-5882-BD4E-83B7-5C85A253A430}"/>
                </a:ext>
              </a:extLst>
            </p:cNvPr>
            <p:cNvGrpSpPr/>
            <p:nvPr/>
          </p:nvGrpSpPr>
          <p:grpSpPr>
            <a:xfrm>
              <a:off x="6944646" y="2545250"/>
              <a:ext cx="1245036" cy="593992"/>
              <a:chOff x="9852456" y="608434"/>
              <a:chExt cx="1245036" cy="593992"/>
            </a:xfrm>
          </p:grpSpPr>
          <p:sp>
            <p:nvSpPr>
              <p:cNvPr id="157" name="Oval 19">
                <a:extLst>
                  <a:ext uri="{FF2B5EF4-FFF2-40B4-BE49-F238E27FC236}">
                    <a16:creationId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8" name="TextBox 157">
                <a:extLst>
                  <a:ext uri="{FF2B5EF4-FFF2-40B4-BE49-F238E27FC236}">
                    <a16:creationId xmlns:a16="http://schemas.microsoft.com/office/drawing/2014/main" id="{B98075D5-1094-EA42-8C93-9C2D954BC121}"/>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99" name="Group 98">
              <a:extLst>
                <a:ext uri="{FF2B5EF4-FFF2-40B4-BE49-F238E27FC236}">
                  <a16:creationId xmlns:a16="http://schemas.microsoft.com/office/drawing/2014/main" id="{5402A96E-C536-5E4C-BB36-5F57DDFFE613}"/>
                </a:ext>
              </a:extLst>
            </p:cNvPr>
            <p:cNvGrpSpPr/>
            <p:nvPr/>
          </p:nvGrpSpPr>
          <p:grpSpPr>
            <a:xfrm>
              <a:off x="7541116" y="2997281"/>
              <a:ext cx="577241" cy="338554"/>
              <a:chOff x="9950444" y="999755"/>
              <a:chExt cx="577241" cy="338554"/>
            </a:xfrm>
          </p:grpSpPr>
          <p:sp>
            <p:nvSpPr>
              <p:cNvPr id="155" name="Rectangle 154">
                <a:extLst>
                  <a:ext uri="{FF2B5EF4-FFF2-40B4-BE49-F238E27FC236}">
                    <a16:creationId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6" name="TextBox 155">
                <a:extLst>
                  <a:ext uri="{FF2B5EF4-FFF2-40B4-BE49-F238E27FC236}">
                    <a16:creationId xmlns:a16="http://schemas.microsoft.com/office/drawing/2014/main" id="{05315891-C43B-4E47-AA7C-98881DCEDB55}"/>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0" name="Group 194">
              <a:extLst>
                <a:ext uri="{FF2B5EF4-FFF2-40B4-BE49-F238E27FC236}">
                  <a16:creationId xmlns:a16="http://schemas.microsoft.com/office/drawing/2014/main" id="{54168ABB-31DA-FD4E-B361-85C3C0971BE8}"/>
                </a:ext>
              </a:extLst>
            </p:cNvPr>
            <p:cNvGrpSpPr>
              <a:grpSpLocks/>
            </p:cNvGrpSpPr>
            <p:nvPr/>
          </p:nvGrpSpPr>
          <p:grpSpPr bwMode="auto">
            <a:xfrm>
              <a:off x="6677899" y="2425781"/>
              <a:ext cx="545509" cy="512284"/>
              <a:chOff x="-44" y="1473"/>
              <a:chExt cx="981" cy="1105"/>
            </a:xfrm>
          </p:grpSpPr>
          <p:pic>
            <p:nvPicPr>
              <p:cNvPr id="153" name="Picture 195" descr="desktop_computer_stylized_medium">
                <a:extLst>
                  <a:ext uri="{FF2B5EF4-FFF2-40B4-BE49-F238E27FC236}">
                    <a16:creationId xmlns:a16="http://schemas.microsoft.com/office/drawing/2014/main" id="{272E925C-57A6-144C-A625-180C395BB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1" name="Group 100">
              <a:extLst>
                <a:ext uri="{FF2B5EF4-FFF2-40B4-BE49-F238E27FC236}">
                  <a16:creationId xmlns:a16="http://schemas.microsoft.com/office/drawing/2014/main" id="{94E6CD2B-9DBD-9847-AE43-1F20A9F4B7A7}"/>
                </a:ext>
              </a:extLst>
            </p:cNvPr>
            <p:cNvGrpSpPr/>
            <p:nvPr/>
          </p:nvGrpSpPr>
          <p:grpSpPr>
            <a:xfrm>
              <a:off x="10189724" y="2496350"/>
              <a:ext cx="1245036" cy="593992"/>
              <a:chOff x="9852456" y="608434"/>
              <a:chExt cx="1245036" cy="593992"/>
            </a:xfrm>
          </p:grpSpPr>
          <p:sp>
            <p:nvSpPr>
              <p:cNvPr id="151" name="Oval 19">
                <a:extLst>
                  <a:ext uri="{FF2B5EF4-FFF2-40B4-BE49-F238E27FC236}">
                    <a16:creationId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2" name="TextBox 151">
                <a:extLst>
                  <a:ext uri="{FF2B5EF4-FFF2-40B4-BE49-F238E27FC236}">
                    <a16:creationId xmlns:a16="http://schemas.microsoft.com/office/drawing/2014/main" id="{F98362D2-A31F-1547-A061-D0BD0AD53B62}"/>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02" name="Group 101">
              <a:extLst>
                <a:ext uri="{FF2B5EF4-FFF2-40B4-BE49-F238E27FC236}">
                  <a16:creationId xmlns:a16="http://schemas.microsoft.com/office/drawing/2014/main" id="{E2053A92-714B-3A4D-BA72-E2002B5EB226}"/>
                </a:ext>
              </a:extLst>
            </p:cNvPr>
            <p:cNvGrpSpPr/>
            <p:nvPr/>
          </p:nvGrpSpPr>
          <p:grpSpPr>
            <a:xfrm>
              <a:off x="10248853" y="2969571"/>
              <a:ext cx="577241" cy="338554"/>
              <a:chOff x="9678159" y="981583"/>
              <a:chExt cx="577241" cy="338554"/>
            </a:xfrm>
          </p:grpSpPr>
          <p:sp>
            <p:nvSpPr>
              <p:cNvPr id="149" name="Rectangle 148">
                <a:extLst>
                  <a:ext uri="{FF2B5EF4-FFF2-40B4-BE49-F238E27FC236}">
                    <a16:creationId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TextBox 149">
                <a:extLst>
                  <a:ext uri="{FF2B5EF4-FFF2-40B4-BE49-F238E27FC236}">
                    <a16:creationId xmlns:a16="http://schemas.microsoft.com/office/drawing/2014/main" id="{405D7A89-0963-7D45-9872-8A6C26AFF4EB}"/>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3" name="Group 161">
              <a:extLst>
                <a:ext uri="{FF2B5EF4-FFF2-40B4-BE49-F238E27FC236}">
                  <a16:creationId xmlns:a16="http://schemas.microsoft.com/office/drawing/2014/main" id="{72242579-6133-6C4E-BF67-26CF5BCBECC7}"/>
                </a:ext>
              </a:extLst>
            </p:cNvPr>
            <p:cNvGrpSpPr>
              <a:grpSpLocks/>
            </p:cNvGrpSpPr>
            <p:nvPr/>
          </p:nvGrpSpPr>
          <p:grpSpPr bwMode="auto">
            <a:xfrm>
              <a:off x="11287371" y="2364366"/>
              <a:ext cx="230514" cy="466725"/>
              <a:chOff x="4140" y="429"/>
              <a:chExt cx="1425" cy="2396"/>
            </a:xfrm>
          </p:grpSpPr>
          <p:sp>
            <p:nvSpPr>
              <p:cNvPr id="117" name="Freeform 162">
                <a:extLst>
                  <a:ext uri="{FF2B5EF4-FFF2-40B4-BE49-F238E27FC236}">
                    <a16:creationId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8" name="Rectangle 163">
                <a:extLst>
                  <a:ext uri="{FF2B5EF4-FFF2-40B4-BE49-F238E27FC236}">
                    <a16:creationId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9" name="Freeform 164">
                <a:extLst>
                  <a:ext uri="{FF2B5EF4-FFF2-40B4-BE49-F238E27FC236}">
                    <a16:creationId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0" name="Freeform 165">
                <a:extLst>
                  <a:ext uri="{FF2B5EF4-FFF2-40B4-BE49-F238E27FC236}">
                    <a16:creationId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1" name="Rectangle 166">
                <a:extLst>
                  <a:ext uri="{FF2B5EF4-FFF2-40B4-BE49-F238E27FC236}">
                    <a16:creationId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2" name="Group 167">
                <a:extLst>
                  <a:ext uri="{FF2B5EF4-FFF2-40B4-BE49-F238E27FC236}">
                    <a16:creationId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8" name="AutoShape 169">
                  <a:extLst>
                    <a:ext uri="{FF2B5EF4-FFF2-40B4-BE49-F238E27FC236}">
                      <a16:creationId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23" name="Rectangle 170">
                <a:extLst>
                  <a:ext uri="{FF2B5EF4-FFF2-40B4-BE49-F238E27FC236}">
                    <a16:creationId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4" name="Group 171">
                <a:extLst>
                  <a:ext uri="{FF2B5EF4-FFF2-40B4-BE49-F238E27FC236}">
                    <a16:creationId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AutoShape 173">
                  <a:extLst>
                    <a:ext uri="{FF2B5EF4-FFF2-40B4-BE49-F238E27FC236}">
                      <a16:creationId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25" name="Rectangle 174">
                <a:extLst>
                  <a:ext uri="{FF2B5EF4-FFF2-40B4-BE49-F238E27FC236}">
                    <a16:creationId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Rectangle 175">
                <a:extLst>
                  <a:ext uri="{FF2B5EF4-FFF2-40B4-BE49-F238E27FC236}">
                    <a16:creationId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7" name="Group 176">
                <a:extLst>
                  <a:ext uri="{FF2B5EF4-FFF2-40B4-BE49-F238E27FC236}">
                    <a16:creationId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4" name="AutoShape 178">
                  <a:extLst>
                    <a:ext uri="{FF2B5EF4-FFF2-40B4-BE49-F238E27FC236}">
                      <a16:creationId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28" name="Freeform 179">
                <a:extLst>
                  <a:ext uri="{FF2B5EF4-FFF2-40B4-BE49-F238E27FC236}">
                    <a16:creationId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29" name="Group 180">
                <a:extLst>
                  <a:ext uri="{FF2B5EF4-FFF2-40B4-BE49-F238E27FC236}">
                    <a16:creationId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2" name="AutoShape 182">
                  <a:extLst>
                    <a:ext uri="{FF2B5EF4-FFF2-40B4-BE49-F238E27FC236}">
                      <a16:creationId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30" name="Rectangle 183">
                <a:extLst>
                  <a:ext uri="{FF2B5EF4-FFF2-40B4-BE49-F238E27FC236}">
                    <a16:creationId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Freeform 184">
                <a:extLst>
                  <a:ext uri="{FF2B5EF4-FFF2-40B4-BE49-F238E27FC236}">
                    <a16:creationId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2" name="Freeform 185">
                <a:extLst>
                  <a:ext uri="{FF2B5EF4-FFF2-40B4-BE49-F238E27FC236}">
                    <a16:creationId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3" name="Oval 186">
                <a:extLst>
                  <a:ext uri="{FF2B5EF4-FFF2-40B4-BE49-F238E27FC236}">
                    <a16:creationId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4" name="Freeform 187">
                <a:extLst>
                  <a:ext uri="{FF2B5EF4-FFF2-40B4-BE49-F238E27FC236}">
                    <a16:creationId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5" name="AutoShape 188">
                <a:extLst>
                  <a:ext uri="{FF2B5EF4-FFF2-40B4-BE49-F238E27FC236}">
                    <a16:creationId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6" name="AutoShape 189">
                <a:extLst>
                  <a:ext uri="{FF2B5EF4-FFF2-40B4-BE49-F238E27FC236}">
                    <a16:creationId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7" name="Oval 190">
                <a:extLst>
                  <a:ext uri="{FF2B5EF4-FFF2-40B4-BE49-F238E27FC236}">
                    <a16:creationId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Oval 191">
                <a:extLst>
                  <a:ext uri="{FF2B5EF4-FFF2-40B4-BE49-F238E27FC236}">
                    <a16:creationId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139" name="Oval 192">
                <a:extLst>
                  <a:ext uri="{FF2B5EF4-FFF2-40B4-BE49-F238E27FC236}">
                    <a16:creationId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Rectangle 193">
                <a:extLst>
                  <a:ext uri="{FF2B5EF4-FFF2-40B4-BE49-F238E27FC236}">
                    <a16:creationId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cxnSp>
          <p:nvCxnSpPr>
            <p:cNvPr id="105" name="Straight Connector 104">
              <a:extLst>
                <a:ext uri="{FF2B5EF4-FFF2-40B4-BE49-F238E27FC236}">
                  <a16:creationId xmlns:a16="http://schemas.microsoft.com/office/drawing/2014/main" id="{11F9B693-3039-7842-B826-C79453DC74BC}"/>
                </a:ext>
              </a:extLst>
            </p:cNvPr>
            <p:cNvCxnSpPr>
              <a:cxnSpLocks/>
            </p:cNvCxnSpPr>
            <p:nvPr/>
          </p:nvCxnSpPr>
          <p:spPr>
            <a:xfrm>
              <a:off x="6584655" y="33189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2E3D64B-7462-DF45-A72D-0EEE887E1FC6}"/>
                </a:ext>
              </a:extLst>
            </p:cNvPr>
            <p:cNvCxnSpPr>
              <a:cxnSpLocks/>
            </p:cNvCxnSpPr>
            <p:nvPr/>
          </p:nvCxnSpPr>
          <p:spPr>
            <a:xfrm>
              <a:off x="10078299" y="329119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E0A94F7F-9401-4C4F-80C6-4F0C25C18F5C}"/>
                </a:ext>
              </a:extLst>
            </p:cNvPr>
            <p:cNvSpPr txBox="1"/>
            <p:nvPr/>
          </p:nvSpPr>
          <p:spPr>
            <a:xfrm>
              <a:off x="6226081" y="3037743"/>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TextBox 108">
              <a:extLst>
                <a:ext uri="{FF2B5EF4-FFF2-40B4-BE49-F238E27FC236}">
                  <a16:creationId xmlns:a16="http://schemas.microsoft.com/office/drawing/2014/main" id="{28F3F5F7-78A1-3C45-AC73-9F2A188FD37C}"/>
                </a:ext>
              </a:extLst>
            </p:cNvPr>
            <p:cNvSpPr txBox="1"/>
            <p:nvPr/>
          </p:nvSpPr>
          <p:spPr>
            <a:xfrm>
              <a:off x="6344394" y="3265491"/>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0" name="TextBox 109">
              <a:extLst>
                <a:ext uri="{FF2B5EF4-FFF2-40B4-BE49-F238E27FC236}">
                  <a16:creationId xmlns:a16="http://schemas.microsoft.com/office/drawing/2014/main" id="{3D73C66D-8F36-5E4B-BBC6-B804471BAAF5}"/>
                </a:ext>
              </a:extLst>
            </p:cNvPr>
            <p:cNvSpPr txBox="1"/>
            <p:nvPr/>
          </p:nvSpPr>
          <p:spPr>
            <a:xfrm flipH="1">
              <a:off x="7109034" y="5998385"/>
              <a:ext cx="46571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srgbClr val="C00000"/>
                  </a:solidFill>
                  <a:effectLst/>
                  <a:uLnTx/>
                  <a:uFillTx/>
                  <a:latin typeface="Calibri" panose="020F0502020204030204"/>
                  <a:ea typeface="+mn-ea"/>
                  <a:cs typeface="+mn-cs"/>
                </a:rPr>
                <a:t>implementation</a:t>
              </a:r>
            </a:p>
          </p:txBody>
        </p:sp>
        <p:grpSp>
          <p:nvGrpSpPr>
            <p:cNvPr id="233" name="Group 232">
              <a:extLst>
                <a:ext uri="{FF2B5EF4-FFF2-40B4-BE49-F238E27FC236}">
                  <a16:creationId xmlns:a16="http://schemas.microsoft.com/office/drawing/2014/main" id="{0D04F411-4AAF-BC49-BC7A-363692477E93}"/>
                </a:ext>
              </a:extLst>
            </p:cNvPr>
            <p:cNvGrpSpPr/>
            <p:nvPr/>
          </p:nvGrpSpPr>
          <p:grpSpPr>
            <a:xfrm>
              <a:off x="6573835" y="5301907"/>
              <a:ext cx="5250830" cy="481581"/>
              <a:chOff x="6737055" y="3471301"/>
              <a:chExt cx="5250830" cy="481581"/>
            </a:xfrm>
          </p:grpSpPr>
          <p:grpSp>
            <p:nvGrpSpPr>
              <p:cNvPr id="223" name="Group 222">
                <a:extLst>
                  <a:ext uri="{FF2B5EF4-FFF2-40B4-BE49-F238E27FC236}">
                    <a16:creationId xmlns:a16="http://schemas.microsoft.com/office/drawing/2014/main" id="{C5146927-C3B8-DF48-9CFC-4B18E58EBBED}"/>
                  </a:ext>
                </a:extLst>
              </p:cNvPr>
              <p:cNvGrpSpPr/>
              <p:nvPr/>
            </p:nvGrpSpPr>
            <p:grpSpPr>
              <a:xfrm>
                <a:off x="8324240" y="3583550"/>
                <a:ext cx="2044628" cy="369332"/>
                <a:chOff x="7504363" y="3155701"/>
                <a:chExt cx="2044628" cy="369332"/>
              </a:xfrm>
            </p:grpSpPr>
            <p:grpSp>
              <p:nvGrpSpPr>
                <p:cNvPr id="224" name="Group 223">
                  <a:extLst>
                    <a:ext uri="{FF2B5EF4-FFF2-40B4-BE49-F238E27FC236}">
                      <a16:creationId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7" name="Oval 226">
                    <a:extLst>
                      <a:ext uri="{FF2B5EF4-FFF2-40B4-BE49-F238E27FC236}">
                        <a16:creationId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8" name="Oval 227">
                    <a:extLst>
                      <a:ext uri="{FF2B5EF4-FFF2-40B4-BE49-F238E27FC236}">
                        <a16:creationId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9" name="Rectangle 228">
                    <a:extLst>
                      <a:ext uri="{FF2B5EF4-FFF2-40B4-BE49-F238E27FC236}">
                        <a16:creationId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25" name="TextBox 224">
                  <a:extLst>
                    <a:ext uri="{FF2B5EF4-FFF2-40B4-BE49-F238E27FC236}">
                      <a16:creationId xmlns:a16="http://schemas.microsoft.com/office/drawing/2014/main" id="{68623763-0736-1640-9198-34E20A0A0952}"/>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unreliable channel</a:t>
                  </a:r>
                </a:p>
              </p:txBody>
            </p:sp>
          </p:grpSp>
          <p:cxnSp>
            <p:nvCxnSpPr>
              <p:cNvPr id="230" name="Straight Connector 229">
                <a:extLst>
                  <a:ext uri="{FF2B5EF4-FFF2-40B4-BE49-F238E27FC236}">
                    <a16:creationId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34" name="TextBox 233">
              <a:extLst>
                <a:ext uri="{FF2B5EF4-FFF2-40B4-BE49-F238E27FC236}">
                  <a16:creationId xmlns:a16="http://schemas.microsoft.com/office/drawing/2014/main" id="{AEB73EE5-0075-EE47-B5CC-61EAD4F66FC9}"/>
                </a:ext>
              </a:extLst>
            </p:cNvPr>
            <p:cNvSpPr txBox="1"/>
            <p:nvPr/>
          </p:nvSpPr>
          <p:spPr>
            <a:xfrm>
              <a:off x="6413644" y="5279980"/>
              <a:ext cx="79438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network</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5" name="TextBox 234">
              <a:extLst>
                <a:ext uri="{FF2B5EF4-FFF2-40B4-BE49-F238E27FC236}">
                  <a16:creationId xmlns:a16="http://schemas.microsoft.com/office/drawing/2014/main" id="{6021091A-40C7-3E48-A368-62B168C379FE}"/>
                </a:ext>
              </a:extLst>
            </p:cNvPr>
            <p:cNvSpPr txBox="1"/>
            <p:nvPr/>
          </p:nvSpPr>
          <p:spPr>
            <a:xfrm>
              <a:off x="6358993" y="5023850"/>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37" name="Straight Arrow Connector 236">
              <a:extLst>
                <a:ext uri="{FF2B5EF4-FFF2-40B4-BE49-F238E27FC236}">
                  <a16:creationId xmlns:a16="http://schemas.microsoft.com/office/drawing/2014/main" id="{05D4C2CD-9395-C64F-91D1-D32BF3685F81}"/>
                </a:ext>
              </a:extLst>
            </p:cNvPr>
            <p:cNvCxnSpPr>
              <a:cxnSpLocks/>
            </p:cNvCxnSpPr>
            <p:nvPr/>
          </p:nvCxnSpPr>
          <p:spPr>
            <a:xfrm>
              <a:off x="7532988" y="3216212"/>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7F37CC4-8A14-554D-96BA-B69174DD341C}"/>
                </a:ext>
              </a:extLst>
            </p:cNvPr>
            <p:cNvCxnSpPr>
              <a:cxnSpLocks/>
            </p:cNvCxnSpPr>
            <p:nvPr/>
          </p:nvCxnSpPr>
          <p:spPr>
            <a:xfrm flipV="1">
              <a:off x="10867079" y="3152635"/>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414248C8-665E-0640-BFD4-2689CB960EDD}"/>
                </a:ext>
              </a:extLst>
            </p:cNvPr>
            <p:cNvSpPr txBox="1"/>
            <p:nvPr/>
          </p:nvSpPr>
          <p:spPr>
            <a:xfrm>
              <a:off x="6584496" y="3824138"/>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sender-side of</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reliable data transfer protocol</a:t>
              </a:r>
            </a:p>
          </p:txBody>
        </p:sp>
        <p:sp>
          <p:nvSpPr>
            <p:cNvPr id="244" name="TextBox 243">
              <a:extLst>
                <a:ext uri="{FF2B5EF4-FFF2-40B4-BE49-F238E27FC236}">
                  <a16:creationId xmlns:a16="http://schemas.microsoft.com/office/drawing/2014/main" id="{026C4778-F96F-564F-92C4-81A147260836}"/>
                </a:ext>
              </a:extLst>
            </p:cNvPr>
            <p:cNvSpPr txBox="1"/>
            <p:nvPr/>
          </p:nvSpPr>
          <p:spPr>
            <a:xfrm>
              <a:off x="9914975" y="3826493"/>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of reliable data transfer protocol</a:t>
              </a:r>
            </a:p>
          </p:txBody>
        </p:sp>
        <p:grpSp>
          <p:nvGrpSpPr>
            <p:cNvPr id="250" name="Group 249">
              <a:extLst>
                <a:ext uri="{FF2B5EF4-FFF2-40B4-BE49-F238E27FC236}">
                  <a16:creationId xmlns:a16="http://schemas.microsoft.com/office/drawing/2014/main" id="{3A5444DE-2616-4949-A343-9AB06B194D91}"/>
                </a:ext>
              </a:extLst>
            </p:cNvPr>
            <p:cNvGrpSpPr/>
            <p:nvPr/>
          </p:nvGrpSpPr>
          <p:grpSpPr>
            <a:xfrm>
              <a:off x="7535360" y="5023850"/>
              <a:ext cx="632009" cy="632009"/>
              <a:chOff x="7408198" y="4955748"/>
              <a:chExt cx="632009" cy="632009"/>
            </a:xfrm>
          </p:grpSpPr>
          <p:cxnSp>
            <p:nvCxnSpPr>
              <p:cNvPr id="247" name="Straight Connector 246">
                <a:extLst>
                  <a:ext uri="{FF2B5EF4-FFF2-40B4-BE49-F238E27FC236}">
                    <a16:creationId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a16="http://schemas.microsoft.com/office/drawing/2014/main" id="{BA49793A-2EFA-244E-B721-948595E86530}"/>
                </a:ext>
              </a:extLst>
            </p:cNvPr>
            <p:cNvGrpSpPr/>
            <p:nvPr/>
          </p:nvGrpSpPr>
          <p:grpSpPr>
            <a:xfrm rot="16200000">
              <a:off x="10248530" y="5019009"/>
              <a:ext cx="632009" cy="632009"/>
              <a:chOff x="7408198" y="4948974"/>
              <a:chExt cx="632009" cy="632009"/>
            </a:xfrm>
          </p:grpSpPr>
          <p:cxnSp>
            <p:nvCxnSpPr>
              <p:cNvPr id="252" name="Straight Connector 251">
                <a:extLst>
                  <a:ext uri="{FF2B5EF4-FFF2-40B4-BE49-F238E27FC236}">
                    <a16:creationId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grpSp>
        <p:nvGrpSpPr>
          <p:cNvPr id="160" name="Group 159">
            <a:extLst>
              <a:ext uri="{FF2B5EF4-FFF2-40B4-BE49-F238E27FC236}">
                <a16:creationId xmlns:a16="http://schemas.microsoft.com/office/drawing/2014/main" id="{AA406E8C-63BA-BB42-9548-F314CBF3CE0A}"/>
              </a:ext>
            </a:extLst>
          </p:cNvPr>
          <p:cNvGrpSpPr/>
          <p:nvPr/>
        </p:nvGrpSpPr>
        <p:grpSpPr>
          <a:xfrm>
            <a:off x="238849" y="1911780"/>
            <a:ext cx="5147343" cy="2073847"/>
            <a:chOff x="737513" y="2398718"/>
            <a:chExt cx="5595549" cy="2073847"/>
          </a:xfrm>
        </p:grpSpPr>
        <p:sp>
          <p:nvSpPr>
            <p:cNvPr id="161" name="Bent-Up Arrow 160">
              <a:extLst>
                <a:ext uri="{FF2B5EF4-FFF2-40B4-BE49-F238E27FC236}">
                  <a16:creationId xmlns:a16="http://schemas.microsoft.com/office/drawing/2014/main" id="{276E236E-C1A2-4743-B99F-615B0894757D}"/>
                </a:ext>
              </a:extLst>
            </p:cNvPr>
            <p:cNvSpPr/>
            <p:nvPr/>
          </p:nvSpPr>
          <p:spPr>
            <a:xfrm>
              <a:off x="4575391" y="3206649"/>
              <a:ext cx="929535" cy="419742"/>
            </a:xfrm>
            <a:prstGeom prst="bentUpArrow">
              <a:avLst>
                <a:gd name="adj1" fmla="val 7688"/>
                <a:gd name="adj2" fmla="val 18199"/>
                <a:gd name="adj3" fmla="val 2019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62" name="Group 161">
              <a:extLst>
                <a:ext uri="{FF2B5EF4-FFF2-40B4-BE49-F238E27FC236}">
                  <a16:creationId xmlns:a16="http://schemas.microsoft.com/office/drawing/2014/main" id="{035F6EC9-F077-9A40-B80E-90308683035B}"/>
                </a:ext>
              </a:extLst>
            </p:cNvPr>
            <p:cNvGrpSpPr/>
            <p:nvPr/>
          </p:nvGrpSpPr>
          <p:grpSpPr>
            <a:xfrm>
              <a:off x="1442223" y="2551892"/>
              <a:ext cx="1245036" cy="593992"/>
              <a:chOff x="9852456" y="608434"/>
              <a:chExt cx="1245036" cy="593992"/>
            </a:xfrm>
          </p:grpSpPr>
          <p:sp>
            <p:nvSpPr>
              <p:cNvPr id="221" name="Oval 19">
                <a:extLst>
                  <a:ext uri="{FF2B5EF4-FFF2-40B4-BE49-F238E27FC236}">
                    <a16:creationId xmlns:a16="http://schemas.microsoft.com/office/drawing/2014/main" id="{883ACB49-E16A-9443-BF20-83102D0AC2E2}"/>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2" name="TextBox 221">
                <a:extLst>
                  <a:ext uri="{FF2B5EF4-FFF2-40B4-BE49-F238E27FC236}">
                    <a16:creationId xmlns:a16="http://schemas.microsoft.com/office/drawing/2014/main" id="{9B910D5B-F03E-EF4D-8AA8-F0CB2EF771DD}"/>
                  </a:ext>
                </a:extLst>
              </p:cNvPr>
              <p:cNvSpPr txBox="1"/>
              <p:nvPr/>
            </p:nvSpPr>
            <p:spPr>
              <a:xfrm>
                <a:off x="9935581" y="670265"/>
                <a:ext cx="1106492" cy="49122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163" name="Group 162">
              <a:extLst>
                <a:ext uri="{FF2B5EF4-FFF2-40B4-BE49-F238E27FC236}">
                  <a16:creationId xmlns:a16="http://schemas.microsoft.com/office/drawing/2014/main" id="{4711F2A1-3F96-204B-8D76-CA73A72D0541}"/>
                </a:ext>
              </a:extLst>
            </p:cNvPr>
            <p:cNvGrpSpPr/>
            <p:nvPr/>
          </p:nvGrpSpPr>
          <p:grpSpPr>
            <a:xfrm>
              <a:off x="2038693" y="3003923"/>
              <a:ext cx="577241" cy="307777"/>
              <a:chOff x="9950444" y="999755"/>
              <a:chExt cx="577241" cy="307777"/>
            </a:xfrm>
          </p:grpSpPr>
          <p:sp>
            <p:nvSpPr>
              <p:cNvPr id="219" name="Rectangle 218">
                <a:extLst>
                  <a:ext uri="{FF2B5EF4-FFF2-40B4-BE49-F238E27FC236}">
                    <a16:creationId xmlns:a16="http://schemas.microsoft.com/office/drawing/2014/main" id="{22B6EF49-41A6-F849-9F5D-04A31D2F40EF}"/>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0" name="TextBox 219">
                <a:extLst>
                  <a:ext uri="{FF2B5EF4-FFF2-40B4-BE49-F238E27FC236}">
                    <a16:creationId xmlns:a16="http://schemas.microsoft.com/office/drawing/2014/main" id="{159B749A-0FAF-ED4F-A42F-24ED3C9A2228}"/>
                  </a:ext>
                </a:extLst>
              </p:cNvPr>
              <p:cNvSpPr txBox="1"/>
              <p:nvPr/>
            </p:nvSpPr>
            <p:spPr>
              <a:xfrm>
                <a:off x="9950444" y="999755"/>
                <a:ext cx="57724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4" name="Group 194">
              <a:extLst>
                <a:ext uri="{FF2B5EF4-FFF2-40B4-BE49-F238E27FC236}">
                  <a16:creationId xmlns:a16="http://schemas.microsoft.com/office/drawing/2014/main" id="{0941CA1D-7B43-3641-AB83-AF3FB0147DB1}"/>
                </a:ext>
              </a:extLst>
            </p:cNvPr>
            <p:cNvGrpSpPr>
              <a:grpSpLocks/>
            </p:cNvGrpSpPr>
            <p:nvPr/>
          </p:nvGrpSpPr>
          <p:grpSpPr bwMode="auto">
            <a:xfrm>
              <a:off x="1175476" y="2432423"/>
              <a:ext cx="545509" cy="512284"/>
              <a:chOff x="-44" y="1473"/>
              <a:chExt cx="981" cy="1105"/>
            </a:xfrm>
          </p:grpSpPr>
          <p:pic>
            <p:nvPicPr>
              <p:cNvPr id="217" name="Picture 195" descr="desktop_computer_stylized_medium">
                <a:extLst>
                  <a:ext uri="{FF2B5EF4-FFF2-40B4-BE49-F238E27FC236}">
                    <a16:creationId xmlns:a16="http://schemas.microsoft.com/office/drawing/2014/main" id="{C9BAD8A3-73FD-504F-969F-7C35A5C98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 name="Freeform 196">
                <a:extLst>
                  <a:ext uri="{FF2B5EF4-FFF2-40B4-BE49-F238E27FC236}">
                    <a16:creationId xmlns:a16="http://schemas.microsoft.com/office/drawing/2014/main" id="{2F736748-6A6F-4A40-841E-F7357D81FD5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5" name="Group 164">
              <a:extLst>
                <a:ext uri="{FF2B5EF4-FFF2-40B4-BE49-F238E27FC236}">
                  <a16:creationId xmlns:a16="http://schemas.microsoft.com/office/drawing/2014/main" id="{19DB2C22-7DC2-E741-9E31-4D336DBD41D8}"/>
                </a:ext>
              </a:extLst>
            </p:cNvPr>
            <p:cNvGrpSpPr/>
            <p:nvPr/>
          </p:nvGrpSpPr>
          <p:grpSpPr>
            <a:xfrm>
              <a:off x="4756576" y="2530702"/>
              <a:ext cx="1245036" cy="593992"/>
              <a:chOff x="9852456" y="608434"/>
              <a:chExt cx="1245036" cy="593992"/>
            </a:xfrm>
          </p:grpSpPr>
          <p:sp>
            <p:nvSpPr>
              <p:cNvPr id="215" name="Oval 19">
                <a:extLst>
                  <a:ext uri="{FF2B5EF4-FFF2-40B4-BE49-F238E27FC236}">
                    <a16:creationId xmlns:a16="http://schemas.microsoft.com/office/drawing/2014/main" id="{6000E806-F013-C443-8B87-D5DBEFEDF8C8}"/>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6" name="TextBox 215">
                <a:extLst>
                  <a:ext uri="{FF2B5EF4-FFF2-40B4-BE49-F238E27FC236}">
                    <a16:creationId xmlns:a16="http://schemas.microsoft.com/office/drawing/2014/main" id="{2D496D32-B730-8F41-BC5C-D46F18E3C27F}"/>
                  </a:ext>
                </a:extLst>
              </p:cNvPr>
              <p:cNvSpPr txBox="1"/>
              <p:nvPr/>
            </p:nvSpPr>
            <p:spPr>
              <a:xfrm>
                <a:off x="9921965" y="670265"/>
                <a:ext cx="1106492" cy="49122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66" name="Group 165">
              <a:extLst>
                <a:ext uri="{FF2B5EF4-FFF2-40B4-BE49-F238E27FC236}">
                  <a16:creationId xmlns:a16="http://schemas.microsoft.com/office/drawing/2014/main" id="{EA2AE3CE-CD18-494C-A00E-4B2C61F9903E}"/>
                </a:ext>
              </a:extLst>
            </p:cNvPr>
            <p:cNvGrpSpPr/>
            <p:nvPr/>
          </p:nvGrpSpPr>
          <p:grpSpPr>
            <a:xfrm>
              <a:off x="4815705" y="3003923"/>
              <a:ext cx="577241" cy="307777"/>
              <a:chOff x="9678159" y="981583"/>
              <a:chExt cx="577241" cy="307777"/>
            </a:xfrm>
          </p:grpSpPr>
          <p:sp>
            <p:nvSpPr>
              <p:cNvPr id="213" name="Rectangle 212">
                <a:extLst>
                  <a:ext uri="{FF2B5EF4-FFF2-40B4-BE49-F238E27FC236}">
                    <a16:creationId xmlns:a16="http://schemas.microsoft.com/office/drawing/2014/main" id="{68A38E56-F1F2-8D41-B556-9B4F130EE1C0}"/>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4" name="TextBox 213">
                <a:extLst>
                  <a:ext uri="{FF2B5EF4-FFF2-40B4-BE49-F238E27FC236}">
                    <a16:creationId xmlns:a16="http://schemas.microsoft.com/office/drawing/2014/main" id="{B8FBC38B-338F-F747-943D-E7C01C7B97F9}"/>
                  </a:ext>
                </a:extLst>
              </p:cNvPr>
              <p:cNvSpPr txBox="1"/>
              <p:nvPr/>
            </p:nvSpPr>
            <p:spPr>
              <a:xfrm>
                <a:off x="9678159" y="981583"/>
                <a:ext cx="57724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7" name="Group 161">
              <a:extLst>
                <a:ext uri="{FF2B5EF4-FFF2-40B4-BE49-F238E27FC236}">
                  <a16:creationId xmlns:a16="http://schemas.microsoft.com/office/drawing/2014/main" id="{77E8EF91-AF21-9340-AC44-97C2982F9039}"/>
                </a:ext>
              </a:extLst>
            </p:cNvPr>
            <p:cNvGrpSpPr>
              <a:grpSpLocks/>
            </p:cNvGrpSpPr>
            <p:nvPr/>
          </p:nvGrpSpPr>
          <p:grpSpPr bwMode="auto">
            <a:xfrm>
              <a:off x="5854223" y="2398718"/>
              <a:ext cx="230514" cy="466725"/>
              <a:chOff x="4140" y="429"/>
              <a:chExt cx="1425" cy="2396"/>
            </a:xfrm>
          </p:grpSpPr>
          <p:sp>
            <p:nvSpPr>
              <p:cNvPr id="181" name="Freeform 162">
                <a:extLst>
                  <a:ext uri="{FF2B5EF4-FFF2-40B4-BE49-F238E27FC236}">
                    <a16:creationId xmlns:a16="http://schemas.microsoft.com/office/drawing/2014/main" id="{9E28FBA5-541A-AC4F-AE71-5951515DCF0F}"/>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2" name="Rectangle 163">
                <a:extLst>
                  <a:ext uri="{FF2B5EF4-FFF2-40B4-BE49-F238E27FC236}">
                    <a16:creationId xmlns:a16="http://schemas.microsoft.com/office/drawing/2014/main" id="{CC415C09-33EA-A142-8461-9672CCFF0F16}"/>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3" name="Freeform 164">
                <a:extLst>
                  <a:ext uri="{FF2B5EF4-FFF2-40B4-BE49-F238E27FC236}">
                    <a16:creationId xmlns:a16="http://schemas.microsoft.com/office/drawing/2014/main" id="{2A5E6FB5-B778-F24C-A601-95339A95380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4" name="Freeform 165">
                <a:extLst>
                  <a:ext uri="{FF2B5EF4-FFF2-40B4-BE49-F238E27FC236}">
                    <a16:creationId xmlns:a16="http://schemas.microsoft.com/office/drawing/2014/main" id="{70415A3C-7C91-7E46-9BA5-D62360FC3F51}"/>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5" name="Rectangle 166">
                <a:extLst>
                  <a:ext uri="{FF2B5EF4-FFF2-40B4-BE49-F238E27FC236}">
                    <a16:creationId xmlns:a16="http://schemas.microsoft.com/office/drawing/2014/main" id="{4A157385-49EC-A345-8675-63A8A4717EE4}"/>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86" name="Group 167">
                <a:extLst>
                  <a:ext uri="{FF2B5EF4-FFF2-40B4-BE49-F238E27FC236}">
                    <a16:creationId xmlns:a16="http://schemas.microsoft.com/office/drawing/2014/main" id="{1DBB8188-6E4B-DB44-A618-1833910E6891}"/>
                  </a:ext>
                </a:extLst>
              </p:cNvPr>
              <p:cNvGrpSpPr>
                <a:grpSpLocks/>
              </p:cNvGrpSpPr>
              <p:nvPr/>
            </p:nvGrpSpPr>
            <p:grpSpPr bwMode="auto">
              <a:xfrm>
                <a:off x="4749" y="668"/>
                <a:ext cx="581" cy="145"/>
                <a:chOff x="614" y="2568"/>
                <a:chExt cx="725" cy="139"/>
              </a:xfrm>
            </p:grpSpPr>
            <p:sp>
              <p:nvSpPr>
                <p:cNvPr id="211" name="AutoShape 168">
                  <a:extLst>
                    <a:ext uri="{FF2B5EF4-FFF2-40B4-BE49-F238E27FC236}">
                      <a16:creationId xmlns:a16="http://schemas.microsoft.com/office/drawing/2014/main" id="{CE1ED7B1-4BA4-A84D-9114-C8CBB4BC5149}"/>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2" name="AutoShape 169">
                  <a:extLst>
                    <a:ext uri="{FF2B5EF4-FFF2-40B4-BE49-F238E27FC236}">
                      <a16:creationId xmlns:a16="http://schemas.microsoft.com/office/drawing/2014/main" id="{B7844D79-0009-B94B-8989-919CDF6A9788}"/>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87" name="Rectangle 170">
                <a:extLst>
                  <a:ext uri="{FF2B5EF4-FFF2-40B4-BE49-F238E27FC236}">
                    <a16:creationId xmlns:a16="http://schemas.microsoft.com/office/drawing/2014/main" id="{51286867-B08D-0C40-A917-0F4029DD6072}"/>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88" name="Group 171">
                <a:extLst>
                  <a:ext uri="{FF2B5EF4-FFF2-40B4-BE49-F238E27FC236}">
                    <a16:creationId xmlns:a16="http://schemas.microsoft.com/office/drawing/2014/main" id="{D9A8F55B-F86B-6649-A1E4-8F24F95BCCED}"/>
                  </a:ext>
                </a:extLst>
              </p:cNvPr>
              <p:cNvGrpSpPr>
                <a:grpSpLocks/>
              </p:cNvGrpSpPr>
              <p:nvPr/>
            </p:nvGrpSpPr>
            <p:grpSpPr bwMode="auto">
              <a:xfrm>
                <a:off x="4747" y="994"/>
                <a:ext cx="581" cy="134"/>
                <a:chOff x="614" y="2568"/>
                <a:chExt cx="725" cy="139"/>
              </a:xfrm>
            </p:grpSpPr>
            <p:sp>
              <p:nvSpPr>
                <p:cNvPr id="209" name="AutoShape 172">
                  <a:extLst>
                    <a:ext uri="{FF2B5EF4-FFF2-40B4-BE49-F238E27FC236}">
                      <a16:creationId xmlns:a16="http://schemas.microsoft.com/office/drawing/2014/main" id="{16943728-8B67-F648-BF99-75B1A2EB8B65}"/>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0" name="AutoShape 173">
                  <a:extLst>
                    <a:ext uri="{FF2B5EF4-FFF2-40B4-BE49-F238E27FC236}">
                      <a16:creationId xmlns:a16="http://schemas.microsoft.com/office/drawing/2014/main" id="{E5C59DE8-B381-7841-BEF2-A71119B6CD8F}"/>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89" name="Rectangle 174">
                <a:extLst>
                  <a:ext uri="{FF2B5EF4-FFF2-40B4-BE49-F238E27FC236}">
                    <a16:creationId xmlns:a16="http://schemas.microsoft.com/office/drawing/2014/main" id="{E2A441E4-4B95-2D4B-8D2B-A39444E730C9}"/>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0" name="Rectangle 175">
                <a:extLst>
                  <a:ext uri="{FF2B5EF4-FFF2-40B4-BE49-F238E27FC236}">
                    <a16:creationId xmlns:a16="http://schemas.microsoft.com/office/drawing/2014/main" id="{4C56D3D2-1E9D-9A4E-A8E6-C02F387A41EB}"/>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91" name="Group 176">
                <a:extLst>
                  <a:ext uri="{FF2B5EF4-FFF2-40B4-BE49-F238E27FC236}">
                    <a16:creationId xmlns:a16="http://schemas.microsoft.com/office/drawing/2014/main" id="{4DEFC4BF-D38C-4E4F-8FF6-784D2ECC1D20}"/>
                  </a:ext>
                </a:extLst>
              </p:cNvPr>
              <p:cNvGrpSpPr>
                <a:grpSpLocks/>
              </p:cNvGrpSpPr>
              <p:nvPr/>
            </p:nvGrpSpPr>
            <p:grpSpPr bwMode="auto">
              <a:xfrm>
                <a:off x="4735" y="1627"/>
                <a:ext cx="582" cy="151"/>
                <a:chOff x="614" y="2568"/>
                <a:chExt cx="725" cy="139"/>
              </a:xfrm>
            </p:grpSpPr>
            <p:sp>
              <p:nvSpPr>
                <p:cNvPr id="207" name="AutoShape 177">
                  <a:extLst>
                    <a:ext uri="{FF2B5EF4-FFF2-40B4-BE49-F238E27FC236}">
                      <a16:creationId xmlns:a16="http://schemas.microsoft.com/office/drawing/2014/main" id="{1E6EF7BF-0973-4748-B890-B3787B883BAA}"/>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8" name="AutoShape 178">
                  <a:extLst>
                    <a:ext uri="{FF2B5EF4-FFF2-40B4-BE49-F238E27FC236}">
                      <a16:creationId xmlns:a16="http://schemas.microsoft.com/office/drawing/2014/main" id="{E5D7BCD8-55E5-614E-8991-523BADFCB547}"/>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92" name="Freeform 179">
                <a:extLst>
                  <a:ext uri="{FF2B5EF4-FFF2-40B4-BE49-F238E27FC236}">
                    <a16:creationId xmlns:a16="http://schemas.microsoft.com/office/drawing/2014/main" id="{9D08C936-65B2-7540-81A7-902915A9F68D}"/>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93" name="Group 180">
                <a:extLst>
                  <a:ext uri="{FF2B5EF4-FFF2-40B4-BE49-F238E27FC236}">
                    <a16:creationId xmlns:a16="http://schemas.microsoft.com/office/drawing/2014/main" id="{E99B1C69-E2B6-2944-ADFF-75BD1E5CCF82}"/>
                  </a:ext>
                </a:extLst>
              </p:cNvPr>
              <p:cNvGrpSpPr>
                <a:grpSpLocks/>
              </p:cNvGrpSpPr>
              <p:nvPr/>
            </p:nvGrpSpPr>
            <p:grpSpPr bwMode="auto">
              <a:xfrm>
                <a:off x="4739" y="1327"/>
                <a:ext cx="582" cy="139"/>
                <a:chOff x="614" y="2568"/>
                <a:chExt cx="725" cy="139"/>
              </a:xfrm>
            </p:grpSpPr>
            <p:sp>
              <p:nvSpPr>
                <p:cNvPr id="205" name="AutoShape 181">
                  <a:extLst>
                    <a:ext uri="{FF2B5EF4-FFF2-40B4-BE49-F238E27FC236}">
                      <a16:creationId xmlns:a16="http://schemas.microsoft.com/office/drawing/2014/main" id="{40AB9F71-EF2B-814B-9AA0-68CABE04DD9B}"/>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6" name="AutoShape 182">
                  <a:extLst>
                    <a:ext uri="{FF2B5EF4-FFF2-40B4-BE49-F238E27FC236}">
                      <a16:creationId xmlns:a16="http://schemas.microsoft.com/office/drawing/2014/main" id="{61BBD585-034C-FE44-8C4C-5732B02C9B93}"/>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94" name="Rectangle 183">
                <a:extLst>
                  <a:ext uri="{FF2B5EF4-FFF2-40B4-BE49-F238E27FC236}">
                    <a16:creationId xmlns:a16="http://schemas.microsoft.com/office/drawing/2014/main" id="{3003C525-2BE0-154F-83E7-C0B0EEC1A63C}"/>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5" name="Freeform 184">
                <a:extLst>
                  <a:ext uri="{FF2B5EF4-FFF2-40B4-BE49-F238E27FC236}">
                    <a16:creationId xmlns:a16="http://schemas.microsoft.com/office/drawing/2014/main" id="{87688AC3-3CC5-0947-8699-28651834F6F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6" name="Freeform 185">
                <a:extLst>
                  <a:ext uri="{FF2B5EF4-FFF2-40B4-BE49-F238E27FC236}">
                    <a16:creationId xmlns:a16="http://schemas.microsoft.com/office/drawing/2014/main" id="{3B30373F-530B-FF4A-A69C-611E391F9885}"/>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7" name="Oval 186">
                <a:extLst>
                  <a:ext uri="{FF2B5EF4-FFF2-40B4-BE49-F238E27FC236}">
                    <a16:creationId xmlns:a16="http://schemas.microsoft.com/office/drawing/2014/main" id="{BE74818C-974F-C344-AF1C-A571C38F7674}"/>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8" name="Freeform 187">
                <a:extLst>
                  <a:ext uri="{FF2B5EF4-FFF2-40B4-BE49-F238E27FC236}">
                    <a16:creationId xmlns:a16="http://schemas.microsoft.com/office/drawing/2014/main" id="{C9128504-5E1F-1F4A-BF9E-EFE7472C0309}"/>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9" name="AutoShape 188">
                <a:extLst>
                  <a:ext uri="{FF2B5EF4-FFF2-40B4-BE49-F238E27FC236}">
                    <a16:creationId xmlns:a16="http://schemas.microsoft.com/office/drawing/2014/main" id="{E1404165-9D6F-1942-BB52-FCC831E9A239}"/>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0" name="AutoShape 189">
                <a:extLst>
                  <a:ext uri="{FF2B5EF4-FFF2-40B4-BE49-F238E27FC236}">
                    <a16:creationId xmlns:a16="http://schemas.microsoft.com/office/drawing/2014/main" id="{7F94C469-5406-364A-84E2-47B5F8B49B4C}"/>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1" name="Oval 190">
                <a:extLst>
                  <a:ext uri="{FF2B5EF4-FFF2-40B4-BE49-F238E27FC236}">
                    <a16:creationId xmlns:a16="http://schemas.microsoft.com/office/drawing/2014/main" id="{A0E8CAFD-652A-E647-BA6D-055C853C8A16}"/>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2" name="Oval 191">
                <a:extLst>
                  <a:ext uri="{FF2B5EF4-FFF2-40B4-BE49-F238E27FC236}">
                    <a16:creationId xmlns:a16="http://schemas.microsoft.com/office/drawing/2014/main" id="{1A58DA79-10F0-C94E-9A96-4E39E4332121}"/>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203" name="Oval 192">
                <a:extLst>
                  <a:ext uri="{FF2B5EF4-FFF2-40B4-BE49-F238E27FC236}">
                    <a16:creationId xmlns:a16="http://schemas.microsoft.com/office/drawing/2014/main" id="{E5153F60-CA4E-AD46-AA61-51967FAF6727}"/>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4" name="Rectangle 193">
                <a:extLst>
                  <a:ext uri="{FF2B5EF4-FFF2-40B4-BE49-F238E27FC236}">
                    <a16:creationId xmlns:a16="http://schemas.microsoft.com/office/drawing/2014/main" id="{FDB88677-8689-BF48-AD1F-09182168736F}"/>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68" name="Group 167">
              <a:extLst>
                <a:ext uri="{FF2B5EF4-FFF2-40B4-BE49-F238E27FC236}">
                  <a16:creationId xmlns:a16="http://schemas.microsoft.com/office/drawing/2014/main" id="{EAFBA5EB-DA0C-3243-87AB-B89E8E79E894}"/>
                </a:ext>
              </a:extLst>
            </p:cNvPr>
            <p:cNvGrpSpPr/>
            <p:nvPr/>
          </p:nvGrpSpPr>
          <p:grpSpPr>
            <a:xfrm>
              <a:off x="2669417" y="3423937"/>
              <a:ext cx="2003932" cy="369332"/>
              <a:chOff x="7504363" y="3141846"/>
              <a:chExt cx="2003932" cy="369332"/>
            </a:xfrm>
          </p:grpSpPr>
          <p:grpSp>
            <p:nvGrpSpPr>
              <p:cNvPr id="175" name="Group 174">
                <a:extLst>
                  <a:ext uri="{FF2B5EF4-FFF2-40B4-BE49-F238E27FC236}">
                    <a16:creationId xmlns:a16="http://schemas.microsoft.com/office/drawing/2014/main" id="{11FC8479-D121-CF45-BE67-D2FC95EAF7B9}"/>
                  </a:ext>
                </a:extLst>
              </p:cNvPr>
              <p:cNvGrpSpPr/>
              <p:nvPr/>
            </p:nvGrpSpPr>
            <p:grpSpPr>
              <a:xfrm>
                <a:off x="7504363" y="3183676"/>
                <a:ext cx="2003932" cy="306163"/>
                <a:chOff x="1616358" y="2551230"/>
                <a:chExt cx="2141698" cy="218510"/>
              </a:xfrm>
            </p:grpSpPr>
            <p:sp>
              <p:nvSpPr>
                <p:cNvPr id="177" name="Rectangle 176">
                  <a:extLst>
                    <a:ext uri="{FF2B5EF4-FFF2-40B4-BE49-F238E27FC236}">
                      <a16:creationId xmlns:a16="http://schemas.microsoft.com/office/drawing/2014/main" id="{553693F6-B250-A94A-973B-A2B9E24D52C4}"/>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8" name="Oval 177">
                  <a:extLst>
                    <a:ext uri="{FF2B5EF4-FFF2-40B4-BE49-F238E27FC236}">
                      <a16:creationId xmlns:a16="http://schemas.microsoft.com/office/drawing/2014/main" id="{90731F76-7DB6-864C-9B95-2487D9D7B8DE}"/>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9" name="Oval 178">
                  <a:extLst>
                    <a:ext uri="{FF2B5EF4-FFF2-40B4-BE49-F238E27FC236}">
                      <a16:creationId xmlns:a16="http://schemas.microsoft.com/office/drawing/2014/main" id="{31CDAEAB-9168-0E4F-9A8E-E906655A076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0" name="Rectangle 179">
                  <a:extLst>
                    <a:ext uri="{FF2B5EF4-FFF2-40B4-BE49-F238E27FC236}">
                      <a16:creationId xmlns:a16="http://schemas.microsoft.com/office/drawing/2014/main" id="{34315B0F-7173-EA4C-98E3-3F4A8474AFE9}"/>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76" name="TextBox 175">
                <a:extLst>
                  <a:ext uri="{FF2B5EF4-FFF2-40B4-BE49-F238E27FC236}">
                    <a16:creationId xmlns:a16="http://schemas.microsoft.com/office/drawing/2014/main" id="{997FB701-F3E4-214A-918C-4E8D192B2BB3}"/>
                  </a:ext>
                </a:extLst>
              </p:cNvPr>
              <p:cNvSpPr txBox="1"/>
              <p:nvPr/>
            </p:nvSpPr>
            <p:spPr>
              <a:xfrm>
                <a:off x="7695752" y="3141846"/>
                <a:ext cx="167885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reliable channel</a:t>
                </a:r>
              </a:p>
            </p:txBody>
          </p:sp>
        </p:grpSp>
        <p:cxnSp>
          <p:nvCxnSpPr>
            <p:cNvPr id="169" name="Straight Connector 168">
              <a:extLst>
                <a:ext uri="{FF2B5EF4-FFF2-40B4-BE49-F238E27FC236}">
                  <a16:creationId xmlns:a16="http://schemas.microsoft.com/office/drawing/2014/main" id="{82CF18A5-E8B1-C44A-855D-BC2E13F5D131}"/>
                </a:ext>
              </a:extLst>
            </p:cNvPr>
            <p:cNvCxnSpPr>
              <a:cxnSpLocks/>
            </p:cNvCxnSpPr>
            <p:nvPr/>
          </p:nvCxnSpPr>
          <p:spPr>
            <a:xfrm>
              <a:off x="1082232"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0" name="Bent-Up Arrow 169">
              <a:extLst>
                <a:ext uri="{FF2B5EF4-FFF2-40B4-BE49-F238E27FC236}">
                  <a16:creationId xmlns:a16="http://schemas.microsoft.com/office/drawing/2014/main" id="{35B9DBBD-4E46-054F-AF2A-3048455F5FA1}"/>
                </a:ext>
              </a:extLst>
            </p:cNvPr>
            <p:cNvSpPr/>
            <p:nvPr/>
          </p:nvSpPr>
          <p:spPr>
            <a:xfrm rot="5400000">
              <a:off x="2152182" y="3067004"/>
              <a:ext cx="462111" cy="773811"/>
            </a:xfrm>
            <a:prstGeom prst="bentUpArrow">
              <a:avLst>
                <a:gd name="adj1" fmla="val 7999"/>
                <a:gd name="adj2" fmla="val 16334"/>
                <a:gd name="adj3" fmla="val 213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71" name="Straight Connector 170">
              <a:extLst>
                <a:ext uri="{FF2B5EF4-FFF2-40B4-BE49-F238E27FC236}">
                  <a16:creationId xmlns:a16="http://schemas.microsoft.com/office/drawing/2014/main" id="{CFAA8010-49E9-EB46-BD2B-D57E00E6F5CD}"/>
                </a:ext>
              </a:extLst>
            </p:cNvPr>
            <p:cNvCxnSpPr>
              <a:cxnSpLocks/>
            </p:cNvCxnSpPr>
            <p:nvPr/>
          </p:nvCxnSpPr>
          <p:spPr>
            <a:xfrm>
              <a:off x="4645151"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F1100341-F7A9-1D41-8489-9128E671B607}"/>
                </a:ext>
              </a:extLst>
            </p:cNvPr>
            <p:cNvSpPr txBox="1"/>
            <p:nvPr/>
          </p:nvSpPr>
          <p:spPr>
            <a:xfrm>
              <a:off x="737513" y="3044385"/>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3" name="TextBox 172">
              <a:extLst>
                <a:ext uri="{FF2B5EF4-FFF2-40B4-BE49-F238E27FC236}">
                  <a16:creationId xmlns:a16="http://schemas.microsoft.com/office/drawing/2014/main" id="{30DCEE24-EC49-B244-B451-278656DCCEBE}"/>
                </a:ext>
              </a:extLst>
            </p:cNvPr>
            <p:cNvSpPr txBox="1"/>
            <p:nvPr/>
          </p:nvSpPr>
          <p:spPr>
            <a:xfrm>
              <a:off x="828116" y="3272133"/>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4" name="TextBox 173">
              <a:extLst>
                <a:ext uri="{FF2B5EF4-FFF2-40B4-BE49-F238E27FC236}">
                  <a16:creationId xmlns:a16="http://schemas.microsoft.com/office/drawing/2014/main" id="{15EB50A4-0F12-A743-8A7B-907E5EE4A2F5}"/>
                </a:ext>
              </a:extLst>
            </p:cNvPr>
            <p:cNvSpPr txBox="1"/>
            <p:nvPr/>
          </p:nvSpPr>
          <p:spPr>
            <a:xfrm flipH="1">
              <a:off x="1817207" y="4010900"/>
              <a:ext cx="402565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abstraction</a:t>
              </a:r>
            </a:p>
          </p:txBody>
        </p:sp>
      </p:grpSp>
      <p:sp>
        <p:nvSpPr>
          <p:cNvPr id="8" name="Rectangle 7">
            <a:extLst>
              <a:ext uri="{FF2B5EF4-FFF2-40B4-BE49-F238E27FC236}">
                <a16:creationId xmlns:a16="http://schemas.microsoft.com/office/drawing/2014/main" id="{7A8CA74F-CA34-FE4D-BBA8-48490B128E60}"/>
              </a:ext>
            </a:extLst>
          </p:cNvPr>
          <p:cNvSpPr/>
          <p:nvPr/>
        </p:nvSpPr>
        <p:spPr>
          <a:xfrm>
            <a:off x="295893" y="1816276"/>
            <a:ext cx="5265664" cy="239460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ight Arrow 13">
            <a:extLst>
              <a:ext uri="{FF2B5EF4-FFF2-40B4-BE49-F238E27FC236}">
                <a16:creationId xmlns:a16="http://schemas.microsoft.com/office/drawing/2014/main" id="{801B4EA5-1C05-1743-AB9A-0E0C38CDA1C5}"/>
              </a:ext>
            </a:extLst>
          </p:cNvPr>
          <p:cNvSpPr/>
          <p:nvPr/>
        </p:nvSpPr>
        <p:spPr>
          <a:xfrm>
            <a:off x="5448822" y="3106456"/>
            <a:ext cx="638827" cy="1014608"/>
          </a:xfrm>
          <a:prstGeom prst="rightArrow">
            <a:avLst/>
          </a:prstGeom>
          <a:gradFill>
            <a:gsLst>
              <a:gs pos="0">
                <a:schemeClr val="accent1">
                  <a:lumMod val="5000"/>
                  <a:lumOff val="95000"/>
                </a:schemeClr>
              </a:gs>
              <a:gs pos="56000">
                <a:srgbClr val="C000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Oval 2">
            <a:extLst>
              <a:ext uri="{FF2B5EF4-FFF2-40B4-BE49-F238E27FC236}">
                <a16:creationId xmlns:a16="http://schemas.microsoft.com/office/drawing/2014/main" id="{5B614158-9985-B744-A5F2-706D5EF5D7E9}"/>
              </a:ext>
            </a:extLst>
          </p:cNvPr>
          <p:cNvSpPr/>
          <p:nvPr/>
        </p:nvSpPr>
        <p:spPr>
          <a:xfrm>
            <a:off x="6586778" y="3177152"/>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Oval 230">
            <a:extLst>
              <a:ext uri="{FF2B5EF4-FFF2-40B4-BE49-F238E27FC236}">
                <a16:creationId xmlns:a16="http://schemas.microsoft.com/office/drawing/2014/main" id="{4368BA48-D0C1-5949-880D-4FFAA26CCECD}"/>
              </a:ext>
            </a:extLst>
          </p:cNvPr>
          <p:cNvSpPr/>
          <p:nvPr/>
        </p:nvSpPr>
        <p:spPr>
          <a:xfrm>
            <a:off x="9885335" y="3174569"/>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9" name="Slide Number Placeholder 2">
            <a:extLst>
              <a:ext uri="{FF2B5EF4-FFF2-40B4-BE49-F238E27FC236}">
                <a16:creationId xmlns:a16="http://schemas.microsoft.com/office/drawing/2014/main" id="{F8B5D732-7735-9D4B-9D7A-0E2219A426F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a:t>
            </a:fld>
            <a:endParaRPr lang="en-US" dirty="0"/>
          </a:p>
        </p:txBody>
      </p:sp>
    </p:spTree>
    <p:extLst>
      <p:ext uri="{BB962C8B-B14F-4D97-AF65-F5344CB8AC3E}">
        <p14:creationId xmlns:p14="http://schemas.microsoft.com/office/powerpoint/2010/main" val="327558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1000"/>
                                        <p:tgtEl>
                                          <p:spTgt spid="9"/>
                                        </p:tgtEl>
                                      </p:cBhvr>
                                    </p:animEffect>
                                  </p:childTnLst>
                                </p:cTn>
                              </p:par>
                            </p:childTnLst>
                          </p:cTn>
                        </p:par>
                        <p:par>
                          <p:cTn id="12" fill="hold">
                            <p:stCondLst>
                              <p:cond delay="1500"/>
                            </p:stCondLst>
                            <p:childTnLst>
                              <p:par>
                                <p:cTn id="13" presetID="9" presetClass="exit" presetSubtype="0" fill="hold" grpId="1" nodeType="afterEffect">
                                  <p:stCondLst>
                                    <p:cond delay="0"/>
                                  </p:stCondLst>
                                  <p:childTnLst>
                                    <p:animEffect transition="out" filter="dissolve">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childTnLst>
                          </p:cTn>
                        </p:par>
                        <p:par>
                          <p:cTn id="21" fill="hold">
                            <p:stCondLst>
                              <p:cond delay="500"/>
                            </p:stCondLst>
                            <p:childTnLst>
                              <p:par>
                                <p:cTn id="22" presetID="9" presetClass="entr" presetSubtype="0" fill="hold" grpId="0" nodeType="afterEffect">
                                  <p:stCondLst>
                                    <p:cond delay="1000"/>
                                  </p:stCondLst>
                                  <p:childTnLst>
                                    <p:set>
                                      <p:cBhvr>
                                        <p:cTn id="23" dur="1" fill="hold">
                                          <p:stCondLst>
                                            <p:cond delay="0"/>
                                          </p:stCondLst>
                                        </p:cTn>
                                        <p:tgtEl>
                                          <p:spTgt spid="231"/>
                                        </p:tgtEl>
                                        <p:attrNameLst>
                                          <p:attrName>style.visibility</p:attrName>
                                        </p:attrNameLst>
                                      </p:cBhvr>
                                      <p:to>
                                        <p:strVal val="visible"/>
                                      </p:to>
                                    </p:set>
                                    <p:animEffect transition="in" filter="dissolve">
                                      <p:cBhvr>
                                        <p:cTn id="24" dur="5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3" grpId="0" animBg="1"/>
      <p:bldP spid="2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Principles of reliable </a:t>
            </a:r>
            <a:r>
              <a:rPr lang="en-US" dirty="0"/>
              <a:t>d</a:t>
            </a:r>
            <a:r>
              <a:rPr lang="en-US" sz="4400" dirty="0"/>
              <a:t>ata </a:t>
            </a:r>
            <a:r>
              <a:rPr lang="en-US" dirty="0"/>
              <a:t>t</a:t>
            </a:r>
            <a:r>
              <a:rPr lang="en-US" sz="4400" dirty="0"/>
              <a:t>ransfer </a:t>
            </a:r>
          </a:p>
        </p:txBody>
      </p:sp>
      <p:grpSp>
        <p:nvGrpSpPr>
          <p:cNvPr id="9" name="Group 8">
            <a:extLst>
              <a:ext uri="{FF2B5EF4-FFF2-40B4-BE49-F238E27FC236}">
                <a16:creationId xmlns:a16="http://schemas.microsoft.com/office/drawing/2014/main" id="{C7D89CDE-A98B-A64B-A840-9A38508B9B43}"/>
              </a:ext>
            </a:extLst>
          </p:cNvPr>
          <p:cNvGrpSpPr/>
          <p:nvPr/>
        </p:nvGrpSpPr>
        <p:grpSpPr>
          <a:xfrm>
            <a:off x="6226081" y="1900904"/>
            <a:ext cx="5598584" cy="4095684"/>
            <a:chOff x="6226081" y="2364366"/>
            <a:chExt cx="5598584" cy="4095684"/>
          </a:xfrm>
        </p:grpSpPr>
        <p:grpSp>
          <p:nvGrpSpPr>
            <p:cNvPr id="98" name="Group 97">
              <a:extLst>
                <a:ext uri="{FF2B5EF4-FFF2-40B4-BE49-F238E27FC236}">
                  <a16:creationId xmlns:a16="http://schemas.microsoft.com/office/drawing/2014/main" id="{6F69B15D-5882-BD4E-83B7-5C85A253A430}"/>
                </a:ext>
              </a:extLst>
            </p:cNvPr>
            <p:cNvGrpSpPr/>
            <p:nvPr/>
          </p:nvGrpSpPr>
          <p:grpSpPr>
            <a:xfrm>
              <a:off x="6944646" y="2545250"/>
              <a:ext cx="1245036" cy="593992"/>
              <a:chOff x="9852456" y="608434"/>
              <a:chExt cx="1245036" cy="593992"/>
            </a:xfrm>
          </p:grpSpPr>
          <p:sp>
            <p:nvSpPr>
              <p:cNvPr id="157" name="Oval 19">
                <a:extLst>
                  <a:ext uri="{FF2B5EF4-FFF2-40B4-BE49-F238E27FC236}">
                    <a16:creationId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8" name="TextBox 157">
                <a:extLst>
                  <a:ext uri="{FF2B5EF4-FFF2-40B4-BE49-F238E27FC236}">
                    <a16:creationId xmlns:a16="http://schemas.microsoft.com/office/drawing/2014/main" id="{B98075D5-1094-EA42-8C93-9C2D954BC121}"/>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99" name="Group 98">
              <a:extLst>
                <a:ext uri="{FF2B5EF4-FFF2-40B4-BE49-F238E27FC236}">
                  <a16:creationId xmlns:a16="http://schemas.microsoft.com/office/drawing/2014/main" id="{5402A96E-C536-5E4C-BB36-5F57DDFFE613}"/>
                </a:ext>
              </a:extLst>
            </p:cNvPr>
            <p:cNvGrpSpPr/>
            <p:nvPr/>
          </p:nvGrpSpPr>
          <p:grpSpPr>
            <a:xfrm>
              <a:off x="7541116" y="2997281"/>
              <a:ext cx="577241" cy="338554"/>
              <a:chOff x="9950444" y="999755"/>
              <a:chExt cx="577241" cy="338554"/>
            </a:xfrm>
          </p:grpSpPr>
          <p:sp>
            <p:nvSpPr>
              <p:cNvPr id="155" name="Rectangle 154">
                <a:extLst>
                  <a:ext uri="{FF2B5EF4-FFF2-40B4-BE49-F238E27FC236}">
                    <a16:creationId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6" name="TextBox 155">
                <a:extLst>
                  <a:ext uri="{FF2B5EF4-FFF2-40B4-BE49-F238E27FC236}">
                    <a16:creationId xmlns:a16="http://schemas.microsoft.com/office/drawing/2014/main" id="{05315891-C43B-4E47-AA7C-98881DCEDB55}"/>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0" name="Group 194">
              <a:extLst>
                <a:ext uri="{FF2B5EF4-FFF2-40B4-BE49-F238E27FC236}">
                  <a16:creationId xmlns:a16="http://schemas.microsoft.com/office/drawing/2014/main" id="{54168ABB-31DA-FD4E-B361-85C3C0971BE8}"/>
                </a:ext>
              </a:extLst>
            </p:cNvPr>
            <p:cNvGrpSpPr>
              <a:grpSpLocks/>
            </p:cNvGrpSpPr>
            <p:nvPr/>
          </p:nvGrpSpPr>
          <p:grpSpPr bwMode="auto">
            <a:xfrm>
              <a:off x="6677899" y="2425781"/>
              <a:ext cx="545509" cy="512284"/>
              <a:chOff x="-44" y="1473"/>
              <a:chExt cx="981" cy="1105"/>
            </a:xfrm>
          </p:grpSpPr>
          <p:pic>
            <p:nvPicPr>
              <p:cNvPr id="153" name="Picture 195" descr="desktop_computer_stylized_medium">
                <a:extLst>
                  <a:ext uri="{FF2B5EF4-FFF2-40B4-BE49-F238E27FC236}">
                    <a16:creationId xmlns:a16="http://schemas.microsoft.com/office/drawing/2014/main" id="{272E925C-57A6-144C-A625-180C395BB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1" name="Group 100">
              <a:extLst>
                <a:ext uri="{FF2B5EF4-FFF2-40B4-BE49-F238E27FC236}">
                  <a16:creationId xmlns:a16="http://schemas.microsoft.com/office/drawing/2014/main" id="{94E6CD2B-9DBD-9847-AE43-1F20A9F4B7A7}"/>
                </a:ext>
              </a:extLst>
            </p:cNvPr>
            <p:cNvGrpSpPr/>
            <p:nvPr/>
          </p:nvGrpSpPr>
          <p:grpSpPr>
            <a:xfrm>
              <a:off x="10189724" y="2496350"/>
              <a:ext cx="1245036" cy="593992"/>
              <a:chOff x="9852456" y="608434"/>
              <a:chExt cx="1245036" cy="593992"/>
            </a:xfrm>
          </p:grpSpPr>
          <p:sp>
            <p:nvSpPr>
              <p:cNvPr id="151" name="Oval 19">
                <a:extLst>
                  <a:ext uri="{FF2B5EF4-FFF2-40B4-BE49-F238E27FC236}">
                    <a16:creationId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2" name="TextBox 151">
                <a:extLst>
                  <a:ext uri="{FF2B5EF4-FFF2-40B4-BE49-F238E27FC236}">
                    <a16:creationId xmlns:a16="http://schemas.microsoft.com/office/drawing/2014/main" id="{F98362D2-A31F-1547-A061-D0BD0AD53B62}"/>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02" name="Group 101">
              <a:extLst>
                <a:ext uri="{FF2B5EF4-FFF2-40B4-BE49-F238E27FC236}">
                  <a16:creationId xmlns:a16="http://schemas.microsoft.com/office/drawing/2014/main" id="{E2053A92-714B-3A4D-BA72-E2002B5EB226}"/>
                </a:ext>
              </a:extLst>
            </p:cNvPr>
            <p:cNvGrpSpPr/>
            <p:nvPr/>
          </p:nvGrpSpPr>
          <p:grpSpPr>
            <a:xfrm>
              <a:off x="10248853" y="2969571"/>
              <a:ext cx="577241" cy="338554"/>
              <a:chOff x="9678159" y="981583"/>
              <a:chExt cx="577241" cy="338554"/>
            </a:xfrm>
          </p:grpSpPr>
          <p:sp>
            <p:nvSpPr>
              <p:cNvPr id="149" name="Rectangle 148">
                <a:extLst>
                  <a:ext uri="{FF2B5EF4-FFF2-40B4-BE49-F238E27FC236}">
                    <a16:creationId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TextBox 149">
                <a:extLst>
                  <a:ext uri="{FF2B5EF4-FFF2-40B4-BE49-F238E27FC236}">
                    <a16:creationId xmlns:a16="http://schemas.microsoft.com/office/drawing/2014/main" id="{405D7A89-0963-7D45-9872-8A6C26AFF4EB}"/>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3" name="Group 161">
              <a:extLst>
                <a:ext uri="{FF2B5EF4-FFF2-40B4-BE49-F238E27FC236}">
                  <a16:creationId xmlns:a16="http://schemas.microsoft.com/office/drawing/2014/main" id="{72242579-6133-6C4E-BF67-26CF5BCBECC7}"/>
                </a:ext>
              </a:extLst>
            </p:cNvPr>
            <p:cNvGrpSpPr>
              <a:grpSpLocks/>
            </p:cNvGrpSpPr>
            <p:nvPr/>
          </p:nvGrpSpPr>
          <p:grpSpPr bwMode="auto">
            <a:xfrm>
              <a:off x="11287371" y="2364366"/>
              <a:ext cx="230514" cy="466725"/>
              <a:chOff x="4140" y="429"/>
              <a:chExt cx="1425" cy="2396"/>
            </a:xfrm>
          </p:grpSpPr>
          <p:sp>
            <p:nvSpPr>
              <p:cNvPr id="117" name="Freeform 162">
                <a:extLst>
                  <a:ext uri="{FF2B5EF4-FFF2-40B4-BE49-F238E27FC236}">
                    <a16:creationId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8" name="Rectangle 163">
                <a:extLst>
                  <a:ext uri="{FF2B5EF4-FFF2-40B4-BE49-F238E27FC236}">
                    <a16:creationId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9" name="Freeform 164">
                <a:extLst>
                  <a:ext uri="{FF2B5EF4-FFF2-40B4-BE49-F238E27FC236}">
                    <a16:creationId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0" name="Freeform 165">
                <a:extLst>
                  <a:ext uri="{FF2B5EF4-FFF2-40B4-BE49-F238E27FC236}">
                    <a16:creationId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1" name="Rectangle 166">
                <a:extLst>
                  <a:ext uri="{FF2B5EF4-FFF2-40B4-BE49-F238E27FC236}">
                    <a16:creationId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2" name="Group 167">
                <a:extLst>
                  <a:ext uri="{FF2B5EF4-FFF2-40B4-BE49-F238E27FC236}">
                    <a16:creationId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8" name="AutoShape 169">
                  <a:extLst>
                    <a:ext uri="{FF2B5EF4-FFF2-40B4-BE49-F238E27FC236}">
                      <a16:creationId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23" name="Rectangle 170">
                <a:extLst>
                  <a:ext uri="{FF2B5EF4-FFF2-40B4-BE49-F238E27FC236}">
                    <a16:creationId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4" name="Group 171">
                <a:extLst>
                  <a:ext uri="{FF2B5EF4-FFF2-40B4-BE49-F238E27FC236}">
                    <a16:creationId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AutoShape 173">
                  <a:extLst>
                    <a:ext uri="{FF2B5EF4-FFF2-40B4-BE49-F238E27FC236}">
                      <a16:creationId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25" name="Rectangle 174">
                <a:extLst>
                  <a:ext uri="{FF2B5EF4-FFF2-40B4-BE49-F238E27FC236}">
                    <a16:creationId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Rectangle 175">
                <a:extLst>
                  <a:ext uri="{FF2B5EF4-FFF2-40B4-BE49-F238E27FC236}">
                    <a16:creationId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7" name="Group 176">
                <a:extLst>
                  <a:ext uri="{FF2B5EF4-FFF2-40B4-BE49-F238E27FC236}">
                    <a16:creationId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4" name="AutoShape 178">
                  <a:extLst>
                    <a:ext uri="{FF2B5EF4-FFF2-40B4-BE49-F238E27FC236}">
                      <a16:creationId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28" name="Freeform 179">
                <a:extLst>
                  <a:ext uri="{FF2B5EF4-FFF2-40B4-BE49-F238E27FC236}">
                    <a16:creationId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29" name="Group 180">
                <a:extLst>
                  <a:ext uri="{FF2B5EF4-FFF2-40B4-BE49-F238E27FC236}">
                    <a16:creationId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2" name="AutoShape 182">
                  <a:extLst>
                    <a:ext uri="{FF2B5EF4-FFF2-40B4-BE49-F238E27FC236}">
                      <a16:creationId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30" name="Rectangle 183">
                <a:extLst>
                  <a:ext uri="{FF2B5EF4-FFF2-40B4-BE49-F238E27FC236}">
                    <a16:creationId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Freeform 184">
                <a:extLst>
                  <a:ext uri="{FF2B5EF4-FFF2-40B4-BE49-F238E27FC236}">
                    <a16:creationId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2" name="Freeform 185">
                <a:extLst>
                  <a:ext uri="{FF2B5EF4-FFF2-40B4-BE49-F238E27FC236}">
                    <a16:creationId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3" name="Oval 186">
                <a:extLst>
                  <a:ext uri="{FF2B5EF4-FFF2-40B4-BE49-F238E27FC236}">
                    <a16:creationId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4" name="Freeform 187">
                <a:extLst>
                  <a:ext uri="{FF2B5EF4-FFF2-40B4-BE49-F238E27FC236}">
                    <a16:creationId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5" name="AutoShape 188">
                <a:extLst>
                  <a:ext uri="{FF2B5EF4-FFF2-40B4-BE49-F238E27FC236}">
                    <a16:creationId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6" name="AutoShape 189">
                <a:extLst>
                  <a:ext uri="{FF2B5EF4-FFF2-40B4-BE49-F238E27FC236}">
                    <a16:creationId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7" name="Oval 190">
                <a:extLst>
                  <a:ext uri="{FF2B5EF4-FFF2-40B4-BE49-F238E27FC236}">
                    <a16:creationId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Oval 191">
                <a:extLst>
                  <a:ext uri="{FF2B5EF4-FFF2-40B4-BE49-F238E27FC236}">
                    <a16:creationId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139" name="Oval 192">
                <a:extLst>
                  <a:ext uri="{FF2B5EF4-FFF2-40B4-BE49-F238E27FC236}">
                    <a16:creationId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Rectangle 193">
                <a:extLst>
                  <a:ext uri="{FF2B5EF4-FFF2-40B4-BE49-F238E27FC236}">
                    <a16:creationId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cxnSp>
          <p:nvCxnSpPr>
            <p:cNvPr id="105" name="Straight Connector 104">
              <a:extLst>
                <a:ext uri="{FF2B5EF4-FFF2-40B4-BE49-F238E27FC236}">
                  <a16:creationId xmlns:a16="http://schemas.microsoft.com/office/drawing/2014/main" id="{11F9B693-3039-7842-B826-C79453DC74BC}"/>
                </a:ext>
              </a:extLst>
            </p:cNvPr>
            <p:cNvCxnSpPr>
              <a:cxnSpLocks/>
            </p:cNvCxnSpPr>
            <p:nvPr/>
          </p:nvCxnSpPr>
          <p:spPr>
            <a:xfrm>
              <a:off x="6584655" y="33189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2E3D64B-7462-DF45-A72D-0EEE887E1FC6}"/>
                </a:ext>
              </a:extLst>
            </p:cNvPr>
            <p:cNvCxnSpPr>
              <a:cxnSpLocks/>
            </p:cNvCxnSpPr>
            <p:nvPr/>
          </p:nvCxnSpPr>
          <p:spPr>
            <a:xfrm>
              <a:off x="10078299" y="329119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E0A94F7F-9401-4C4F-80C6-4F0C25C18F5C}"/>
                </a:ext>
              </a:extLst>
            </p:cNvPr>
            <p:cNvSpPr txBox="1"/>
            <p:nvPr/>
          </p:nvSpPr>
          <p:spPr>
            <a:xfrm>
              <a:off x="6226081" y="3037743"/>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TextBox 108">
              <a:extLst>
                <a:ext uri="{FF2B5EF4-FFF2-40B4-BE49-F238E27FC236}">
                  <a16:creationId xmlns:a16="http://schemas.microsoft.com/office/drawing/2014/main" id="{28F3F5F7-78A1-3C45-AC73-9F2A188FD37C}"/>
                </a:ext>
              </a:extLst>
            </p:cNvPr>
            <p:cNvSpPr txBox="1"/>
            <p:nvPr/>
          </p:nvSpPr>
          <p:spPr>
            <a:xfrm>
              <a:off x="6344394" y="3265491"/>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0" name="TextBox 109">
              <a:extLst>
                <a:ext uri="{FF2B5EF4-FFF2-40B4-BE49-F238E27FC236}">
                  <a16:creationId xmlns:a16="http://schemas.microsoft.com/office/drawing/2014/main" id="{3D73C66D-8F36-5E4B-BBC6-B804471BAAF5}"/>
                </a:ext>
              </a:extLst>
            </p:cNvPr>
            <p:cNvSpPr txBox="1"/>
            <p:nvPr/>
          </p:nvSpPr>
          <p:spPr>
            <a:xfrm flipH="1">
              <a:off x="7109034" y="5998385"/>
              <a:ext cx="46571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srgbClr val="C00000"/>
                  </a:solidFill>
                  <a:effectLst/>
                  <a:uLnTx/>
                  <a:uFillTx/>
                  <a:latin typeface="Calibri" panose="020F0502020204030204"/>
                  <a:ea typeface="+mn-ea"/>
                  <a:cs typeface="+mn-cs"/>
                </a:rPr>
                <a:t>implementation</a:t>
              </a:r>
            </a:p>
          </p:txBody>
        </p:sp>
        <p:grpSp>
          <p:nvGrpSpPr>
            <p:cNvPr id="233" name="Group 232">
              <a:extLst>
                <a:ext uri="{FF2B5EF4-FFF2-40B4-BE49-F238E27FC236}">
                  <a16:creationId xmlns:a16="http://schemas.microsoft.com/office/drawing/2014/main" id="{0D04F411-4AAF-BC49-BC7A-363692477E93}"/>
                </a:ext>
              </a:extLst>
            </p:cNvPr>
            <p:cNvGrpSpPr/>
            <p:nvPr/>
          </p:nvGrpSpPr>
          <p:grpSpPr>
            <a:xfrm>
              <a:off x="6573835" y="5301907"/>
              <a:ext cx="5250830" cy="481581"/>
              <a:chOff x="6737055" y="3471301"/>
              <a:chExt cx="5250830" cy="481581"/>
            </a:xfrm>
          </p:grpSpPr>
          <p:grpSp>
            <p:nvGrpSpPr>
              <p:cNvPr id="223" name="Group 222">
                <a:extLst>
                  <a:ext uri="{FF2B5EF4-FFF2-40B4-BE49-F238E27FC236}">
                    <a16:creationId xmlns:a16="http://schemas.microsoft.com/office/drawing/2014/main" id="{C5146927-C3B8-DF48-9CFC-4B18E58EBBED}"/>
                  </a:ext>
                </a:extLst>
              </p:cNvPr>
              <p:cNvGrpSpPr/>
              <p:nvPr/>
            </p:nvGrpSpPr>
            <p:grpSpPr>
              <a:xfrm>
                <a:off x="8324240" y="3583550"/>
                <a:ext cx="2044628" cy="369332"/>
                <a:chOff x="7504363" y="3155701"/>
                <a:chExt cx="2044628" cy="369332"/>
              </a:xfrm>
            </p:grpSpPr>
            <p:grpSp>
              <p:nvGrpSpPr>
                <p:cNvPr id="224" name="Group 223">
                  <a:extLst>
                    <a:ext uri="{FF2B5EF4-FFF2-40B4-BE49-F238E27FC236}">
                      <a16:creationId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7" name="Oval 226">
                    <a:extLst>
                      <a:ext uri="{FF2B5EF4-FFF2-40B4-BE49-F238E27FC236}">
                        <a16:creationId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8" name="Oval 227">
                    <a:extLst>
                      <a:ext uri="{FF2B5EF4-FFF2-40B4-BE49-F238E27FC236}">
                        <a16:creationId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9" name="Rectangle 228">
                    <a:extLst>
                      <a:ext uri="{FF2B5EF4-FFF2-40B4-BE49-F238E27FC236}">
                        <a16:creationId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25" name="TextBox 224">
                  <a:extLst>
                    <a:ext uri="{FF2B5EF4-FFF2-40B4-BE49-F238E27FC236}">
                      <a16:creationId xmlns:a16="http://schemas.microsoft.com/office/drawing/2014/main" id="{68623763-0736-1640-9198-34E20A0A0952}"/>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unreliable channel</a:t>
                  </a:r>
                </a:p>
              </p:txBody>
            </p:sp>
          </p:grpSp>
          <p:cxnSp>
            <p:nvCxnSpPr>
              <p:cNvPr id="230" name="Straight Connector 229">
                <a:extLst>
                  <a:ext uri="{FF2B5EF4-FFF2-40B4-BE49-F238E27FC236}">
                    <a16:creationId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34" name="TextBox 233">
              <a:extLst>
                <a:ext uri="{FF2B5EF4-FFF2-40B4-BE49-F238E27FC236}">
                  <a16:creationId xmlns:a16="http://schemas.microsoft.com/office/drawing/2014/main" id="{AEB73EE5-0075-EE47-B5CC-61EAD4F66FC9}"/>
                </a:ext>
              </a:extLst>
            </p:cNvPr>
            <p:cNvSpPr txBox="1"/>
            <p:nvPr/>
          </p:nvSpPr>
          <p:spPr>
            <a:xfrm>
              <a:off x="6413644" y="5279980"/>
              <a:ext cx="79438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network</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5" name="TextBox 234">
              <a:extLst>
                <a:ext uri="{FF2B5EF4-FFF2-40B4-BE49-F238E27FC236}">
                  <a16:creationId xmlns:a16="http://schemas.microsoft.com/office/drawing/2014/main" id="{6021091A-40C7-3E48-A368-62B168C379FE}"/>
                </a:ext>
              </a:extLst>
            </p:cNvPr>
            <p:cNvSpPr txBox="1"/>
            <p:nvPr/>
          </p:nvSpPr>
          <p:spPr>
            <a:xfrm>
              <a:off x="6358993" y="5023850"/>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37" name="Straight Arrow Connector 236">
              <a:extLst>
                <a:ext uri="{FF2B5EF4-FFF2-40B4-BE49-F238E27FC236}">
                  <a16:creationId xmlns:a16="http://schemas.microsoft.com/office/drawing/2014/main" id="{05D4C2CD-9395-C64F-91D1-D32BF3685F81}"/>
                </a:ext>
              </a:extLst>
            </p:cNvPr>
            <p:cNvCxnSpPr>
              <a:cxnSpLocks/>
            </p:cNvCxnSpPr>
            <p:nvPr/>
          </p:nvCxnSpPr>
          <p:spPr>
            <a:xfrm>
              <a:off x="7532988" y="3216212"/>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7F37CC4-8A14-554D-96BA-B69174DD341C}"/>
                </a:ext>
              </a:extLst>
            </p:cNvPr>
            <p:cNvCxnSpPr>
              <a:cxnSpLocks/>
            </p:cNvCxnSpPr>
            <p:nvPr/>
          </p:nvCxnSpPr>
          <p:spPr>
            <a:xfrm flipV="1">
              <a:off x="10867079" y="3152635"/>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414248C8-665E-0640-BFD4-2689CB960EDD}"/>
                </a:ext>
              </a:extLst>
            </p:cNvPr>
            <p:cNvSpPr txBox="1"/>
            <p:nvPr/>
          </p:nvSpPr>
          <p:spPr>
            <a:xfrm>
              <a:off x="6584496" y="3824138"/>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sender-side of</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reliable data transfer protocol</a:t>
              </a:r>
            </a:p>
          </p:txBody>
        </p:sp>
        <p:sp>
          <p:nvSpPr>
            <p:cNvPr id="244" name="TextBox 243">
              <a:extLst>
                <a:ext uri="{FF2B5EF4-FFF2-40B4-BE49-F238E27FC236}">
                  <a16:creationId xmlns:a16="http://schemas.microsoft.com/office/drawing/2014/main" id="{026C4778-F96F-564F-92C4-81A147260836}"/>
                </a:ext>
              </a:extLst>
            </p:cNvPr>
            <p:cNvSpPr txBox="1"/>
            <p:nvPr/>
          </p:nvSpPr>
          <p:spPr>
            <a:xfrm>
              <a:off x="9914975" y="3826493"/>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of reliable data transfer protocol</a:t>
              </a:r>
            </a:p>
          </p:txBody>
        </p:sp>
        <p:grpSp>
          <p:nvGrpSpPr>
            <p:cNvPr id="250" name="Group 249">
              <a:extLst>
                <a:ext uri="{FF2B5EF4-FFF2-40B4-BE49-F238E27FC236}">
                  <a16:creationId xmlns:a16="http://schemas.microsoft.com/office/drawing/2014/main" id="{3A5444DE-2616-4949-A343-9AB06B194D91}"/>
                </a:ext>
              </a:extLst>
            </p:cNvPr>
            <p:cNvGrpSpPr/>
            <p:nvPr/>
          </p:nvGrpSpPr>
          <p:grpSpPr>
            <a:xfrm>
              <a:off x="7535360" y="5023850"/>
              <a:ext cx="632009" cy="632009"/>
              <a:chOff x="7408198" y="4955748"/>
              <a:chExt cx="632009" cy="632009"/>
            </a:xfrm>
          </p:grpSpPr>
          <p:cxnSp>
            <p:nvCxnSpPr>
              <p:cNvPr id="247" name="Straight Connector 246">
                <a:extLst>
                  <a:ext uri="{FF2B5EF4-FFF2-40B4-BE49-F238E27FC236}">
                    <a16:creationId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a16="http://schemas.microsoft.com/office/drawing/2014/main" id="{BA49793A-2EFA-244E-B721-948595E86530}"/>
                </a:ext>
              </a:extLst>
            </p:cNvPr>
            <p:cNvGrpSpPr/>
            <p:nvPr/>
          </p:nvGrpSpPr>
          <p:grpSpPr>
            <a:xfrm rot="16200000">
              <a:off x="10248530" y="5019009"/>
              <a:ext cx="632009" cy="632009"/>
              <a:chOff x="7408198" y="4948974"/>
              <a:chExt cx="632009" cy="632009"/>
            </a:xfrm>
          </p:grpSpPr>
          <p:cxnSp>
            <p:nvCxnSpPr>
              <p:cNvPr id="252" name="Straight Connector 251">
                <a:extLst>
                  <a:ext uri="{FF2B5EF4-FFF2-40B4-BE49-F238E27FC236}">
                    <a16:creationId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grpSp>
        <p:nvGrpSpPr>
          <p:cNvPr id="16" name="Group 15">
            <a:extLst>
              <a:ext uri="{FF2B5EF4-FFF2-40B4-BE49-F238E27FC236}">
                <a16:creationId xmlns:a16="http://schemas.microsoft.com/office/drawing/2014/main" id="{3F910FC6-F569-2147-8E13-9C3CBF349C22}"/>
              </a:ext>
            </a:extLst>
          </p:cNvPr>
          <p:cNvGrpSpPr/>
          <p:nvPr/>
        </p:nvGrpSpPr>
        <p:grpSpPr>
          <a:xfrm>
            <a:off x="995688" y="3550466"/>
            <a:ext cx="9016751" cy="2246769"/>
            <a:chOff x="995688" y="4013928"/>
            <a:chExt cx="9016751" cy="2246769"/>
          </a:xfrm>
        </p:grpSpPr>
        <p:sp>
          <p:nvSpPr>
            <p:cNvPr id="254" name="TextBox 253">
              <a:extLst>
                <a:ext uri="{FF2B5EF4-FFF2-40B4-BE49-F238E27FC236}">
                  <a16:creationId xmlns:a16="http://schemas.microsoft.com/office/drawing/2014/main" id="{B694493B-88BF-134F-B1BA-C0BD341D486C}"/>
                </a:ext>
              </a:extLst>
            </p:cNvPr>
            <p:cNvSpPr txBox="1"/>
            <p:nvPr/>
          </p:nvSpPr>
          <p:spPr>
            <a:xfrm>
              <a:off x="995688" y="4013928"/>
              <a:ext cx="4815357" cy="224676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Complexity of reliable data transfer protocol  will depend (strongly) on characteristics of unreliable channel (lose, corrupt, reorder data?)</a:t>
              </a:r>
            </a:p>
          </p:txBody>
        </p:sp>
        <p:cxnSp>
          <p:nvCxnSpPr>
            <p:cNvPr id="10" name="Straight Connector 9">
              <a:extLst>
                <a:ext uri="{FF2B5EF4-FFF2-40B4-BE49-F238E27FC236}">
                  <a16:creationId xmlns:a16="http://schemas.microsoft.com/office/drawing/2014/main" id="{CF6FCEAF-463D-2648-AB33-C825C90C616E}"/>
                </a:ext>
              </a:extLst>
            </p:cNvPr>
            <p:cNvCxnSpPr>
              <a:cxnSpLocks/>
            </p:cNvCxnSpPr>
            <p:nvPr/>
          </p:nvCxnSpPr>
          <p:spPr>
            <a:xfrm flipH="1">
              <a:off x="5799610" y="4167212"/>
              <a:ext cx="1091351" cy="10011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E0B021F0-9489-874C-A482-48774A1F4135}"/>
                </a:ext>
              </a:extLst>
            </p:cNvPr>
            <p:cNvCxnSpPr>
              <a:cxnSpLocks/>
            </p:cNvCxnSpPr>
            <p:nvPr/>
          </p:nvCxnSpPr>
          <p:spPr>
            <a:xfrm flipH="1">
              <a:off x="5800941" y="4291381"/>
              <a:ext cx="4211498" cy="8863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31" name="Oval 230">
            <a:extLst>
              <a:ext uri="{FF2B5EF4-FFF2-40B4-BE49-F238E27FC236}">
                <a16:creationId xmlns:a16="http://schemas.microsoft.com/office/drawing/2014/main" id="{05A41E28-36B5-F84E-9E12-7529960E3C65}"/>
              </a:ext>
            </a:extLst>
          </p:cNvPr>
          <p:cNvSpPr/>
          <p:nvPr/>
        </p:nvSpPr>
        <p:spPr>
          <a:xfrm>
            <a:off x="6586778" y="3177152"/>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6" name="Oval 235">
            <a:extLst>
              <a:ext uri="{FF2B5EF4-FFF2-40B4-BE49-F238E27FC236}">
                <a16:creationId xmlns:a16="http://schemas.microsoft.com/office/drawing/2014/main" id="{1C1568F9-7215-6C43-8C2A-E0D8D4F2877D}"/>
              </a:ext>
            </a:extLst>
          </p:cNvPr>
          <p:cNvSpPr/>
          <p:nvPr/>
        </p:nvSpPr>
        <p:spPr>
          <a:xfrm>
            <a:off x="9885335" y="3174569"/>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5" name="Slide Number Placeholder 2">
            <a:extLst>
              <a:ext uri="{FF2B5EF4-FFF2-40B4-BE49-F238E27FC236}">
                <a16:creationId xmlns:a16="http://schemas.microsoft.com/office/drawing/2014/main" id="{ADF8FD71-EE62-D045-9E44-162D8557969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a:t>
            </a:fld>
            <a:endParaRPr lang="en-US" dirty="0"/>
          </a:p>
        </p:txBody>
      </p:sp>
    </p:spTree>
    <p:extLst>
      <p:ext uri="{BB962C8B-B14F-4D97-AF65-F5344CB8AC3E}">
        <p14:creationId xmlns:p14="http://schemas.microsoft.com/office/powerpoint/2010/main" val="56427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Principles of reliable </a:t>
            </a:r>
            <a:r>
              <a:rPr lang="en-US" dirty="0"/>
              <a:t>d</a:t>
            </a:r>
            <a:r>
              <a:rPr lang="en-US" sz="4400" dirty="0"/>
              <a:t>ata </a:t>
            </a:r>
            <a:r>
              <a:rPr lang="en-US" dirty="0"/>
              <a:t>t</a:t>
            </a:r>
            <a:r>
              <a:rPr lang="en-US" sz="4400" dirty="0"/>
              <a:t>ransfer </a:t>
            </a:r>
          </a:p>
        </p:txBody>
      </p:sp>
      <p:grpSp>
        <p:nvGrpSpPr>
          <p:cNvPr id="9" name="Group 8">
            <a:extLst>
              <a:ext uri="{FF2B5EF4-FFF2-40B4-BE49-F238E27FC236}">
                <a16:creationId xmlns:a16="http://schemas.microsoft.com/office/drawing/2014/main" id="{C7D89CDE-A98B-A64B-A840-9A38508B9B43}"/>
              </a:ext>
            </a:extLst>
          </p:cNvPr>
          <p:cNvGrpSpPr/>
          <p:nvPr/>
        </p:nvGrpSpPr>
        <p:grpSpPr>
          <a:xfrm>
            <a:off x="6226081" y="1900904"/>
            <a:ext cx="5598584" cy="4095684"/>
            <a:chOff x="6226081" y="2364366"/>
            <a:chExt cx="5598584" cy="4095684"/>
          </a:xfrm>
        </p:grpSpPr>
        <p:grpSp>
          <p:nvGrpSpPr>
            <p:cNvPr id="98" name="Group 97">
              <a:extLst>
                <a:ext uri="{FF2B5EF4-FFF2-40B4-BE49-F238E27FC236}">
                  <a16:creationId xmlns:a16="http://schemas.microsoft.com/office/drawing/2014/main" id="{6F69B15D-5882-BD4E-83B7-5C85A253A430}"/>
                </a:ext>
              </a:extLst>
            </p:cNvPr>
            <p:cNvGrpSpPr/>
            <p:nvPr/>
          </p:nvGrpSpPr>
          <p:grpSpPr>
            <a:xfrm>
              <a:off x="6944646" y="2545250"/>
              <a:ext cx="1245036" cy="593992"/>
              <a:chOff x="9852456" y="608434"/>
              <a:chExt cx="1245036" cy="593992"/>
            </a:xfrm>
          </p:grpSpPr>
          <p:sp>
            <p:nvSpPr>
              <p:cNvPr id="157" name="Oval 19">
                <a:extLst>
                  <a:ext uri="{FF2B5EF4-FFF2-40B4-BE49-F238E27FC236}">
                    <a16:creationId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8" name="TextBox 157">
                <a:extLst>
                  <a:ext uri="{FF2B5EF4-FFF2-40B4-BE49-F238E27FC236}">
                    <a16:creationId xmlns:a16="http://schemas.microsoft.com/office/drawing/2014/main" id="{B98075D5-1094-EA42-8C93-9C2D954BC121}"/>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99" name="Group 98">
              <a:extLst>
                <a:ext uri="{FF2B5EF4-FFF2-40B4-BE49-F238E27FC236}">
                  <a16:creationId xmlns:a16="http://schemas.microsoft.com/office/drawing/2014/main" id="{5402A96E-C536-5E4C-BB36-5F57DDFFE613}"/>
                </a:ext>
              </a:extLst>
            </p:cNvPr>
            <p:cNvGrpSpPr/>
            <p:nvPr/>
          </p:nvGrpSpPr>
          <p:grpSpPr>
            <a:xfrm>
              <a:off x="7541116" y="2997281"/>
              <a:ext cx="577241" cy="338554"/>
              <a:chOff x="9950444" y="999755"/>
              <a:chExt cx="577241" cy="338554"/>
            </a:xfrm>
          </p:grpSpPr>
          <p:sp>
            <p:nvSpPr>
              <p:cNvPr id="155" name="Rectangle 154">
                <a:extLst>
                  <a:ext uri="{FF2B5EF4-FFF2-40B4-BE49-F238E27FC236}">
                    <a16:creationId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6" name="TextBox 155">
                <a:extLst>
                  <a:ext uri="{FF2B5EF4-FFF2-40B4-BE49-F238E27FC236}">
                    <a16:creationId xmlns:a16="http://schemas.microsoft.com/office/drawing/2014/main" id="{05315891-C43B-4E47-AA7C-98881DCEDB55}"/>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0" name="Group 194">
              <a:extLst>
                <a:ext uri="{FF2B5EF4-FFF2-40B4-BE49-F238E27FC236}">
                  <a16:creationId xmlns:a16="http://schemas.microsoft.com/office/drawing/2014/main" id="{54168ABB-31DA-FD4E-B361-85C3C0971BE8}"/>
                </a:ext>
              </a:extLst>
            </p:cNvPr>
            <p:cNvGrpSpPr>
              <a:grpSpLocks/>
            </p:cNvGrpSpPr>
            <p:nvPr/>
          </p:nvGrpSpPr>
          <p:grpSpPr bwMode="auto">
            <a:xfrm>
              <a:off x="6677899" y="2425781"/>
              <a:ext cx="545509" cy="512284"/>
              <a:chOff x="-44" y="1473"/>
              <a:chExt cx="981" cy="1105"/>
            </a:xfrm>
          </p:grpSpPr>
          <p:pic>
            <p:nvPicPr>
              <p:cNvPr id="153" name="Picture 195" descr="desktop_computer_stylized_medium">
                <a:extLst>
                  <a:ext uri="{FF2B5EF4-FFF2-40B4-BE49-F238E27FC236}">
                    <a16:creationId xmlns:a16="http://schemas.microsoft.com/office/drawing/2014/main" id="{272E925C-57A6-144C-A625-180C395BB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1" name="Group 100">
              <a:extLst>
                <a:ext uri="{FF2B5EF4-FFF2-40B4-BE49-F238E27FC236}">
                  <a16:creationId xmlns:a16="http://schemas.microsoft.com/office/drawing/2014/main" id="{94E6CD2B-9DBD-9847-AE43-1F20A9F4B7A7}"/>
                </a:ext>
              </a:extLst>
            </p:cNvPr>
            <p:cNvGrpSpPr/>
            <p:nvPr/>
          </p:nvGrpSpPr>
          <p:grpSpPr>
            <a:xfrm>
              <a:off x="10189724" y="2496350"/>
              <a:ext cx="1245036" cy="593992"/>
              <a:chOff x="9852456" y="608434"/>
              <a:chExt cx="1245036" cy="593992"/>
            </a:xfrm>
          </p:grpSpPr>
          <p:sp>
            <p:nvSpPr>
              <p:cNvPr id="151" name="Oval 19">
                <a:extLst>
                  <a:ext uri="{FF2B5EF4-FFF2-40B4-BE49-F238E27FC236}">
                    <a16:creationId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2" name="TextBox 151">
                <a:extLst>
                  <a:ext uri="{FF2B5EF4-FFF2-40B4-BE49-F238E27FC236}">
                    <a16:creationId xmlns:a16="http://schemas.microsoft.com/office/drawing/2014/main" id="{F98362D2-A31F-1547-A061-D0BD0AD53B62}"/>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02" name="Group 101">
              <a:extLst>
                <a:ext uri="{FF2B5EF4-FFF2-40B4-BE49-F238E27FC236}">
                  <a16:creationId xmlns:a16="http://schemas.microsoft.com/office/drawing/2014/main" id="{E2053A92-714B-3A4D-BA72-E2002B5EB226}"/>
                </a:ext>
              </a:extLst>
            </p:cNvPr>
            <p:cNvGrpSpPr/>
            <p:nvPr/>
          </p:nvGrpSpPr>
          <p:grpSpPr>
            <a:xfrm>
              <a:off x="10248853" y="2969571"/>
              <a:ext cx="577241" cy="338554"/>
              <a:chOff x="9678159" y="981583"/>
              <a:chExt cx="577241" cy="338554"/>
            </a:xfrm>
          </p:grpSpPr>
          <p:sp>
            <p:nvSpPr>
              <p:cNvPr id="149" name="Rectangle 148">
                <a:extLst>
                  <a:ext uri="{FF2B5EF4-FFF2-40B4-BE49-F238E27FC236}">
                    <a16:creationId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TextBox 149">
                <a:extLst>
                  <a:ext uri="{FF2B5EF4-FFF2-40B4-BE49-F238E27FC236}">
                    <a16:creationId xmlns:a16="http://schemas.microsoft.com/office/drawing/2014/main" id="{405D7A89-0963-7D45-9872-8A6C26AFF4EB}"/>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3" name="Group 161">
              <a:extLst>
                <a:ext uri="{FF2B5EF4-FFF2-40B4-BE49-F238E27FC236}">
                  <a16:creationId xmlns:a16="http://schemas.microsoft.com/office/drawing/2014/main" id="{72242579-6133-6C4E-BF67-26CF5BCBECC7}"/>
                </a:ext>
              </a:extLst>
            </p:cNvPr>
            <p:cNvGrpSpPr>
              <a:grpSpLocks/>
            </p:cNvGrpSpPr>
            <p:nvPr/>
          </p:nvGrpSpPr>
          <p:grpSpPr bwMode="auto">
            <a:xfrm>
              <a:off x="11287371" y="2364366"/>
              <a:ext cx="230514" cy="466725"/>
              <a:chOff x="4140" y="429"/>
              <a:chExt cx="1425" cy="2396"/>
            </a:xfrm>
          </p:grpSpPr>
          <p:sp>
            <p:nvSpPr>
              <p:cNvPr id="117" name="Freeform 162">
                <a:extLst>
                  <a:ext uri="{FF2B5EF4-FFF2-40B4-BE49-F238E27FC236}">
                    <a16:creationId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8" name="Rectangle 163">
                <a:extLst>
                  <a:ext uri="{FF2B5EF4-FFF2-40B4-BE49-F238E27FC236}">
                    <a16:creationId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9" name="Freeform 164">
                <a:extLst>
                  <a:ext uri="{FF2B5EF4-FFF2-40B4-BE49-F238E27FC236}">
                    <a16:creationId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0" name="Freeform 165">
                <a:extLst>
                  <a:ext uri="{FF2B5EF4-FFF2-40B4-BE49-F238E27FC236}">
                    <a16:creationId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1" name="Rectangle 166">
                <a:extLst>
                  <a:ext uri="{FF2B5EF4-FFF2-40B4-BE49-F238E27FC236}">
                    <a16:creationId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2" name="Group 167">
                <a:extLst>
                  <a:ext uri="{FF2B5EF4-FFF2-40B4-BE49-F238E27FC236}">
                    <a16:creationId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8" name="AutoShape 169">
                  <a:extLst>
                    <a:ext uri="{FF2B5EF4-FFF2-40B4-BE49-F238E27FC236}">
                      <a16:creationId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23" name="Rectangle 170">
                <a:extLst>
                  <a:ext uri="{FF2B5EF4-FFF2-40B4-BE49-F238E27FC236}">
                    <a16:creationId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4" name="Group 171">
                <a:extLst>
                  <a:ext uri="{FF2B5EF4-FFF2-40B4-BE49-F238E27FC236}">
                    <a16:creationId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AutoShape 173">
                  <a:extLst>
                    <a:ext uri="{FF2B5EF4-FFF2-40B4-BE49-F238E27FC236}">
                      <a16:creationId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25" name="Rectangle 174">
                <a:extLst>
                  <a:ext uri="{FF2B5EF4-FFF2-40B4-BE49-F238E27FC236}">
                    <a16:creationId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Rectangle 175">
                <a:extLst>
                  <a:ext uri="{FF2B5EF4-FFF2-40B4-BE49-F238E27FC236}">
                    <a16:creationId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7" name="Group 176">
                <a:extLst>
                  <a:ext uri="{FF2B5EF4-FFF2-40B4-BE49-F238E27FC236}">
                    <a16:creationId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4" name="AutoShape 178">
                  <a:extLst>
                    <a:ext uri="{FF2B5EF4-FFF2-40B4-BE49-F238E27FC236}">
                      <a16:creationId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28" name="Freeform 179">
                <a:extLst>
                  <a:ext uri="{FF2B5EF4-FFF2-40B4-BE49-F238E27FC236}">
                    <a16:creationId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29" name="Group 180">
                <a:extLst>
                  <a:ext uri="{FF2B5EF4-FFF2-40B4-BE49-F238E27FC236}">
                    <a16:creationId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2" name="AutoShape 182">
                  <a:extLst>
                    <a:ext uri="{FF2B5EF4-FFF2-40B4-BE49-F238E27FC236}">
                      <a16:creationId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30" name="Rectangle 183">
                <a:extLst>
                  <a:ext uri="{FF2B5EF4-FFF2-40B4-BE49-F238E27FC236}">
                    <a16:creationId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Freeform 184">
                <a:extLst>
                  <a:ext uri="{FF2B5EF4-FFF2-40B4-BE49-F238E27FC236}">
                    <a16:creationId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2" name="Freeform 185">
                <a:extLst>
                  <a:ext uri="{FF2B5EF4-FFF2-40B4-BE49-F238E27FC236}">
                    <a16:creationId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3" name="Oval 186">
                <a:extLst>
                  <a:ext uri="{FF2B5EF4-FFF2-40B4-BE49-F238E27FC236}">
                    <a16:creationId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4" name="Freeform 187">
                <a:extLst>
                  <a:ext uri="{FF2B5EF4-FFF2-40B4-BE49-F238E27FC236}">
                    <a16:creationId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5" name="AutoShape 188">
                <a:extLst>
                  <a:ext uri="{FF2B5EF4-FFF2-40B4-BE49-F238E27FC236}">
                    <a16:creationId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6" name="AutoShape 189">
                <a:extLst>
                  <a:ext uri="{FF2B5EF4-FFF2-40B4-BE49-F238E27FC236}">
                    <a16:creationId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7" name="Oval 190">
                <a:extLst>
                  <a:ext uri="{FF2B5EF4-FFF2-40B4-BE49-F238E27FC236}">
                    <a16:creationId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Oval 191">
                <a:extLst>
                  <a:ext uri="{FF2B5EF4-FFF2-40B4-BE49-F238E27FC236}">
                    <a16:creationId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139" name="Oval 192">
                <a:extLst>
                  <a:ext uri="{FF2B5EF4-FFF2-40B4-BE49-F238E27FC236}">
                    <a16:creationId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Rectangle 193">
                <a:extLst>
                  <a:ext uri="{FF2B5EF4-FFF2-40B4-BE49-F238E27FC236}">
                    <a16:creationId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cxnSp>
          <p:nvCxnSpPr>
            <p:cNvPr id="105" name="Straight Connector 104">
              <a:extLst>
                <a:ext uri="{FF2B5EF4-FFF2-40B4-BE49-F238E27FC236}">
                  <a16:creationId xmlns:a16="http://schemas.microsoft.com/office/drawing/2014/main" id="{11F9B693-3039-7842-B826-C79453DC74BC}"/>
                </a:ext>
              </a:extLst>
            </p:cNvPr>
            <p:cNvCxnSpPr>
              <a:cxnSpLocks/>
            </p:cNvCxnSpPr>
            <p:nvPr/>
          </p:nvCxnSpPr>
          <p:spPr>
            <a:xfrm>
              <a:off x="6584655" y="33189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2E3D64B-7462-DF45-A72D-0EEE887E1FC6}"/>
                </a:ext>
              </a:extLst>
            </p:cNvPr>
            <p:cNvCxnSpPr>
              <a:cxnSpLocks/>
            </p:cNvCxnSpPr>
            <p:nvPr/>
          </p:nvCxnSpPr>
          <p:spPr>
            <a:xfrm>
              <a:off x="10078299" y="329119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E0A94F7F-9401-4C4F-80C6-4F0C25C18F5C}"/>
                </a:ext>
              </a:extLst>
            </p:cNvPr>
            <p:cNvSpPr txBox="1"/>
            <p:nvPr/>
          </p:nvSpPr>
          <p:spPr>
            <a:xfrm>
              <a:off x="6226081" y="3037743"/>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TextBox 108">
              <a:extLst>
                <a:ext uri="{FF2B5EF4-FFF2-40B4-BE49-F238E27FC236}">
                  <a16:creationId xmlns:a16="http://schemas.microsoft.com/office/drawing/2014/main" id="{28F3F5F7-78A1-3C45-AC73-9F2A188FD37C}"/>
                </a:ext>
              </a:extLst>
            </p:cNvPr>
            <p:cNvSpPr txBox="1"/>
            <p:nvPr/>
          </p:nvSpPr>
          <p:spPr>
            <a:xfrm>
              <a:off x="6344394" y="3265491"/>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0" name="TextBox 109">
              <a:extLst>
                <a:ext uri="{FF2B5EF4-FFF2-40B4-BE49-F238E27FC236}">
                  <a16:creationId xmlns:a16="http://schemas.microsoft.com/office/drawing/2014/main" id="{3D73C66D-8F36-5E4B-BBC6-B804471BAAF5}"/>
                </a:ext>
              </a:extLst>
            </p:cNvPr>
            <p:cNvSpPr txBox="1"/>
            <p:nvPr/>
          </p:nvSpPr>
          <p:spPr>
            <a:xfrm flipH="1">
              <a:off x="7109034" y="5998385"/>
              <a:ext cx="46571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srgbClr val="C00000"/>
                  </a:solidFill>
                  <a:effectLst/>
                  <a:uLnTx/>
                  <a:uFillTx/>
                  <a:latin typeface="Calibri" panose="020F0502020204030204"/>
                  <a:ea typeface="+mn-ea"/>
                  <a:cs typeface="+mn-cs"/>
                </a:rPr>
                <a:t>implementation</a:t>
              </a:r>
            </a:p>
          </p:txBody>
        </p:sp>
        <p:grpSp>
          <p:nvGrpSpPr>
            <p:cNvPr id="233" name="Group 232">
              <a:extLst>
                <a:ext uri="{FF2B5EF4-FFF2-40B4-BE49-F238E27FC236}">
                  <a16:creationId xmlns:a16="http://schemas.microsoft.com/office/drawing/2014/main" id="{0D04F411-4AAF-BC49-BC7A-363692477E93}"/>
                </a:ext>
              </a:extLst>
            </p:cNvPr>
            <p:cNvGrpSpPr/>
            <p:nvPr/>
          </p:nvGrpSpPr>
          <p:grpSpPr>
            <a:xfrm>
              <a:off x="6573835" y="5301907"/>
              <a:ext cx="5250830" cy="481581"/>
              <a:chOff x="6737055" y="3471301"/>
              <a:chExt cx="5250830" cy="481581"/>
            </a:xfrm>
          </p:grpSpPr>
          <p:grpSp>
            <p:nvGrpSpPr>
              <p:cNvPr id="223" name="Group 222">
                <a:extLst>
                  <a:ext uri="{FF2B5EF4-FFF2-40B4-BE49-F238E27FC236}">
                    <a16:creationId xmlns:a16="http://schemas.microsoft.com/office/drawing/2014/main" id="{C5146927-C3B8-DF48-9CFC-4B18E58EBBED}"/>
                  </a:ext>
                </a:extLst>
              </p:cNvPr>
              <p:cNvGrpSpPr/>
              <p:nvPr/>
            </p:nvGrpSpPr>
            <p:grpSpPr>
              <a:xfrm>
                <a:off x="8324240" y="3583550"/>
                <a:ext cx="2044628" cy="369332"/>
                <a:chOff x="7504363" y="3155701"/>
                <a:chExt cx="2044628" cy="369332"/>
              </a:xfrm>
            </p:grpSpPr>
            <p:grpSp>
              <p:nvGrpSpPr>
                <p:cNvPr id="224" name="Group 223">
                  <a:extLst>
                    <a:ext uri="{FF2B5EF4-FFF2-40B4-BE49-F238E27FC236}">
                      <a16:creationId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7" name="Oval 226">
                    <a:extLst>
                      <a:ext uri="{FF2B5EF4-FFF2-40B4-BE49-F238E27FC236}">
                        <a16:creationId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8" name="Oval 227">
                    <a:extLst>
                      <a:ext uri="{FF2B5EF4-FFF2-40B4-BE49-F238E27FC236}">
                        <a16:creationId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9" name="Rectangle 228">
                    <a:extLst>
                      <a:ext uri="{FF2B5EF4-FFF2-40B4-BE49-F238E27FC236}">
                        <a16:creationId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25" name="TextBox 224">
                  <a:extLst>
                    <a:ext uri="{FF2B5EF4-FFF2-40B4-BE49-F238E27FC236}">
                      <a16:creationId xmlns:a16="http://schemas.microsoft.com/office/drawing/2014/main" id="{68623763-0736-1640-9198-34E20A0A0952}"/>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unreliable channel</a:t>
                  </a:r>
                </a:p>
              </p:txBody>
            </p:sp>
          </p:grpSp>
          <p:cxnSp>
            <p:nvCxnSpPr>
              <p:cNvPr id="230" name="Straight Connector 229">
                <a:extLst>
                  <a:ext uri="{FF2B5EF4-FFF2-40B4-BE49-F238E27FC236}">
                    <a16:creationId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34" name="TextBox 233">
              <a:extLst>
                <a:ext uri="{FF2B5EF4-FFF2-40B4-BE49-F238E27FC236}">
                  <a16:creationId xmlns:a16="http://schemas.microsoft.com/office/drawing/2014/main" id="{AEB73EE5-0075-EE47-B5CC-61EAD4F66FC9}"/>
                </a:ext>
              </a:extLst>
            </p:cNvPr>
            <p:cNvSpPr txBox="1"/>
            <p:nvPr/>
          </p:nvSpPr>
          <p:spPr>
            <a:xfrm>
              <a:off x="6413644" y="5279980"/>
              <a:ext cx="79438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network</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5" name="TextBox 234">
              <a:extLst>
                <a:ext uri="{FF2B5EF4-FFF2-40B4-BE49-F238E27FC236}">
                  <a16:creationId xmlns:a16="http://schemas.microsoft.com/office/drawing/2014/main" id="{6021091A-40C7-3E48-A368-62B168C379FE}"/>
                </a:ext>
              </a:extLst>
            </p:cNvPr>
            <p:cNvSpPr txBox="1"/>
            <p:nvPr/>
          </p:nvSpPr>
          <p:spPr>
            <a:xfrm>
              <a:off x="6358993" y="5023850"/>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37" name="Straight Arrow Connector 236">
              <a:extLst>
                <a:ext uri="{FF2B5EF4-FFF2-40B4-BE49-F238E27FC236}">
                  <a16:creationId xmlns:a16="http://schemas.microsoft.com/office/drawing/2014/main" id="{05D4C2CD-9395-C64F-91D1-D32BF3685F81}"/>
                </a:ext>
              </a:extLst>
            </p:cNvPr>
            <p:cNvCxnSpPr>
              <a:cxnSpLocks/>
            </p:cNvCxnSpPr>
            <p:nvPr/>
          </p:nvCxnSpPr>
          <p:spPr>
            <a:xfrm>
              <a:off x="7532988" y="3216212"/>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7F37CC4-8A14-554D-96BA-B69174DD341C}"/>
                </a:ext>
              </a:extLst>
            </p:cNvPr>
            <p:cNvCxnSpPr>
              <a:cxnSpLocks/>
            </p:cNvCxnSpPr>
            <p:nvPr/>
          </p:nvCxnSpPr>
          <p:spPr>
            <a:xfrm flipV="1">
              <a:off x="10867079" y="3152635"/>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414248C8-665E-0640-BFD4-2689CB960EDD}"/>
                </a:ext>
              </a:extLst>
            </p:cNvPr>
            <p:cNvSpPr txBox="1"/>
            <p:nvPr/>
          </p:nvSpPr>
          <p:spPr>
            <a:xfrm>
              <a:off x="6584496" y="3824138"/>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sender-side of</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reliable data transfer protocol</a:t>
              </a:r>
            </a:p>
          </p:txBody>
        </p:sp>
        <p:sp>
          <p:nvSpPr>
            <p:cNvPr id="244" name="TextBox 243">
              <a:extLst>
                <a:ext uri="{FF2B5EF4-FFF2-40B4-BE49-F238E27FC236}">
                  <a16:creationId xmlns:a16="http://schemas.microsoft.com/office/drawing/2014/main" id="{026C4778-F96F-564F-92C4-81A147260836}"/>
                </a:ext>
              </a:extLst>
            </p:cNvPr>
            <p:cNvSpPr txBox="1"/>
            <p:nvPr/>
          </p:nvSpPr>
          <p:spPr>
            <a:xfrm>
              <a:off x="9914975" y="3826493"/>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of reliable data transfer protocol</a:t>
              </a:r>
            </a:p>
          </p:txBody>
        </p:sp>
        <p:grpSp>
          <p:nvGrpSpPr>
            <p:cNvPr id="250" name="Group 249">
              <a:extLst>
                <a:ext uri="{FF2B5EF4-FFF2-40B4-BE49-F238E27FC236}">
                  <a16:creationId xmlns:a16="http://schemas.microsoft.com/office/drawing/2014/main" id="{3A5444DE-2616-4949-A343-9AB06B194D91}"/>
                </a:ext>
              </a:extLst>
            </p:cNvPr>
            <p:cNvGrpSpPr/>
            <p:nvPr/>
          </p:nvGrpSpPr>
          <p:grpSpPr>
            <a:xfrm>
              <a:off x="7535360" y="5023850"/>
              <a:ext cx="632009" cy="632009"/>
              <a:chOff x="7408198" y="4955748"/>
              <a:chExt cx="632009" cy="632009"/>
            </a:xfrm>
          </p:grpSpPr>
          <p:cxnSp>
            <p:nvCxnSpPr>
              <p:cNvPr id="247" name="Straight Connector 246">
                <a:extLst>
                  <a:ext uri="{FF2B5EF4-FFF2-40B4-BE49-F238E27FC236}">
                    <a16:creationId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a16="http://schemas.microsoft.com/office/drawing/2014/main" id="{BA49793A-2EFA-244E-B721-948595E86530}"/>
                </a:ext>
              </a:extLst>
            </p:cNvPr>
            <p:cNvGrpSpPr/>
            <p:nvPr/>
          </p:nvGrpSpPr>
          <p:grpSpPr>
            <a:xfrm rot="16200000">
              <a:off x="10248530" y="5019009"/>
              <a:ext cx="632009" cy="632009"/>
              <a:chOff x="7408198" y="4948974"/>
              <a:chExt cx="632009" cy="632009"/>
            </a:xfrm>
          </p:grpSpPr>
          <p:cxnSp>
            <p:nvCxnSpPr>
              <p:cNvPr id="252" name="Straight Connector 251">
                <a:extLst>
                  <a:ext uri="{FF2B5EF4-FFF2-40B4-BE49-F238E27FC236}">
                    <a16:creationId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grpSp>
        <p:nvGrpSpPr>
          <p:cNvPr id="88" name="Group 87">
            <a:extLst>
              <a:ext uri="{FF2B5EF4-FFF2-40B4-BE49-F238E27FC236}">
                <a16:creationId xmlns:a16="http://schemas.microsoft.com/office/drawing/2014/main" id="{CC1537B2-998E-7649-AE3E-ACB471EB73E8}"/>
              </a:ext>
            </a:extLst>
          </p:cNvPr>
          <p:cNvGrpSpPr/>
          <p:nvPr/>
        </p:nvGrpSpPr>
        <p:grpSpPr>
          <a:xfrm>
            <a:off x="1042183" y="3581463"/>
            <a:ext cx="8970256" cy="2246769"/>
            <a:chOff x="1042183" y="4044925"/>
            <a:chExt cx="8970256" cy="2246769"/>
          </a:xfrm>
        </p:grpSpPr>
        <p:sp>
          <p:nvSpPr>
            <p:cNvPr id="89" name="TextBox 88">
              <a:extLst>
                <a:ext uri="{FF2B5EF4-FFF2-40B4-BE49-F238E27FC236}">
                  <a16:creationId xmlns:a16="http://schemas.microsoft.com/office/drawing/2014/main" id="{910591A5-B3B8-B947-A7F1-BDBD4F667F70}"/>
                </a:ext>
              </a:extLst>
            </p:cNvPr>
            <p:cNvSpPr txBox="1"/>
            <p:nvPr/>
          </p:nvSpPr>
          <p:spPr>
            <a:xfrm>
              <a:off x="1042183" y="4044925"/>
              <a:ext cx="4815357" cy="224676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Sender, receiver do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not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know the “state” of each other, e.g., was a message received?</a:t>
              </a:r>
            </a:p>
            <a:p>
              <a:pPr marL="457200" marR="0" lvl="0" indent="-457200" algn="l" defTabSz="914400" rtl="0" eaLnBrk="1" fontAlgn="auto" latinLnBrk="0" hangingPunct="1">
                <a:lnSpc>
                  <a:spcPct val="100000"/>
                </a:lnSpc>
                <a:spcBef>
                  <a:spcPts val="0"/>
                </a:spcBef>
                <a:spcAft>
                  <a:spcPts val="0"/>
                </a:spcAft>
                <a:buClr>
                  <a:srgbClr val="0013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unless communicated via a message</a:t>
              </a:r>
            </a:p>
          </p:txBody>
        </p:sp>
        <p:cxnSp>
          <p:nvCxnSpPr>
            <p:cNvPr id="90" name="Straight Connector 89">
              <a:extLst>
                <a:ext uri="{FF2B5EF4-FFF2-40B4-BE49-F238E27FC236}">
                  <a16:creationId xmlns:a16="http://schemas.microsoft.com/office/drawing/2014/main" id="{655271F5-62E0-BF47-BF60-FE01086FB678}"/>
                </a:ext>
              </a:extLst>
            </p:cNvPr>
            <p:cNvCxnSpPr>
              <a:cxnSpLocks/>
            </p:cNvCxnSpPr>
            <p:nvPr/>
          </p:nvCxnSpPr>
          <p:spPr>
            <a:xfrm flipH="1">
              <a:off x="5799610" y="4167212"/>
              <a:ext cx="1091351" cy="10011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33B8B2C-3583-1D4A-9253-C59A292E0DE2}"/>
                </a:ext>
              </a:extLst>
            </p:cNvPr>
            <p:cNvCxnSpPr>
              <a:cxnSpLocks/>
            </p:cNvCxnSpPr>
            <p:nvPr/>
          </p:nvCxnSpPr>
          <p:spPr>
            <a:xfrm flipH="1">
              <a:off x="5800941" y="4291381"/>
              <a:ext cx="4211498" cy="8863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3" name="Oval 92">
            <a:extLst>
              <a:ext uri="{FF2B5EF4-FFF2-40B4-BE49-F238E27FC236}">
                <a16:creationId xmlns:a16="http://schemas.microsoft.com/office/drawing/2014/main" id="{80A6EEAE-C014-954F-ADE6-66049A46FFBE}"/>
              </a:ext>
            </a:extLst>
          </p:cNvPr>
          <p:cNvSpPr/>
          <p:nvPr/>
        </p:nvSpPr>
        <p:spPr>
          <a:xfrm>
            <a:off x="6586778" y="3177152"/>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4" name="Oval 93">
            <a:extLst>
              <a:ext uri="{FF2B5EF4-FFF2-40B4-BE49-F238E27FC236}">
                <a16:creationId xmlns:a16="http://schemas.microsoft.com/office/drawing/2014/main" id="{0FE70045-1128-264B-A4F3-CC9AAED801DA}"/>
              </a:ext>
            </a:extLst>
          </p:cNvPr>
          <p:cNvSpPr/>
          <p:nvPr/>
        </p:nvSpPr>
        <p:spPr>
          <a:xfrm>
            <a:off x="9885335" y="3174569"/>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 name="Picture 5" descr="A shower curtain&#10;&#10;Description automatically generated">
            <a:extLst>
              <a:ext uri="{FF2B5EF4-FFF2-40B4-BE49-F238E27FC236}">
                <a16:creationId xmlns:a16="http://schemas.microsoft.com/office/drawing/2014/main" id="{916F2FD5-AF05-E24C-BB57-482FB6C40C8C}"/>
              </a:ext>
            </a:extLst>
          </p:cNvPr>
          <p:cNvPicPr>
            <a:picLocks noChangeAspect="1"/>
          </p:cNvPicPr>
          <p:nvPr/>
        </p:nvPicPr>
        <p:blipFill>
          <a:blip r:embed="rId4"/>
          <a:stretch>
            <a:fillRect/>
          </a:stretch>
        </p:blipFill>
        <p:spPr>
          <a:xfrm>
            <a:off x="8292476" y="1291955"/>
            <a:ext cx="1976012" cy="4393769"/>
          </a:xfrm>
          <a:prstGeom prst="rect">
            <a:avLst/>
          </a:prstGeom>
        </p:spPr>
      </p:pic>
      <p:pic>
        <p:nvPicPr>
          <p:cNvPr id="92" name="Picture 91" descr="A shower curtain&#10;&#10;Description automatically generated">
            <a:extLst>
              <a:ext uri="{FF2B5EF4-FFF2-40B4-BE49-F238E27FC236}">
                <a16:creationId xmlns:a16="http://schemas.microsoft.com/office/drawing/2014/main" id="{60AABE17-DADA-B14B-B0C4-01EC1B9C6813}"/>
              </a:ext>
            </a:extLst>
          </p:cNvPr>
          <p:cNvPicPr>
            <a:picLocks noChangeAspect="1"/>
          </p:cNvPicPr>
          <p:nvPr/>
        </p:nvPicPr>
        <p:blipFill>
          <a:blip r:embed="rId4"/>
          <a:stretch>
            <a:fillRect/>
          </a:stretch>
        </p:blipFill>
        <p:spPr>
          <a:xfrm>
            <a:off x="8219289" y="1165171"/>
            <a:ext cx="3972711" cy="4579749"/>
          </a:xfrm>
          <a:prstGeom prst="rect">
            <a:avLst/>
          </a:prstGeom>
        </p:spPr>
      </p:pic>
      <p:sp>
        <p:nvSpPr>
          <p:cNvPr id="87" name="Slide Number Placeholder 2">
            <a:extLst>
              <a:ext uri="{FF2B5EF4-FFF2-40B4-BE49-F238E27FC236}">
                <a16:creationId xmlns:a16="http://schemas.microsoft.com/office/drawing/2014/main" id="{A2229121-4A15-DF44-A869-74D8C822A5F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5</a:t>
            </a:fld>
            <a:endParaRPr lang="en-US" dirty="0"/>
          </a:p>
        </p:txBody>
      </p:sp>
    </p:spTree>
    <p:extLst>
      <p:ext uri="{BB962C8B-B14F-4D97-AF65-F5344CB8AC3E}">
        <p14:creationId xmlns:p14="http://schemas.microsoft.com/office/powerpoint/2010/main" val="329888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dissolve">
                                      <p:cBhvr>
                                        <p:cTn id="7" dur="10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wipe(left)">
                                      <p:cBhvr>
                                        <p:cTn id="17" dur="1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Reliable data transfer protocol (rdt): interfaces</a:t>
            </a:r>
          </a:p>
        </p:txBody>
      </p:sp>
      <p:grpSp>
        <p:nvGrpSpPr>
          <p:cNvPr id="15" name="Group 14">
            <a:extLst>
              <a:ext uri="{FF2B5EF4-FFF2-40B4-BE49-F238E27FC236}">
                <a16:creationId xmlns:a16="http://schemas.microsoft.com/office/drawing/2014/main" id="{5F3D26B5-5E98-5E4A-87D8-7FA097DF959B}"/>
              </a:ext>
            </a:extLst>
          </p:cNvPr>
          <p:cNvGrpSpPr/>
          <p:nvPr/>
        </p:nvGrpSpPr>
        <p:grpSpPr>
          <a:xfrm>
            <a:off x="2579501" y="2165159"/>
            <a:ext cx="7088417" cy="3419122"/>
            <a:chOff x="2293693" y="1943479"/>
            <a:chExt cx="7088417" cy="3419122"/>
          </a:xfrm>
        </p:grpSpPr>
        <p:grpSp>
          <p:nvGrpSpPr>
            <p:cNvPr id="98" name="Group 97">
              <a:extLst>
                <a:ext uri="{FF2B5EF4-FFF2-40B4-BE49-F238E27FC236}">
                  <a16:creationId xmlns:a16="http://schemas.microsoft.com/office/drawing/2014/main" id="{6F69B15D-5882-BD4E-83B7-5C85A253A430}"/>
                </a:ext>
              </a:extLst>
            </p:cNvPr>
            <p:cNvGrpSpPr/>
            <p:nvPr/>
          </p:nvGrpSpPr>
          <p:grpSpPr>
            <a:xfrm>
              <a:off x="3481010" y="2124363"/>
              <a:ext cx="1245036" cy="593992"/>
              <a:chOff x="9852456" y="608434"/>
              <a:chExt cx="1245036" cy="593992"/>
            </a:xfrm>
          </p:grpSpPr>
          <p:sp>
            <p:nvSpPr>
              <p:cNvPr id="157" name="Oval 19">
                <a:extLst>
                  <a:ext uri="{FF2B5EF4-FFF2-40B4-BE49-F238E27FC236}">
                    <a16:creationId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8" name="TextBox 157">
                <a:extLst>
                  <a:ext uri="{FF2B5EF4-FFF2-40B4-BE49-F238E27FC236}">
                    <a16:creationId xmlns:a16="http://schemas.microsoft.com/office/drawing/2014/main" id="{B98075D5-1094-EA42-8C93-9C2D954BC121}"/>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99" name="Group 98">
              <a:extLst>
                <a:ext uri="{FF2B5EF4-FFF2-40B4-BE49-F238E27FC236}">
                  <a16:creationId xmlns:a16="http://schemas.microsoft.com/office/drawing/2014/main" id="{5402A96E-C536-5E4C-BB36-5F57DDFFE613}"/>
                </a:ext>
              </a:extLst>
            </p:cNvPr>
            <p:cNvGrpSpPr/>
            <p:nvPr/>
          </p:nvGrpSpPr>
          <p:grpSpPr>
            <a:xfrm>
              <a:off x="4077480" y="2576394"/>
              <a:ext cx="577241" cy="338554"/>
              <a:chOff x="9950444" y="999755"/>
              <a:chExt cx="577241" cy="338554"/>
            </a:xfrm>
          </p:grpSpPr>
          <p:sp>
            <p:nvSpPr>
              <p:cNvPr id="155" name="Rectangle 154">
                <a:extLst>
                  <a:ext uri="{FF2B5EF4-FFF2-40B4-BE49-F238E27FC236}">
                    <a16:creationId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6" name="TextBox 155">
                <a:extLst>
                  <a:ext uri="{FF2B5EF4-FFF2-40B4-BE49-F238E27FC236}">
                    <a16:creationId xmlns:a16="http://schemas.microsoft.com/office/drawing/2014/main" id="{05315891-C43B-4E47-AA7C-98881DCEDB55}"/>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0" name="Group 194">
              <a:extLst>
                <a:ext uri="{FF2B5EF4-FFF2-40B4-BE49-F238E27FC236}">
                  <a16:creationId xmlns:a16="http://schemas.microsoft.com/office/drawing/2014/main" id="{54168ABB-31DA-FD4E-B361-85C3C0971BE8}"/>
                </a:ext>
              </a:extLst>
            </p:cNvPr>
            <p:cNvGrpSpPr>
              <a:grpSpLocks/>
            </p:cNvGrpSpPr>
            <p:nvPr/>
          </p:nvGrpSpPr>
          <p:grpSpPr bwMode="auto">
            <a:xfrm>
              <a:off x="3214263" y="2004894"/>
              <a:ext cx="545509" cy="512284"/>
              <a:chOff x="-44" y="1473"/>
              <a:chExt cx="981" cy="1105"/>
            </a:xfrm>
          </p:grpSpPr>
          <p:pic>
            <p:nvPicPr>
              <p:cNvPr id="153" name="Picture 195" descr="desktop_computer_stylized_medium">
                <a:extLst>
                  <a:ext uri="{FF2B5EF4-FFF2-40B4-BE49-F238E27FC236}">
                    <a16:creationId xmlns:a16="http://schemas.microsoft.com/office/drawing/2014/main" id="{272E925C-57A6-144C-A625-180C395BB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1" name="Group 100">
              <a:extLst>
                <a:ext uri="{FF2B5EF4-FFF2-40B4-BE49-F238E27FC236}">
                  <a16:creationId xmlns:a16="http://schemas.microsoft.com/office/drawing/2014/main" id="{94E6CD2B-9DBD-9847-AE43-1F20A9F4B7A7}"/>
                </a:ext>
              </a:extLst>
            </p:cNvPr>
            <p:cNvGrpSpPr/>
            <p:nvPr/>
          </p:nvGrpSpPr>
          <p:grpSpPr>
            <a:xfrm>
              <a:off x="6726088" y="2075463"/>
              <a:ext cx="1245036" cy="593992"/>
              <a:chOff x="9852456" y="608434"/>
              <a:chExt cx="1245036" cy="593992"/>
            </a:xfrm>
          </p:grpSpPr>
          <p:sp>
            <p:nvSpPr>
              <p:cNvPr id="151" name="Oval 19">
                <a:extLst>
                  <a:ext uri="{FF2B5EF4-FFF2-40B4-BE49-F238E27FC236}">
                    <a16:creationId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2" name="TextBox 151">
                <a:extLst>
                  <a:ext uri="{FF2B5EF4-FFF2-40B4-BE49-F238E27FC236}">
                    <a16:creationId xmlns:a16="http://schemas.microsoft.com/office/drawing/2014/main" id="{F98362D2-A31F-1547-A061-D0BD0AD53B62}"/>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02" name="Group 101">
              <a:extLst>
                <a:ext uri="{FF2B5EF4-FFF2-40B4-BE49-F238E27FC236}">
                  <a16:creationId xmlns:a16="http://schemas.microsoft.com/office/drawing/2014/main" id="{E2053A92-714B-3A4D-BA72-E2002B5EB226}"/>
                </a:ext>
              </a:extLst>
            </p:cNvPr>
            <p:cNvGrpSpPr/>
            <p:nvPr/>
          </p:nvGrpSpPr>
          <p:grpSpPr>
            <a:xfrm>
              <a:off x="6785217" y="2548684"/>
              <a:ext cx="577241" cy="338554"/>
              <a:chOff x="9678159" y="981583"/>
              <a:chExt cx="577241" cy="338554"/>
            </a:xfrm>
          </p:grpSpPr>
          <p:sp>
            <p:nvSpPr>
              <p:cNvPr id="149" name="Rectangle 148">
                <a:extLst>
                  <a:ext uri="{FF2B5EF4-FFF2-40B4-BE49-F238E27FC236}">
                    <a16:creationId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TextBox 149">
                <a:extLst>
                  <a:ext uri="{FF2B5EF4-FFF2-40B4-BE49-F238E27FC236}">
                    <a16:creationId xmlns:a16="http://schemas.microsoft.com/office/drawing/2014/main" id="{405D7A89-0963-7D45-9872-8A6C26AFF4EB}"/>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3" name="Group 161">
              <a:extLst>
                <a:ext uri="{FF2B5EF4-FFF2-40B4-BE49-F238E27FC236}">
                  <a16:creationId xmlns:a16="http://schemas.microsoft.com/office/drawing/2014/main" id="{72242579-6133-6C4E-BF67-26CF5BCBECC7}"/>
                </a:ext>
              </a:extLst>
            </p:cNvPr>
            <p:cNvGrpSpPr>
              <a:grpSpLocks/>
            </p:cNvGrpSpPr>
            <p:nvPr/>
          </p:nvGrpSpPr>
          <p:grpSpPr bwMode="auto">
            <a:xfrm>
              <a:off x="7823735" y="1943479"/>
              <a:ext cx="230514" cy="466725"/>
              <a:chOff x="4140" y="429"/>
              <a:chExt cx="1425" cy="2396"/>
            </a:xfrm>
          </p:grpSpPr>
          <p:sp>
            <p:nvSpPr>
              <p:cNvPr id="117" name="Freeform 162">
                <a:extLst>
                  <a:ext uri="{FF2B5EF4-FFF2-40B4-BE49-F238E27FC236}">
                    <a16:creationId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8" name="Rectangle 163">
                <a:extLst>
                  <a:ext uri="{FF2B5EF4-FFF2-40B4-BE49-F238E27FC236}">
                    <a16:creationId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9" name="Freeform 164">
                <a:extLst>
                  <a:ext uri="{FF2B5EF4-FFF2-40B4-BE49-F238E27FC236}">
                    <a16:creationId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0" name="Freeform 165">
                <a:extLst>
                  <a:ext uri="{FF2B5EF4-FFF2-40B4-BE49-F238E27FC236}">
                    <a16:creationId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1" name="Rectangle 166">
                <a:extLst>
                  <a:ext uri="{FF2B5EF4-FFF2-40B4-BE49-F238E27FC236}">
                    <a16:creationId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2" name="Group 167">
                <a:extLst>
                  <a:ext uri="{FF2B5EF4-FFF2-40B4-BE49-F238E27FC236}">
                    <a16:creationId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8" name="AutoShape 169">
                  <a:extLst>
                    <a:ext uri="{FF2B5EF4-FFF2-40B4-BE49-F238E27FC236}">
                      <a16:creationId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23" name="Rectangle 170">
                <a:extLst>
                  <a:ext uri="{FF2B5EF4-FFF2-40B4-BE49-F238E27FC236}">
                    <a16:creationId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4" name="Group 171">
                <a:extLst>
                  <a:ext uri="{FF2B5EF4-FFF2-40B4-BE49-F238E27FC236}">
                    <a16:creationId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AutoShape 173">
                  <a:extLst>
                    <a:ext uri="{FF2B5EF4-FFF2-40B4-BE49-F238E27FC236}">
                      <a16:creationId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25" name="Rectangle 174">
                <a:extLst>
                  <a:ext uri="{FF2B5EF4-FFF2-40B4-BE49-F238E27FC236}">
                    <a16:creationId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Rectangle 175">
                <a:extLst>
                  <a:ext uri="{FF2B5EF4-FFF2-40B4-BE49-F238E27FC236}">
                    <a16:creationId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7" name="Group 176">
                <a:extLst>
                  <a:ext uri="{FF2B5EF4-FFF2-40B4-BE49-F238E27FC236}">
                    <a16:creationId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4" name="AutoShape 178">
                  <a:extLst>
                    <a:ext uri="{FF2B5EF4-FFF2-40B4-BE49-F238E27FC236}">
                      <a16:creationId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28" name="Freeform 179">
                <a:extLst>
                  <a:ext uri="{FF2B5EF4-FFF2-40B4-BE49-F238E27FC236}">
                    <a16:creationId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29" name="Group 180">
                <a:extLst>
                  <a:ext uri="{FF2B5EF4-FFF2-40B4-BE49-F238E27FC236}">
                    <a16:creationId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2" name="AutoShape 182">
                  <a:extLst>
                    <a:ext uri="{FF2B5EF4-FFF2-40B4-BE49-F238E27FC236}">
                      <a16:creationId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30" name="Rectangle 183">
                <a:extLst>
                  <a:ext uri="{FF2B5EF4-FFF2-40B4-BE49-F238E27FC236}">
                    <a16:creationId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Freeform 184">
                <a:extLst>
                  <a:ext uri="{FF2B5EF4-FFF2-40B4-BE49-F238E27FC236}">
                    <a16:creationId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2" name="Freeform 185">
                <a:extLst>
                  <a:ext uri="{FF2B5EF4-FFF2-40B4-BE49-F238E27FC236}">
                    <a16:creationId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3" name="Oval 186">
                <a:extLst>
                  <a:ext uri="{FF2B5EF4-FFF2-40B4-BE49-F238E27FC236}">
                    <a16:creationId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4" name="Freeform 187">
                <a:extLst>
                  <a:ext uri="{FF2B5EF4-FFF2-40B4-BE49-F238E27FC236}">
                    <a16:creationId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5" name="AutoShape 188">
                <a:extLst>
                  <a:ext uri="{FF2B5EF4-FFF2-40B4-BE49-F238E27FC236}">
                    <a16:creationId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6" name="AutoShape 189">
                <a:extLst>
                  <a:ext uri="{FF2B5EF4-FFF2-40B4-BE49-F238E27FC236}">
                    <a16:creationId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7" name="Oval 190">
                <a:extLst>
                  <a:ext uri="{FF2B5EF4-FFF2-40B4-BE49-F238E27FC236}">
                    <a16:creationId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Oval 191">
                <a:extLst>
                  <a:ext uri="{FF2B5EF4-FFF2-40B4-BE49-F238E27FC236}">
                    <a16:creationId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139" name="Oval 192">
                <a:extLst>
                  <a:ext uri="{FF2B5EF4-FFF2-40B4-BE49-F238E27FC236}">
                    <a16:creationId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Rectangle 193">
                <a:extLst>
                  <a:ext uri="{FF2B5EF4-FFF2-40B4-BE49-F238E27FC236}">
                    <a16:creationId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cxnSp>
          <p:nvCxnSpPr>
            <p:cNvPr id="105" name="Straight Connector 104">
              <a:extLst>
                <a:ext uri="{FF2B5EF4-FFF2-40B4-BE49-F238E27FC236}">
                  <a16:creationId xmlns:a16="http://schemas.microsoft.com/office/drawing/2014/main" id="{11F9B693-3039-7842-B826-C79453DC74BC}"/>
                </a:ext>
              </a:extLst>
            </p:cNvPr>
            <p:cNvCxnSpPr>
              <a:cxnSpLocks/>
            </p:cNvCxnSpPr>
            <p:nvPr/>
          </p:nvCxnSpPr>
          <p:spPr>
            <a:xfrm>
              <a:off x="3121019" y="2898014"/>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2E3D64B-7462-DF45-A72D-0EEE887E1FC6}"/>
                </a:ext>
              </a:extLst>
            </p:cNvPr>
            <p:cNvCxnSpPr>
              <a:cxnSpLocks/>
            </p:cNvCxnSpPr>
            <p:nvPr/>
          </p:nvCxnSpPr>
          <p:spPr>
            <a:xfrm>
              <a:off x="6614663" y="2870304"/>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33" name="Group 232">
              <a:extLst>
                <a:ext uri="{FF2B5EF4-FFF2-40B4-BE49-F238E27FC236}">
                  <a16:creationId xmlns:a16="http://schemas.microsoft.com/office/drawing/2014/main" id="{0D04F411-4AAF-BC49-BC7A-363692477E93}"/>
                </a:ext>
              </a:extLst>
            </p:cNvPr>
            <p:cNvGrpSpPr/>
            <p:nvPr/>
          </p:nvGrpSpPr>
          <p:grpSpPr>
            <a:xfrm>
              <a:off x="3110199" y="4881020"/>
              <a:ext cx="5250830" cy="481581"/>
              <a:chOff x="6737055" y="3471301"/>
              <a:chExt cx="5250830" cy="481581"/>
            </a:xfrm>
          </p:grpSpPr>
          <p:grpSp>
            <p:nvGrpSpPr>
              <p:cNvPr id="223" name="Group 222">
                <a:extLst>
                  <a:ext uri="{FF2B5EF4-FFF2-40B4-BE49-F238E27FC236}">
                    <a16:creationId xmlns:a16="http://schemas.microsoft.com/office/drawing/2014/main" id="{C5146927-C3B8-DF48-9CFC-4B18E58EBBED}"/>
                  </a:ext>
                </a:extLst>
              </p:cNvPr>
              <p:cNvGrpSpPr/>
              <p:nvPr/>
            </p:nvGrpSpPr>
            <p:grpSpPr>
              <a:xfrm>
                <a:off x="8324240" y="3583550"/>
                <a:ext cx="2044628" cy="369332"/>
                <a:chOff x="7504363" y="3155701"/>
                <a:chExt cx="2044628" cy="369332"/>
              </a:xfrm>
            </p:grpSpPr>
            <p:grpSp>
              <p:nvGrpSpPr>
                <p:cNvPr id="224" name="Group 223">
                  <a:extLst>
                    <a:ext uri="{FF2B5EF4-FFF2-40B4-BE49-F238E27FC236}">
                      <a16:creationId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7" name="Oval 226">
                    <a:extLst>
                      <a:ext uri="{FF2B5EF4-FFF2-40B4-BE49-F238E27FC236}">
                        <a16:creationId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8" name="Oval 227">
                    <a:extLst>
                      <a:ext uri="{FF2B5EF4-FFF2-40B4-BE49-F238E27FC236}">
                        <a16:creationId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9" name="Rectangle 228">
                    <a:extLst>
                      <a:ext uri="{FF2B5EF4-FFF2-40B4-BE49-F238E27FC236}">
                        <a16:creationId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25" name="TextBox 224">
                  <a:extLst>
                    <a:ext uri="{FF2B5EF4-FFF2-40B4-BE49-F238E27FC236}">
                      <a16:creationId xmlns:a16="http://schemas.microsoft.com/office/drawing/2014/main" id="{68623763-0736-1640-9198-34E20A0A0952}"/>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unreliable channel</a:t>
                  </a:r>
                </a:p>
              </p:txBody>
            </p:sp>
          </p:grpSp>
          <p:cxnSp>
            <p:nvCxnSpPr>
              <p:cNvPr id="230" name="Straight Connector 229">
                <a:extLst>
                  <a:ext uri="{FF2B5EF4-FFF2-40B4-BE49-F238E27FC236}">
                    <a16:creationId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237" name="Straight Arrow Connector 236">
              <a:extLst>
                <a:ext uri="{FF2B5EF4-FFF2-40B4-BE49-F238E27FC236}">
                  <a16:creationId xmlns:a16="http://schemas.microsoft.com/office/drawing/2014/main" id="{05D4C2CD-9395-C64F-91D1-D32BF3685F81}"/>
                </a:ext>
              </a:extLst>
            </p:cNvPr>
            <p:cNvCxnSpPr>
              <a:cxnSpLocks/>
            </p:cNvCxnSpPr>
            <p:nvPr/>
          </p:nvCxnSpPr>
          <p:spPr>
            <a:xfrm>
              <a:off x="4069352" y="2795325"/>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7F37CC4-8A14-554D-96BA-B69174DD341C}"/>
                </a:ext>
              </a:extLst>
            </p:cNvPr>
            <p:cNvCxnSpPr>
              <a:cxnSpLocks/>
            </p:cNvCxnSpPr>
            <p:nvPr/>
          </p:nvCxnSpPr>
          <p:spPr>
            <a:xfrm flipV="1">
              <a:off x="7403443" y="2731748"/>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414248C8-665E-0640-BFD4-2689CB960EDD}"/>
                </a:ext>
              </a:extLst>
            </p:cNvPr>
            <p:cNvSpPr txBox="1"/>
            <p:nvPr/>
          </p:nvSpPr>
          <p:spPr>
            <a:xfrm>
              <a:off x="3042206" y="3300756"/>
              <a:ext cx="2001038" cy="10895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implementation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of </a:t>
              </a:r>
              <a:r>
                <a:rPr kumimoji="0" lang="en-US" sz="1800" b="0" i="0" u="none" strike="noStrike" kern="1200" cap="none" spc="0" normalizeH="0" baseline="0" noProof="0" dirty="0">
                  <a:ln>
                    <a:noFill/>
                  </a:ln>
                  <a:solidFill>
                    <a:prstClr val="black"/>
                  </a:solidFill>
                  <a:effectLst/>
                  <a:uLnTx/>
                  <a:uFillTx/>
                  <a:latin typeface="Courier" pitchFamily="2" charset="0"/>
                  <a:ea typeface="+mn-ea"/>
                  <a:cs typeface="+mn-cs"/>
                </a:rPr>
                <a:t>rdt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reliable data transfer protocol</a:t>
              </a:r>
            </a:p>
          </p:txBody>
        </p:sp>
        <p:sp>
          <p:nvSpPr>
            <p:cNvPr id="244" name="TextBox 243">
              <a:extLst>
                <a:ext uri="{FF2B5EF4-FFF2-40B4-BE49-F238E27FC236}">
                  <a16:creationId xmlns:a16="http://schemas.microsoft.com/office/drawing/2014/main" id="{026C4778-F96F-564F-92C4-81A147260836}"/>
                </a:ext>
              </a:extLst>
            </p:cNvPr>
            <p:cNvSpPr txBox="1"/>
            <p:nvPr/>
          </p:nvSpPr>
          <p:spPr>
            <a:xfrm>
              <a:off x="6413059" y="3328511"/>
              <a:ext cx="2001033" cy="10895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implementation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of </a:t>
              </a:r>
              <a:r>
                <a:rPr kumimoji="0" lang="en-US" sz="1800" b="0" i="0" u="none" strike="noStrike" kern="1200" cap="none" spc="0" normalizeH="0" baseline="0" noProof="0" dirty="0">
                  <a:ln>
                    <a:noFill/>
                  </a:ln>
                  <a:solidFill>
                    <a:prstClr val="black"/>
                  </a:solidFill>
                  <a:effectLst/>
                  <a:uLnTx/>
                  <a:uFillTx/>
                  <a:latin typeface="Courier" pitchFamily="2" charset="0"/>
                  <a:ea typeface="+mn-ea"/>
                  <a:cs typeface="+mn-cs"/>
                </a:rPr>
                <a:t>rdt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reliable data transfer protocol</a:t>
              </a:r>
            </a:p>
          </p:txBody>
        </p:sp>
        <p:grpSp>
          <p:nvGrpSpPr>
            <p:cNvPr id="250" name="Group 249">
              <a:extLst>
                <a:ext uri="{FF2B5EF4-FFF2-40B4-BE49-F238E27FC236}">
                  <a16:creationId xmlns:a16="http://schemas.microsoft.com/office/drawing/2014/main" id="{3A5444DE-2616-4949-A343-9AB06B194D91}"/>
                </a:ext>
              </a:extLst>
            </p:cNvPr>
            <p:cNvGrpSpPr/>
            <p:nvPr/>
          </p:nvGrpSpPr>
          <p:grpSpPr>
            <a:xfrm>
              <a:off x="4071724" y="4602963"/>
              <a:ext cx="632009" cy="632009"/>
              <a:chOff x="7408198" y="4955748"/>
              <a:chExt cx="632009" cy="632009"/>
            </a:xfrm>
          </p:grpSpPr>
          <p:cxnSp>
            <p:nvCxnSpPr>
              <p:cNvPr id="247" name="Straight Connector 246">
                <a:extLst>
                  <a:ext uri="{FF2B5EF4-FFF2-40B4-BE49-F238E27FC236}">
                    <a16:creationId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a16="http://schemas.microsoft.com/office/drawing/2014/main" id="{BA49793A-2EFA-244E-B721-948595E86530}"/>
                </a:ext>
              </a:extLst>
            </p:cNvPr>
            <p:cNvGrpSpPr/>
            <p:nvPr/>
          </p:nvGrpSpPr>
          <p:grpSpPr>
            <a:xfrm rot="16200000">
              <a:off x="6784894" y="4598122"/>
              <a:ext cx="632009" cy="632009"/>
              <a:chOff x="7408198" y="4948974"/>
              <a:chExt cx="632009" cy="632009"/>
            </a:xfrm>
          </p:grpSpPr>
          <p:cxnSp>
            <p:nvCxnSpPr>
              <p:cNvPr id="252" name="Straight Connector 251">
                <a:extLst>
                  <a:ext uri="{FF2B5EF4-FFF2-40B4-BE49-F238E27FC236}">
                    <a16:creationId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C2F0730B-D0ED-F641-98C5-78E791D1F90B}"/>
                </a:ext>
              </a:extLst>
            </p:cNvPr>
            <p:cNvSpPr txBox="1"/>
            <p:nvPr/>
          </p:nvSpPr>
          <p:spPr>
            <a:xfrm>
              <a:off x="2293693" y="2546898"/>
              <a:ext cx="168791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rdt_send()</a:t>
              </a:r>
            </a:p>
          </p:txBody>
        </p:sp>
        <p:sp>
          <p:nvSpPr>
            <p:cNvPr id="160" name="TextBox 159">
              <a:extLst>
                <a:ext uri="{FF2B5EF4-FFF2-40B4-BE49-F238E27FC236}">
                  <a16:creationId xmlns:a16="http://schemas.microsoft.com/office/drawing/2014/main" id="{5F274F00-C43B-6D4C-8305-49C2887DFDB8}"/>
                </a:ext>
              </a:extLst>
            </p:cNvPr>
            <p:cNvSpPr txBox="1"/>
            <p:nvPr/>
          </p:nvSpPr>
          <p:spPr>
            <a:xfrm>
              <a:off x="2637055" y="4529903"/>
              <a:ext cx="168791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udt_send()</a:t>
              </a:r>
            </a:p>
          </p:txBody>
        </p:sp>
        <p:sp>
          <p:nvSpPr>
            <p:cNvPr id="161" name="TextBox 160">
              <a:extLst>
                <a:ext uri="{FF2B5EF4-FFF2-40B4-BE49-F238E27FC236}">
                  <a16:creationId xmlns:a16="http://schemas.microsoft.com/office/drawing/2014/main" id="{8360D8A8-FCEB-0748-86B2-6367F0490699}"/>
                </a:ext>
              </a:extLst>
            </p:cNvPr>
            <p:cNvSpPr txBox="1"/>
            <p:nvPr/>
          </p:nvSpPr>
          <p:spPr>
            <a:xfrm>
              <a:off x="7460091" y="4522693"/>
              <a:ext cx="168791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rdt_rcv()</a:t>
              </a:r>
            </a:p>
          </p:txBody>
        </p:sp>
        <p:sp>
          <p:nvSpPr>
            <p:cNvPr id="162" name="TextBox 161">
              <a:extLst>
                <a:ext uri="{FF2B5EF4-FFF2-40B4-BE49-F238E27FC236}">
                  <a16:creationId xmlns:a16="http://schemas.microsoft.com/office/drawing/2014/main" id="{D4C97A67-5BFF-1F4C-BB10-0037874E0FBC}"/>
                </a:ext>
              </a:extLst>
            </p:cNvPr>
            <p:cNvSpPr txBox="1"/>
            <p:nvPr/>
          </p:nvSpPr>
          <p:spPr>
            <a:xfrm>
              <a:off x="7446811" y="2872208"/>
              <a:ext cx="193529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deliver_data()</a:t>
              </a:r>
            </a:p>
          </p:txBody>
        </p:sp>
        <p:grpSp>
          <p:nvGrpSpPr>
            <p:cNvPr id="14" name="Group 13">
              <a:extLst>
                <a:ext uri="{FF2B5EF4-FFF2-40B4-BE49-F238E27FC236}">
                  <a16:creationId xmlns:a16="http://schemas.microsoft.com/office/drawing/2014/main" id="{F43034C5-12D0-B544-8624-5B957307D6C4}"/>
                </a:ext>
              </a:extLst>
            </p:cNvPr>
            <p:cNvGrpSpPr/>
            <p:nvPr/>
          </p:nvGrpSpPr>
          <p:grpSpPr>
            <a:xfrm>
              <a:off x="4198761" y="4538107"/>
              <a:ext cx="1129178" cy="338554"/>
              <a:chOff x="4492148" y="4699180"/>
              <a:chExt cx="1129178" cy="338554"/>
            </a:xfrm>
          </p:grpSpPr>
          <p:grpSp>
            <p:nvGrpSpPr>
              <p:cNvPr id="163" name="Group 162">
                <a:extLst>
                  <a:ext uri="{FF2B5EF4-FFF2-40B4-BE49-F238E27FC236}">
                    <a16:creationId xmlns:a16="http://schemas.microsoft.com/office/drawing/2014/main" id="{6EE61F86-BE11-7149-9359-71FBA7C666F1}"/>
                  </a:ext>
                </a:extLst>
              </p:cNvPr>
              <p:cNvGrpSpPr/>
              <p:nvPr/>
            </p:nvGrpSpPr>
            <p:grpSpPr>
              <a:xfrm>
                <a:off x="5044085" y="4699180"/>
                <a:ext cx="577241" cy="338554"/>
                <a:chOff x="9950444" y="999755"/>
                <a:chExt cx="577241" cy="338554"/>
              </a:xfrm>
            </p:grpSpPr>
            <p:sp>
              <p:nvSpPr>
                <p:cNvPr id="164" name="Rectangle 163">
                  <a:extLst>
                    <a:ext uri="{FF2B5EF4-FFF2-40B4-BE49-F238E27FC236}">
                      <a16:creationId xmlns:a16="http://schemas.microsoft.com/office/drawing/2014/main" id="{57D8AC92-EC61-6A41-96EB-9AC393F717F1}"/>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5" name="TextBox 164">
                  <a:extLst>
                    <a:ext uri="{FF2B5EF4-FFF2-40B4-BE49-F238E27FC236}">
                      <a16:creationId xmlns:a16="http://schemas.microsoft.com/office/drawing/2014/main" id="{F1637E6F-EFC0-D84A-BD43-1DD363CF3717}"/>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7" name="Group 166">
                <a:extLst>
                  <a:ext uri="{FF2B5EF4-FFF2-40B4-BE49-F238E27FC236}">
                    <a16:creationId xmlns:a16="http://schemas.microsoft.com/office/drawing/2014/main" id="{65EE0A01-2F8E-5749-87FB-D527A9FE564A}"/>
                  </a:ext>
                </a:extLst>
              </p:cNvPr>
              <p:cNvGrpSpPr/>
              <p:nvPr/>
            </p:nvGrpSpPr>
            <p:grpSpPr>
              <a:xfrm>
                <a:off x="4492148" y="4738794"/>
                <a:ext cx="684009" cy="276999"/>
                <a:chOff x="9965227" y="1039458"/>
                <a:chExt cx="684009" cy="276999"/>
              </a:xfrm>
            </p:grpSpPr>
            <p:sp>
              <p:nvSpPr>
                <p:cNvPr id="168" name="Rectangle 167">
                  <a:extLst>
                    <a:ext uri="{FF2B5EF4-FFF2-40B4-BE49-F238E27FC236}">
                      <a16:creationId xmlns:a16="http://schemas.microsoft.com/office/drawing/2014/main" id="{04B6CB81-4155-2746-910F-3F3A2CCC25D4}"/>
                    </a:ext>
                  </a:extLst>
                </p:cNvPr>
                <p:cNvSpPr/>
                <p:nvPr/>
              </p:nvSpPr>
              <p:spPr>
                <a:xfrm>
                  <a:off x="10010632" y="1066693"/>
                  <a:ext cx="561043"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9" name="TextBox 168">
                  <a:extLst>
                    <a:ext uri="{FF2B5EF4-FFF2-40B4-BE49-F238E27FC236}">
                      <a16:creationId xmlns:a16="http://schemas.microsoft.com/office/drawing/2014/main" id="{6539C471-3169-F34C-99B5-F3105A964D11}"/>
                    </a:ext>
                  </a:extLst>
                </p:cNvPr>
                <p:cNvSpPr txBox="1"/>
                <p:nvPr/>
              </p:nvSpPr>
              <p:spPr>
                <a:xfrm>
                  <a:off x="9965227" y="1039458"/>
                  <a:ext cx="68400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Header</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70" name="Group 169">
              <a:extLst>
                <a:ext uri="{FF2B5EF4-FFF2-40B4-BE49-F238E27FC236}">
                  <a16:creationId xmlns:a16="http://schemas.microsoft.com/office/drawing/2014/main" id="{B6FA9AE8-EBC5-0147-94F3-3E921D2CC449}"/>
                </a:ext>
              </a:extLst>
            </p:cNvPr>
            <p:cNvGrpSpPr/>
            <p:nvPr/>
          </p:nvGrpSpPr>
          <p:grpSpPr>
            <a:xfrm>
              <a:off x="6194588" y="4534824"/>
              <a:ext cx="1129178" cy="338554"/>
              <a:chOff x="4492148" y="4699180"/>
              <a:chExt cx="1129178" cy="338554"/>
            </a:xfrm>
          </p:grpSpPr>
          <p:grpSp>
            <p:nvGrpSpPr>
              <p:cNvPr id="171" name="Group 170">
                <a:extLst>
                  <a:ext uri="{FF2B5EF4-FFF2-40B4-BE49-F238E27FC236}">
                    <a16:creationId xmlns:a16="http://schemas.microsoft.com/office/drawing/2014/main" id="{914827A5-B36D-5447-BDA9-1E2D6F444CD2}"/>
                  </a:ext>
                </a:extLst>
              </p:cNvPr>
              <p:cNvGrpSpPr/>
              <p:nvPr/>
            </p:nvGrpSpPr>
            <p:grpSpPr>
              <a:xfrm>
                <a:off x="5044085" y="4699180"/>
                <a:ext cx="577241" cy="338554"/>
                <a:chOff x="9950444" y="999755"/>
                <a:chExt cx="577241" cy="338554"/>
              </a:xfrm>
            </p:grpSpPr>
            <p:sp>
              <p:nvSpPr>
                <p:cNvPr id="175" name="Rectangle 174">
                  <a:extLst>
                    <a:ext uri="{FF2B5EF4-FFF2-40B4-BE49-F238E27FC236}">
                      <a16:creationId xmlns:a16="http://schemas.microsoft.com/office/drawing/2014/main" id="{86365D49-EBCD-6849-85B0-2CEB5230224A}"/>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6" name="TextBox 175">
                  <a:extLst>
                    <a:ext uri="{FF2B5EF4-FFF2-40B4-BE49-F238E27FC236}">
                      <a16:creationId xmlns:a16="http://schemas.microsoft.com/office/drawing/2014/main" id="{595BF0A2-D091-7845-BCE5-75F48AA8E23A}"/>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72" name="Group 171">
                <a:extLst>
                  <a:ext uri="{FF2B5EF4-FFF2-40B4-BE49-F238E27FC236}">
                    <a16:creationId xmlns:a16="http://schemas.microsoft.com/office/drawing/2014/main" id="{67440755-0E4E-954E-AF41-146130A58AC5}"/>
                  </a:ext>
                </a:extLst>
              </p:cNvPr>
              <p:cNvGrpSpPr/>
              <p:nvPr/>
            </p:nvGrpSpPr>
            <p:grpSpPr>
              <a:xfrm>
                <a:off x="4492148" y="4738794"/>
                <a:ext cx="684009" cy="276999"/>
                <a:chOff x="9965227" y="1039458"/>
                <a:chExt cx="684009" cy="276999"/>
              </a:xfrm>
            </p:grpSpPr>
            <p:sp>
              <p:nvSpPr>
                <p:cNvPr id="173" name="Rectangle 172">
                  <a:extLst>
                    <a:ext uri="{FF2B5EF4-FFF2-40B4-BE49-F238E27FC236}">
                      <a16:creationId xmlns:a16="http://schemas.microsoft.com/office/drawing/2014/main" id="{570E072F-7451-6049-8AE4-47E446A3608F}"/>
                    </a:ext>
                  </a:extLst>
                </p:cNvPr>
                <p:cNvSpPr/>
                <p:nvPr/>
              </p:nvSpPr>
              <p:spPr>
                <a:xfrm>
                  <a:off x="10010632" y="1066693"/>
                  <a:ext cx="561043"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4" name="TextBox 173">
                  <a:extLst>
                    <a:ext uri="{FF2B5EF4-FFF2-40B4-BE49-F238E27FC236}">
                      <a16:creationId xmlns:a16="http://schemas.microsoft.com/office/drawing/2014/main" id="{FC86A8E8-F3DF-0C45-B9B7-56C26EB61CCB}"/>
                    </a:ext>
                  </a:extLst>
                </p:cNvPr>
                <p:cNvSpPr txBox="1"/>
                <p:nvPr/>
              </p:nvSpPr>
              <p:spPr>
                <a:xfrm>
                  <a:off x="9965227" y="1039458"/>
                  <a:ext cx="68400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Header</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grpSp>
        <p:nvGrpSpPr>
          <p:cNvPr id="197" name="Group 6">
            <a:extLst>
              <a:ext uri="{FF2B5EF4-FFF2-40B4-BE49-F238E27FC236}">
                <a16:creationId xmlns:a16="http://schemas.microsoft.com/office/drawing/2014/main" id="{71667032-3DE5-D641-AF89-31661341B629}"/>
              </a:ext>
            </a:extLst>
          </p:cNvPr>
          <p:cNvGrpSpPr>
            <a:grpSpLocks/>
          </p:cNvGrpSpPr>
          <p:nvPr/>
        </p:nvGrpSpPr>
        <p:grpSpPr bwMode="auto">
          <a:xfrm>
            <a:off x="352441" y="1450769"/>
            <a:ext cx="3206750" cy="1430338"/>
            <a:chOff x="240" y="920"/>
            <a:chExt cx="2020" cy="901"/>
          </a:xfrm>
        </p:grpSpPr>
        <p:sp>
          <p:nvSpPr>
            <p:cNvPr id="198" name="Text Box 7">
              <a:extLst>
                <a:ext uri="{FF2B5EF4-FFF2-40B4-BE49-F238E27FC236}">
                  <a16:creationId xmlns:a16="http://schemas.microsoft.com/office/drawing/2014/main" id="{B992066A-2018-C94C-AFAF-EE19612D0A94}"/>
                </a:ext>
              </a:extLst>
            </p:cNvPr>
            <p:cNvSpPr txBox="1">
              <a:spLocks noChangeArrowheads="1"/>
            </p:cNvSpPr>
            <p:nvPr/>
          </p:nvSpPr>
          <p:spPr bwMode="auto">
            <a:xfrm>
              <a:off x="318" y="920"/>
              <a:ext cx="1895" cy="5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rdt_send():</a:t>
              </a:r>
              <a:r>
                <a:rPr kumimoji="0" lang="en-US" sz="1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called from above, (e.g., by app.). Passed data to deliver to receiver upper layer</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nvGrpSpPr>
            <p:cNvPr id="199" name="Group 8">
              <a:extLst>
                <a:ext uri="{FF2B5EF4-FFF2-40B4-BE49-F238E27FC236}">
                  <a16:creationId xmlns:a16="http://schemas.microsoft.com/office/drawing/2014/main" id="{9A43EE55-B459-A442-AF20-820C98C69C07}"/>
                </a:ext>
              </a:extLst>
            </p:cNvPr>
            <p:cNvGrpSpPr>
              <a:grpSpLocks/>
            </p:cNvGrpSpPr>
            <p:nvPr/>
          </p:nvGrpSpPr>
          <p:grpSpPr bwMode="auto">
            <a:xfrm>
              <a:off x="240" y="921"/>
              <a:ext cx="2020" cy="900"/>
              <a:chOff x="240" y="933"/>
              <a:chExt cx="2020" cy="900"/>
            </a:xfrm>
          </p:grpSpPr>
          <p:sp>
            <p:nvSpPr>
              <p:cNvPr id="200" name="Line 9">
                <a:extLst>
                  <a:ext uri="{FF2B5EF4-FFF2-40B4-BE49-F238E27FC236}">
                    <a16:creationId xmlns:a16="http://schemas.microsoft.com/office/drawing/2014/main" id="{D59558C8-6B42-C945-B92F-70A2CBF157D5}"/>
                  </a:ext>
                </a:extLst>
              </p:cNvPr>
              <p:cNvSpPr>
                <a:spLocks noChangeShapeType="1"/>
              </p:cNvSpPr>
              <p:nvPr/>
            </p:nvSpPr>
            <p:spPr bwMode="auto">
              <a:xfrm>
                <a:off x="1787" y="1509"/>
                <a:ext cx="174" cy="324"/>
              </a:xfrm>
              <a:prstGeom prst="line">
                <a:avLst/>
              </a:prstGeom>
              <a:noFill/>
              <a:ln w="19050">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201" name="Rectangle 10">
                <a:extLst>
                  <a:ext uri="{FF2B5EF4-FFF2-40B4-BE49-F238E27FC236}">
                    <a16:creationId xmlns:a16="http://schemas.microsoft.com/office/drawing/2014/main" id="{686FEA1A-00FC-FD44-B59F-41229CD93A2C}"/>
                  </a:ext>
                </a:extLst>
              </p:cNvPr>
              <p:cNvSpPr>
                <a:spLocks noChangeArrowheads="1"/>
              </p:cNvSpPr>
              <p:nvPr/>
            </p:nvSpPr>
            <p:spPr bwMode="auto">
              <a:xfrm>
                <a:off x="240" y="933"/>
                <a:ext cx="2020" cy="558"/>
              </a:xfrm>
              <a:prstGeom prst="rect">
                <a:avLst/>
              </a:prstGeom>
              <a:noFill/>
              <a:ln w="19050">
                <a:solidFill>
                  <a:srgbClr val="C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grpSp>
      <p:grpSp>
        <p:nvGrpSpPr>
          <p:cNvPr id="202" name="Group 11">
            <a:extLst>
              <a:ext uri="{FF2B5EF4-FFF2-40B4-BE49-F238E27FC236}">
                <a16:creationId xmlns:a16="http://schemas.microsoft.com/office/drawing/2014/main" id="{D5975D2B-C7D8-5443-B05C-D424C6687958}"/>
              </a:ext>
            </a:extLst>
          </p:cNvPr>
          <p:cNvGrpSpPr>
            <a:grpSpLocks/>
          </p:cNvGrpSpPr>
          <p:nvPr/>
        </p:nvGrpSpPr>
        <p:grpSpPr bwMode="auto">
          <a:xfrm>
            <a:off x="665618" y="5097921"/>
            <a:ext cx="3074988" cy="1393825"/>
            <a:chOff x="218" y="3055"/>
            <a:chExt cx="1937" cy="878"/>
          </a:xfrm>
        </p:grpSpPr>
        <p:sp>
          <p:nvSpPr>
            <p:cNvPr id="203" name="Text Box 12">
              <a:extLst>
                <a:ext uri="{FF2B5EF4-FFF2-40B4-BE49-F238E27FC236}">
                  <a16:creationId xmlns:a16="http://schemas.microsoft.com/office/drawing/2014/main" id="{3112DCC3-CE7F-0946-98BD-677D47E5D9EC}"/>
                </a:ext>
              </a:extLst>
            </p:cNvPr>
            <p:cNvSpPr txBox="1">
              <a:spLocks noChangeArrowheads="1"/>
            </p:cNvSpPr>
            <p:nvPr/>
          </p:nvSpPr>
          <p:spPr bwMode="auto">
            <a:xfrm>
              <a:off x="233" y="3356"/>
              <a:ext cx="1878" cy="5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udt_send():</a:t>
              </a:r>
              <a:r>
                <a:rPr kumimoji="0" lang="en-US" sz="1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called by </a:t>
              </a:r>
              <a:r>
                <a:rPr kumimoji="0" lang="en-US" sz="1800" b="0" i="0" u="none" strike="noStrike" kern="1200" cap="none" spc="0" normalizeH="0" baseline="0" noProof="0" dirty="0">
                  <a:ln>
                    <a:noFill/>
                  </a:ln>
                  <a:solidFill>
                    <a:prstClr val="black"/>
                  </a:solidFill>
                  <a:effectLst/>
                  <a:uLnTx/>
                  <a:uFillTx/>
                  <a:latin typeface="Courier" pitchFamily="2" charset="0"/>
                  <a:ea typeface="ＭＳ Ｐゴシック" charset="0"/>
                  <a:cs typeface="+mn-cs"/>
                </a:rPr>
                <a:t>rdt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to transfer packet over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unreliable channel to receiver</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nvGrpSpPr>
            <p:cNvPr id="204" name="Group 13">
              <a:extLst>
                <a:ext uri="{FF2B5EF4-FFF2-40B4-BE49-F238E27FC236}">
                  <a16:creationId xmlns:a16="http://schemas.microsoft.com/office/drawing/2014/main" id="{B6C30B44-1E4C-5642-B786-3E6EA26B0E37}"/>
                </a:ext>
              </a:extLst>
            </p:cNvPr>
            <p:cNvGrpSpPr>
              <a:grpSpLocks/>
            </p:cNvGrpSpPr>
            <p:nvPr/>
          </p:nvGrpSpPr>
          <p:grpSpPr bwMode="auto">
            <a:xfrm>
              <a:off x="218" y="3055"/>
              <a:ext cx="1937" cy="867"/>
              <a:chOff x="218" y="3055"/>
              <a:chExt cx="1937" cy="867"/>
            </a:xfrm>
          </p:grpSpPr>
          <p:sp>
            <p:nvSpPr>
              <p:cNvPr id="205" name="Line 14">
                <a:extLst>
                  <a:ext uri="{FF2B5EF4-FFF2-40B4-BE49-F238E27FC236}">
                    <a16:creationId xmlns:a16="http://schemas.microsoft.com/office/drawing/2014/main" id="{E0160BA3-7E99-FF4F-B251-3A57C4067339}"/>
                  </a:ext>
                </a:extLst>
              </p:cNvPr>
              <p:cNvSpPr>
                <a:spLocks noChangeShapeType="1"/>
              </p:cNvSpPr>
              <p:nvPr/>
            </p:nvSpPr>
            <p:spPr bwMode="auto">
              <a:xfrm flipV="1">
                <a:off x="1433" y="3055"/>
                <a:ext cx="359" cy="303"/>
              </a:xfrm>
              <a:prstGeom prst="line">
                <a:avLst/>
              </a:prstGeom>
              <a:noFill/>
              <a:ln w="19050">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206" name="Rectangle 15">
                <a:extLst>
                  <a:ext uri="{FF2B5EF4-FFF2-40B4-BE49-F238E27FC236}">
                    <a16:creationId xmlns:a16="http://schemas.microsoft.com/office/drawing/2014/main" id="{9DF0B33E-9F7D-6D42-BB3E-B10B8F37A046}"/>
                  </a:ext>
                </a:extLst>
              </p:cNvPr>
              <p:cNvSpPr>
                <a:spLocks noChangeArrowheads="1"/>
              </p:cNvSpPr>
              <p:nvPr/>
            </p:nvSpPr>
            <p:spPr bwMode="auto">
              <a:xfrm>
                <a:off x="218" y="3364"/>
                <a:ext cx="1937" cy="558"/>
              </a:xfrm>
              <a:prstGeom prst="rect">
                <a:avLst/>
              </a:prstGeom>
              <a:noFill/>
              <a:ln w="19050">
                <a:solidFill>
                  <a:srgbClr val="C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grpSp>
      <p:grpSp>
        <p:nvGrpSpPr>
          <p:cNvPr id="207" name="Group 16">
            <a:extLst>
              <a:ext uri="{FF2B5EF4-FFF2-40B4-BE49-F238E27FC236}">
                <a16:creationId xmlns:a16="http://schemas.microsoft.com/office/drawing/2014/main" id="{17BBEB73-4D20-4E49-B116-621BC3CAA3C6}"/>
              </a:ext>
            </a:extLst>
          </p:cNvPr>
          <p:cNvGrpSpPr>
            <a:grpSpLocks/>
          </p:cNvGrpSpPr>
          <p:nvPr/>
        </p:nvGrpSpPr>
        <p:grpSpPr bwMode="auto">
          <a:xfrm>
            <a:off x="8446406" y="5042355"/>
            <a:ext cx="3122613" cy="1520825"/>
            <a:chOff x="3071" y="2986"/>
            <a:chExt cx="1967" cy="958"/>
          </a:xfrm>
        </p:grpSpPr>
        <p:sp>
          <p:nvSpPr>
            <p:cNvPr id="208" name="Text Box 17">
              <a:extLst>
                <a:ext uri="{FF2B5EF4-FFF2-40B4-BE49-F238E27FC236}">
                  <a16:creationId xmlns:a16="http://schemas.microsoft.com/office/drawing/2014/main" id="{13F46785-7C2F-3743-9685-4279D33DE680}"/>
                </a:ext>
              </a:extLst>
            </p:cNvPr>
            <p:cNvSpPr txBox="1">
              <a:spLocks noChangeArrowheads="1"/>
            </p:cNvSpPr>
            <p:nvPr/>
          </p:nvSpPr>
          <p:spPr bwMode="auto">
            <a:xfrm>
              <a:off x="3101" y="3362"/>
              <a:ext cx="1937" cy="5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rdt_rcv():</a:t>
              </a:r>
              <a:r>
                <a:rPr kumimoji="0" lang="en-US" sz="1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called when packet arrives on receiver side of channel</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nvGrpSpPr>
            <p:cNvPr id="209" name="Group 18">
              <a:extLst>
                <a:ext uri="{FF2B5EF4-FFF2-40B4-BE49-F238E27FC236}">
                  <a16:creationId xmlns:a16="http://schemas.microsoft.com/office/drawing/2014/main" id="{6F4A03FB-C196-4245-A236-BAE0357475F2}"/>
                </a:ext>
              </a:extLst>
            </p:cNvPr>
            <p:cNvGrpSpPr>
              <a:grpSpLocks/>
            </p:cNvGrpSpPr>
            <p:nvPr/>
          </p:nvGrpSpPr>
          <p:grpSpPr bwMode="auto">
            <a:xfrm>
              <a:off x="3071" y="2986"/>
              <a:ext cx="1937" cy="943"/>
              <a:chOff x="3071" y="2986"/>
              <a:chExt cx="1937" cy="943"/>
            </a:xfrm>
          </p:grpSpPr>
          <p:sp>
            <p:nvSpPr>
              <p:cNvPr id="210" name="Line 19">
                <a:extLst>
                  <a:ext uri="{FF2B5EF4-FFF2-40B4-BE49-F238E27FC236}">
                    <a16:creationId xmlns:a16="http://schemas.microsoft.com/office/drawing/2014/main" id="{DFAB6866-5B35-6E41-8F29-0263EC44C604}"/>
                  </a:ext>
                </a:extLst>
              </p:cNvPr>
              <p:cNvSpPr>
                <a:spLocks noChangeShapeType="1"/>
              </p:cNvSpPr>
              <p:nvPr/>
            </p:nvSpPr>
            <p:spPr bwMode="auto">
              <a:xfrm flipH="1" flipV="1">
                <a:off x="3312" y="2986"/>
                <a:ext cx="398" cy="371"/>
              </a:xfrm>
              <a:prstGeom prst="line">
                <a:avLst/>
              </a:prstGeom>
              <a:noFill/>
              <a:ln w="19050">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211" name="Rectangle 20">
                <a:extLst>
                  <a:ext uri="{FF2B5EF4-FFF2-40B4-BE49-F238E27FC236}">
                    <a16:creationId xmlns:a16="http://schemas.microsoft.com/office/drawing/2014/main" id="{144EF218-DC19-974D-9D41-3796E5959FAA}"/>
                  </a:ext>
                </a:extLst>
              </p:cNvPr>
              <p:cNvSpPr>
                <a:spLocks noChangeArrowheads="1"/>
              </p:cNvSpPr>
              <p:nvPr/>
            </p:nvSpPr>
            <p:spPr bwMode="auto">
              <a:xfrm>
                <a:off x="3071" y="3348"/>
                <a:ext cx="1937" cy="581"/>
              </a:xfrm>
              <a:prstGeom prst="rect">
                <a:avLst/>
              </a:prstGeom>
              <a:noFill/>
              <a:ln w="19050">
                <a:solidFill>
                  <a:srgbClr val="C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grpSp>
      <p:grpSp>
        <p:nvGrpSpPr>
          <p:cNvPr id="212" name="Group 21">
            <a:extLst>
              <a:ext uri="{FF2B5EF4-FFF2-40B4-BE49-F238E27FC236}">
                <a16:creationId xmlns:a16="http://schemas.microsoft.com/office/drawing/2014/main" id="{42650407-45AA-3C47-B59D-AAD89CBCEE9E}"/>
              </a:ext>
            </a:extLst>
          </p:cNvPr>
          <p:cNvGrpSpPr>
            <a:grpSpLocks/>
          </p:cNvGrpSpPr>
          <p:nvPr/>
        </p:nvGrpSpPr>
        <p:grpSpPr bwMode="auto">
          <a:xfrm>
            <a:off x="8824801" y="1555220"/>
            <a:ext cx="3063876" cy="1571625"/>
            <a:chOff x="3138" y="936"/>
            <a:chExt cx="1930" cy="990"/>
          </a:xfrm>
        </p:grpSpPr>
        <p:sp>
          <p:nvSpPr>
            <p:cNvPr id="213" name="Text Box 22">
              <a:extLst>
                <a:ext uri="{FF2B5EF4-FFF2-40B4-BE49-F238E27FC236}">
                  <a16:creationId xmlns:a16="http://schemas.microsoft.com/office/drawing/2014/main" id="{A91EF9B4-2F2C-834D-A9F0-AF5FF0012C06}"/>
                </a:ext>
              </a:extLst>
            </p:cNvPr>
            <p:cNvSpPr txBox="1">
              <a:spLocks noChangeArrowheads="1"/>
            </p:cNvSpPr>
            <p:nvPr/>
          </p:nvSpPr>
          <p:spPr bwMode="auto">
            <a:xfrm>
              <a:off x="3168" y="936"/>
              <a:ext cx="1900" cy="40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deliver_data():</a:t>
              </a:r>
              <a:r>
                <a:rPr kumimoji="0" lang="en-US" sz="1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called by </a:t>
              </a:r>
              <a:r>
                <a:rPr kumimoji="0" lang="en-US" sz="1800" b="0" i="0" u="none" strike="noStrike" kern="1200" cap="none" spc="0" normalizeH="0" baseline="0" noProof="0" dirty="0">
                  <a:ln>
                    <a:noFill/>
                  </a:ln>
                  <a:solidFill>
                    <a:prstClr val="black"/>
                  </a:solidFill>
                  <a:effectLst/>
                  <a:uLnTx/>
                  <a:uFillTx/>
                  <a:latin typeface="Courier" pitchFamily="2" charset="0"/>
                  <a:ea typeface="ＭＳ Ｐゴシック" charset="0"/>
                  <a:cs typeface="+mn-cs"/>
                </a:rPr>
                <a:t>rdt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to deliver data to upper layer</a:t>
              </a:r>
            </a:p>
          </p:txBody>
        </p:sp>
        <p:grpSp>
          <p:nvGrpSpPr>
            <p:cNvPr id="214" name="Group 23">
              <a:extLst>
                <a:ext uri="{FF2B5EF4-FFF2-40B4-BE49-F238E27FC236}">
                  <a16:creationId xmlns:a16="http://schemas.microsoft.com/office/drawing/2014/main" id="{2D175EAB-99E5-D446-9FA5-DA6520AC99E3}"/>
                </a:ext>
              </a:extLst>
            </p:cNvPr>
            <p:cNvGrpSpPr>
              <a:grpSpLocks/>
            </p:cNvGrpSpPr>
            <p:nvPr/>
          </p:nvGrpSpPr>
          <p:grpSpPr bwMode="auto">
            <a:xfrm>
              <a:off x="3138" y="942"/>
              <a:ext cx="1899" cy="984"/>
              <a:chOff x="3138" y="942"/>
              <a:chExt cx="1899" cy="984"/>
            </a:xfrm>
          </p:grpSpPr>
          <p:sp>
            <p:nvSpPr>
              <p:cNvPr id="215" name="Line 24">
                <a:extLst>
                  <a:ext uri="{FF2B5EF4-FFF2-40B4-BE49-F238E27FC236}">
                    <a16:creationId xmlns:a16="http://schemas.microsoft.com/office/drawing/2014/main" id="{B4F4A625-25A9-7C49-A577-9E5369A60459}"/>
                  </a:ext>
                </a:extLst>
              </p:cNvPr>
              <p:cNvSpPr>
                <a:spLocks noChangeShapeType="1"/>
              </p:cNvSpPr>
              <p:nvPr/>
            </p:nvSpPr>
            <p:spPr bwMode="auto">
              <a:xfrm flipH="1">
                <a:off x="3328" y="1334"/>
                <a:ext cx="325" cy="592"/>
              </a:xfrm>
              <a:prstGeom prst="line">
                <a:avLst/>
              </a:prstGeom>
              <a:noFill/>
              <a:ln w="19050">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216" name="Rectangle 25">
                <a:extLst>
                  <a:ext uri="{FF2B5EF4-FFF2-40B4-BE49-F238E27FC236}">
                    <a16:creationId xmlns:a16="http://schemas.microsoft.com/office/drawing/2014/main" id="{EB9BAEEC-FC22-9041-B4A4-025004EA540A}"/>
                  </a:ext>
                </a:extLst>
              </p:cNvPr>
              <p:cNvSpPr>
                <a:spLocks noChangeArrowheads="1"/>
              </p:cNvSpPr>
              <p:nvPr/>
            </p:nvSpPr>
            <p:spPr bwMode="auto">
              <a:xfrm>
                <a:off x="3138" y="942"/>
                <a:ext cx="1899" cy="396"/>
              </a:xfrm>
              <a:prstGeom prst="rect">
                <a:avLst/>
              </a:prstGeom>
              <a:noFill/>
              <a:ln w="19050">
                <a:solidFill>
                  <a:srgbClr val="C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grpSp>
      <p:grpSp>
        <p:nvGrpSpPr>
          <p:cNvPr id="217" name="Group 216">
            <a:extLst>
              <a:ext uri="{FF2B5EF4-FFF2-40B4-BE49-F238E27FC236}">
                <a16:creationId xmlns:a16="http://schemas.microsoft.com/office/drawing/2014/main" id="{6F41A62F-3DD7-6346-9896-7AA8D52AFD01}"/>
              </a:ext>
            </a:extLst>
          </p:cNvPr>
          <p:cNvGrpSpPr/>
          <p:nvPr/>
        </p:nvGrpSpPr>
        <p:grpSpPr>
          <a:xfrm>
            <a:off x="4390890" y="5513755"/>
            <a:ext cx="3819165" cy="1064365"/>
            <a:chOff x="2631911" y="5334147"/>
            <a:chExt cx="3819165" cy="1064365"/>
          </a:xfrm>
        </p:grpSpPr>
        <p:sp>
          <p:nvSpPr>
            <p:cNvPr id="218" name="TextBox 217">
              <a:extLst>
                <a:ext uri="{FF2B5EF4-FFF2-40B4-BE49-F238E27FC236}">
                  <a16:creationId xmlns:a16="http://schemas.microsoft.com/office/drawing/2014/main" id="{81FE2BAE-2017-AB42-AD7C-774573E3F768}"/>
                </a:ext>
              </a:extLst>
            </p:cNvPr>
            <p:cNvSpPr txBox="1"/>
            <p:nvPr/>
          </p:nvSpPr>
          <p:spPr>
            <a:xfrm>
              <a:off x="2631911" y="5807581"/>
              <a:ext cx="3819165" cy="590931"/>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Bi-directional communication over unreliable channel</a:t>
              </a:r>
            </a:p>
          </p:txBody>
        </p:sp>
        <p:cxnSp>
          <p:nvCxnSpPr>
            <p:cNvPr id="219" name="Straight Connector 218">
              <a:extLst>
                <a:ext uri="{FF2B5EF4-FFF2-40B4-BE49-F238E27FC236}">
                  <a16:creationId xmlns:a16="http://schemas.microsoft.com/office/drawing/2014/main" id="{69CFE212-FAA9-9642-8915-72A4331BBDCC}"/>
                </a:ext>
              </a:extLst>
            </p:cNvPr>
            <p:cNvCxnSpPr>
              <a:cxnSpLocks/>
            </p:cNvCxnSpPr>
            <p:nvPr/>
          </p:nvCxnSpPr>
          <p:spPr>
            <a:xfrm>
              <a:off x="2905750" y="5334147"/>
              <a:ext cx="1431271" cy="4734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6648DDD5-23AA-D944-BD74-7186BAB3A91E}"/>
                </a:ext>
              </a:extLst>
            </p:cNvPr>
            <p:cNvCxnSpPr>
              <a:cxnSpLocks/>
            </p:cNvCxnSpPr>
            <p:nvPr/>
          </p:nvCxnSpPr>
          <p:spPr>
            <a:xfrm flipH="1">
              <a:off x="4339308" y="5338301"/>
              <a:ext cx="1358761" cy="4692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21" name="Group 220">
            <a:extLst>
              <a:ext uri="{FF2B5EF4-FFF2-40B4-BE49-F238E27FC236}">
                <a16:creationId xmlns:a16="http://schemas.microsoft.com/office/drawing/2014/main" id="{24DA57A5-E7F2-7A4B-9805-D1B62272D517}"/>
              </a:ext>
            </a:extLst>
          </p:cNvPr>
          <p:cNvGrpSpPr/>
          <p:nvPr/>
        </p:nvGrpSpPr>
        <p:grpSpPr>
          <a:xfrm>
            <a:off x="4175224" y="3049446"/>
            <a:ext cx="3819165" cy="734333"/>
            <a:chOff x="2418275" y="5378074"/>
            <a:chExt cx="3819165" cy="734333"/>
          </a:xfrm>
        </p:grpSpPr>
        <p:sp>
          <p:nvSpPr>
            <p:cNvPr id="222" name="TextBox 221">
              <a:extLst>
                <a:ext uri="{FF2B5EF4-FFF2-40B4-BE49-F238E27FC236}">
                  <a16:creationId xmlns:a16="http://schemas.microsoft.com/office/drawing/2014/main" id="{AA641F40-AD8C-4445-92AF-C75760D41DB5}"/>
                </a:ext>
              </a:extLst>
            </p:cNvPr>
            <p:cNvSpPr txBox="1"/>
            <p:nvPr/>
          </p:nvSpPr>
          <p:spPr>
            <a:xfrm>
              <a:off x="2418275" y="5770775"/>
              <a:ext cx="3819165" cy="341632"/>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data</a:t>
              </a:r>
            </a:p>
          </p:txBody>
        </p:sp>
        <p:cxnSp>
          <p:nvCxnSpPr>
            <p:cNvPr id="231" name="Straight Connector 230">
              <a:extLst>
                <a:ext uri="{FF2B5EF4-FFF2-40B4-BE49-F238E27FC236}">
                  <a16:creationId xmlns:a16="http://schemas.microsoft.com/office/drawing/2014/main" id="{5EC91614-D442-594E-977D-A7CD27559B86}"/>
                </a:ext>
              </a:extLst>
            </p:cNvPr>
            <p:cNvCxnSpPr>
              <a:cxnSpLocks/>
              <a:stCxn id="156" idx="2"/>
            </p:cNvCxnSpPr>
            <p:nvPr/>
          </p:nvCxnSpPr>
          <p:spPr>
            <a:xfrm>
              <a:off x="2882260" y="5405784"/>
              <a:ext cx="1454761" cy="4017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F28C5F11-037B-3141-81EB-95B8DB592151}"/>
                </a:ext>
              </a:extLst>
            </p:cNvPr>
            <p:cNvCxnSpPr>
              <a:cxnSpLocks/>
              <a:stCxn id="150" idx="2"/>
            </p:cNvCxnSpPr>
            <p:nvPr/>
          </p:nvCxnSpPr>
          <p:spPr>
            <a:xfrm flipH="1">
              <a:off x="4339309" y="5378074"/>
              <a:ext cx="1250688" cy="4295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50AC3C84-7598-504F-A405-3ABFEB5F658C}"/>
              </a:ext>
            </a:extLst>
          </p:cNvPr>
          <p:cNvGrpSpPr/>
          <p:nvPr/>
        </p:nvGrpSpPr>
        <p:grpSpPr>
          <a:xfrm>
            <a:off x="5125651" y="4114827"/>
            <a:ext cx="1774588" cy="687847"/>
            <a:chOff x="5125651" y="4114827"/>
            <a:chExt cx="1774588" cy="687847"/>
          </a:xfrm>
        </p:grpSpPr>
        <p:sp>
          <p:nvSpPr>
            <p:cNvPr id="241" name="TextBox 240">
              <a:extLst>
                <a:ext uri="{FF2B5EF4-FFF2-40B4-BE49-F238E27FC236}">
                  <a16:creationId xmlns:a16="http://schemas.microsoft.com/office/drawing/2014/main" id="{EDB0CBDE-E11E-4D44-A1B1-F46AB6BB5EE3}"/>
                </a:ext>
              </a:extLst>
            </p:cNvPr>
            <p:cNvSpPr txBox="1"/>
            <p:nvPr/>
          </p:nvSpPr>
          <p:spPr>
            <a:xfrm>
              <a:off x="5532497" y="4114827"/>
              <a:ext cx="1135642" cy="341632"/>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packet</a:t>
              </a:r>
            </a:p>
          </p:txBody>
        </p:sp>
        <p:grpSp>
          <p:nvGrpSpPr>
            <p:cNvPr id="27" name="Group 26">
              <a:extLst>
                <a:ext uri="{FF2B5EF4-FFF2-40B4-BE49-F238E27FC236}">
                  <a16:creationId xmlns:a16="http://schemas.microsoft.com/office/drawing/2014/main" id="{9D568B1D-51FF-AA46-90CF-7CFEE16AA233}"/>
                </a:ext>
              </a:extLst>
            </p:cNvPr>
            <p:cNvGrpSpPr/>
            <p:nvPr/>
          </p:nvGrpSpPr>
          <p:grpSpPr>
            <a:xfrm flipV="1">
              <a:off x="5125651" y="4373167"/>
              <a:ext cx="1774588" cy="429507"/>
              <a:chOff x="8970705" y="3780959"/>
              <a:chExt cx="2707737" cy="429507"/>
            </a:xfrm>
          </p:grpSpPr>
          <p:cxnSp>
            <p:nvCxnSpPr>
              <p:cNvPr id="242" name="Straight Connector 241">
                <a:extLst>
                  <a:ext uri="{FF2B5EF4-FFF2-40B4-BE49-F238E27FC236}">
                    <a16:creationId xmlns:a16="http://schemas.microsoft.com/office/drawing/2014/main" id="{E2B11327-3736-0944-A286-E629946AF6C2}"/>
                  </a:ext>
                </a:extLst>
              </p:cNvPr>
              <p:cNvCxnSpPr>
                <a:cxnSpLocks/>
              </p:cNvCxnSpPr>
              <p:nvPr/>
            </p:nvCxnSpPr>
            <p:spPr>
              <a:xfrm>
                <a:off x="8970705" y="3808669"/>
                <a:ext cx="1454761" cy="4017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A509D373-1A9D-6F41-B2A3-89CFB48DFD95}"/>
                  </a:ext>
                </a:extLst>
              </p:cNvPr>
              <p:cNvCxnSpPr>
                <a:cxnSpLocks/>
              </p:cNvCxnSpPr>
              <p:nvPr/>
            </p:nvCxnSpPr>
            <p:spPr>
              <a:xfrm flipH="1">
                <a:off x="10427754" y="3780959"/>
                <a:ext cx="1250688" cy="4295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59" name="Oval 158">
            <a:extLst>
              <a:ext uri="{FF2B5EF4-FFF2-40B4-BE49-F238E27FC236}">
                <a16:creationId xmlns:a16="http://schemas.microsoft.com/office/drawing/2014/main" id="{C022FBDC-CC2E-5E47-9678-89FEA29CD830}"/>
              </a:ext>
            </a:extLst>
          </p:cNvPr>
          <p:cNvSpPr/>
          <p:nvPr/>
        </p:nvSpPr>
        <p:spPr>
          <a:xfrm>
            <a:off x="3233978" y="3481952"/>
            <a:ext cx="2201622"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6" name="Oval 165">
            <a:extLst>
              <a:ext uri="{FF2B5EF4-FFF2-40B4-BE49-F238E27FC236}">
                <a16:creationId xmlns:a16="http://schemas.microsoft.com/office/drawing/2014/main" id="{FF958383-DD7C-5640-BB35-D8FF6965A3B4}"/>
              </a:ext>
            </a:extLst>
          </p:cNvPr>
          <p:cNvSpPr/>
          <p:nvPr/>
        </p:nvSpPr>
        <p:spPr>
          <a:xfrm>
            <a:off x="6574078" y="3494652"/>
            <a:ext cx="2201622"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7" name="Slide Number Placeholder 2">
            <a:extLst>
              <a:ext uri="{FF2B5EF4-FFF2-40B4-BE49-F238E27FC236}">
                <a16:creationId xmlns:a16="http://schemas.microsoft.com/office/drawing/2014/main" id="{6DBFA797-FCF1-D64C-B202-129E2249C30F}"/>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6</a:t>
            </a:fld>
            <a:endParaRPr lang="en-US" dirty="0"/>
          </a:p>
        </p:txBody>
      </p:sp>
    </p:spTree>
    <p:extLst>
      <p:ext uri="{BB962C8B-B14F-4D97-AF65-F5344CB8AC3E}">
        <p14:creationId xmlns:p14="http://schemas.microsoft.com/office/powerpoint/2010/main" val="872649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anim calcmode="lin" valueType="num">
                                      <p:cBhvr additive="base">
                                        <p:cTn id="7" dur="500" fill="hold"/>
                                        <p:tgtEl>
                                          <p:spTgt spid="197"/>
                                        </p:tgtEl>
                                        <p:attrNameLst>
                                          <p:attrName>ppt_x</p:attrName>
                                        </p:attrNameLst>
                                      </p:cBhvr>
                                      <p:tavLst>
                                        <p:tav tm="0">
                                          <p:val>
                                            <p:strVal val="0-#ppt_w/2"/>
                                          </p:val>
                                        </p:tav>
                                        <p:tav tm="100000">
                                          <p:val>
                                            <p:strVal val="#ppt_x"/>
                                          </p:val>
                                        </p:tav>
                                      </p:tavLst>
                                    </p:anim>
                                    <p:anim calcmode="lin" valueType="num">
                                      <p:cBhvr additive="base">
                                        <p:cTn id="8" dur="500" fill="hold"/>
                                        <p:tgtEl>
                                          <p:spTgt spid="19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02"/>
                                        </p:tgtEl>
                                        <p:attrNameLst>
                                          <p:attrName>style.visibility</p:attrName>
                                        </p:attrNameLst>
                                      </p:cBhvr>
                                      <p:to>
                                        <p:strVal val="visible"/>
                                      </p:to>
                                    </p:set>
                                    <p:anim calcmode="lin" valueType="num">
                                      <p:cBhvr additive="base">
                                        <p:cTn id="13" dur="500" fill="hold"/>
                                        <p:tgtEl>
                                          <p:spTgt spid="202"/>
                                        </p:tgtEl>
                                        <p:attrNameLst>
                                          <p:attrName>ppt_x</p:attrName>
                                        </p:attrNameLst>
                                      </p:cBhvr>
                                      <p:tavLst>
                                        <p:tav tm="0">
                                          <p:val>
                                            <p:strVal val="0-#ppt_w/2"/>
                                          </p:val>
                                        </p:tav>
                                        <p:tav tm="100000">
                                          <p:val>
                                            <p:strVal val="#ppt_x"/>
                                          </p:val>
                                        </p:tav>
                                      </p:tavLst>
                                    </p:anim>
                                    <p:anim calcmode="lin" valueType="num">
                                      <p:cBhvr additive="base">
                                        <p:cTn id="14" dur="500" fill="hold"/>
                                        <p:tgtEl>
                                          <p:spTgt spid="20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07"/>
                                        </p:tgtEl>
                                        <p:attrNameLst>
                                          <p:attrName>style.visibility</p:attrName>
                                        </p:attrNameLst>
                                      </p:cBhvr>
                                      <p:to>
                                        <p:strVal val="visible"/>
                                      </p:to>
                                    </p:set>
                                    <p:anim calcmode="lin" valueType="num">
                                      <p:cBhvr additive="base">
                                        <p:cTn id="19" dur="500" fill="hold"/>
                                        <p:tgtEl>
                                          <p:spTgt spid="207"/>
                                        </p:tgtEl>
                                        <p:attrNameLst>
                                          <p:attrName>ppt_x</p:attrName>
                                        </p:attrNameLst>
                                      </p:cBhvr>
                                      <p:tavLst>
                                        <p:tav tm="0">
                                          <p:val>
                                            <p:strVal val="1+#ppt_w/2"/>
                                          </p:val>
                                        </p:tav>
                                        <p:tav tm="100000">
                                          <p:val>
                                            <p:strVal val="#ppt_x"/>
                                          </p:val>
                                        </p:tav>
                                      </p:tavLst>
                                    </p:anim>
                                    <p:anim calcmode="lin" valueType="num">
                                      <p:cBhvr additive="base">
                                        <p:cTn id="20" dur="500" fill="hold"/>
                                        <p:tgtEl>
                                          <p:spTgt spid="20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12"/>
                                        </p:tgtEl>
                                        <p:attrNameLst>
                                          <p:attrName>style.visibility</p:attrName>
                                        </p:attrNameLst>
                                      </p:cBhvr>
                                      <p:to>
                                        <p:strVal val="visible"/>
                                      </p:to>
                                    </p:set>
                                    <p:anim calcmode="lin" valueType="num">
                                      <p:cBhvr additive="base">
                                        <p:cTn id="25" dur="500" fill="hold"/>
                                        <p:tgtEl>
                                          <p:spTgt spid="212"/>
                                        </p:tgtEl>
                                        <p:attrNameLst>
                                          <p:attrName>ppt_x</p:attrName>
                                        </p:attrNameLst>
                                      </p:cBhvr>
                                      <p:tavLst>
                                        <p:tav tm="0">
                                          <p:val>
                                            <p:strVal val="1+#ppt_w/2"/>
                                          </p:val>
                                        </p:tav>
                                        <p:tav tm="100000">
                                          <p:val>
                                            <p:strVal val="#ppt_x"/>
                                          </p:val>
                                        </p:tav>
                                      </p:tavLst>
                                    </p:anim>
                                    <p:anim calcmode="lin" valueType="num">
                                      <p:cBhvr additive="base">
                                        <p:cTn id="26" dur="500" fill="hold"/>
                                        <p:tgtEl>
                                          <p:spTgt spid="2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17"/>
                                        </p:tgtEl>
                                        <p:attrNameLst>
                                          <p:attrName>style.visibility</p:attrName>
                                        </p:attrNameLst>
                                      </p:cBhvr>
                                      <p:to>
                                        <p:strVal val="visible"/>
                                      </p:to>
                                    </p:set>
                                    <p:animEffect transition="in" filter="dissolve">
                                      <p:cBhvr>
                                        <p:cTn id="31" dur="500"/>
                                        <p:tgtEl>
                                          <p:spTgt spid="217"/>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221"/>
                                        </p:tgtEl>
                                        <p:attrNameLst>
                                          <p:attrName>style.visibility</p:attrName>
                                        </p:attrNameLst>
                                      </p:cBhvr>
                                      <p:to>
                                        <p:strVal val="visible"/>
                                      </p:to>
                                    </p:set>
                                    <p:animEffect transition="in" filter="dissolve">
                                      <p:cBhvr>
                                        <p:cTn id="36" dur="500"/>
                                        <p:tgtEl>
                                          <p:spTgt spid="221"/>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dissolve">
                                      <p:cBhvr>
                                        <p:cTn id="4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Reliable data transfer: getting started</a:t>
            </a:r>
          </a:p>
        </p:txBody>
      </p:sp>
      <p:sp>
        <p:nvSpPr>
          <p:cNvPr id="193" name="Rectangle 3">
            <a:extLst>
              <a:ext uri="{FF2B5EF4-FFF2-40B4-BE49-F238E27FC236}">
                <a16:creationId xmlns:a16="http://schemas.microsoft.com/office/drawing/2014/main" id="{5D93718A-0690-8C4E-A748-FD7FA291E0B5}"/>
              </a:ext>
            </a:extLst>
          </p:cNvPr>
          <p:cNvSpPr txBox="1">
            <a:spLocks noChangeArrowheads="1"/>
          </p:cNvSpPr>
          <p:nvPr/>
        </p:nvSpPr>
        <p:spPr bwMode="auto">
          <a:xfrm>
            <a:off x="906239" y="1209675"/>
            <a:ext cx="11056577" cy="3352800"/>
          </a:xfrm>
          <a:prstGeom prst="rect">
            <a:avLst/>
          </a:prstGeom>
          <a:noFill/>
          <a:ln>
            <a:noFill/>
          </a:ln>
          <a:effectLst/>
          <a:extLst>
            <a:ext uri="{91240B29-F687-4f45-9708-019B960494DF}">
              <a14:hiddenLine xmlns:a14="http://schemas.microsoft.com/office/drawing/2010/main" xmlns="" w="9525">
                <a:solidFill>
                  <a:srgbClr val="CC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ja-JP" sz="3200" b="0" i="0" u="none" strike="noStrike" kern="0" cap="none" spc="0" normalizeH="0" baseline="0" noProof="0" dirty="0">
                <a:ln>
                  <a:noFill/>
                </a:ln>
                <a:solidFill>
                  <a:srgbClr val="C00000"/>
                </a:solidFill>
                <a:effectLst/>
                <a:uLnTx/>
                <a:uFillTx/>
                <a:latin typeface="Calibri" panose="020F0502020204030204"/>
                <a:ea typeface="ＭＳ Ｐゴシック" panose="020B0600070205080204" pitchFamily="34" charset="-128"/>
              </a:rPr>
              <a:t>We will:</a:t>
            </a:r>
          </a:p>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incrementally develop sender, receiver sides of </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r</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eliable </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d</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ata </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t</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ransfer protocol (</a:t>
            </a:r>
            <a:r>
              <a:rPr kumimoji="0" lang="en-US" altLang="en-US" sz="2800" b="0" i="0" u="none" strike="noStrike" kern="0" cap="none" spc="0" normalizeH="0" baseline="0" noProof="0" dirty="0">
                <a:ln>
                  <a:noFill/>
                </a:ln>
                <a:solidFill>
                  <a:prstClr val="black"/>
                </a:solidFill>
                <a:effectLst/>
                <a:uLnTx/>
                <a:uFillTx/>
                <a:latin typeface="Courier" pitchFamily="2" charset="0"/>
                <a:ea typeface="ＭＳ Ｐゴシック" panose="020B0600070205080204" pitchFamily="34" charset="-128"/>
              </a:rPr>
              <a:t>rdt</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a:t>
            </a:r>
          </a:p>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consider only unidirectional data transfer</a:t>
            </a:r>
          </a:p>
          <a:p>
            <a:pPr marL="687388" marR="0" lvl="1" indent="-230188"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but control info will flow in both directions!</a:t>
            </a:r>
          </a:p>
        </p:txBody>
      </p:sp>
      <p:sp>
        <p:nvSpPr>
          <p:cNvPr id="194" name="Oval 5">
            <a:extLst>
              <a:ext uri="{FF2B5EF4-FFF2-40B4-BE49-F238E27FC236}">
                <a16:creationId xmlns:a16="http://schemas.microsoft.com/office/drawing/2014/main" id="{239622CA-E70A-CC42-B345-49DC0319BAA9}"/>
              </a:ext>
            </a:extLst>
          </p:cNvPr>
          <p:cNvSpPr>
            <a:spLocks noChangeArrowheads="1"/>
          </p:cNvSpPr>
          <p:nvPr/>
        </p:nvSpPr>
        <p:spPr bwMode="auto">
          <a:xfrm>
            <a:off x="4017605" y="4873894"/>
            <a:ext cx="885825" cy="876300"/>
          </a:xfrm>
          <a:prstGeom prst="ellipse">
            <a:avLst/>
          </a:prstGeom>
          <a:solidFill>
            <a:srgbClr val="000099"/>
          </a:solidFill>
          <a:ln>
            <a:noFill/>
          </a:ln>
          <a:effectLst/>
          <a:extLst>
            <a:ext uri="{91240B29-F687-4f45-9708-019B960494DF}">
              <a14:hiddenLine xmlns:a14="http://schemas.microsoft.com/office/drawing/2010/main" xmlns="" w="19050">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95" name="Oval 6">
            <a:extLst>
              <a:ext uri="{FF2B5EF4-FFF2-40B4-BE49-F238E27FC236}">
                <a16:creationId xmlns:a16="http://schemas.microsoft.com/office/drawing/2014/main" id="{3070A472-417C-B64C-8596-E60CAE3FAF1E}"/>
              </a:ext>
            </a:extLst>
          </p:cNvPr>
          <p:cNvSpPr>
            <a:spLocks noChangeArrowheads="1"/>
          </p:cNvSpPr>
          <p:nvPr/>
        </p:nvSpPr>
        <p:spPr bwMode="auto">
          <a:xfrm>
            <a:off x="3927117" y="4899294"/>
            <a:ext cx="942975" cy="876300"/>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6" name="Text Box 7">
            <a:extLst>
              <a:ext uri="{FF2B5EF4-FFF2-40B4-BE49-F238E27FC236}">
                <a16:creationId xmlns:a16="http://schemas.microsoft.com/office/drawing/2014/main" id="{08B8C369-B54C-DA42-A239-7C5638495649}"/>
              </a:ext>
            </a:extLst>
          </p:cNvPr>
          <p:cNvSpPr txBox="1">
            <a:spLocks noChangeArrowheads="1"/>
          </p:cNvSpPr>
          <p:nvPr/>
        </p:nvSpPr>
        <p:spPr bwMode="auto">
          <a:xfrm>
            <a:off x="4038243" y="5013594"/>
            <a:ext cx="735012" cy="701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state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1</a:t>
            </a:r>
          </a:p>
        </p:txBody>
      </p:sp>
      <p:sp>
        <p:nvSpPr>
          <p:cNvPr id="234" name="Freeform 8">
            <a:extLst>
              <a:ext uri="{FF2B5EF4-FFF2-40B4-BE49-F238E27FC236}">
                <a16:creationId xmlns:a16="http://schemas.microsoft.com/office/drawing/2014/main" id="{3475345F-C536-0A44-888E-B17681F112D6}"/>
              </a:ext>
            </a:extLst>
          </p:cNvPr>
          <p:cNvSpPr>
            <a:spLocks/>
          </p:cNvSpPr>
          <p:nvPr/>
        </p:nvSpPr>
        <p:spPr bwMode="auto">
          <a:xfrm>
            <a:off x="4870092" y="4851669"/>
            <a:ext cx="3952875" cy="285750"/>
          </a:xfrm>
          <a:custGeom>
            <a:avLst/>
            <a:gdLst>
              <a:gd name="T0" fmla="*/ 0 w 1446"/>
              <a:gd name="T1" fmla="*/ 2147483647 h 180"/>
              <a:gd name="T2" fmla="*/ 2147483647 w 1446"/>
              <a:gd name="T3" fmla="*/ 2147483647 h 180"/>
              <a:gd name="T4" fmla="*/ 0 60000 65536"/>
              <a:gd name="T5" fmla="*/ 0 60000 65536"/>
            </a:gdLst>
            <a:ahLst/>
            <a:cxnLst>
              <a:cxn ang="T4">
                <a:pos x="T0" y="T1"/>
              </a:cxn>
              <a:cxn ang="T5">
                <a:pos x="T2" y="T3"/>
              </a:cxn>
            </a:cxnLst>
            <a:rect l="0" t="0" r="r" b="b"/>
            <a:pathLst>
              <a:path w="1446" h="180">
                <a:moveTo>
                  <a:pt x="0" y="180"/>
                </a:moveTo>
                <a:cubicBezTo>
                  <a:pt x="540" y="30"/>
                  <a:pt x="972" y="0"/>
                  <a:pt x="1446" y="168"/>
                </a:cubicBezTo>
              </a:path>
            </a:pathLst>
          </a:custGeom>
          <a:noFill/>
          <a:ln w="28575"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5" name="Oval 10">
            <a:extLst>
              <a:ext uri="{FF2B5EF4-FFF2-40B4-BE49-F238E27FC236}">
                <a16:creationId xmlns:a16="http://schemas.microsoft.com/office/drawing/2014/main" id="{746ECFE2-5CD0-C04F-8B87-C645E1556A9F}"/>
              </a:ext>
            </a:extLst>
          </p:cNvPr>
          <p:cNvSpPr>
            <a:spLocks noChangeArrowheads="1"/>
          </p:cNvSpPr>
          <p:nvPr/>
        </p:nvSpPr>
        <p:spPr bwMode="auto">
          <a:xfrm>
            <a:off x="8802330" y="4977635"/>
            <a:ext cx="873124" cy="876300"/>
          </a:xfrm>
          <a:prstGeom prst="ellipse">
            <a:avLst/>
          </a:prstGeom>
          <a:solidFill>
            <a:srgbClr val="000099"/>
          </a:solidFill>
          <a:ln>
            <a:noFill/>
          </a:ln>
          <a:effectLst/>
          <a:extLst>
            <a:ext uri="{91240B29-F687-4f45-9708-019B960494DF}">
              <a14:hiddenLine xmlns:a14="http://schemas.microsoft.com/office/drawing/2010/main" xmlns="" w="19050">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38" name="Oval 11">
            <a:extLst>
              <a:ext uri="{FF2B5EF4-FFF2-40B4-BE49-F238E27FC236}">
                <a16:creationId xmlns:a16="http://schemas.microsoft.com/office/drawing/2014/main" id="{64FCB6C7-C6F9-8C46-BF1F-E9242E6C942E}"/>
              </a:ext>
            </a:extLst>
          </p:cNvPr>
          <p:cNvSpPr>
            <a:spLocks noChangeArrowheads="1"/>
          </p:cNvSpPr>
          <p:nvPr/>
        </p:nvSpPr>
        <p:spPr bwMode="auto">
          <a:xfrm>
            <a:off x="8737242" y="5004069"/>
            <a:ext cx="885825" cy="876300"/>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9" name="Text Box 12">
            <a:extLst>
              <a:ext uri="{FF2B5EF4-FFF2-40B4-BE49-F238E27FC236}">
                <a16:creationId xmlns:a16="http://schemas.microsoft.com/office/drawing/2014/main" id="{57C97D62-0B61-3848-BBA8-5FCC09BFDC01}"/>
              </a:ext>
            </a:extLst>
          </p:cNvPr>
          <p:cNvSpPr txBox="1">
            <a:spLocks noChangeArrowheads="1"/>
          </p:cNvSpPr>
          <p:nvPr/>
        </p:nvSpPr>
        <p:spPr bwMode="auto">
          <a:xfrm>
            <a:off x="8802017" y="5112019"/>
            <a:ext cx="735012" cy="701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state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2</a:t>
            </a:r>
          </a:p>
        </p:txBody>
      </p:sp>
      <p:sp>
        <p:nvSpPr>
          <p:cNvPr id="246" name="Text Box 13">
            <a:extLst>
              <a:ext uri="{FF2B5EF4-FFF2-40B4-BE49-F238E27FC236}">
                <a16:creationId xmlns:a16="http://schemas.microsoft.com/office/drawing/2014/main" id="{807A58CF-7E9F-DF4E-9818-2CBC4ED16CA2}"/>
              </a:ext>
            </a:extLst>
          </p:cNvPr>
          <p:cNvSpPr txBox="1">
            <a:spLocks noChangeArrowheads="1"/>
          </p:cNvSpPr>
          <p:nvPr/>
        </p:nvSpPr>
        <p:spPr bwMode="auto">
          <a:xfrm>
            <a:off x="5100280" y="4216669"/>
            <a:ext cx="3152775"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C0000"/>
                </a:solidFill>
                <a:effectLst/>
                <a:uLnTx/>
                <a:uFillTx/>
                <a:latin typeface="Tahoma" charset="0"/>
                <a:ea typeface="ＭＳ Ｐゴシック" charset="0"/>
                <a:cs typeface="+mn-cs"/>
              </a:rPr>
              <a:t>event causing state transition</a:t>
            </a:r>
            <a:endPar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endParaRPr>
          </a:p>
        </p:txBody>
      </p:sp>
      <p:sp>
        <p:nvSpPr>
          <p:cNvPr id="248" name="Text Box 14">
            <a:extLst>
              <a:ext uri="{FF2B5EF4-FFF2-40B4-BE49-F238E27FC236}">
                <a16:creationId xmlns:a16="http://schemas.microsoft.com/office/drawing/2014/main" id="{6FE48C09-1C7F-8C4D-B56E-B697D8EF6AD8}"/>
              </a:ext>
            </a:extLst>
          </p:cNvPr>
          <p:cNvSpPr txBox="1">
            <a:spLocks noChangeArrowheads="1"/>
          </p:cNvSpPr>
          <p:nvPr/>
        </p:nvSpPr>
        <p:spPr bwMode="auto">
          <a:xfrm>
            <a:off x="5027255" y="4511944"/>
            <a:ext cx="3421062"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C0000"/>
                </a:solidFill>
                <a:effectLst/>
                <a:uLnTx/>
                <a:uFillTx/>
                <a:latin typeface="Tahoma" charset="0"/>
                <a:ea typeface="ＭＳ Ｐゴシック" charset="0"/>
                <a:cs typeface="+mn-cs"/>
              </a:rPr>
              <a:t>actions taken on state transition</a:t>
            </a:r>
            <a:endPar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endParaRPr>
          </a:p>
        </p:txBody>
      </p:sp>
      <p:sp>
        <p:nvSpPr>
          <p:cNvPr id="254" name="Line 15">
            <a:extLst>
              <a:ext uri="{FF2B5EF4-FFF2-40B4-BE49-F238E27FC236}">
                <a16:creationId xmlns:a16="http://schemas.microsoft.com/office/drawing/2014/main" id="{C6A8A602-5239-A74B-AD17-B72696EF3F0B}"/>
              </a:ext>
            </a:extLst>
          </p:cNvPr>
          <p:cNvSpPr>
            <a:spLocks noChangeShapeType="1"/>
          </p:cNvSpPr>
          <p:nvPr/>
        </p:nvSpPr>
        <p:spPr bwMode="auto">
          <a:xfrm>
            <a:off x="4993917" y="4565919"/>
            <a:ext cx="3381375"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5" name="Rectangle 16">
            <a:extLst>
              <a:ext uri="{FF2B5EF4-FFF2-40B4-BE49-F238E27FC236}">
                <a16:creationId xmlns:a16="http://schemas.microsoft.com/office/drawing/2014/main" id="{C0FAC860-2F25-F545-9139-9C98D6260A8C}"/>
              </a:ext>
            </a:extLst>
          </p:cNvPr>
          <p:cNvSpPr>
            <a:spLocks noChangeArrowheads="1"/>
          </p:cNvSpPr>
          <p:nvPr/>
        </p:nvSpPr>
        <p:spPr bwMode="auto">
          <a:xfrm>
            <a:off x="1012467" y="4899294"/>
            <a:ext cx="2771775" cy="1238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marL="342900" indent="-342900">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342900" marR="0" lvl="0" indent="-342900" algn="r" defTabSz="914400" rtl="0" eaLnBrk="0" fontAlgn="base" latinLnBrk="0" hangingPunct="0">
              <a:lnSpc>
                <a:spcPct val="85000"/>
              </a:lnSpc>
              <a:spcBef>
                <a:spcPct val="20000"/>
              </a:spcBef>
              <a:spcAft>
                <a:spcPct val="0"/>
              </a:spcAft>
              <a:buClr>
                <a:srgbClr val="000099"/>
              </a:buClr>
              <a:buSzPct val="65000"/>
              <a:buFont typeface="Wingdings" pitchFamily="2" charset="2"/>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state:</a:t>
            </a: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when in this </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state</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next state uniquely determined by next event</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56" name="Freeform 17">
            <a:extLst>
              <a:ext uri="{FF2B5EF4-FFF2-40B4-BE49-F238E27FC236}">
                <a16:creationId xmlns:a16="http://schemas.microsoft.com/office/drawing/2014/main" id="{6C66B08F-D328-CD47-A7C2-DEFD7C90E7AF}"/>
              </a:ext>
            </a:extLst>
          </p:cNvPr>
          <p:cNvSpPr>
            <a:spLocks/>
          </p:cNvSpPr>
          <p:nvPr/>
        </p:nvSpPr>
        <p:spPr bwMode="auto">
          <a:xfrm>
            <a:off x="4270017" y="5775594"/>
            <a:ext cx="95250" cy="581025"/>
          </a:xfrm>
          <a:custGeom>
            <a:avLst/>
            <a:gdLst>
              <a:gd name="T0" fmla="*/ 2147483647 w 60"/>
              <a:gd name="T1" fmla="*/ 2147483647 h 366"/>
              <a:gd name="T2" fmla="*/ 2147483647 w 60"/>
              <a:gd name="T3" fmla="*/ 0 h 366"/>
              <a:gd name="T4" fmla="*/ 0 60000 65536"/>
              <a:gd name="T5" fmla="*/ 0 60000 65536"/>
            </a:gdLst>
            <a:ahLst/>
            <a:cxnLst>
              <a:cxn ang="T4">
                <a:pos x="T0" y="T1"/>
              </a:cxn>
              <a:cxn ang="T5">
                <a:pos x="T2" y="T3"/>
              </a:cxn>
            </a:cxnLst>
            <a:rect l="0" t="0" r="r" b="b"/>
            <a:pathLst>
              <a:path w="60" h="366">
                <a:moveTo>
                  <a:pt x="48" y="366"/>
                </a:moveTo>
                <a:cubicBezTo>
                  <a:pt x="0" y="204"/>
                  <a:pt x="60" y="55"/>
                  <a:pt x="60" y="0"/>
                </a:cubicBezTo>
              </a:path>
            </a:pathLst>
          </a:custGeom>
          <a:noFill/>
          <a:ln w="28575"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7" name="Freeform 18">
            <a:extLst>
              <a:ext uri="{FF2B5EF4-FFF2-40B4-BE49-F238E27FC236}">
                <a16:creationId xmlns:a16="http://schemas.microsoft.com/office/drawing/2014/main" id="{EBD24A16-C963-134E-B147-F90FBCE99895}"/>
              </a:ext>
            </a:extLst>
          </p:cNvPr>
          <p:cNvSpPr>
            <a:spLocks/>
          </p:cNvSpPr>
          <p:nvPr/>
        </p:nvSpPr>
        <p:spPr bwMode="auto">
          <a:xfrm flipH="1" flipV="1">
            <a:off x="9413517" y="5813694"/>
            <a:ext cx="95250" cy="581025"/>
          </a:xfrm>
          <a:custGeom>
            <a:avLst/>
            <a:gdLst>
              <a:gd name="T0" fmla="*/ 2147483647 w 60"/>
              <a:gd name="T1" fmla="*/ 2147483647 h 366"/>
              <a:gd name="T2" fmla="*/ 2147483647 w 60"/>
              <a:gd name="T3" fmla="*/ 0 h 366"/>
              <a:gd name="T4" fmla="*/ 0 60000 65536"/>
              <a:gd name="T5" fmla="*/ 0 60000 65536"/>
            </a:gdLst>
            <a:ahLst/>
            <a:cxnLst>
              <a:cxn ang="T4">
                <a:pos x="T0" y="T1"/>
              </a:cxn>
              <a:cxn ang="T5">
                <a:pos x="T2" y="T3"/>
              </a:cxn>
            </a:cxnLst>
            <a:rect l="0" t="0" r="r" b="b"/>
            <a:pathLst>
              <a:path w="60" h="366">
                <a:moveTo>
                  <a:pt x="48" y="366"/>
                </a:moveTo>
                <a:cubicBezTo>
                  <a:pt x="0" y="204"/>
                  <a:pt x="60" y="55"/>
                  <a:pt x="60" y="0"/>
                </a:cubicBezTo>
              </a:path>
            </a:pathLst>
          </a:custGeom>
          <a:noFill/>
          <a:ln w="28575"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8" name="Line 19">
            <a:extLst>
              <a:ext uri="{FF2B5EF4-FFF2-40B4-BE49-F238E27FC236}">
                <a16:creationId xmlns:a16="http://schemas.microsoft.com/office/drawing/2014/main" id="{8C0C0821-24D7-9B48-B890-E098F3F3B2F5}"/>
              </a:ext>
            </a:extLst>
          </p:cNvPr>
          <p:cNvSpPr>
            <a:spLocks noChangeShapeType="1"/>
          </p:cNvSpPr>
          <p:nvPr/>
        </p:nvSpPr>
        <p:spPr bwMode="auto">
          <a:xfrm>
            <a:off x="4824055" y="5532730"/>
            <a:ext cx="1541462" cy="738164"/>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9" name="Text Box 21">
            <a:extLst>
              <a:ext uri="{FF2B5EF4-FFF2-40B4-BE49-F238E27FC236}">
                <a16:creationId xmlns:a16="http://schemas.microsoft.com/office/drawing/2014/main" id="{7E164E54-B268-A247-AA63-9539F6FF224A}"/>
              </a:ext>
            </a:extLst>
          </p:cNvPr>
          <p:cNvSpPr txBox="1">
            <a:spLocks noChangeArrowheads="1"/>
          </p:cNvSpPr>
          <p:nvPr/>
        </p:nvSpPr>
        <p:spPr bwMode="auto">
          <a:xfrm>
            <a:off x="5560655" y="5312044"/>
            <a:ext cx="742950"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C0000"/>
                </a:solidFill>
                <a:effectLst/>
                <a:uLnTx/>
                <a:uFillTx/>
                <a:latin typeface="Tahoma" charset="0"/>
                <a:ea typeface="ＭＳ Ｐゴシック" charset="0"/>
                <a:cs typeface="+mn-cs"/>
              </a:rPr>
              <a:t>event</a:t>
            </a:r>
            <a:endPar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endParaRPr>
          </a:p>
        </p:txBody>
      </p:sp>
      <p:sp>
        <p:nvSpPr>
          <p:cNvPr id="260" name="Text Box 22">
            <a:extLst>
              <a:ext uri="{FF2B5EF4-FFF2-40B4-BE49-F238E27FC236}">
                <a16:creationId xmlns:a16="http://schemas.microsoft.com/office/drawing/2014/main" id="{DE18FED2-1875-864F-91AF-6509DB74229F}"/>
              </a:ext>
            </a:extLst>
          </p:cNvPr>
          <p:cNvSpPr txBox="1">
            <a:spLocks noChangeArrowheads="1"/>
          </p:cNvSpPr>
          <p:nvPr/>
        </p:nvSpPr>
        <p:spPr bwMode="auto">
          <a:xfrm>
            <a:off x="5520967" y="5616844"/>
            <a:ext cx="890588"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C0000"/>
                </a:solidFill>
                <a:effectLst/>
                <a:uLnTx/>
                <a:uFillTx/>
                <a:latin typeface="Tahoma" charset="0"/>
                <a:ea typeface="ＭＳ Ｐゴシック" charset="0"/>
                <a:cs typeface="+mn-cs"/>
              </a:rPr>
              <a:t>actions</a:t>
            </a:r>
            <a:endPar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endParaRPr>
          </a:p>
        </p:txBody>
      </p:sp>
      <p:sp>
        <p:nvSpPr>
          <p:cNvPr id="261" name="Line 23">
            <a:extLst>
              <a:ext uri="{FF2B5EF4-FFF2-40B4-BE49-F238E27FC236}">
                <a16:creationId xmlns:a16="http://schemas.microsoft.com/office/drawing/2014/main" id="{F2E746A2-18BE-7647-9805-C4C76DAACB29}"/>
              </a:ext>
            </a:extLst>
          </p:cNvPr>
          <p:cNvSpPr>
            <a:spLocks noChangeShapeType="1"/>
          </p:cNvSpPr>
          <p:nvPr/>
        </p:nvSpPr>
        <p:spPr bwMode="auto">
          <a:xfrm>
            <a:off x="5470167" y="5670819"/>
            <a:ext cx="942975"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3" name="Rectangle 3">
            <a:extLst>
              <a:ext uri="{FF2B5EF4-FFF2-40B4-BE49-F238E27FC236}">
                <a16:creationId xmlns:a16="http://schemas.microsoft.com/office/drawing/2014/main" id="{3081F250-E04F-164D-8093-2C4E84FB9F25}"/>
              </a:ext>
            </a:extLst>
          </p:cNvPr>
          <p:cNvSpPr txBox="1">
            <a:spLocks noChangeArrowheads="1"/>
          </p:cNvSpPr>
          <p:nvPr/>
        </p:nvSpPr>
        <p:spPr bwMode="auto">
          <a:xfrm>
            <a:off x="918939" y="3470275"/>
            <a:ext cx="11056577" cy="542925"/>
          </a:xfrm>
          <a:prstGeom prst="rect">
            <a:avLst/>
          </a:prstGeom>
          <a:noFill/>
          <a:ln>
            <a:noFill/>
          </a:ln>
          <a:effectLst/>
          <a:extLst>
            <a:ext uri="{91240B29-F687-4f45-9708-019B960494DF}">
              <a14:hiddenLine xmlns:a14="http://schemas.microsoft.com/office/drawing/2010/main" xmlns="" w="9525">
                <a:solidFill>
                  <a:srgbClr val="CC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use finite state machines (FSM)  to specify sender, receiver</a:t>
            </a:r>
          </a:p>
        </p:txBody>
      </p:sp>
      <p:sp>
        <p:nvSpPr>
          <p:cNvPr id="22" name="Slide Number Placeholder 2">
            <a:extLst>
              <a:ext uri="{FF2B5EF4-FFF2-40B4-BE49-F238E27FC236}">
                <a16:creationId xmlns:a16="http://schemas.microsoft.com/office/drawing/2014/main" id="{659D8DFE-4F7C-F240-94AE-B357C506057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7</a:t>
            </a:fld>
            <a:endParaRPr lang="en-US" dirty="0"/>
          </a:p>
        </p:txBody>
      </p:sp>
    </p:spTree>
    <p:extLst>
      <p:ext uri="{BB962C8B-B14F-4D97-AF65-F5344CB8AC3E}">
        <p14:creationId xmlns:p14="http://schemas.microsoft.com/office/powerpoint/2010/main" val="159988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dissolve">
                                      <p:cBhvr>
                                        <p:cTn id="7" dur="500"/>
                                        <p:tgtEl>
                                          <p:spTgt spid="19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95"/>
                                        </p:tgtEl>
                                        <p:attrNameLst>
                                          <p:attrName>style.visibility</p:attrName>
                                        </p:attrNameLst>
                                      </p:cBhvr>
                                      <p:to>
                                        <p:strVal val="visible"/>
                                      </p:to>
                                    </p:set>
                                    <p:animEffect transition="in" filter="dissolve">
                                      <p:cBhvr>
                                        <p:cTn id="10" dur="500"/>
                                        <p:tgtEl>
                                          <p:spTgt spid="19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96"/>
                                        </p:tgtEl>
                                        <p:attrNameLst>
                                          <p:attrName>style.visibility</p:attrName>
                                        </p:attrNameLst>
                                      </p:cBhvr>
                                      <p:to>
                                        <p:strVal val="visible"/>
                                      </p:to>
                                    </p:set>
                                    <p:animEffect transition="in" filter="dissolve">
                                      <p:cBhvr>
                                        <p:cTn id="13" dur="500"/>
                                        <p:tgtEl>
                                          <p:spTgt spid="19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34"/>
                                        </p:tgtEl>
                                        <p:attrNameLst>
                                          <p:attrName>style.visibility</p:attrName>
                                        </p:attrNameLst>
                                      </p:cBhvr>
                                      <p:to>
                                        <p:strVal val="visible"/>
                                      </p:to>
                                    </p:set>
                                    <p:animEffect transition="in" filter="dissolve">
                                      <p:cBhvr>
                                        <p:cTn id="16" dur="500"/>
                                        <p:tgtEl>
                                          <p:spTgt spid="234"/>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35"/>
                                        </p:tgtEl>
                                        <p:attrNameLst>
                                          <p:attrName>style.visibility</p:attrName>
                                        </p:attrNameLst>
                                      </p:cBhvr>
                                      <p:to>
                                        <p:strVal val="visible"/>
                                      </p:to>
                                    </p:set>
                                    <p:animEffect transition="in" filter="dissolve">
                                      <p:cBhvr>
                                        <p:cTn id="19" dur="500"/>
                                        <p:tgtEl>
                                          <p:spTgt spid="23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38"/>
                                        </p:tgtEl>
                                        <p:attrNameLst>
                                          <p:attrName>style.visibility</p:attrName>
                                        </p:attrNameLst>
                                      </p:cBhvr>
                                      <p:to>
                                        <p:strVal val="visible"/>
                                      </p:to>
                                    </p:set>
                                    <p:animEffect transition="in" filter="dissolve">
                                      <p:cBhvr>
                                        <p:cTn id="22" dur="500"/>
                                        <p:tgtEl>
                                          <p:spTgt spid="23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39"/>
                                        </p:tgtEl>
                                        <p:attrNameLst>
                                          <p:attrName>style.visibility</p:attrName>
                                        </p:attrNameLst>
                                      </p:cBhvr>
                                      <p:to>
                                        <p:strVal val="visible"/>
                                      </p:to>
                                    </p:set>
                                    <p:animEffect transition="in" filter="dissolve">
                                      <p:cBhvr>
                                        <p:cTn id="25" dur="500"/>
                                        <p:tgtEl>
                                          <p:spTgt spid="23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46"/>
                                        </p:tgtEl>
                                        <p:attrNameLst>
                                          <p:attrName>style.visibility</p:attrName>
                                        </p:attrNameLst>
                                      </p:cBhvr>
                                      <p:to>
                                        <p:strVal val="visible"/>
                                      </p:to>
                                    </p:set>
                                    <p:animEffect transition="in" filter="dissolve">
                                      <p:cBhvr>
                                        <p:cTn id="28" dur="500"/>
                                        <p:tgtEl>
                                          <p:spTgt spid="24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48"/>
                                        </p:tgtEl>
                                        <p:attrNameLst>
                                          <p:attrName>style.visibility</p:attrName>
                                        </p:attrNameLst>
                                      </p:cBhvr>
                                      <p:to>
                                        <p:strVal val="visible"/>
                                      </p:to>
                                    </p:set>
                                    <p:animEffect transition="in" filter="dissolve">
                                      <p:cBhvr>
                                        <p:cTn id="31" dur="500"/>
                                        <p:tgtEl>
                                          <p:spTgt spid="24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54"/>
                                        </p:tgtEl>
                                        <p:attrNameLst>
                                          <p:attrName>style.visibility</p:attrName>
                                        </p:attrNameLst>
                                      </p:cBhvr>
                                      <p:to>
                                        <p:strVal val="visible"/>
                                      </p:to>
                                    </p:set>
                                    <p:animEffect transition="in" filter="dissolve">
                                      <p:cBhvr>
                                        <p:cTn id="34" dur="500"/>
                                        <p:tgtEl>
                                          <p:spTgt spid="254"/>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55"/>
                                        </p:tgtEl>
                                        <p:attrNameLst>
                                          <p:attrName>style.visibility</p:attrName>
                                        </p:attrNameLst>
                                      </p:cBhvr>
                                      <p:to>
                                        <p:strVal val="visible"/>
                                      </p:to>
                                    </p:set>
                                    <p:animEffect transition="in" filter="dissolve">
                                      <p:cBhvr>
                                        <p:cTn id="37" dur="500"/>
                                        <p:tgtEl>
                                          <p:spTgt spid="255"/>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56"/>
                                        </p:tgtEl>
                                        <p:attrNameLst>
                                          <p:attrName>style.visibility</p:attrName>
                                        </p:attrNameLst>
                                      </p:cBhvr>
                                      <p:to>
                                        <p:strVal val="visible"/>
                                      </p:to>
                                    </p:set>
                                    <p:animEffect transition="in" filter="dissolve">
                                      <p:cBhvr>
                                        <p:cTn id="40" dur="500"/>
                                        <p:tgtEl>
                                          <p:spTgt spid="256"/>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57"/>
                                        </p:tgtEl>
                                        <p:attrNameLst>
                                          <p:attrName>style.visibility</p:attrName>
                                        </p:attrNameLst>
                                      </p:cBhvr>
                                      <p:to>
                                        <p:strVal val="visible"/>
                                      </p:to>
                                    </p:set>
                                    <p:animEffect transition="in" filter="dissolve">
                                      <p:cBhvr>
                                        <p:cTn id="43" dur="500"/>
                                        <p:tgtEl>
                                          <p:spTgt spid="257"/>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58"/>
                                        </p:tgtEl>
                                        <p:attrNameLst>
                                          <p:attrName>style.visibility</p:attrName>
                                        </p:attrNameLst>
                                      </p:cBhvr>
                                      <p:to>
                                        <p:strVal val="visible"/>
                                      </p:to>
                                    </p:set>
                                    <p:animEffect transition="in" filter="dissolve">
                                      <p:cBhvr>
                                        <p:cTn id="46" dur="500"/>
                                        <p:tgtEl>
                                          <p:spTgt spid="258"/>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59"/>
                                        </p:tgtEl>
                                        <p:attrNameLst>
                                          <p:attrName>style.visibility</p:attrName>
                                        </p:attrNameLst>
                                      </p:cBhvr>
                                      <p:to>
                                        <p:strVal val="visible"/>
                                      </p:to>
                                    </p:set>
                                    <p:animEffect transition="in" filter="dissolve">
                                      <p:cBhvr>
                                        <p:cTn id="49" dur="500"/>
                                        <p:tgtEl>
                                          <p:spTgt spid="259"/>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60"/>
                                        </p:tgtEl>
                                        <p:attrNameLst>
                                          <p:attrName>style.visibility</p:attrName>
                                        </p:attrNameLst>
                                      </p:cBhvr>
                                      <p:to>
                                        <p:strVal val="visible"/>
                                      </p:to>
                                    </p:set>
                                    <p:animEffect transition="in" filter="dissolve">
                                      <p:cBhvr>
                                        <p:cTn id="52" dur="500"/>
                                        <p:tgtEl>
                                          <p:spTgt spid="260"/>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61"/>
                                        </p:tgtEl>
                                        <p:attrNameLst>
                                          <p:attrName>style.visibility</p:attrName>
                                        </p:attrNameLst>
                                      </p:cBhvr>
                                      <p:to>
                                        <p:strVal val="visible"/>
                                      </p:to>
                                    </p:set>
                                    <p:animEffect transition="in" filter="dissolve">
                                      <p:cBhvr>
                                        <p:cTn id="55" dur="500"/>
                                        <p:tgtEl>
                                          <p:spTgt spid="261"/>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dissolve">
                                      <p:cBhvr>
                                        <p:cTn id="5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animBg="1"/>
      <p:bldP spid="195" grpId="0" animBg="1"/>
      <p:bldP spid="196" grpId="0"/>
      <p:bldP spid="234" grpId="0" animBg="1"/>
      <p:bldP spid="235" grpId="0" animBg="1"/>
      <p:bldP spid="238" grpId="0" animBg="1"/>
      <p:bldP spid="239" grpId="0"/>
      <p:bldP spid="246" grpId="0"/>
      <p:bldP spid="248" grpId="0"/>
      <p:bldP spid="254" grpId="0" animBg="1"/>
      <p:bldP spid="255" grpId="0"/>
      <p:bldP spid="256" grpId="0" animBg="1"/>
      <p:bldP spid="257" grpId="0" animBg="1"/>
      <p:bldP spid="258" grpId="0" animBg="1"/>
      <p:bldP spid="259" grpId="0"/>
      <p:bldP spid="260" grpId="0"/>
      <p:bldP spid="261" grpId="0" animBg="1"/>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rdt1.0: </a:t>
            </a:r>
            <a:r>
              <a:rPr lang="en-US" sz="4400" dirty="0"/>
              <a:t>reliable transfer over a reliable channel</a:t>
            </a:r>
          </a:p>
        </p:txBody>
      </p:sp>
      <p:sp>
        <p:nvSpPr>
          <p:cNvPr id="22" name="Rectangle 3">
            <a:extLst>
              <a:ext uri="{FF2B5EF4-FFF2-40B4-BE49-F238E27FC236}">
                <a16:creationId xmlns:a16="http://schemas.microsoft.com/office/drawing/2014/main" id="{973DDEF7-C28A-F04F-AD65-DE94D6CF205E}"/>
              </a:ext>
            </a:extLst>
          </p:cNvPr>
          <p:cNvSpPr txBox="1">
            <a:spLocks noChangeArrowheads="1"/>
          </p:cNvSpPr>
          <p:nvPr/>
        </p:nvSpPr>
        <p:spPr>
          <a:xfrm>
            <a:off x="798690" y="1370551"/>
            <a:ext cx="7896225" cy="301942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underlying channel perfectly reliable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no bit errors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no loss of packets</a:t>
            </a:r>
          </a:p>
        </p:txBody>
      </p:sp>
      <p:sp>
        <p:nvSpPr>
          <p:cNvPr id="42" name="Freeform 6">
            <a:extLst>
              <a:ext uri="{FF2B5EF4-FFF2-40B4-BE49-F238E27FC236}">
                <a16:creationId xmlns:a16="http://schemas.microsoft.com/office/drawing/2014/main" id="{72679C5D-F3D6-DB4D-B0B3-7D339F36B74D}"/>
              </a:ext>
            </a:extLst>
          </p:cNvPr>
          <p:cNvSpPr>
            <a:spLocks/>
          </p:cNvSpPr>
          <p:nvPr/>
        </p:nvSpPr>
        <p:spPr bwMode="auto">
          <a:xfrm>
            <a:off x="2850759" y="4627024"/>
            <a:ext cx="611187" cy="1027112"/>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3" name="Text Box 7">
            <a:extLst>
              <a:ext uri="{FF2B5EF4-FFF2-40B4-BE49-F238E27FC236}">
                <a16:creationId xmlns:a16="http://schemas.microsoft.com/office/drawing/2014/main" id="{9B9E7156-7163-514D-9217-22616724C466}"/>
              </a:ext>
            </a:extLst>
          </p:cNvPr>
          <p:cNvSpPr txBox="1">
            <a:spLocks noChangeArrowheads="1"/>
          </p:cNvSpPr>
          <p:nvPr/>
        </p:nvSpPr>
        <p:spPr bwMode="auto">
          <a:xfrm>
            <a:off x="3251680" y="5048046"/>
            <a:ext cx="2682875"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packet = make_pkt(data)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udt_send(packet)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nvGrpSpPr>
          <p:cNvPr id="5" name="Group 4">
            <a:extLst>
              <a:ext uri="{FF2B5EF4-FFF2-40B4-BE49-F238E27FC236}">
                <a16:creationId xmlns:a16="http://schemas.microsoft.com/office/drawing/2014/main" id="{C7585234-D59C-0545-841B-A27D389014BC}"/>
              </a:ext>
            </a:extLst>
          </p:cNvPr>
          <p:cNvGrpSpPr/>
          <p:nvPr/>
        </p:nvGrpSpPr>
        <p:grpSpPr>
          <a:xfrm>
            <a:off x="3261921" y="4671474"/>
            <a:ext cx="2255838" cy="428625"/>
            <a:chOff x="3084121" y="4379374"/>
            <a:chExt cx="2255838" cy="428625"/>
          </a:xfrm>
        </p:grpSpPr>
        <p:sp>
          <p:nvSpPr>
            <p:cNvPr id="44" name="Text Box 8">
              <a:extLst>
                <a:ext uri="{FF2B5EF4-FFF2-40B4-BE49-F238E27FC236}">
                  <a16:creationId xmlns:a16="http://schemas.microsoft.com/office/drawing/2014/main" id="{F76E2421-9F9F-FC42-837C-A6C05CDF5A21}"/>
                </a:ext>
              </a:extLst>
            </p:cNvPr>
            <p:cNvSpPr txBox="1">
              <a:spLocks noChangeArrowheads="1"/>
            </p:cNvSpPr>
            <p:nvPr/>
          </p:nvSpPr>
          <p:spPr bwMode="auto">
            <a:xfrm>
              <a:off x="3084121" y="4379374"/>
              <a:ext cx="22558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5" name="Line 9">
              <a:extLst>
                <a:ext uri="{FF2B5EF4-FFF2-40B4-BE49-F238E27FC236}">
                  <a16:creationId xmlns:a16="http://schemas.microsoft.com/office/drawing/2014/main" id="{7D992FAD-AF7B-FB47-8AD1-6805A49B2633}"/>
                </a:ext>
              </a:extLst>
            </p:cNvPr>
            <p:cNvSpPr>
              <a:spLocks noChangeShapeType="1"/>
            </p:cNvSpPr>
            <p:nvPr/>
          </p:nvSpPr>
          <p:spPr bwMode="auto">
            <a:xfrm>
              <a:off x="3184134" y="4722274"/>
              <a:ext cx="129698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47" name="Text Box 11">
            <a:extLst>
              <a:ext uri="{FF2B5EF4-FFF2-40B4-BE49-F238E27FC236}">
                <a16:creationId xmlns:a16="http://schemas.microsoft.com/office/drawing/2014/main" id="{3D37D715-DFFD-D144-86D7-84AAD14254C9}"/>
              </a:ext>
            </a:extLst>
          </p:cNvPr>
          <p:cNvSpPr txBox="1">
            <a:spLocks noChangeArrowheads="1"/>
          </p:cNvSpPr>
          <p:nvPr/>
        </p:nvSpPr>
        <p:spPr bwMode="auto">
          <a:xfrm>
            <a:off x="9581566" y="5063272"/>
            <a:ext cx="248761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extract (packet,data)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deliver_data(data)</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0" name="Freeform 14">
            <a:extLst>
              <a:ext uri="{FF2B5EF4-FFF2-40B4-BE49-F238E27FC236}">
                <a16:creationId xmlns:a16="http://schemas.microsoft.com/office/drawing/2014/main" id="{971AF932-17EF-C746-BE92-15D36EC0FFDD}"/>
              </a:ext>
            </a:extLst>
          </p:cNvPr>
          <p:cNvSpPr>
            <a:spLocks/>
          </p:cNvSpPr>
          <p:nvPr/>
        </p:nvSpPr>
        <p:spPr bwMode="auto">
          <a:xfrm>
            <a:off x="9171991" y="4666397"/>
            <a:ext cx="611187" cy="102711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B8AF4F26-5E6F-8F4D-A612-50842B04E515}"/>
              </a:ext>
            </a:extLst>
          </p:cNvPr>
          <p:cNvGrpSpPr/>
          <p:nvPr/>
        </p:nvGrpSpPr>
        <p:grpSpPr>
          <a:xfrm>
            <a:off x="9597441" y="4742597"/>
            <a:ext cx="1541462" cy="336550"/>
            <a:chOff x="9419641" y="4450497"/>
            <a:chExt cx="1541462" cy="336550"/>
          </a:xfrm>
        </p:grpSpPr>
        <p:sp>
          <p:nvSpPr>
            <p:cNvPr id="52" name="Line 16">
              <a:extLst>
                <a:ext uri="{FF2B5EF4-FFF2-40B4-BE49-F238E27FC236}">
                  <a16:creationId xmlns:a16="http://schemas.microsoft.com/office/drawing/2014/main" id="{755DAE31-6FE9-AA43-BE65-0F2D63F3A75D}"/>
                </a:ext>
              </a:extLst>
            </p:cNvPr>
            <p:cNvSpPr>
              <a:spLocks noChangeShapeType="1"/>
            </p:cNvSpPr>
            <p:nvPr/>
          </p:nvSpPr>
          <p:spPr bwMode="auto">
            <a:xfrm>
              <a:off x="9505366" y="4774347"/>
              <a:ext cx="129698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4" name="Rectangle 18">
              <a:extLst>
                <a:ext uri="{FF2B5EF4-FFF2-40B4-BE49-F238E27FC236}">
                  <a16:creationId xmlns:a16="http://schemas.microsoft.com/office/drawing/2014/main" id="{CC7E66DF-39CF-1142-BEBC-BFB9E33B62F7}"/>
                </a:ext>
              </a:extLst>
            </p:cNvPr>
            <p:cNvSpPr>
              <a:spLocks noChangeArrowheads="1"/>
            </p:cNvSpPr>
            <p:nvPr/>
          </p:nvSpPr>
          <p:spPr bwMode="auto">
            <a:xfrm>
              <a:off x="9419641" y="4450497"/>
              <a:ext cx="154146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rdt_rcv(packet)</a:t>
              </a:r>
            </a:p>
          </p:txBody>
        </p:sp>
      </p:grpSp>
      <p:grpSp>
        <p:nvGrpSpPr>
          <p:cNvPr id="10" name="Group 9">
            <a:extLst>
              <a:ext uri="{FF2B5EF4-FFF2-40B4-BE49-F238E27FC236}">
                <a16:creationId xmlns:a16="http://schemas.microsoft.com/office/drawing/2014/main" id="{C6A7B144-988F-3142-A53D-2AD67E7E25EE}"/>
              </a:ext>
            </a:extLst>
          </p:cNvPr>
          <p:cNvGrpSpPr/>
          <p:nvPr/>
        </p:nvGrpSpPr>
        <p:grpSpPr>
          <a:xfrm>
            <a:off x="6812375" y="4666397"/>
            <a:ext cx="2496141" cy="1027113"/>
            <a:chOff x="6075775" y="5479197"/>
            <a:chExt cx="2496141" cy="1027113"/>
          </a:xfrm>
        </p:grpSpPr>
        <p:sp>
          <p:nvSpPr>
            <p:cNvPr id="48" name="Oval 12">
              <a:extLst>
                <a:ext uri="{FF2B5EF4-FFF2-40B4-BE49-F238E27FC236}">
                  <a16:creationId xmlns:a16="http://schemas.microsoft.com/office/drawing/2014/main" id="{15A02CFE-8E15-5B47-955E-884B96AD154D}"/>
                </a:ext>
              </a:extLst>
            </p:cNvPr>
            <p:cNvSpPr>
              <a:spLocks noChangeArrowheads="1"/>
            </p:cNvSpPr>
            <p:nvPr/>
          </p:nvSpPr>
          <p:spPr bwMode="auto">
            <a:xfrm>
              <a:off x="7536866" y="5495072"/>
              <a:ext cx="955675" cy="1011238"/>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9" name="Text Box 13">
              <a:extLst>
                <a:ext uri="{FF2B5EF4-FFF2-40B4-BE49-F238E27FC236}">
                  <a16:creationId xmlns:a16="http://schemas.microsoft.com/office/drawing/2014/main" id="{CBC9B555-6B5C-7741-88F2-5079C590022D}"/>
                </a:ext>
              </a:extLst>
            </p:cNvPr>
            <p:cNvSpPr txBox="1">
              <a:spLocks noChangeArrowheads="1"/>
            </p:cNvSpPr>
            <p:nvPr/>
          </p:nvSpPr>
          <p:spPr bwMode="auto">
            <a:xfrm>
              <a:off x="7473366" y="5580797"/>
              <a:ext cx="1098550"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3" name="Line 17">
              <a:extLst>
                <a:ext uri="{FF2B5EF4-FFF2-40B4-BE49-F238E27FC236}">
                  <a16:creationId xmlns:a16="http://schemas.microsoft.com/office/drawing/2014/main" id="{07806C13-AC0C-744F-A689-B195B8638391}"/>
                </a:ext>
              </a:extLst>
            </p:cNvPr>
            <p:cNvSpPr>
              <a:spLocks noChangeShapeType="1"/>
            </p:cNvSpPr>
            <p:nvPr/>
          </p:nvSpPr>
          <p:spPr bwMode="auto">
            <a:xfrm>
              <a:off x="7213016" y="5479197"/>
              <a:ext cx="385762" cy="242888"/>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6" name="Text Box 20">
              <a:extLst>
                <a:ext uri="{FF2B5EF4-FFF2-40B4-BE49-F238E27FC236}">
                  <a16:creationId xmlns:a16="http://schemas.microsoft.com/office/drawing/2014/main" id="{AD290DCB-DA87-BF46-B9F0-5E8404C38FE9}"/>
                </a:ext>
              </a:extLst>
            </p:cNvPr>
            <p:cNvSpPr txBox="1">
              <a:spLocks noChangeArrowheads="1"/>
            </p:cNvSpPr>
            <p:nvPr/>
          </p:nvSpPr>
          <p:spPr bwMode="auto">
            <a:xfrm>
              <a:off x="6075775" y="5745404"/>
              <a:ext cx="12477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grpSp>
      <p:pic>
        <p:nvPicPr>
          <p:cNvPr id="25604" name="Picture 4" descr="Image result for easy button&quot;">
            <a:extLst>
              <a:ext uri="{FF2B5EF4-FFF2-40B4-BE49-F238E27FC236}">
                <a16:creationId xmlns:a16="http://schemas.microsoft.com/office/drawing/2014/main" id="{FD822998-0D59-7945-AC2A-EA37C240B2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7940" y="1871323"/>
            <a:ext cx="2139751" cy="2139751"/>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3">
            <a:extLst>
              <a:ext uri="{FF2B5EF4-FFF2-40B4-BE49-F238E27FC236}">
                <a16:creationId xmlns:a16="http://schemas.microsoft.com/office/drawing/2014/main" id="{85610A16-2670-7448-8F41-F03B9E524F38}"/>
              </a:ext>
            </a:extLst>
          </p:cNvPr>
          <p:cNvSpPr txBox="1">
            <a:spLocks noChangeArrowheads="1"/>
          </p:cNvSpPr>
          <p:nvPr/>
        </p:nvSpPr>
        <p:spPr>
          <a:xfrm>
            <a:off x="798690" y="2794001"/>
            <a:ext cx="7896225" cy="15113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separate</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FSMs for sender, receiver:</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sender sends data into underlying channel</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reads data from underlying channel</a:t>
            </a:r>
          </a:p>
        </p:txBody>
      </p:sp>
      <p:grpSp>
        <p:nvGrpSpPr>
          <p:cNvPr id="9" name="Group 8">
            <a:extLst>
              <a:ext uri="{FF2B5EF4-FFF2-40B4-BE49-F238E27FC236}">
                <a16:creationId xmlns:a16="http://schemas.microsoft.com/office/drawing/2014/main" id="{7F2EE118-43B6-9B4F-B323-BCE06C274814}"/>
              </a:ext>
            </a:extLst>
          </p:cNvPr>
          <p:cNvGrpSpPr/>
          <p:nvPr/>
        </p:nvGrpSpPr>
        <p:grpSpPr>
          <a:xfrm>
            <a:off x="706840" y="4601624"/>
            <a:ext cx="2271310" cy="1027112"/>
            <a:chOff x="262340" y="5579524"/>
            <a:chExt cx="2271310" cy="1027112"/>
          </a:xfrm>
        </p:grpSpPr>
        <p:grpSp>
          <p:nvGrpSpPr>
            <p:cNvPr id="8" name="Group 7">
              <a:extLst>
                <a:ext uri="{FF2B5EF4-FFF2-40B4-BE49-F238E27FC236}">
                  <a16:creationId xmlns:a16="http://schemas.microsoft.com/office/drawing/2014/main" id="{685AB00B-9A93-AB4E-B61E-272D7AC641F9}"/>
                </a:ext>
              </a:extLst>
            </p:cNvPr>
            <p:cNvGrpSpPr/>
            <p:nvPr/>
          </p:nvGrpSpPr>
          <p:grpSpPr>
            <a:xfrm>
              <a:off x="262340" y="5579524"/>
              <a:ext cx="2201069" cy="1027112"/>
              <a:chOff x="795740" y="4614324"/>
              <a:chExt cx="2201069" cy="1027112"/>
            </a:xfrm>
          </p:grpSpPr>
          <p:sp>
            <p:nvSpPr>
              <p:cNvPr id="46" name="Line 10">
                <a:extLst>
                  <a:ext uri="{FF2B5EF4-FFF2-40B4-BE49-F238E27FC236}">
                    <a16:creationId xmlns:a16="http://schemas.microsoft.com/office/drawing/2014/main" id="{53CBEB33-D2BE-EA4E-9053-8A4F592B82D6}"/>
                  </a:ext>
                </a:extLst>
              </p:cNvPr>
              <p:cNvSpPr>
                <a:spLocks noChangeShapeType="1"/>
              </p:cNvSpPr>
              <p:nvPr/>
            </p:nvSpPr>
            <p:spPr bwMode="auto">
              <a:xfrm>
                <a:off x="1717284" y="4614324"/>
                <a:ext cx="385762" cy="24288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5" name="Text Box 19">
                <a:extLst>
                  <a:ext uri="{FF2B5EF4-FFF2-40B4-BE49-F238E27FC236}">
                    <a16:creationId xmlns:a16="http://schemas.microsoft.com/office/drawing/2014/main" id="{16E30F35-9D21-5542-B316-8DC5ACBE27DA}"/>
                  </a:ext>
                </a:extLst>
              </p:cNvPr>
              <p:cNvSpPr txBox="1">
                <a:spLocks noChangeArrowheads="1"/>
              </p:cNvSpPr>
              <p:nvPr/>
            </p:nvSpPr>
            <p:spPr bwMode="auto">
              <a:xfrm>
                <a:off x="795740" y="4985781"/>
                <a:ext cx="10890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40" name="Oval 4">
                <a:extLst>
                  <a:ext uri="{FF2B5EF4-FFF2-40B4-BE49-F238E27FC236}">
                    <a16:creationId xmlns:a16="http://schemas.microsoft.com/office/drawing/2014/main" id="{1B157770-6762-CF45-9B74-7457DBFE2B56}"/>
                  </a:ext>
                </a:extLst>
              </p:cNvPr>
              <p:cNvSpPr>
                <a:spLocks noChangeArrowheads="1"/>
              </p:cNvSpPr>
              <p:nvPr/>
            </p:nvSpPr>
            <p:spPr bwMode="auto">
              <a:xfrm>
                <a:off x="2041134" y="4630199"/>
                <a:ext cx="955675" cy="1011237"/>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41" name="Text Box 5">
              <a:extLst>
                <a:ext uri="{FF2B5EF4-FFF2-40B4-BE49-F238E27FC236}">
                  <a16:creationId xmlns:a16="http://schemas.microsoft.com/office/drawing/2014/main" id="{CE38ECA0-E265-FA4A-950E-CC50EF2CA516}"/>
                </a:ext>
              </a:extLst>
            </p:cNvPr>
            <p:cNvSpPr txBox="1">
              <a:spLocks noChangeArrowheads="1"/>
            </p:cNvSpPr>
            <p:nvPr/>
          </p:nvSpPr>
          <p:spPr bwMode="auto">
            <a:xfrm>
              <a:off x="1435100" y="5693824"/>
              <a:ext cx="1098550"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27" name="Slide Number Placeholder 2">
            <a:extLst>
              <a:ext uri="{FF2B5EF4-FFF2-40B4-BE49-F238E27FC236}">
                <a16:creationId xmlns:a16="http://schemas.microsoft.com/office/drawing/2014/main" id="{4E6AC2D9-3427-7142-95C3-6DF77122338D}"/>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8</a:t>
            </a:fld>
            <a:endParaRPr lang="en-US" dirty="0"/>
          </a:p>
        </p:txBody>
      </p:sp>
    </p:spTree>
    <p:extLst>
      <p:ext uri="{BB962C8B-B14F-4D97-AF65-F5344CB8AC3E}">
        <p14:creationId xmlns:p14="http://schemas.microsoft.com/office/powerpoint/2010/main" val="85183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dissolve">
                                      <p:cBhvr>
                                        <p:cTn id="17" dur="500"/>
                                        <p:tgtEl>
                                          <p:spTgt spid="42"/>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dissolve">
                                      <p:cBhvr>
                                        <p:cTn id="21" dur="500"/>
                                        <p:tgtEl>
                                          <p:spTgt spid="5"/>
                                        </p:tgtEl>
                                      </p:cBhvr>
                                    </p:animEffect>
                                  </p:childTnLst>
                                </p:cTn>
                              </p:par>
                            </p:childTnLst>
                          </p:cTn>
                        </p:par>
                        <p:par>
                          <p:cTn id="22" fill="hold">
                            <p:stCondLst>
                              <p:cond delay="1000"/>
                            </p:stCondLst>
                            <p:childTnLst>
                              <p:par>
                                <p:cTn id="23" presetID="9" presetClass="entr" presetSubtype="0"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dissolve">
                                      <p:cBhvr>
                                        <p:cTn id="25" dur="500"/>
                                        <p:tgtEl>
                                          <p:spTgt spid="4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dissolve">
                                      <p:cBhvr>
                                        <p:cTn id="35" dur="500"/>
                                        <p:tgtEl>
                                          <p:spTgt spid="50"/>
                                        </p:tgtEl>
                                      </p:cBhvr>
                                    </p:animEffect>
                                  </p:childTnLst>
                                </p:cTn>
                              </p:par>
                            </p:childTnLst>
                          </p:cTn>
                        </p:par>
                        <p:par>
                          <p:cTn id="36" fill="hold">
                            <p:stCondLst>
                              <p:cond delay="500"/>
                            </p:stCondLst>
                            <p:childTnLst>
                              <p:par>
                                <p:cTn id="37" presetID="9" presetClass="entr" presetSubtype="0"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dissolve">
                                      <p:cBhvr>
                                        <p:cTn id="39" dur="500"/>
                                        <p:tgtEl>
                                          <p:spTgt spid="6"/>
                                        </p:tgtEl>
                                      </p:cBhvr>
                                    </p:animEffect>
                                  </p:childTnLst>
                                </p:cTn>
                              </p:par>
                            </p:childTnLst>
                          </p:cTn>
                        </p:par>
                        <p:par>
                          <p:cTn id="40" fill="hold">
                            <p:stCondLst>
                              <p:cond delay="1000"/>
                            </p:stCondLst>
                            <p:childTnLst>
                              <p:par>
                                <p:cTn id="41" presetID="9" presetClass="entr" presetSubtype="0" fill="hold" grpId="0" nodeType="after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dissolve">
                                      <p:cBhvr>
                                        <p:cTn id="43" dur="500"/>
                                        <p:tgtEl>
                                          <p:spTgt spid="47"/>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25604"/>
                                        </p:tgtEl>
                                        <p:attrNameLst>
                                          <p:attrName>style.visibility</p:attrName>
                                        </p:attrNameLst>
                                      </p:cBhvr>
                                      <p:to>
                                        <p:strVal val="visible"/>
                                      </p:to>
                                    </p:set>
                                    <p:animEffect transition="in" filter="dissolve">
                                      <p:cBhvr>
                                        <p:cTn id="48" dur="500"/>
                                        <p:tgtEl>
                                          <p:spTgt spid="25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p:bldP spid="47" grpId="0"/>
      <p:bldP spid="50" grpId="0" animBg="1"/>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channel with bit errors</a:t>
            </a:r>
            <a:endParaRPr lang="en-US" sz="4400" dirty="0"/>
          </a:p>
        </p:txBody>
      </p:sp>
      <p:sp>
        <p:nvSpPr>
          <p:cNvPr id="23" name="Rectangle 3">
            <a:extLst>
              <a:ext uri="{FF2B5EF4-FFF2-40B4-BE49-F238E27FC236}">
                <a16:creationId xmlns:a16="http://schemas.microsoft.com/office/drawing/2014/main" id="{3E368E9F-FC61-C94B-B4CE-5CA7B0FEB788}"/>
              </a:ext>
            </a:extLst>
          </p:cNvPr>
          <p:cNvSpPr txBox="1">
            <a:spLocks noChangeArrowheads="1"/>
          </p:cNvSpPr>
          <p:nvPr/>
        </p:nvSpPr>
        <p:spPr>
          <a:xfrm>
            <a:off x="673994" y="1482748"/>
            <a:ext cx="11100625" cy="444817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292100" algn="l" defTabSz="914400" rtl="0" eaLnBrk="1" fontAlgn="auto" latinLnBrk="0" hangingPunct="1">
              <a:lnSpc>
                <a:spcPct val="75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underlying channel may flip bits in packet</a:t>
            </a:r>
          </a:p>
          <a:p>
            <a:pPr marL="800100" marR="0" lvl="1" indent="-228600" algn="l" defTabSz="914400" rtl="0" eaLnBrk="1" fontAlgn="auto" latinLnBrk="0" hangingPunct="1">
              <a:lnSpc>
                <a:spcPct val="75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checksum (e.g., Internet checksum) to detect bit errors</a:t>
            </a:r>
          </a:p>
          <a:p>
            <a:pPr marL="457200" marR="0" lvl="0" indent="-292100" algn="l" defTabSz="914400" rtl="0" eaLnBrk="1" fontAlgn="auto" latinLnBrk="0" hangingPunct="1">
              <a:lnSpc>
                <a:spcPct val="75000"/>
              </a:lnSpc>
              <a:spcBef>
                <a:spcPts val="1000"/>
              </a:spcBef>
              <a:spcAft>
                <a:spcPts val="0"/>
              </a:spcAft>
              <a:buClr>
                <a:srgbClr val="0000A3"/>
              </a:buClr>
              <a:buSzTx/>
              <a:buFont typeface="Wingdings" charset="2"/>
              <a:buChar char="§"/>
              <a:tabLst/>
              <a:defRPr/>
            </a:pP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the</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question: how to recover from errors?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Text Box 10">
            <a:extLst>
              <a:ext uri="{FF2B5EF4-FFF2-40B4-BE49-F238E27FC236}">
                <a16:creationId xmlns:a16="http://schemas.microsoft.com/office/drawing/2014/main" id="{DDD1DAD8-493C-8447-8752-319FA74AD634}"/>
              </a:ext>
            </a:extLst>
          </p:cNvPr>
          <p:cNvSpPr txBox="1">
            <a:spLocks noChangeArrowheads="1"/>
          </p:cNvSpPr>
          <p:nvPr/>
        </p:nvSpPr>
        <p:spPr bwMode="auto">
          <a:xfrm>
            <a:off x="1328236" y="3911182"/>
            <a:ext cx="10041531"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How do humans recover from “</a:t>
            </a:r>
            <a:r>
              <a:rPr kumimoji="0" lang="en-US" altLang="ja-JP"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errors” </a:t>
            </a: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during conversation?</a:t>
            </a:r>
          </a:p>
        </p:txBody>
      </p:sp>
      <p:sp>
        <p:nvSpPr>
          <p:cNvPr id="5" name="Slide Number Placeholder 2">
            <a:extLst>
              <a:ext uri="{FF2B5EF4-FFF2-40B4-BE49-F238E27FC236}">
                <a16:creationId xmlns:a16="http://schemas.microsoft.com/office/drawing/2014/main" id="{05B1A153-C333-754C-9249-656206CB5CCF}"/>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9</a:t>
            </a:fld>
            <a:endParaRPr lang="en-US" dirty="0"/>
          </a:p>
        </p:txBody>
      </p:sp>
    </p:spTree>
    <p:extLst>
      <p:ext uri="{BB962C8B-B14F-4D97-AF65-F5344CB8AC3E}">
        <p14:creationId xmlns:p14="http://schemas.microsoft.com/office/powerpoint/2010/main" val="1948310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E9967480022634C8FBEBB24F7EDF5A5" ma:contentTypeVersion="4" ma:contentTypeDescription="Create a new document." ma:contentTypeScope="" ma:versionID="ff528db06983ea591edb42719d90bb8f">
  <xsd:schema xmlns:xsd="http://www.w3.org/2001/XMLSchema" xmlns:xs="http://www.w3.org/2001/XMLSchema" xmlns:p="http://schemas.microsoft.com/office/2006/metadata/properties" xmlns:ns2="612c33fe-cb78-4e18-a12b-6e9e5acf2a90" targetNamespace="http://schemas.microsoft.com/office/2006/metadata/properties" ma:root="true" ma:fieldsID="ed9c2169de57cd06ad5a2a3d1b1b6d36" ns2:_="">
    <xsd:import namespace="612c33fe-cb78-4e18-a12b-6e9e5acf2a9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2c33fe-cb78-4e18-a12b-6e9e5acf2a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23CBDF4-DD4D-4C2F-88FA-AAE139A08C3A}"/>
</file>

<file path=customXml/itemProps2.xml><?xml version="1.0" encoding="utf-8"?>
<ds:datastoreItem xmlns:ds="http://schemas.openxmlformats.org/officeDocument/2006/customXml" ds:itemID="{CA1331B6-BC54-4BE1-8C2D-ED922382CDD6}"/>
</file>

<file path=customXml/itemProps3.xml><?xml version="1.0" encoding="utf-8"?>
<ds:datastoreItem xmlns:ds="http://schemas.openxmlformats.org/officeDocument/2006/customXml" ds:itemID="{DBAEFFB3-FAF8-4F61-A7C2-D1A0799CF1AA}"/>
</file>

<file path=docProps/app.xml><?xml version="1.0" encoding="utf-8"?>
<Properties xmlns="http://schemas.openxmlformats.org/officeDocument/2006/extended-properties" xmlns:vt="http://schemas.openxmlformats.org/officeDocument/2006/docPropsVTypes">
  <TotalTime>9423</TotalTime>
  <Words>2851</Words>
  <Application>Microsoft Office PowerPoint</Application>
  <PresentationFormat>Widescreen</PresentationFormat>
  <Paragraphs>652</Paragraphs>
  <Slides>29</Slides>
  <Notes>29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ＭＳ Ｐゴシック</vt:lpstr>
      <vt:lpstr>Arial</vt:lpstr>
      <vt:lpstr>Calibri</vt:lpstr>
      <vt:lpstr>Calibri Light</vt:lpstr>
      <vt:lpstr>Courier</vt:lpstr>
      <vt:lpstr>Symbol</vt:lpstr>
      <vt:lpstr>Tahoma</vt:lpstr>
      <vt:lpstr>Times New Roman</vt:lpstr>
      <vt:lpstr>Wingdings</vt:lpstr>
      <vt:lpstr>Office Theme</vt:lpstr>
      <vt:lpstr>Chapter 3: roadmap</vt:lpstr>
      <vt:lpstr>Principles of reliable data transfer </vt:lpstr>
      <vt:lpstr>Principles of reliable data transfer </vt:lpstr>
      <vt:lpstr>Principles of reliable data transfer </vt:lpstr>
      <vt:lpstr>Principles of reliable data transfer </vt:lpstr>
      <vt:lpstr>Reliable data transfer protocol (rdt): interfaces</vt:lpstr>
      <vt:lpstr>Reliable data transfer: getting started</vt:lpstr>
      <vt:lpstr>rdt1.0: reliable transfer over a reliable channel</vt:lpstr>
      <vt:lpstr>rdt2.0: channel with bit errors</vt:lpstr>
      <vt:lpstr>rdt2.0: channel with bit errors</vt:lpstr>
      <vt:lpstr>rdt2.0: FSM specifications</vt:lpstr>
      <vt:lpstr>rdt2.0: FSM specification</vt:lpstr>
      <vt:lpstr>rdt2.0: operation with no errors</vt:lpstr>
      <vt:lpstr>rdt2.0: corrupted packet scenario</vt:lpstr>
      <vt:lpstr>rdt2.0 has a fatal flaw!</vt:lpstr>
      <vt:lpstr>rdt2.1: sender, handling garbled ACK/NAKs</vt:lpstr>
      <vt:lpstr>rdt2.1: receiver, handling garbled ACK/NAKs</vt:lpstr>
      <vt:lpstr>rdt2.1: discussion</vt:lpstr>
      <vt:lpstr>rdt2.2: a NAK-free protocol</vt:lpstr>
      <vt:lpstr>rdt2.2: sender, receiver fragments</vt:lpstr>
      <vt:lpstr>rdt3.0: channels with errors and loss</vt:lpstr>
      <vt:lpstr>rdt3.0: channels with errors and loss</vt:lpstr>
      <vt:lpstr>rdt3.0 sender</vt:lpstr>
      <vt:lpstr>rdt3.0 sender</vt:lpstr>
      <vt:lpstr>rdt3.0 in action</vt:lpstr>
      <vt:lpstr>rdt3.0 in action</vt:lpstr>
      <vt:lpstr>Performance of rdt3.0 (stop-and-wait)</vt:lpstr>
      <vt:lpstr>rdt3.0: pipelined protocols operation</vt:lpstr>
      <vt:lpstr>Selective repeat: the approach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HP</cp:lastModifiedBy>
  <cp:revision>409</cp:revision>
  <dcterms:created xsi:type="dcterms:W3CDTF">2020-01-18T07:24:59Z</dcterms:created>
  <dcterms:modified xsi:type="dcterms:W3CDTF">2024-10-23T11:59:59Z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0x0101008E9967480022634C8FBEBB24F7EDF5A5</vt:lpwstr>
  </property>
</Properties>
</file>