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1204" r:id="rId2"/>
    <p:sldId id="956" r:id="rId3"/>
    <p:sldId id="964" r:id="rId4"/>
    <p:sldId id="1044" r:id="rId5"/>
    <p:sldId id="1096" r:id="rId6"/>
    <p:sldId id="1207" r:id="rId7"/>
    <p:sldId id="1209" r:id="rId8"/>
    <p:sldId id="1208" r:id="rId9"/>
    <p:sldId id="1203" r:id="rId10"/>
    <p:sldId id="1210" r:id="rId11"/>
    <p:sldId id="1098" r:id="rId12"/>
    <p:sldId id="1099" r:id="rId13"/>
    <p:sldId id="1100" r:id="rId14"/>
    <p:sldId id="1101" r:id="rId15"/>
    <p:sldId id="1102" r:id="rId16"/>
    <p:sldId id="1211" r:id="rId17"/>
    <p:sldId id="1212" r:id="rId18"/>
    <p:sldId id="12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931"/>
    <p:restoredTop sz="95934"/>
  </p:normalViewPr>
  <p:slideViewPr>
    <p:cSldViewPr snapToGrid="0" snapToObjects="1">
      <p:cViewPr varScale="1">
        <p:scale>
          <a:sx n="74" d="100"/>
          <a:sy n="74" d="100"/>
        </p:scale>
        <p:origin x="96" y="346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QUIC, CUBIC, delay-based congestion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2023):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minor updates throughout, but not much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64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is how TCP re-computes the estimated RTT each time a new SampleRTT is taken.</a:t>
            </a:r>
          </a:p>
          <a:p>
            <a:r>
              <a:rPr lang="en-US" dirty="0"/>
              <a:t>The process is knows as an exponentially weighted moving average, shown by the equation here.</a:t>
            </a:r>
          </a:p>
          <a:p>
            <a:r>
              <a:rPr lang="en-US" dirty="0"/>
              <a:t>&lt;say it&gt;</a:t>
            </a:r>
          </a:p>
          <a:p>
            <a:r>
              <a:rPr lang="en-US" dirty="0"/>
              <a:t>Where alpha reflects the influence of the most recent measurements on the estimated RTT; a typical value of alpha used in implementations is .125</a:t>
            </a:r>
          </a:p>
          <a:p>
            <a:endParaRPr lang="en-US" dirty="0"/>
          </a:p>
          <a:p>
            <a:r>
              <a:rPr lang="en-US" dirty="0"/>
              <a:t>The graph at the bottom show measured RTTs between a host in the Massachusetts and a host in France, as well as the estimated, “smoothed”  RTT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356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this value of the estimated RTT, TCP computes the timeout interval to be the estimated RTT plus a “safety margin”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And the intuition is that if we are seeing a large variation in SAMPLERTT – the RTT estimates are fluctuating a lot - then we’ll want a larger safety margin</a:t>
            </a:r>
          </a:p>
          <a:p>
            <a:endParaRPr lang="en-US" dirty="0"/>
          </a:p>
          <a:p>
            <a:r>
              <a:rPr lang="en-US" dirty="0"/>
              <a:t>So TCP computes the Timeout interval to be the Estimated RTT plus 4 times a measure of deviation in the RTT.</a:t>
            </a:r>
          </a:p>
          <a:p>
            <a:endParaRPr lang="en-US" dirty="0"/>
          </a:p>
          <a:p>
            <a:r>
              <a:rPr lang="en-US" dirty="0"/>
              <a:t>The deviation in the RTT is computed as the eWMA of the difference between the most recently measured SampleRTT from the Estimated RTT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0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3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3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 MSS is 1460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584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394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887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thing to note here is that the ACK number (43) on the B-to-A segment is one more than the sequence number (42) on the A-to-B segment that triggered that ACK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Similarly, the ACK number (80) on the last A-to-B segment is one more than the sequence number (79) on the B-to-A segment that triggered that 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182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62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05261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3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Transport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B45F3-5B52-354C-801C-007B1F52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1"/>
            <a:ext cx="8710188" cy="703907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</a:rPr>
              <a:t>Sequence Numbers: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64" y="3987213"/>
            <a:ext cx="8466859" cy="27786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63782" y="940225"/>
            <a:ext cx="104523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TCP views data as an unstructured, but ordered, stream of bytes.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sequence number for a segment is therefore the </a:t>
            </a:r>
            <a:r>
              <a:rPr lang="en-US" sz="2400" dirty="0" smtClean="0"/>
              <a:t>byte-stream number </a:t>
            </a:r>
            <a:r>
              <a:rPr lang="en-US" sz="2400" dirty="0"/>
              <a:t>of the first byte in the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Suppose that the data stream consists of a file consisting of </a:t>
            </a:r>
            <a:r>
              <a:rPr lang="en-US" sz="2400" b="1" dirty="0"/>
              <a:t>500,000 bytes, </a:t>
            </a:r>
            <a:r>
              <a:rPr lang="en-US" sz="2400" dirty="0"/>
              <a:t>that the </a:t>
            </a:r>
            <a:r>
              <a:rPr lang="en-US" sz="2400" b="1" dirty="0"/>
              <a:t>MSS is 1,000 bytes</a:t>
            </a:r>
            <a:r>
              <a:rPr lang="en-US" sz="2400" dirty="0"/>
              <a:t>, and that the first byte of the data stream is numbered </a:t>
            </a:r>
            <a:r>
              <a:rPr lang="en-US" sz="2400" b="1" dirty="0"/>
              <a:t>0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TCP constructs </a:t>
            </a:r>
            <a:r>
              <a:rPr lang="en-US" sz="2400" b="1" dirty="0"/>
              <a:t>500</a:t>
            </a:r>
            <a:r>
              <a:rPr lang="en-US" sz="2400" dirty="0"/>
              <a:t> segments out of the data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/>
              <a:t>sequence number is inserted in the sequence number field in the header of the appropriate TCP segment.</a:t>
            </a:r>
          </a:p>
        </p:txBody>
      </p:sp>
    </p:spTree>
    <p:extLst>
      <p:ext uri="{BB962C8B-B14F-4D97-AF65-F5344CB8AC3E}">
        <p14:creationId xmlns:p14="http://schemas.microsoft.com/office/powerpoint/2010/main" val="147305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sequence numbers, ACKs</a:t>
            </a:r>
            <a:endParaRPr lang="en-US" sz="4400" b="0" dirty="0"/>
          </a:p>
        </p:txBody>
      </p:sp>
      <p:sp>
        <p:nvSpPr>
          <p:cNvPr id="223" name="Rectangle 5">
            <a:extLst>
              <a:ext uri="{FF2B5EF4-FFF2-40B4-BE49-F238E27FC236}">
                <a16:creationId xmlns:a16="http://schemas.microsoft.com/office/drawing/2014/main" id="{D2976065-03BB-9A44-9CEB-93BE9CAA8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71" y="1355712"/>
            <a:ext cx="5096669" cy="131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4950" marR="0" lvl="0" indent="-1238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Sequence numbers:</a:t>
            </a:r>
          </a:p>
          <a:p>
            <a:pPr marL="635000" marR="0" lvl="1" indent="-27781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byte stream “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number” of first byte in segment’s data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4" name="Group 192">
            <a:extLst>
              <a:ext uri="{FF2B5EF4-FFF2-40B4-BE49-F238E27FC236}">
                <a16:creationId xmlns:a16="http://schemas.microsoft.com/office/drawing/2014/main" id="{9FCDCC73-BB43-8046-8E2C-1100B11E1F9D}"/>
              </a:ext>
            </a:extLst>
          </p:cNvPr>
          <p:cNvGrpSpPr>
            <a:grpSpLocks/>
          </p:cNvGrpSpPr>
          <p:nvPr/>
        </p:nvGrpSpPr>
        <p:grpSpPr bwMode="auto">
          <a:xfrm>
            <a:off x="7783528" y="3989281"/>
            <a:ext cx="3086106" cy="2541588"/>
            <a:chOff x="3520" y="2404"/>
            <a:chExt cx="1944" cy="1601"/>
          </a:xfrm>
        </p:grpSpPr>
        <p:sp>
          <p:nvSpPr>
            <p:cNvPr id="225" name="Rectangle 167">
              <a:extLst>
                <a:ext uri="{FF2B5EF4-FFF2-40B4-BE49-F238E27FC236}">
                  <a16:creationId xmlns:a16="http://schemas.microsoft.com/office/drawing/2014/main" id="{9463A16E-CF3F-744B-B6DB-33800BAB4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" y="3589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6" name="Group 148">
              <a:extLst>
                <a:ext uri="{FF2B5EF4-FFF2-40B4-BE49-F238E27FC236}">
                  <a16:creationId xmlns:a16="http://schemas.microsoft.com/office/drawing/2014/main" id="{841F4166-2762-C948-9842-0D47AF0FC7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1" y="3291"/>
              <a:ext cx="1252" cy="714"/>
              <a:chOff x="1974" y="2984"/>
              <a:chExt cx="1252" cy="714"/>
            </a:xfrm>
          </p:grpSpPr>
          <p:sp>
            <p:nvSpPr>
              <p:cNvPr id="229" name="Rectangle 149">
                <a:extLst>
                  <a:ext uri="{FF2B5EF4-FFF2-40B4-BE49-F238E27FC236}">
                    <a16:creationId xmlns:a16="http://schemas.microsoft.com/office/drawing/2014/main" id="{6E7D0693-0288-9A4A-9FBC-6B90B9B96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Text Box 150">
                <a:extLst>
                  <a:ext uri="{FF2B5EF4-FFF2-40B4-BE49-F238E27FC236}">
                    <a16:creationId xmlns:a16="http://schemas.microsoft.com/office/drawing/2014/main" id="{62697352-4BED-A64F-8830-504FE043B5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source port #</a:t>
                </a:r>
              </a:p>
            </p:txBody>
          </p:sp>
          <p:sp>
            <p:nvSpPr>
              <p:cNvPr id="231" name="Text Box 151">
                <a:extLst>
                  <a:ext uri="{FF2B5EF4-FFF2-40B4-BE49-F238E27FC236}">
                    <a16:creationId xmlns:a16="http://schemas.microsoft.com/office/drawing/2014/main" id="{2C0BFF63-7DCB-6D4D-AF9A-56894AAAD8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dest port #</a:t>
                </a:r>
              </a:p>
            </p:txBody>
          </p:sp>
          <p:sp>
            <p:nvSpPr>
              <p:cNvPr id="232" name="Text Box 152">
                <a:extLst>
                  <a:ext uri="{FF2B5EF4-FFF2-40B4-BE49-F238E27FC236}">
                    <a16:creationId xmlns:a16="http://schemas.microsoft.com/office/drawing/2014/main" id="{69698EB5-AC5E-124A-AB12-0B1B72742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sequence number</a:t>
                </a:r>
              </a:p>
            </p:txBody>
          </p:sp>
          <p:sp>
            <p:nvSpPr>
              <p:cNvPr id="233" name="Text Box 153">
                <a:extLst>
                  <a:ext uri="{FF2B5EF4-FFF2-40B4-BE49-F238E27FC236}">
                    <a16:creationId xmlns:a16="http://schemas.microsoft.com/office/drawing/2014/main" id="{697ADB2B-E096-7A41-ACDA-9E058B2EFF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4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acknowledgement number</a:t>
                </a:r>
              </a:p>
            </p:txBody>
          </p:sp>
          <p:sp>
            <p:nvSpPr>
              <p:cNvPr id="234" name="Text Box 154">
                <a:extLst>
                  <a:ext uri="{FF2B5EF4-FFF2-40B4-BE49-F238E27FC236}">
                    <a16:creationId xmlns:a16="http://schemas.microsoft.com/office/drawing/2014/main" id="{FD66858C-8D5E-8443-9F2A-57EB759D3E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checksum</a:t>
                </a:r>
              </a:p>
            </p:txBody>
          </p:sp>
          <p:sp>
            <p:nvSpPr>
              <p:cNvPr id="235" name="Line 155">
                <a:extLst>
                  <a:ext uri="{FF2B5EF4-FFF2-40B4-BE49-F238E27FC236}">
                    <a16:creationId xmlns:a16="http://schemas.microsoft.com/office/drawing/2014/main" id="{3FFD0288-879C-5D4E-AB0C-3445A5A97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6" name="Line 156">
                <a:extLst>
                  <a:ext uri="{FF2B5EF4-FFF2-40B4-BE49-F238E27FC236}">
                    <a16:creationId xmlns:a16="http://schemas.microsoft.com/office/drawing/2014/main" id="{258401F9-F43D-C344-A200-772A5E1E1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Line 157">
                <a:extLst>
                  <a:ext uri="{FF2B5EF4-FFF2-40B4-BE49-F238E27FC236}">
                    <a16:creationId xmlns:a16="http://schemas.microsoft.com/office/drawing/2014/main" id="{1E8AD451-7070-4243-A92C-2F6573F94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8" name="Line 158">
                <a:extLst>
                  <a:ext uri="{FF2B5EF4-FFF2-40B4-BE49-F238E27FC236}">
                    <a16:creationId xmlns:a16="http://schemas.microsoft.com/office/drawing/2014/main" id="{A4BD4C96-4E2A-074E-8E46-E4BF76EDD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9" name="Line 159">
                <a:extLst>
                  <a:ext uri="{FF2B5EF4-FFF2-40B4-BE49-F238E27FC236}">
                    <a16:creationId xmlns:a16="http://schemas.microsoft.com/office/drawing/2014/main" id="{2153A22B-2E95-B947-A87C-50991B8DB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Line 160">
                <a:extLst>
                  <a:ext uri="{FF2B5EF4-FFF2-40B4-BE49-F238E27FC236}">
                    <a16:creationId xmlns:a16="http://schemas.microsoft.com/office/drawing/2014/main" id="{BE256B00-4CFB-254F-8432-198CA45B2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1" name="Text Box 161">
                <a:extLst>
                  <a:ext uri="{FF2B5EF4-FFF2-40B4-BE49-F238E27FC236}">
                    <a16:creationId xmlns:a16="http://schemas.microsoft.com/office/drawing/2014/main" id="{B0718275-925B-4143-80DA-87B3357095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rwnd</a:t>
                </a:r>
              </a:p>
            </p:txBody>
          </p:sp>
          <p:sp>
            <p:nvSpPr>
              <p:cNvPr id="242" name="Text Box 162">
                <a:extLst>
                  <a:ext uri="{FF2B5EF4-FFF2-40B4-BE49-F238E27FC236}">
                    <a16:creationId xmlns:a16="http://schemas.microsoft.com/office/drawing/2014/main" id="{539F6CE1-CE5E-234B-9AFA-A6F230193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urg pointer</a:t>
                </a:r>
              </a:p>
            </p:txBody>
          </p:sp>
          <p:sp>
            <p:nvSpPr>
              <p:cNvPr id="243" name="Line 163">
                <a:extLst>
                  <a:ext uri="{FF2B5EF4-FFF2-40B4-BE49-F238E27FC236}">
                    <a16:creationId xmlns:a16="http://schemas.microsoft.com/office/drawing/2014/main" id="{6A1FC325-C1C9-E145-AB86-EB4CA77AB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Line 164">
                <a:extLst>
                  <a:ext uri="{FF2B5EF4-FFF2-40B4-BE49-F238E27FC236}">
                    <a16:creationId xmlns:a16="http://schemas.microsoft.com/office/drawing/2014/main" id="{A57D4AEC-EA9B-6441-B943-116E0B655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7" name="Text Box 166">
              <a:extLst>
                <a:ext uri="{FF2B5EF4-FFF2-40B4-BE49-F238E27FC236}">
                  <a16:creationId xmlns:a16="http://schemas.microsoft.com/office/drawing/2014/main" id="{A11A42A2-3DE7-8749-BEFC-4B12DFD4E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092"/>
              <a:ext cx="19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outgoing segment from receiver</a:t>
              </a:r>
            </a:p>
          </p:txBody>
        </p:sp>
        <p:sp>
          <p:nvSpPr>
            <p:cNvPr id="228" name="Freeform 168">
              <a:extLst>
                <a:ext uri="{FF2B5EF4-FFF2-40B4-BE49-F238E27FC236}">
                  <a16:creationId xmlns:a16="http://schemas.microsoft.com/office/drawing/2014/main" id="{06FB8DE4-FF8B-2A4C-9587-9B7067BCC3D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599" y="2404"/>
              <a:ext cx="107" cy="119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13768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45" name="Group 195">
            <a:extLst>
              <a:ext uri="{FF2B5EF4-FFF2-40B4-BE49-F238E27FC236}">
                <a16:creationId xmlns:a16="http://schemas.microsoft.com/office/drawing/2014/main" id="{B37D7216-C212-C843-A667-53A7C0B847CF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6022869"/>
            <a:ext cx="358775" cy="304800"/>
            <a:chOff x="5144" y="3677"/>
            <a:chExt cx="226" cy="192"/>
          </a:xfrm>
        </p:grpSpPr>
        <p:sp>
          <p:nvSpPr>
            <p:cNvPr id="246" name="Rectangle 194">
              <a:extLst>
                <a:ext uri="{FF2B5EF4-FFF2-40B4-BE49-F238E27FC236}">
                  <a16:creationId xmlns:a16="http://schemas.microsoft.com/office/drawing/2014/main" id="{43AFBFF1-B1C6-C147-BB51-D67A05310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Text Box 193">
              <a:extLst>
                <a:ext uri="{FF2B5EF4-FFF2-40B4-BE49-F238E27FC236}">
                  <a16:creationId xmlns:a16="http://schemas.microsoft.com/office/drawing/2014/main" id="{BF6FCEAE-49B5-A041-A298-4CB690E54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4" y="3677"/>
              <a:ext cx="2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charset="0"/>
                  <a:ea typeface="ＭＳ Ｐゴシック" charset="0"/>
                  <a:cs typeface="+mn-cs"/>
                </a:rPr>
                <a:t>A</a:t>
              </a:r>
            </a:p>
          </p:txBody>
        </p:sp>
      </p:grpSp>
      <p:sp>
        <p:nvSpPr>
          <p:cNvPr id="248" name="Rectangle 37">
            <a:extLst>
              <a:ext uri="{FF2B5EF4-FFF2-40B4-BE49-F238E27FC236}">
                <a16:creationId xmlns:a16="http://schemas.microsoft.com/office/drawing/2014/main" id="{A8678432-C6E0-9045-9DFE-9E95FBC24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7" y="3123626"/>
            <a:ext cx="65087" cy="6223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9" name="Rectangle 39">
            <a:extLst>
              <a:ext uri="{FF2B5EF4-FFF2-40B4-BE49-F238E27FC236}">
                <a16:creationId xmlns:a16="http://schemas.microsoft.com/office/drawing/2014/main" id="{92ADD221-F1C3-B645-92EB-9D1C9315A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4" y="3125214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0" name="Rectangle 40">
            <a:extLst>
              <a:ext uri="{FF2B5EF4-FFF2-40B4-BE49-F238E27FC236}">
                <a16:creationId xmlns:a16="http://schemas.microsoft.com/office/drawing/2014/main" id="{BB8D0EB3-2337-2A41-9EFC-CC44292E2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03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1" name="Rectangle 41">
            <a:extLst>
              <a:ext uri="{FF2B5EF4-FFF2-40B4-BE49-F238E27FC236}">
                <a16:creationId xmlns:a16="http://schemas.microsoft.com/office/drawing/2014/main" id="{08B40AAE-C4F3-B24B-A758-0CBE422C1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7" y="3123626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2" name="Rectangle 42">
            <a:extLst>
              <a:ext uri="{FF2B5EF4-FFF2-40B4-BE49-F238E27FC236}">
                <a16:creationId xmlns:a16="http://schemas.microsoft.com/office/drawing/2014/main" id="{1B696D21-4399-C041-91DC-701FB61A0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7" y="3123626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3" name="Rectangle 43">
            <a:extLst>
              <a:ext uri="{FF2B5EF4-FFF2-40B4-BE49-F238E27FC236}">
                <a16:creationId xmlns:a16="http://schemas.microsoft.com/office/drawing/2014/main" id="{2CEBC228-9E7F-7E48-9C85-63629AFC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4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4" name="Rectangle 45">
            <a:extLst>
              <a:ext uri="{FF2B5EF4-FFF2-40B4-BE49-F238E27FC236}">
                <a16:creationId xmlns:a16="http://schemas.microsoft.com/office/drawing/2014/main" id="{499D6101-0E72-764D-90A9-65FA5E928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3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5" name="Rectangle 46">
            <a:extLst>
              <a:ext uri="{FF2B5EF4-FFF2-40B4-BE49-F238E27FC236}">
                <a16:creationId xmlns:a16="http://schemas.microsoft.com/office/drawing/2014/main" id="{69025D46-11EA-C34F-8D0D-7B789A5D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28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6" name="Rectangle 47">
            <a:extLst>
              <a:ext uri="{FF2B5EF4-FFF2-40B4-BE49-F238E27FC236}">
                <a16:creationId xmlns:a16="http://schemas.microsoft.com/office/drawing/2014/main" id="{097282D2-CB09-6743-BD88-978413D66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53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7" name="Rectangle 50">
            <a:extLst>
              <a:ext uri="{FF2B5EF4-FFF2-40B4-BE49-F238E27FC236}">
                <a16:creationId xmlns:a16="http://schemas.microsoft.com/office/drawing/2014/main" id="{C44BBA4A-C75F-6344-A7C0-80FA59F9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02" y="3123626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8" name="Rectangle 51">
            <a:extLst>
              <a:ext uri="{FF2B5EF4-FFF2-40B4-BE49-F238E27FC236}">
                <a16:creationId xmlns:a16="http://schemas.microsoft.com/office/drawing/2014/main" id="{660EEC78-FF50-7445-8190-34F202635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7327" y="3125214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9" name="Rectangle 52">
            <a:extLst>
              <a:ext uri="{FF2B5EF4-FFF2-40B4-BE49-F238E27FC236}">
                <a16:creationId xmlns:a16="http://schemas.microsoft.com/office/drawing/2014/main" id="{BF1D4EAF-3E48-E64D-A9F0-800C14DE4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164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0" name="Rectangle 53">
            <a:extLst>
              <a:ext uri="{FF2B5EF4-FFF2-40B4-BE49-F238E27FC236}">
                <a16:creationId xmlns:a16="http://schemas.microsoft.com/office/drawing/2014/main" id="{7F7F3BD0-061B-0346-BC6C-7C752F28E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1" name="Rectangle 54">
            <a:extLst>
              <a:ext uri="{FF2B5EF4-FFF2-40B4-BE49-F238E27FC236}">
                <a16:creationId xmlns:a16="http://schemas.microsoft.com/office/drawing/2014/main" id="{1419AB61-44E3-7B43-ADE9-9DF5C9E18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839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2" name="Rectangle 55">
            <a:extLst>
              <a:ext uri="{FF2B5EF4-FFF2-40B4-BE49-F238E27FC236}">
                <a16:creationId xmlns:a16="http://schemas.microsoft.com/office/drawing/2014/main" id="{FA07924E-D97C-9E4F-9629-377D86F65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089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3" name="Rectangle 56">
            <a:extLst>
              <a:ext uri="{FF2B5EF4-FFF2-40B4-BE49-F238E27FC236}">
                <a16:creationId xmlns:a16="http://schemas.microsoft.com/office/drawing/2014/main" id="{78BBA4C2-77BF-7140-8522-72AA5C9FF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164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4" name="Rectangle 57">
            <a:extLst>
              <a:ext uri="{FF2B5EF4-FFF2-40B4-BE49-F238E27FC236}">
                <a16:creationId xmlns:a16="http://schemas.microsoft.com/office/drawing/2014/main" id="{8C781153-D0D1-4F49-A7D5-E9E0E02C7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4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5" name="Rectangle 58">
            <a:extLst>
              <a:ext uri="{FF2B5EF4-FFF2-40B4-BE49-F238E27FC236}">
                <a16:creationId xmlns:a16="http://schemas.microsoft.com/office/drawing/2014/main" id="{1252424B-0051-8B4E-8014-7CDFA8998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6" name="Rectangle 59">
            <a:extLst>
              <a:ext uri="{FF2B5EF4-FFF2-40B4-BE49-F238E27FC236}">
                <a16:creationId xmlns:a16="http://schemas.microsoft.com/office/drawing/2014/main" id="{FA783663-FBFD-1D4F-94E0-8E0786489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15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7" name="Rectangle 60">
            <a:extLst>
              <a:ext uri="{FF2B5EF4-FFF2-40B4-BE49-F238E27FC236}">
                <a16:creationId xmlns:a16="http://schemas.microsoft.com/office/drawing/2014/main" id="{9A20FCBA-A9E2-494E-8A95-747703BA2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40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8" name="Rectangle 61">
            <a:extLst>
              <a:ext uri="{FF2B5EF4-FFF2-40B4-BE49-F238E27FC236}">
                <a16:creationId xmlns:a16="http://schemas.microsoft.com/office/drawing/2014/main" id="{BD15B2FA-70B2-F44B-A21B-EE69A9B05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064" y="3122039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9" name="Rectangle 62">
            <a:extLst>
              <a:ext uri="{FF2B5EF4-FFF2-40B4-BE49-F238E27FC236}">
                <a16:creationId xmlns:a16="http://schemas.microsoft.com/office/drawing/2014/main" id="{FCC59CFB-2A58-CB44-B886-3040D9E44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139" y="3122039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0" name="Rectangle 63">
            <a:extLst>
              <a:ext uri="{FF2B5EF4-FFF2-40B4-BE49-F238E27FC236}">
                <a16:creationId xmlns:a16="http://schemas.microsoft.com/office/drawing/2014/main" id="{C2CEED62-895E-984B-A8A4-247D41CE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397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1" name="Rectangle 64">
            <a:extLst>
              <a:ext uri="{FF2B5EF4-FFF2-40B4-BE49-F238E27FC236}">
                <a16:creationId xmlns:a16="http://schemas.microsoft.com/office/drawing/2014/main" id="{A927D859-82EA-9A4A-9764-093C53E03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922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2" name="Rectangle 65">
            <a:extLst>
              <a:ext uri="{FF2B5EF4-FFF2-40B4-BE49-F238E27FC236}">
                <a16:creationId xmlns:a16="http://schemas.microsoft.com/office/drawing/2014/main" id="{F473CF44-260A-E04B-8696-E13EFF7E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3" name="Rectangle 66">
            <a:extLst>
              <a:ext uri="{FF2B5EF4-FFF2-40B4-BE49-F238E27FC236}">
                <a16:creationId xmlns:a16="http://schemas.microsoft.com/office/drawing/2014/main" id="{489A018C-E3FF-AC42-A61C-40BC11AD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7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4" name="Rectangle 68">
            <a:extLst>
              <a:ext uri="{FF2B5EF4-FFF2-40B4-BE49-F238E27FC236}">
                <a16:creationId xmlns:a16="http://schemas.microsoft.com/office/drawing/2014/main" id="{15DBA7E3-2A55-A347-8398-5FF2E190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21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5" name="Rectangle 69">
            <a:extLst>
              <a:ext uri="{FF2B5EF4-FFF2-40B4-BE49-F238E27FC236}">
                <a16:creationId xmlns:a16="http://schemas.microsoft.com/office/drawing/2014/main" id="{C41C2999-2C3A-6B42-BFD4-461D81F33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7052" y="3125214"/>
            <a:ext cx="65087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6" name="Rectangle 70">
            <a:extLst>
              <a:ext uri="{FF2B5EF4-FFF2-40B4-BE49-F238E27FC236}">
                <a16:creationId xmlns:a16="http://schemas.microsoft.com/office/drawing/2014/main" id="{C31E0892-5A99-CC4B-9267-B95157619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889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7" name="Rectangle 71">
            <a:extLst>
              <a:ext uri="{FF2B5EF4-FFF2-40B4-BE49-F238E27FC236}">
                <a16:creationId xmlns:a16="http://schemas.microsoft.com/office/drawing/2014/main" id="{F4A34BCF-97FE-9043-BC3E-A64DDF0FE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31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8" name="Rectangle 72">
            <a:extLst>
              <a:ext uri="{FF2B5EF4-FFF2-40B4-BE49-F238E27FC236}">
                <a16:creationId xmlns:a16="http://schemas.microsoft.com/office/drawing/2014/main" id="{AF39E66A-9553-3344-9AD6-6EDA216F2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756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9" name="Rectangle 73">
            <a:extLst>
              <a:ext uri="{FF2B5EF4-FFF2-40B4-BE49-F238E27FC236}">
                <a16:creationId xmlns:a16="http://schemas.microsoft.com/office/drawing/2014/main" id="{ECFAFFA1-A372-CF41-884A-8A8C27CFE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0" name="Rectangle 74">
            <a:extLst>
              <a:ext uri="{FF2B5EF4-FFF2-40B4-BE49-F238E27FC236}">
                <a16:creationId xmlns:a16="http://schemas.microsoft.com/office/drawing/2014/main" id="{3C3828F5-F0A3-9B49-AB1D-346F1948C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889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1" name="Rectangle 75">
            <a:extLst>
              <a:ext uri="{FF2B5EF4-FFF2-40B4-BE49-F238E27FC236}">
                <a16:creationId xmlns:a16="http://schemas.microsoft.com/office/drawing/2014/main" id="{E047C25C-F28E-9A40-9394-4DFA7C5C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1727" y="3123626"/>
            <a:ext cx="65087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2" name="Rectangle 76">
            <a:extLst>
              <a:ext uri="{FF2B5EF4-FFF2-40B4-BE49-F238E27FC236}">
                <a16:creationId xmlns:a16="http://schemas.microsoft.com/office/drawing/2014/main" id="{95AB1F8C-60E0-6E4E-BBC9-6AFCA871B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977" y="3123626"/>
            <a:ext cx="65087" cy="622300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3" name="Rectangle 78">
            <a:extLst>
              <a:ext uri="{FF2B5EF4-FFF2-40B4-BE49-F238E27FC236}">
                <a16:creationId xmlns:a16="http://schemas.microsoft.com/office/drawing/2014/main" id="{4C4E8CF6-C760-5B4C-9C8B-724BC7EC9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4" y="3861814"/>
            <a:ext cx="3408363" cy="88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4" name="Rectangle 79">
            <a:extLst>
              <a:ext uri="{FF2B5EF4-FFF2-40B4-BE49-F238E27FC236}">
                <a16:creationId xmlns:a16="http://schemas.microsoft.com/office/drawing/2014/main" id="{19F096B9-3111-7D40-B5B1-AE181A6D6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9" y="3014089"/>
            <a:ext cx="3408363" cy="88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5" name="Line 80">
            <a:extLst>
              <a:ext uri="{FF2B5EF4-FFF2-40B4-BE49-F238E27FC236}">
                <a16:creationId xmlns:a16="http://schemas.microsoft.com/office/drawing/2014/main" id="{E753CF95-7893-FD4E-BE3D-215F410E8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0864" y="3976114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6" name="Line 82">
            <a:extLst>
              <a:ext uri="{FF2B5EF4-FFF2-40B4-BE49-F238E27FC236}">
                <a16:creationId xmlns:a16="http://schemas.microsoft.com/office/drawing/2014/main" id="{A84B4DF1-EC9A-7F46-AA18-AD952AC6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2" y="3977701"/>
            <a:ext cx="8683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7" name="Line 83">
            <a:extLst>
              <a:ext uri="{FF2B5EF4-FFF2-40B4-BE49-F238E27FC236}">
                <a16:creationId xmlns:a16="http://schemas.microsoft.com/office/drawing/2014/main" id="{F05D6B54-06E8-3340-AF49-E2A2D7CDB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9739" y="3976114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8" name="Line 84">
            <a:extLst>
              <a:ext uri="{FF2B5EF4-FFF2-40B4-BE49-F238E27FC236}">
                <a16:creationId xmlns:a16="http://schemas.microsoft.com/office/drawing/2014/main" id="{B41A428C-2E0E-ED49-9C7F-ADDB6951A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9827" y="3977701"/>
            <a:ext cx="528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9" name="Line 87">
            <a:extLst>
              <a:ext uri="{FF2B5EF4-FFF2-40B4-BE49-F238E27FC236}">
                <a16:creationId xmlns:a16="http://schemas.microsoft.com/office/drawing/2014/main" id="{F10E82D1-86EA-0A43-A26B-826B8C656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2939" y="3999926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0" name="Line 88">
            <a:extLst>
              <a:ext uri="{FF2B5EF4-FFF2-40B4-BE49-F238E27FC236}">
                <a16:creationId xmlns:a16="http://schemas.microsoft.com/office/drawing/2014/main" id="{849D7775-1F0E-F446-AFC3-AB4363FCD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1664" y="3995164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1" name="Line 89">
            <a:extLst>
              <a:ext uri="{FF2B5EF4-FFF2-40B4-BE49-F238E27FC236}">
                <a16:creationId xmlns:a16="http://schemas.microsoft.com/office/drawing/2014/main" id="{0E0B871C-6367-774B-BA58-EF11B16FA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0814" y="3995164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2" name="Line 90">
            <a:extLst>
              <a:ext uri="{FF2B5EF4-FFF2-40B4-BE49-F238E27FC236}">
                <a16:creationId xmlns:a16="http://schemas.microsoft.com/office/drawing/2014/main" id="{C09F078D-04FC-E640-8A03-2400CC0F0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8039" y="3995164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3" name="Text Box 91">
            <a:extLst>
              <a:ext uri="{FF2B5EF4-FFF2-40B4-BE49-F238E27FC236}">
                <a16:creationId xmlns:a16="http://schemas.microsoft.com/office/drawing/2014/main" id="{39A723B2-B4B0-634D-AE9D-8AC58218E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14" y="4223764"/>
            <a:ext cx="6937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sent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ACKed</a:t>
            </a:r>
          </a:p>
        </p:txBody>
      </p:sp>
      <p:sp>
        <p:nvSpPr>
          <p:cNvPr id="294" name="Text Box 92">
            <a:extLst>
              <a:ext uri="{FF2B5EF4-FFF2-40B4-BE49-F238E27FC236}">
                <a16:creationId xmlns:a16="http://schemas.microsoft.com/office/drawing/2014/main" id="{3B367685-832F-A24C-8E10-9208FC231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0188" y="4230114"/>
            <a:ext cx="1139821" cy="684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sent, not-yet ACKed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(“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in-flight”)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5" name="Text Box 93">
            <a:extLst>
              <a:ext uri="{FF2B5EF4-FFF2-40B4-BE49-F238E27FC236}">
                <a16:creationId xmlns:a16="http://schemas.microsoft.com/office/drawing/2014/main" id="{81CC0B14-ECA5-7042-90A8-A3D1691D8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9677" y="4225351"/>
            <a:ext cx="10668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usable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but not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yet sent</a:t>
            </a:r>
          </a:p>
        </p:txBody>
      </p:sp>
      <p:sp>
        <p:nvSpPr>
          <p:cNvPr id="296" name="Text Box 94">
            <a:extLst>
              <a:ext uri="{FF2B5EF4-FFF2-40B4-BE49-F238E27FC236}">
                <a16:creationId xmlns:a16="http://schemas.microsoft.com/office/drawing/2014/main" id="{AA04402D-D3B0-AD47-B91F-3AC1C3E20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6914" y="4230114"/>
            <a:ext cx="8191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not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usable</a:t>
            </a:r>
          </a:p>
        </p:txBody>
      </p:sp>
      <p:sp>
        <p:nvSpPr>
          <p:cNvPr id="297" name="Text Box 96">
            <a:extLst>
              <a:ext uri="{FF2B5EF4-FFF2-40B4-BE49-F238E27FC236}">
                <a16:creationId xmlns:a16="http://schemas.microsoft.com/office/drawing/2014/main" id="{7BC9AF2B-9067-6D40-8AD6-38C8B0980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564" y="2658489"/>
            <a:ext cx="11318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window size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N</a:t>
            </a:r>
          </a:p>
        </p:txBody>
      </p:sp>
      <p:grpSp>
        <p:nvGrpSpPr>
          <p:cNvPr id="298" name="Group 99">
            <a:extLst>
              <a:ext uri="{FF2B5EF4-FFF2-40B4-BE49-F238E27FC236}">
                <a16:creationId xmlns:a16="http://schemas.microsoft.com/office/drawing/2014/main" id="{24BD0429-57C9-5949-A0FA-36C1FBC99776}"/>
              </a:ext>
            </a:extLst>
          </p:cNvPr>
          <p:cNvGrpSpPr>
            <a:grpSpLocks/>
          </p:cNvGrpSpPr>
          <p:nvPr/>
        </p:nvGrpSpPr>
        <p:grpSpPr bwMode="auto">
          <a:xfrm>
            <a:off x="8696327" y="2882326"/>
            <a:ext cx="593725" cy="136525"/>
            <a:chOff x="4250" y="1692"/>
            <a:chExt cx="374" cy="86"/>
          </a:xfrm>
        </p:grpSpPr>
        <p:sp>
          <p:nvSpPr>
            <p:cNvPr id="299" name="Line 97">
              <a:extLst>
                <a:ext uri="{FF2B5EF4-FFF2-40B4-BE49-F238E27FC236}">
                  <a16:creationId xmlns:a16="http://schemas.microsoft.com/office/drawing/2014/main" id="{A02E02EA-0929-104A-BF00-5ADA492F2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0" name="Line 98">
              <a:extLst>
                <a:ext uri="{FF2B5EF4-FFF2-40B4-BE49-F238E27FC236}">
                  <a16:creationId xmlns:a16="http://schemas.microsoft.com/office/drawing/2014/main" id="{BBA1422E-A86D-8048-8C6A-CBCE03DB2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01" name="Group 100">
            <a:extLst>
              <a:ext uri="{FF2B5EF4-FFF2-40B4-BE49-F238E27FC236}">
                <a16:creationId xmlns:a16="http://schemas.microsoft.com/office/drawing/2014/main" id="{953BBB09-1247-E749-B041-4AB4BC053F15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04152" y="2907726"/>
            <a:ext cx="593725" cy="136525"/>
            <a:chOff x="4250" y="1692"/>
            <a:chExt cx="374" cy="86"/>
          </a:xfrm>
        </p:grpSpPr>
        <p:sp>
          <p:nvSpPr>
            <p:cNvPr id="302" name="Line 101">
              <a:extLst>
                <a:ext uri="{FF2B5EF4-FFF2-40B4-BE49-F238E27FC236}">
                  <a16:creationId xmlns:a16="http://schemas.microsoft.com/office/drawing/2014/main" id="{3C66FDCF-F2B7-8447-A6D6-18D719B21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1745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Line 102">
              <a:extLst>
                <a:ext uri="{FF2B5EF4-FFF2-40B4-BE49-F238E27FC236}">
                  <a16:creationId xmlns:a16="http://schemas.microsoft.com/office/drawing/2014/main" id="{3E685C18-38D0-2242-B6E7-6B45955EA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1699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04" name="Text Box 196">
            <a:extLst>
              <a:ext uri="{FF2B5EF4-FFF2-40B4-BE49-F238E27FC236}">
                <a16:creationId xmlns:a16="http://schemas.microsoft.com/office/drawing/2014/main" id="{8A4318F8-8B4B-BA46-9E7C-C771B9AFC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014" y="3677664"/>
            <a:ext cx="317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 sequence number space </a:t>
            </a:r>
          </a:p>
        </p:txBody>
      </p:sp>
      <p:grpSp>
        <p:nvGrpSpPr>
          <p:cNvPr id="305" name="Group 199">
            <a:extLst>
              <a:ext uri="{FF2B5EF4-FFF2-40B4-BE49-F238E27FC236}">
                <a16:creationId xmlns:a16="http://schemas.microsoft.com/office/drawing/2014/main" id="{17C79495-9E5E-D743-8F6F-313B7597C3E0}"/>
              </a:ext>
            </a:extLst>
          </p:cNvPr>
          <p:cNvGrpSpPr>
            <a:grpSpLocks/>
          </p:cNvGrpSpPr>
          <p:nvPr/>
        </p:nvGrpSpPr>
        <p:grpSpPr bwMode="auto">
          <a:xfrm>
            <a:off x="6321427" y="1140839"/>
            <a:ext cx="2952750" cy="1966912"/>
            <a:chOff x="2600" y="665"/>
            <a:chExt cx="1860" cy="1239"/>
          </a:xfrm>
        </p:grpSpPr>
        <p:sp>
          <p:nvSpPr>
            <p:cNvPr id="306" name="Rectangle 171">
              <a:extLst>
                <a:ext uri="{FF2B5EF4-FFF2-40B4-BE49-F238E27FC236}">
                  <a16:creationId xmlns:a16="http://schemas.microsoft.com/office/drawing/2014/main" id="{1EAF4F70-21E7-C34E-8873-423E3B1E6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07" name="Group 172">
              <a:extLst>
                <a:ext uri="{FF2B5EF4-FFF2-40B4-BE49-F238E27FC236}">
                  <a16:creationId xmlns:a16="http://schemas.microsoft.com/office/drawing/2014/main" id="{DEE85BA8-BC48-F24A-B3C5-A13DD502AF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310" name="Rectangle 173">
                <a:extLst>
                  <a:ext uri="{FF2B5EF4-FFF2-40B4-BE49-F238E27FC236}">
                    <a16:creationId xmlns:a16="http://schemas.microsoft.com/office/drawing/2014/main" id="{512EC936-B599-4C42-A3CB-F206B3359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1" name="Text Box 174">
                <a:extLst>
                  <a:ext uri="{FF2B5EF4-FFF2-40B4-BE49-F238E27FC236}">
                    <a16:creationId xmlns:a16="http://schemas.microsoft.com/office/drawing/2014/main" id="{D1A37C4D-C221-B944-960D-5E1AC157A7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source port #</a:t>
                </a:r>
              </a:p>
            </p:txBody>
          </p:sp>
          <p:sp>
            <p:nvSpPr>
              <p:cNvPr id="312" name="Text Box 175">
                <a:extLst>
                  <a:ext uri="{FF2B5EF4-FFF2-40B4-BE49-F238E27FC236}">
                    <a16:creationId xmlns:a16="http://schemas.microsoft.com/office/drawing/2014/main" id="{DC506D04-4DCA-2A42-8A11-92D274739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dest port #</a:t>
                </a:r>
              </a:p>
            </p:txBody>
          </p:sp>
          <p:sp>
            <p:nvSpPr>
              <p:cNvPr id="313" name="Text Box 176">
                <a:extLst>
                  <a:ext uri="{FF2B5EF4-FFF2-40B4-BE49-F238E27FC236}">
                    <a16:creationId xmlns:a16="http://schemas.microsoft.com/office/drawing/2014/main" id="{E9E72ACF-7C4B-3247-896D-D6CDE3C1C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sequence number</a:t>
                </a:r>
              </a:p>
            </p:txBody>
          </p:sp>
          <p:sp>
            <p:nvSpPr>
              <p:cNvPr id="314" name="Text Box 177">
                <a:extLst>
                  <a:ext uri="{FF2B5EF4-FFF2-40B4-BE49-F238E27FC236}">
                    <a16:creationId xmlns:a16="http://schemas.microsoft.com/office/drawing/2014/main" id="{4A1EA7EA-E261-2540-A61F-14F1D3C627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acknowledgement number</a:t>
                </a:r>
              </a:p>
            </p:txBody>
          </p:sp>
          <p:sp>
            <p:nvSpPr>
              <p:cNvPr id="315" name="Text Box 178">
                <a:extLst>
                  <a:ext uri="{FF2B5EF4-FFF2-40B4-BE49-F238E27FC236}">
                    <a16:creationId xmlns:a16="http://schemas.microsoft.com/office/drawing/2014/main" id="{14D444FC-B976-4B43-AF8C-651999F1EA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checksum</a:t>
                </a:r>
              </a:p>
            </p:txBody>
          </p:sp>
          <p:sp>
            <p:nvSpPr>
              <p:cNvPr id="316" name="Line 179">
                <a:extLst>
                  <a:ext uri="{FF2B5EF4-FFF2-40B4-BE49-F238E27FC236}">
                    <a16:creationId xmlns:a16="http://schemas.microsoft.com/office/drawing/2014/main" id="{03CA3683-10CF-2D45-855C-D741CB3E8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7" name="Line 180">
                <a:extLst>
                  <a:ext uri="{FF2B5EF4-FFF2-40B4-BE49-F238E27FC236}">
                    <a16:creationId xmlns:a16="http://schemas.microsoft.com/office/drawing/2014/main" id="{4427CEC2-BFD3-0543-AAB5-E40DA49DC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8" name="Line 181">
                <a:extLst>
                  <a:ext uri="{FF2B5EF4-FFF2-40B4-BE49-F238E27FC236}">
                    <a16:creationId xmlns:a16="http://schemas.microsoft.com/office/drawing/2014/main" id="{83A31360-0241-B24B-9A5B-5DF36A70B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9" name="Line 182">
                <a:extLst>
                  <a:ext uri="{FF2B5EF4-FFF2-40B4-BE49-F238E27FC236}">
                    <a16:creationId xmlns:a16="http://schemas.microsoft.com/office/drawing/2014/main" id="{E2E74D6E-689D-3E49-A5CA-1EB053F0D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0" name="Line 183">
                <a:extLst>
                  <a:ext uri="{FF2B5EF4-FFF2-40B4-BE49-F238E27FC236}">
                    <a16:creationId xmlns:a16="http://schemas.microsoft.com/office/drawing/2014/main" id="{34408127-C1C4-5142-81BC-0772E406A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1" name="Line 184">
                <a:extLst>
                  <a:ext uri="{FF2B5EF4-FFF2-40B4-BE49-F238E27FC236}">
                    <a16:creationId xmlns:a16="http://schemas.microsoft.com/office/drawing/2014/main" id="{AF6C4EF8-1ED8-1A4B-B94D-F145C940A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2" name="Text Box 185">
                <a:extLst>
                  <a:ext uri="{FF2B5EF4-FFF2-40B4-BE49-F238E27FC236}">
                    <a16:creationId xmlns:a16="http://schemas.microsoft.com/office/drawing/2014/main" id="{8F8508CA-EE38-AF4E-A97C-1BE94735E5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rwnd</a:t>
                </a:r>
              </a:p>
            </p:txBody>
          </p:sp>
          <p:sp>
            <p:nvSpPr>
              <p:cNvPr id="323" name="Text Box 186">
                <a:extLst>
                  <a:ext uri="{FF2B5EF4-FFF2-40B4-BE49-F238E27FC236}">
                    <a16:creationId xmlns:a16="http://schemas.microsoft.com/office/drawing/2014/main" id="{88BEC28D-C62B-B54E-A090-DF6809C9E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urg pointer</a:t>
                </a:r>
              </a:p>
            </p:txBody>
          </p:sp>
          <p:sp>
            <p:nvSpPr>
              <p:cNvPr id="324" name="Line 187">
                <a:extLst>
                  <a:ext uri="{FF2B5EF4-FFF2-40B4-BE49-F238E27FC236}">
                    <a16:creationId xmlns:a16="http://schemas.microsoft.com/office/drawing/2014/main" id="{8CC1CABE-C086-144F-8F1F-A7D004A1E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5" name="Line 188">
                <a:extLst>
                  <a:ext uri="{FF2B5EF4-FFF2-40B4-BE49-F238E27FC236}">
                    <a16:creationId xmlns:a16="http://schemas.microsoft.com/office/drawing/2014/main" id="{061C4173-FBA5-7749-BCE1-9EBD070DB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08" name="Text Box 189">
              <a:extLst>
                <a:ext uri="{FF2B5EF4-FFF2-40B4-BE49-F238E27FC236}">
                  <a16:creationId xmlns:a16="http://schemas.microsoft.com/office/drawing/2014/main" id="{961ADE6B-9EA8-FA44-92C6-6941117B3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" y="665"/>
              <a:ext cx="18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outgoing segment from sender</a:t>
              </a:r>
            </a:p>
          </p:txBody>
        </p:sp>
        <p:sp>
          <p:nvSpPr>
            <p:cNvPr id="309" name="Freeform 190">
              <a:extLst>
                <a:ext uri="{FF2B5EF4-FFF2-40B4-BE49-F238E27FC236}">
                  <a16:creationId xmlns:a16="http://schemas.microsoft.com/office/drawing/2014/main" id="{ECB9422A-F7AA-6143-8673-CA97EE9D6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337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7" name="Rectangle 5">
            <a:extLst>
              <a:ext uri="{FF2B5EF4-FFF2-40B4-BE49-F238E27FC236}">
                <a16:creationId xmlns:a16="http://schemas.microsoft.com/office/drawing/2014/main" id="{6C3FDCE7-5731-3B49-B3F0-A28BEE20C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71" y="2803512"/>
            <a:ext cx="5096669" cy="176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4950" marR="0" lvl="0" indent="-1238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Acknowledgements</a:t>
            </a:r>
            <a:r>
              <a:rPr kumimoji="0" lang="en-US" alt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: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  <a:p>
            <a:pPr marL="63500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seq # of next byte expected from other side</a:t>
            </a:r>
          </a:p>
          <a:p>
            <a:pPr marL="63500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cumulative ACK</a:t>
            </a:r>
          </a:p>
        </p:txBody>
      </p:sp>
      <p:sp>
        <p:nvSpPr>
          <p:cNvPr id="108" name="Rectangle 5">
            <a:extLst>
              <a:ext uri="{FF2B5EF4-FFF2-40B4-BE49-F238E27FC236}">
                <a16:creationId xmlns:a16="http://schemas.microsoft.com/office/drawing/2014/main" id="{845D3A7B-C2B2-5F46-AC88-0FE1A562E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71" y="4633906"/>
            <a:ext cx="5096669" cy="17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4950" marR="0" lvl="0" indent="-123825" algn="l" defTabSz="914400" rtl="0" eaLnBrk="0" fontAlgn="base" latinLnBrk="0" hangingPunct="0">
              <a:lnSpc>
                <a:spcPct val="85000"/>
              </a:lnSpc>
              <a:spcBef>
                <a:spcPts val="19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Q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: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how receiver handles out-of-order segments</a:t>
            </a:r>
          </a:p>
          <a:p>
            <a:pPr marL="63500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sng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spec doesn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’t say, - up to implementor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9" name="Slide Number Placeholder 2">
            <a:extLst>
              <a:ext uri="{FF2B5EF4-FFF2-40B4-BE49-F238E27FC236}">
                <a16:creationId xmlns:a16="http://schemas.microsoft.com/office/drawing/2014/main" id="{471D7C94-F1DF-F240-884F-FBFDCBF83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0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sequence numbers, ACKs</a:t>
            </a:r>
            <a:endParaRPr lang="en-US" sz="4400" b="0" dirty="0"/>
          </a:p>
        </p:txBody>
      </p:sp>
      <p:sp>
        <p:nvSpPr>
          <p:cNvPr id="133" name="Text Box 8">
            <a:extLst>
              <a:ext uri="{FF2B5EF4-FFF2-40B4-BE49-F238E27FC236}">
                <a16:creationId xmlns:a16="http://schemas.microsoft.com/office/drawing/2014/main" id="{4BFA7F94-ECDC-4F4E-BAAE-2F377F89A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117" y="4011734"/>
            <a:ext cx="2519185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ACKs receipt of echoed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‘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" name="Text Box 9">
            <a:extLst>
              <a:ext uri="{FF2B5EF4-FFF2-40B4-BE49-F238E27FC236}">
                <a16:creationId xmlns:a16="http://schemas.microsoft.com/office/drawing/2014/main" id="{6F6C270A-95D4-3B45-95CD-2E7A27820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477" y="3001865"/>
            <a:ext cx="31872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ACKs receipt of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‘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echoes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back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‘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6" name="Text Box 11">
            <a:extLst>
              <a:ext uri="{FF2B5EF4-FFF2-40B4-BE49-F238E27FC236}">
                <a16:creationId xmlns:a16="http://schemas.microsoft.com/office/drawing/2014/main" id="{7AB83FEF-E6C5-3C4E-8F11-410822AB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011" y="5644479"/>
            <a:ext cx="34018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simple telnet scenario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37" name="Text Box 13">
            <a:extLst>
              <a:ext uri="{FF2B5EF4-FFF2-40B4-BE49-F238E27FC236}">
                <a16:creationId xmlns:a16="http://schemas.microsoft.com/office/drawing/2014/main" id="{0851DEB2-88A4-C849-8DEA-02D53E9A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672" y="1492971"/>
            <a:ext cx="9973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138" name="Text Box 17">
            <a:extLst>
              <a:ext uri="{FF2B5EF4-FFF2-40B4-BE49-F238E27FC236}">
                <a16:creationId xmlns:a16="http://schemas.microsoft.com/office/drawing/2014/main" id="{847A8C2E-C7AE-5B45-9FFE-DE39BC581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4390" y="1459336"/>
            <a:ext cx="1008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152BC9-BFE2-2C4F-B7CF-DD705BF09468}"/>
              </a:ext>
            </a:extLst>
          </p:cNvPr>
          <p:cNvGrpSpPr/>
          <p:nvPr/>
        </p:nvGrpSpPr>
        <p:grpSpPr>
          <a:xfrm>
            <a:off x="1499000" y="2541021"/>
            <a:ext cx="5581275" cy="780392"/>
            <a:chOff x="1499000" y="2541021"/>
            <a:chExt cx="5581275" cy="780392"/>
          </a:xfrm>
        </p:grpSpPr>
        <p:sp>
          <p:nvSpPr>
            <p:cNvPr id="131" name="Line 4">
              <a:extLst>
                <a:ext uri="{FF2B5EF4-FFF2-40B4-BE49-F238E27FC236}">
                  <a16:creationId xmlns:a16="http://schemas.microsoft.com/office/drawing/2014/main" id="{4E48AD8B-7F93-B847-8494-F0B86AABA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237" y="2749913"/>
              <a:ext cx="2586037" cy="5715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2" name="Text Box 7">
              <a:extLst>
                <a:ext uri="{FF2B5EF4-FFF2-40B4-BE49-F238E27FC236}">
                  <a16:creationId xmlns:a16="http://schemas.microsoft.com/office/drawing/2014/main" id="{B9E9C219-DA90-8A41-A18D-4DF67A2B1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000" y="2541021"/>
              <a:ext cx="2725007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types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‘</a:t>
              </a: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’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9" name="Rectangle 18">
              <a:extLst>
                <a:ext uri="{FF2B5EF4-FFF2-40B4-BE49-F238E27FC236}">
                  <a16:creationId xmlns:a16="http://schemas.microsoft.com/office/drawing/2014/main" id="{35BA661F-5A22-C84E-B47D-9147B3088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037" y="2841988"/>
              <a:ext cx="814387" cy="379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0" name="Text Box 19">
              <a:extLst>
                <a:ext uri="{FF2B5EF4-FFF2-40B4-BE49-F238E27FC236}">
                  <a16:creationId xmlns:a16="http://schemas.microsoft.com/office/drawing/2014/main" id="{880D64B6-5AB7-0245-B925-5A511DDE9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272" y="2854620"/>
              <a:ext cx="28200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Seq=42, ACK=79, data = 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‘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’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0581A9F-48A7-D546-AB16-5A259024E309}"/>
              </a:ext>
            </a:extLst>
          </p:cNvPr>
          <p:cNvGrpSpPr/>
          <p:nvPr/>
        </p:nvGrpSpPr>
        <p:grpSpPr>
          <a:xfrm>
            <a:off x="4264368" y="3523026"/>
            <a:ext cx="2813399" cy="800100"/>
            <a:chOff x="4264368" y="3523026"/>
            <a:chExt cx="2813399" cy="800100"/>
          </a:xfrm>
        </p:grpSpPr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7C681F4C-24E8-5D43-BE10-D3949F61C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4712" y="3523026"/>
              <a:ext cx="2554287" cy="8001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20">
              <a:extLst>
                <a:ext uri="{FF2B5EF4-FFF2-40B4-BE49-F238E27FC236}">
                  <a16:creationId xmlns:a16="http://schemas.microsoft.com/office/drawing/2014/main" id="{E3E3363E-9511-1A43-912C-05D171708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1962" y="3800838"/>
              <a:ext cx="823912" cy="246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2" name="Text Box 21">
              <a:extLst>
                <a:ext uri="{FF2B5EF4-FFF2-40B4-BE49-F238E27FC236}">
                  <a16:creationId xmlns:a16="http://schemas.microsoft.com/office/drawing/2014/main" id="{18709FF4-595B-2F4F-9697-F2C14F760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4368" y="3736718"/>
              <a:ext cx="28133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Seq=79, ACK=43, data = </a:t>
              </a:r>
              <a:r>
                <a:rPr kumimoji="0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‘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’</a:t>
              </a:r>
              <a:endPara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6C1350-9453-1E48-8790-F100F9587769}"/>
              </a:ext>
            </a:extLst>
          </p:cNvPr>
          <p:cNvGrpSpPr/>
          <p:nvPr/>
        </p:nvGrpSpPr>
        <p:grpSpPr>
          <a:xfrm>
            <a:off x="4339949" y="4518388"/>
            <a:ext cx="2590800" cy="506413"/>
            <a:chOff x="4339949" y="4518388"/>
            <a:chExt cx="2590800" cy="506413"/>
          </a:xfrm>
        </p:grpSpPr>
        <p:sp>
          <p:nvSpPr>
            <p:cNvPr id="130" name="Line 3">
              <a:extLst>
                <a:ext uri="{FF2B5EF4-FFF2-40B4-BE49-F238E27FC236}">
                  <a16:creationId xmlns:a16="http://schemas.microsoft.com/office/drawing/2014/main" id="{21939EAE-12FE-4B4B-8477-DA966E53E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9949" y="4518388"/>
              <a:ext cx="2590800" cy="506413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3" name="Rectangle 22">
              <a:extLst>
                <a:ext uri="{FF2B5EF4-FFF2-40B4-BE49-F238E27FC236}">
                  <a16:creationId xmlns:a16="http://schemas.microsoft.com/office/drawing/2014/main" id="{36373196-F0F3-9041-A157-0DFF0B56B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637" y="4648563"/>
              <a:ext cx="958850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4" name="Text Box 23">
              <a:extLst>
                <a:ext uri="{FF2B5EF4-FFF2-40B4-BE49-F238E27FC236}">
                  <a16:creationId xmlns:a16="http://schemas.microsoft.com/office/drawing/2014/main" id="{2C94660D-0BE1-434B-85A6-BB2284990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4710" y="4609843"/>
              <a:ext cx="171226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Seq=43, ACK=80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Line 24">
            <a:extLst>
              <a:ext uri="{FF2B5EF4-FFF2-40B4-BE49-F238E27FC236}">
                <a16:creationId xmlns:a16="http://schemas.microsoft.com/office/drawing/2014/main" id="{4198420A-33F5-1542-B39F-616C0F629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012" y="2508613"/>
            <a:ext cx="0" cy="258762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C59AD6B4-1F7E-D046-AE58-B0A214345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4249" y="2561001"/>
            <a:ext cx="0" cy="258762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147" name="Group 27">
            <a:extLst>
              <a:ext uri="{FF2B5EF4-FFF2-40B4-BE49-F238E27FC236}">
                <a16:creationId xmlns:a16="http://schemas.microsoft.com/office/drawing/2014/main" id="{78A4C821-5D3D-F049-95FB-64A6C2EFC29B}"/>
              </a:ext>
            </a:extLst>
          </p:cNvPr>
          <p:cNvGrpSpPr>
            <a:grpSpLocks/>
          </p:cNvGrpSpPr>
          <p:nvPr/>
        </p:nvGrpSpPr>
        <p:grpSpPr bwMode="auto">
          <a:xfrm>
            <a:off x="3824012" y="1687876"/>
            <a:ext cx="755650" cy="782637"/>
            <a:chOff x="-44" y="1473"/>
            <a:chExt cx="981" cy="1105"/>
          </a:xfrm>
        </p:grpSpPr>
        <p:pic>
          <p:nvPicPr>
            <p:cNvPr id="148" name="Picture 28" descr="desktop_computer_stylized_medium">
              <a:extLst>
                <a:ext uri="{FF2B5EF4-FFF2-40B4-BE49-F238E27FC236}">
                  <a16:creationId xmlns:a16="http://schemas.microsoft.com/office/drawing/2014/main" id="{37E197D2-A990-E643-BBEF-3FDB8B30E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" name="Freeform 29">
              <a:extLst>
                <a:ext uri="{FF2B5EF4-FFF2-40B4-BE49-F238E27FC236}">
                  <a16:creationId xmlns:a16="http://schemas.microsoft.com/office/drawing/2014/main" id="{B63C2E39-A8CB-1F4B-B3CA-E65FF2976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0" name="Group 30">
            <a:extLst>
              <a:ext uri="{FF2B5EF4-FFF2-40B4-BE49-F238E27FC236}">
                <a16:creationId xmlns:a16="http://schemas.microsoft.com/office/drawing/2014/main" id="{AEA67504-808C-2C43-80AA-6BED564C9A2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86274" y="1727563"/>
            <a:ext cx="788988" cy="862013"/>
            <a:chOff x="-44" y="1473"/>
            <a:chExt cx="981" cy="1105"/>
          </a:xfrm>
        </p:grpSpPr>
        <p:pic>
          <p:nvPicPr>
            <p:cNvPr id="151" name="Picture 31" descr="desktop_computer_stylized_medium">
              <a:extLst>
                <a:ext uri="{FF2B5EF4-FFF2-40B4-BE49-F238E27FC236}">
                  <a16:creationId xmlns:a16="http://schemas.microsoft.com/office/drawing/2014/main" id="{0B37A6B2-9E4A-114B-85F9-5E3DF6205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100E17DE-5CEE-AB45-8E97-F0E8B66179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78778AE-4599-7841-B71E-D835F9A5393E}"/>
              </a:ext>
            </a:extLst>
          </p:cNvPr>
          <p:cNvGrpSpPr/>
          <p:nvPr/>
        </p:nvGrpSpPr>
        <p:grpSpPr>
          <a:xfrm>
            <a:off x="4692316" y="2815389"/>
            <a:ext cx="1388485" cy="1371600"/>
            <a:chOff x="4692316" y="2815389"/>
            <a:chExt cx="1388485" cy="13716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715EF6-F294-3449-96CB-B6947A099ADE}"/>
                </a:ext>
              </a:extLst>
            </p:cNvPr>
            <p:cNvSpPr/>
            <p:nvPr/>
          </p:nvSpPr>
          <p:spPr>
            <a:xfrm>
              <a:off x="5566610" y="3721768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D783624-80C6-2148-8502-F1C29047872A}"/>
                </a:ext>
              </a:extLst>
            </p:cNvPr>
            <p:cNvSpPr/>
            <p:nvPr/>
          </p:nvSpPr>
          <p:spPr>
            <a:xfrm>
              <a:off x="4692316" y="2815389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07B7D31-A373-0B4B-A1B5-F4FD39A2F3C3}"/>
                </a:ext>
              </a:extLst>
            </p:cNvPr>
            <p:cNvCxnSpPr/>
            <p:nvPr/>
          </p:nvCxnSpPr>
          <p:spPr>
            <a:xfrm flipH="1" flipV="1">
              <a:off x="5117431" y="3224463"/>
              <a:ext cx="513348" cy="51334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5AF06C-D673-CA4F-A51B-93240818CB9A}"/>
              </a:ext>
            </a:extLst>
          </p:cNvPr>
          <p:cNvGrpSpPr/>
          <p:nvPr/>
        </p:nvGrpSpPr>
        <p:grpSpPr>
          <a:xfrm>
            <a:off x="4684295" y="3737810"/>
            <a:ext cx="1982043" cy="1307432"/>
            <a:chOff x="4692316" y="2815389"/>
            <a:chExt cx="1982043" cy="130743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B1B5065-4044-F742-9CE7-C6C1E51A71E8}"/>
                </a:ext>
              </a:extLst>
            </p:cNvPr>
            <p:cNvSpPr/>
            <p:nvPr/>
          </p:nvSpPr>
          <p:spPr>
            <a:xfrm>
              <a:off x="6160168" y="3657600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5F4BEC1-9A8B-BA47-BC77-A5A357B8A4B6}"/>
                </a:ext>
              </a:extLst>
            </p:cNvPr>
            <p:cNvSpPr/>
            <p:nvPr/>
          </p:nvSpPr>
          <p:spPr>
            <a:xfrm>
              <a:off x="4692316" y="2815389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894C7DC-0B9B-5648-ACEB-7945930EE5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5557" y="3224463"/>
              <a:ext cx="970548" cy="52136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951C5C48-402B-A744-B23C-9DA42D7A6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round trip time, timeout</a:t>
            </a:r>
            <a:endParaRPr lang="en-US" sz="4400" b="0" dirty="0"/>
          </a:p>
        </p:txBody>
      </p:sp>
      <p:sp>
        <p:nvSpPr>
          <p:cNvPr id="29" name="Rectangle 1027">
            <a:extLst>
              <a:ext uri="{FF2B5EF4-FFF2-40B4-BE49-F238E27FC236}">
                <a16:creationId xmlns:a16="http://schemas.microsoft.com/office/drawing/2014/main" id="{E2121436-377D-9943-817E-B014539AAB14}"/>
              </a:ext>
            </a:extLst>
          </p:cNvPr>
          <p:cNvSpPr txBox="1">
            <a:spLocks noChangeArrowheads="1"/>
          </p:cNvSpPr>
          <p:nvPr/>
        </p:nvSpPr>
        <p:spPr>
          <a:xfrm>
            <a:off x="673789" y="1393136"/>
            <a:ext cx="521344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set TCP timeout value?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longer than RTT, but RTT varies!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 short: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premature timeout, unnecessary retransmissions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 long: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slow reaction to segment loss</a:t>
            </a:r>
          </a:p>
        </p:txBody>
      </p:sp>
      <p:sp>
        <p:nvSpPr>
          <p:cNvPr id="30" name="Rectangle 1028">
            <a:extLst>
              <a:ext uri="{FF2B5EF4-FFF2-40B4-BE49-F238E27FC236}">
                <a16:creationId xmlns:a16="http://schemas.microsoft.com/office/drawing/2014/main" id="{EBDCCB72-DE33-3D44-BBEA-E4C6F08C3D8E}"/>
              </a:ext>
            </a:extLst>
          </p:cNvPr>
          <p:cNvSpPr txBox="1">
            <a:spLocks noChangeArrowheads="1"/>
          </p:cNvSpPr>
          <p:nvPr/>
        </p:nvSpPr>
        <p:spPr>
          <a:xfrm>
            <a:off x="6258838" y="1393136"/>
            <a:ext cx="556591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</a:t>
            </a:r>
            <a:r>
              <a:rPr kumimoji="0" lang="en-US" alt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to estimate RTT?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SampleRTT: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measured time from segment transmission until ACK receipt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ignore retransmissions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SampleRTT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will vary, want estimated RTT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smoother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average several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measurements, not just current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SampleRTT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969C69A2-4389-474B-8FF4-E0D66DDE4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0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44AE2-7CBB-B241-ABD8-7F7D48828D4B}"/>
              </a:ext>
            </a:extLst>
          </p:cNvPr>
          <p:cNvSpPr/>
          <p:nvPr/>
        </p:nvSpPr>
        <p:spPr>
          <a:xfrm>
            <a:off x="876300" y="1261543"/>
            <a:ext cx="897486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round trip time, timeout</a:t>
            </a:r>
            <a:endParaRPr lang="en-US" sz="4400" b="0" dirty="0"/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6466E19A-B1DF-1A42-B002-F49CA04A4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246817"/>
            <a:ext cx="90524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EstimatedRTT = (1-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  <a:sym typeface="Symbol" charset="0"/>
              </a:rPr>
              <a:t>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)*EstimatedRTT +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  <a:sym typeface="Symbol" charset="0"/>
              </a:rPr>
              <a:t>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*SampleRTT</a:t>
            </a: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4A4474B4-4EC5-0C4B-8B43-3433BA1CD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602" y="1857328"/>
            <a:ext cx="7067550" cy="142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xponential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eighted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oving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verage (EWMA)</a:t>
            </a:r>
          </a:p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influence of past sample decreases exponentially fast</a:t>
            </a:r>
          </a:p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typical value: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  <a:sym typeface="Symbol" charset="0"/>
              </a:rPr>
              <a:t>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  <a:sym typeface="Symbol" charset="0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0.125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81A723-2F83-4149-BCD6-BF02F3F3BE24}"/>
              </a:ext>
            </a:extLst>
          </p:cNvPr>
          <p:cNvGrpSpPr/>
          <p:nvPr/>
        </p:nvGrpSpPr>
        <p:grpSpPr>
          <a:xfrm>
            <a:off x="4673229" y="2443135"/>
            <a:ext cx="6448425" cy="4292600"/>
            <a:chOff x="1531938" y="2565400"/>
            <a:chExt cx="6448425" cy="4292600"/>
          </a:xfrm>
        </p:grpSpPr>
        <p:grpSp>
          <p:nvGrpSpPr>
            <p:cNvPr id="25" name="Group 14">
              <a:extLst>
                <a:ext uri="{FF2B5EF4-FFF2-40B4-BE49-F238E27FC236}">
                  <a16:creationId xmlns:a16="http://schemas.microsoft.com/office/drawing/2014/main" id="{B47CB747-71BF-F246-8D51-35EDB4E56B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8150" y="2565400"/>
              <a:ext cx="6272213" cy="4292600"/>
              <a:chOff x="782" y="1865"/>
              <a:chExt cx="3951" cy="2704"/>
            </a:xfrm>
          </p:grpSpPr>
          <p:pic>
            <p:nvPicPr>
              <p:cNvPr id="26" name="Picture 12">
                <a:extLst>
                  <a:ext uri="{FF2B5EF4-FFF2-40B4-BE49-F238E27FC236}">
                    <a16:creationId xmlns:a16="http://schemas.microsoft.com/office/drawing/2014/main" id="{1B79C964-96AD-AA4A-B4CF-C6377C29E5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" y="1865"/>
                <a:ext cx="3951" cy="2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Rectangle 13">
                <a:extLst>
                  <a:ext uri="{FF2B5EF4-FFF2-40B4-BE49-F238E27FC236}">
                    <a16:creationId xmlns:a16="http://schemas.microsoft.com/office/drawing/2014/main" id="{92FABEFD-E51C-0A49-A008-5D94B930D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1926"/>
                <a:ext cx="1404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" name="Text Box 18">
              <a:extLst>
                <a:ext uri="{FF2B5EF4-FFF2-40B4-BE49-F238E27FC236}">
                  <a16:creationId xmlns:a16="http://schemas.microsoft.com/office/drawing/2014/main" id="{F9CA757D-88CC-BF41-8C8F-6A16BC6C0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1531938" y="3535363"/>
              <a:ext cx="428625" cy="17478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RTT (milliseconds)</a:t>
              </a:r>
            </a:p>
          </p:txBody>
        </p:sp>
        <p:sp>
          <p:nvSpPr>
            <p:cNvPr id="33" name="Text Box 19">
              <a:extLst>
                <a:ext uri="{FF2B5EF4-FFF2-40B4-BE49-F238E27FC236}">
                  <a16:creationId xmlns:a16="http://schemas.microsoft.com/office/drawing/2014/main" id="{5783915F-0896-D04A-9D0B-BE930F539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5363" y="3168650"/>
              <a:ext cx="38671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RTT: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gaia.cs.umass.edu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to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fantasia.eurecom.fr</a:t>
              </a:r>
            </a:p>
          </p:txBody>
        </p:sp>
        <p:sp>
          <p:nvSpPr>
            <p:cNvPr id="34" name="Text Box 20">
              <a:extLst>
                <a:ext uri="{FF2B5EF4-FFF2-40B4-BE49-F238E27FC236}">
                  <a16:creationId xmlns:a16="http://schemas.microsoft.com/office/drawing/2014/main" id="{FDF3CC5E-05FF-9348-AFEA-B37BF0709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413" y="5230813"/>
              <a:ext cx="11811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sampleRTT</a:t>
              </a:r>
            </a:p>
          </p:txBody>
        </p:sp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F17B9932-059C-5C46-AFDC-5141617F4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5063" y="5548313"/>
              <a:ext cx="14319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EstimatedRTT</a:t>
              </a:r>
            </a:p>
          </p:txBody>
        </p:sp>
        <p:sp>
          <p:nvSpPr>
            <p:cNvPr id="36" name="AutoShape 22">
              <a:extLst>
                <a:ext uri="{FF2B5EF4-FFF2-40B4-BE49-F238E27FC236}">
                  <a16:creationId xmlns:a16="http://schemas.microsoft.com/office/drawing/2014/main" id="{5C984DD6-69E3-6841-B32A-69B38C890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5343525"/>
              <a:ext cx="147637" cy="142875"/>
            </a:xfrm>
            <a:prstGeom prst="diamond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" name="AutoShape 23">
              <a:extLst>
                <a:ext uri="{FF2B5EF4-FFF2-40B4-BE49-F238E27FC236}">
                  <a16:creationId xmlns:a16="http://schemas.microsoft.com/office/drawing/2014/main" id="{949FCF6B-A257-E540-8887-09B596633D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76382">
              <a:off x="6011069" y="5633244"/>
              <a:ext cx="147637" cy="142875"/>
            </a:xfrm>
            <a:prstGeom prst="diamond">
              <a:avLst/>
            </a:prstGeom>
            <a:solidFill>
              <a:srgbClr val="FF66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" name="Rectangle 24">
              <a:extLst>
                <a:ext uri="{FF2B5EF4-FFF2-40B4-BE49-F238E27FC236}">
                  <a16:creationId xmlns:a16="http://schemas.microsoft.com/office/drawing/2014/main" id="{1C4D877B-9F3D-6342-9DFB-B8DAC5F2E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450" y="6389688"/>
              <a:ext cx="1863725" cy="468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" name="Group 15">
              <a:extLst>
                <a:ext uri="{FF2B5EF4-FFF2-40B4-BE49-F238E27FC236}">
                  <a16:creationId xmlns:a16="http://schemas.microsoft.com/office/drawing/2014/main" id="{46A7C35C-F55E-D448-9F19-A868DE731A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1775" y="6386513"/>
              <a:ext cx="1512888" cy="336550"/>
              <a:chOff x="2343" y="3645"/>
              <a:chExt cx="953" cy="212"/>
            </a:xfrm>
          </p:grpSpPr>
          <p:sp>
            <p:nvSpPr>
              <p:cNvPr id="40" name="Rectangle 16">
                <a:extLst>
                  <a:ext uri="{FF2B5EF4-FFF2-40B4-BE49-F238E27FC236}">
                    <a16:creationId xmlns:a16="http://schemas.microsoft.com/office/drawing/2014/main" id="{76A5B688-5F66-A646-903E-26608C06E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695"/>
                <a:ext cx="527" cy="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" name="Text Box 17">
                <a:extLst>
                  <a:ext uri="{FF2B5EF4-FFF2-40B4-BE49-F238E27FC236}">
                    <a16:creationId xmlns:a16="http://schemas.microsoft.com/office/drawing/2014/main" id="{9530FDC0-AF61-1C41-8AC4-6B29BC1A8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3" y="3645"/>
                <a:ext cx="95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time (seconds)</a:t>
                </a:r>
              </a:p>
            </p:txBody>
          </p:sp>
        </p:grpSp>
      </p:grp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80D2031C-D174-0C4C-B2D2-3D6ED6240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3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round trip time, timeout</a:t>
            </a:r>
            <a:endParaRPr lang="en-US" sz="4400" b="0" dirty="0"/>
          </a:p>
        </p:txBody>
      </p:sp>
      <p:sp>
        <p:nvSpPr>
          <p:cNvPr id="59" name="Rectangle 5">
            <a:extLst>
              <a:ext uri="{FF2B5EF4-FFF2-40B4-BE49-F238E27FC236}">
                <a16:creationId xmlns:a16="http://schemas.microsoft.com/office/drawing/2014/main" id="{818E497C-5ADD-8648-BF4A-762A1B89120F}"/>
              </a:ext>
            </a:extLst>
          </p:cNvPr>
          <p:cNvSpPr txBox="1">
            <a:spLocks noChangeArrowheads="1"/>
          </p:cNvSpPr>
          <p:nvPr/>
        </p:nvSpPr>
        <p:spPr>
          <a:xfrm>
            <a:off x="635138" y="1537841"/>
            <a:ext cx="11327678" cy="112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timeout interval: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EstimatedRTT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plus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safety margin”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large variation in 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EstimatedRTT: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 a larger safety margin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DFD149-D3B6-7049-8FD3-A4E0D481C064}"/>
              </a:ext>
            </a:extLst>
          </p:cNvPr>
          <p:cNvGrpSpPr/>
          <p:nvPr/>
        </p:nvGrpSpPr>
        <p:grpSpPr>
          <a:xfrm>
            <a:off x="1061454" y="2679700"/>
            <a:ext cx="9532485" cy="1193800"/>
            <a:chOff x="858254" y="2667000"/>
            <a:chExt cx="9532485" cy="11938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D78BD41-D638-4D4B-B561-317912C0037E}"/>
                </a:ext>
              </a:extLst>
            </p:cNvPr>
            <p:cNvSpPr/>
            <p:nvPr/>
          </p:nvSpPr>
          <p:spPr>
            <a:xfrm>
              <a:off x="858254" y="2667000"/>
              <a:ext cx="9532485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13338CC9-61FA-4847-87D5-4B4830DB8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79" y="2701243"/>
              <a:ext cx="7918450" cy="692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rPr>
                <a:t>TimeoutInterval = EstimatedRTT + 4*DevRTT</a:t>
              </a:r>
            </a:p>
          </p:txBody>
        </p:sp>
        <p:sp>
          <p:nvSpPr>
            <p:cNvPr id="63" name="Text Box 14">
              <a:extLst>
                <a:ext uri="{FF2B5EF4-FFF2-40B4-BE49-F238E27FC236}">
                  <a16:creationId xmlns:a16="http://schemas.microsoft.com/office/drawing/2014/main" id="{29ECD817-A810-F04B-85CA-8D6E49B8D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854" y="3442606"/>
              <a:ext cx="18113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estimated RTT</a:t>
              </a:r>
            </a:p>
          </p:txBody>
        </p:sp>
        <p:sp>
          <p:nvSpPr>
            <p:cNvPr id="64" name="Text Box 16">
              <a:extLst>
                <a:ext uri="{FF2B5EF4-FFF2-40B4-BE49-F238E27FC236}">
                  <a16:creationId xmlns:a16="http://schemas.microsoft.com/office/drawing/2014/main" id="{B6E79AC7-559E-CA4D-B400-169E15D64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6904" y="3461656"/>
              <a:ext cx="1917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“</a:t>
              </a: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safety margin</a:t>
              </a:r>
              <a:r>
                <a:rPr kumimoji="0" lang="ja-JP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”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Line 17">
              <a:extLst>
                <a:ext uri="{FF2B5EF4-FFF2-40B4-BE49-F238E27FC236}">
                  <a16:creationId xmlns:a16="http://schemas.microsoft.com/office/drawing/2014/main" id="{FF049043-4FEA-C546-ADC2-E314E7D23C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1779" y="3082243"/>
              <a:ext cx="0" cy="44608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Line 19">
              <a:extLst>
                <a:ext uri="{FF2B5EF4-FFF2-40B4-BE49-F238E27FC236}">
                  <a16:creationId xmlns:a16="http://schemas.microsoft.com/office/drawing/2014/main" id="{F55903EC-FD0A-654A-913F-52F13FFBE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73529" y="3088593"/>
              <a:ext cx="0" cy="44608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pic>
          <p:nvPicPr>
            <p:cNvPr id="67" name="Picture 20" descr="alarm_clock_ringing">
              <a:extLst>
                <a:ext uri="{FF2B5EF4-FFF2-40B4-BE49-F238E27FC236}">
                  <a16:creationId xmlns:a16="http://schemas.microsoft.com/office/drawing/2014/main" id="{DF906935-706B-2B43-B876-CAD3FE51C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43" y="3238052"/>
              <a:ext cx="646558" cy="622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" name="TextBox 1">
            <a:extLst>
              <a:ext uri="{FF2B5EF4-FFF2-40B4-BE49-F238E27FC236}">
                <a16:creationId xmlns:a16="http://schemas.microsoft.com/office/drawing/2014/main" id="{04CEDEED-587A-DF46-A338-0F70AC9A2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6343507"/>
            <a:ext cx="100186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ttp://gaia.cs.umass.edu/kurose_ross/interactive/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E77073-7604-A04F-8597-12BF5941CCE7}"/>
              </a:ext>
            </a:extLst>
          </p:cNvPr>
          <p:cNvGrpSpPr/>
          <p:nvPr/>
        </p:nvGrpSpPr>
        <p:grpSpPr>
          <a:xfrm>
            <a:off x="1304479" y="4827690"/>
            <a:ext cx="10446405" cy="940044"/>
            <a:chOff x="1837879" y="3151290"/>
            <a:chExt cx="10446405" cy="9400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D88E7C6-ABA1-FA45-A2D5-10F964EB5DB8}"/>
                </a:ext>
              </a:extLst>
            </p:cNvPr>
            <p:cNvSpPr/>
            <p:nvPr/>
          </p:nvSpPr>
          <p:spPr>
            <a:xfrm>
              <a:off x="1837879" y="3151290"/>
              <a:ext cx="9532486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 Box 7">
              <a:extLst>
                <a:ext uri="{FF2B5EF4-FFF2-40B4-BE49-F238E27FC236}">
                  <a16:creationId xmlns:a16="http://schemas.microsoft.com/office/drawing/2014/main" id="{2F6AE672-95B4-DF44-B435-567781B49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879" y="3151831"/>
              <a:ext cx="100186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DevRTT =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rPr>
                <a:t>(1-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  <a:sym typeface="Symbol" charset="0"/>
                </a:rPr>
                <a:t>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rPr>
                <a:t>)*DevRTT +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  <a:sym typeface="Symbol" charset="0"/>
                </a:rPr>
                <a:t>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rPr>
                <a:t>*|SampleRTT-EstimatedRTT|</a:t>
              </a:r>
            </a:p>
          </p:txBody>
        </p:sp>
        <p:sp>
          <p:nvSpPr>
            <p:cNvPr id="61" name="Text Box 12">
              <a:extLst>
                <a:ext uri="{FF2B5EF4-FFF2-40B4-BE49-F238E27FC236}">
                  <a16:creationId xmlns:a16="http://schemas.microsoft.com/office/drawing/2014/main" id="{D33A459F-5B30-B942-A281-437341BBF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8147" y="3694459"/>
              <a:ext cx="33861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(typically,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  <a:sym typeface="Symbol" charset="0"/>
                </a:rPr>
                <a:t>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  <a:sym typeface="Symbol" charset="0"/>
                </a:rPr>
                <a:t>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  <a:sym typeface="Symbol" charset="0"/>
                </a:rPr>
                <a:t>= 0.25)</a:t>
              </a:r>
            </a:p>
          </p:txBody>
        </p:sp>
      </p:grpSp>
      <p:sp>
        <p:nvSpPr>
          <p:cNvPr id="16" name="Rectangle 5">
            <a:extLst>
              <a:ext uri="{FF2B5EF4-FFF2-40B4-BE49-F238E27FC236}">
                <a16:creationId xmlns:a16="http://schemas.microsoft.com/office/drawing/2014/main" id="{4DBD9BE8-0206-984D-9734-DB015980BF63}"/>
              </a:ext>
            </a:extLst>
          </p:cNvPr>
          <p:cNvSpPr txBox="1">
            <a:spLocks noChangeArrowheads="1"/>
          </p:cNvSpPr>
          <p:nvPr/>
        </p:nvSpPr>
        <p:spPr>
          <a:xfrm>
            <a:off x="660538" y="4192141"/>
            <a:ext cx="11327678" cy="54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DevRTT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EWMA of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SampleRTT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deviation from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+mn-cs"/>
              </a:rPr>
              <a:t>EstimatedRTT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0FC6F86E-C16B-C949-B055-1DD32A860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51821"/>
            <a:ext cx="11010900" cy="894622"/>
          </a:xfrm>
        </p:spPr>
        <p:txBody>
          <a:bodyPr>
            <a:normAutofit fontScale="90000"/>
          </a:bodyPr>
          <a:lstStyle/>
          <a:p>
            <a:r>
              <a:rPr lang="en-US" cap="all" dirty="0"/>
              <a:t>Computing TCP's RTT and timeout values</a:t>
            </a:r>
            <a:br>
              <a:rPr lang="en-US" cap="all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210" y="1497857"/>
            <a:ext cx="11017179" cy="467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76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1044470"/>
          </a:xfrm>
        </p:spPr>
        <p:txBody>
          <a:bodyPr>
            <a:normAutofit fontScale="90000"/>
          </a:bodyPr>
          <a:lstStyle/>
          <a:p>
            <a:r>
              <a:rPr lang="en-US" cap="all" dirty="0"/>
              <a:t>Question List</a:t>
            </a:r>
            <a:br>
              <a:rPr lang="en-US" cap="all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509" y="1306079"/>
            <a:ext cx="10515600" cy="4533611"/>
          </a:xfrm>
        </p:spPr>
        <p:txBody>
          <a:bodyPr>
            <a:normAutofit fontScale="77500" lnSpcReduction="20000"/>
          </a:bodyPr>
          <a:lstStyle/>
          <a:p>
            <a:pPr marL="130175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1. What is the </a:t>
            </a:r>
            <a:r>
              <a:rPr lang="en-US" b="1" dirty="0" err="1"/>
              <a:t>estimatedRTT</a:t>
            </a:r>
            <a:r>
              <a:rPr lang="en-US" dirty="0"/>
              <a:t> after the first RTT?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2. What is the </a:t>
            </a:r>
            <a:r>
              <a:rPr lang="en-US" b="1" dirty="0"/>
              <a:t>RTT Deviation </a:t>
            </a:r>
            <a:r>
              <a:rPr lang="en-US" dirty="0"/>
              <a:t>for the </a:t>
            </a:r>
            <a:r>
              <a:rPr lang="en-US" dirty="0" err="1"/>
              <a:t>the</a:t>
            </a:r>
            <a:r>
              <a:rPr lang="en-US" dirty="0"/>
              <a:t> first RTT?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3. What is the </a:t>
            </a:r>
            <a:r>
              <a:rPr lang="en-US" b="1" dirty="0"/>
              <a:t>TCP timeout </a:t>
            </a:r>
            <a:r>
              <a:rPr lang="en-US" dirty="0"/>
              <a:t>for the first RTT?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4. What is the </a:t>
            </a:r>
            <a:r>
              <a:rPr lang="en-US" b="1" dirty="0" err="1"/>
              <a:t>estimatedRTT</a:t>
            </a:r>
            <a:r>
              <a:rPr lang="en-US" dirty="0"/>
              <a:t> after the second RTT?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5. What is the </a:t>
            </a:r>
            <a:r>
              <a:rPr lang="en-US" b="1" dirty="0"/>
              <a:t>RTT Deviation </a:t>
            </a:r>
            <a:r>
              <a:rPr lang="en-US" dirty="0"/>
              <a:t>for the </a:t>
            </a:r>
            <a:r>
              <a:rPr lang="en-US" dirty="0" err="1"/>
              <a:t>the</a:t>
            </a:r>
            <a:r>
              <a:rPr lang="en-US" dirty="0"/>
              <a:t> second RTT?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6. What is the </a:t>
            </a:r>
            <a:r>
              <a:rPr lang="en-US" b="1" dirty="0"/>
              <a:t>TCP timeout </a:t>
            </a:r>
            <a:r>
              <a:rPr lang="en-US" dirty="0"/>
              <a:t>for the second RTT?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7. What is the </a:t>
            </a:r>
            <a:r>
              <a:rPr lang="en-US" b="1" dirty="0" err="1"/>
              <a:t>estimatedRTT</a:t>
            </a:r>
            <a:r>
              <a:rPr lang="en-US" dirty="0"/>
              <a:t> after the third RTT?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8. What is the </a:t>
            </a:r>
            <a:r>
              <a:rPr lang="en-US" b="1" dirty="0"/>
              <a:t>RTT Deviation </a:t>
            </a:r>
            <a:r>
              <a:rPr lang="en-US" dirty="0"/>
              <a:t>for the </a:t>
            </a:r>
            <a:r>
              <a:rPr lang="en-US" dirty="0" err="1"/>
              <a:t>the</a:t>
            </a:r>
            <a:r>
              <a:rPr lang="en-US" dirty="0"/>
              <a:t> third RTT?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9. What is the </a:t>
            </a:r>
            <a:r>
              <a:rPr lang="en-US" b="1" dirty="0"/>
              <a:t>TCP timeout </a:t>
            </a:r>
            <a:r>
              <a:rPr lang="en-US" dirty="0"/>
              <a:t>for the third RTT?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80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1044470"/>
          </a:xfrm>
        </p:spPr>
        <p:txBody>
          <a:bodyPr>
            <a:normAutofit fontScale="90000"/>
          </a:bodyPr>
          <a:lstStyle/>
          <a:p>
            <a:r>
              <a:rPr lang="en-US" cap="all" dirty="0"/>
              <a:t/>
            </a:r>
            <a:br>
              <a:rPr lang="en-US" cap="all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1" y="225425"/>
            <a:ext cx="9507683" cy="61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1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overview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2ACD2-5E28-0840-A1E8-F9AB901FE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1763" y="1253331"/>
            <a:ext cx="4842088" cy="4351338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altLang="en-US" sz="32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goal:</a:t>
            </a:r>
            <a:r>
              <a:rPr lang="en-US" alt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00050" indent="-285750">
              <a:buFont typeface="Wingdings" charset="2"/>
              <a:buChar char="§"/>
              <a:defRPr/>
            </a:pPr>
            <a:r>
              <a:rPr lang="en-US" sz="3200" dirty="0"/>
              <a:t>understand 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multiplexing, demultiplexing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congestion control</a:t>
            </a:r>
            <a:endParaRPr lang="en-US" sz="3200" dirty="0"/>
          </a:p>
          <a:p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68416" y="1815962"/>
            <a:ext cx="5994400" cy="4799013"/>
          </a:xfrm>
        </p:spPr>
        <p:txBody>
          <a:bodyPr>
            <a:normAutofit/>
          </a:bodyPr>
          <a:lstStyle/>
          <a:p>
            <a:pPr marL="457200" indent="-285750">
              <a:buFont typeface="Wingdings" charset="2"/>
              <a:buChar char="§"/>
              <a:defRPr/>
            </a:pPr>
            <a:r>
              <a:rPr lang="en-US" sz="3200" dirty="0"/>
              <a:t>learn about Internet transport layer protocols: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UDP: connectionless transport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TCP: connection-oriented reliable transport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 congestion control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084F46-D79C-3048-9B21-CEBC66650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54664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4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183946"/>
            <a:ext cx="6618109" cy="5624267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Connection-oriented transport: TCP</a:t>
            </a:r>
          </a:p>
          <a:p>
            <a:pPr marL="746125" lvl="1" indent="-288925">
              <a:buFont typeface="Arial"/>
              <a:buChar char="•"/>
              <a:defRPr/>
            </a:pPr>
            <a:r>
              <a:rPr lang="en-US" dirty="0"/>
              <a:t>segment structure</a:t>
            </a:r>
          </a:p>
          <a:p>
            <a:pPr marL="746125" lvl="1" indent="-288925">
              <a:buFont typeface="Arial"/>
              <a:buChar char="•"/>
              <a:defRPr/>
            </a:pPr>
            <a:r>
              <a:rPr lang="en-US" dirty="0"/>
              <a:t>reliable data transfer</a:t>
            </a:r>
          </a:p>
          <a:p>
            <a:pPr marL="746125" lvl="1" indent="-288925">
              <a:buFont typeface="Arial"/>
              <a:buChar char="•"/>
              <a:defRPr/>
            </a:pPr>
            <a:r>
              <a:rPr lang="en-US" dirty="0"/>
              <a:t>flow control</a:t>
            </a:r>
          </a:p>
          <a:p>
            <a:pPr marL="746125" lvl="1" indent="-288925">
              <a:buFont typeface="Arial"/>
              <a:buChar char="•"/>
              <a:defRPr/>
            </a:pPr>
            <a:r>
              <a:rPr lang="en-US" dirty="0"/>
              <a:t>connection management</a:t>
            </a:r>
            <a:endParaRPr lang="en-US" sz="3200" dirty="0"/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FDDC9-958A-FA4C-8403-56ABF73A6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4935B-A6B2-0C48-9638-656FA430E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overview  </a:t>
            </a:r>
            <a:r>
              <a:rPr lang="en-US" sz="3200" b="0" dirty="0"/>
              <a:t>RFCs: 793,1122, 2018, 5681, 7323</a:t>
            </a:r>
            <a:endParaRPr lang="en-US" sz="4400" b="0" dirty="0"/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BE7365D6-3297-0A41-9B2B-91B801F95815}"/>
              </a:ext>
            </a:extLst>
          </p:cNvPr>
          <p:cNvSpPr txBox="1">
            <a:spLocks noChangeArrowheads="1"/>
          </p:cNvSpPr>
          <p:nvPr/>
        </p:nvSpPr>
        <p:spPr>
          <a:xfrm>
            <a:off x="5949863" y="1322613"/>
            <a:ext cx="6012953" cy="553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cumulative ACKs</a:t>
            </a:r>
          </a:p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pipelining:</a:t>
            </a:r>
          </a:p>
          <a:p>
            <a:pPr marL="919163" marR="0" lvl="2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TCP congestion and flow control set window size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connection-oriented: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handshaking (exchange of control messages) initializes sender, receiver state before data exchange</a:t>
            </a: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controlled: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will not overwhelm receiver</a:t>
            </a:r>
          </a:p>
        </p:txBody>
      </p:sp>
      <p:sp>
        <p:nvSpPr>
          <p:cNvPr id="71" name="Rectangle 4">
            <a:extLst>
              <a:ext uri="{FF2B5EF4-FFF2-40B4-BE49-F238E27FC236}">
                <a16:creationId xmlns:a16="http://schemas.microsoft.com/office/drawing/2014/main" id="{B36C086D-3E3E-F04F-BB50-EE7FE6F1A87A}"/>
              </a:ext>
            </a:extLst>
          </p:cNvPr>
          <p:cNvSpPr txBox="1">
            <a:spLocks noChangeArrowheads="1"/>
          </p:cNvSpPr>
          <p:nvPr/>
        </p:nvSpPr>
        <p:spPr>
          <a:xfrm>
            <a:off x="687960" y="1322613"/>
            <a:ext cx="538298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point-to-point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919163" marR="0" lvl="2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one sender, one receiver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reliable, in-order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byte steam:</a:t>
            </a:r>
          </a:p>
          <a:p>
            <a:pPr marL="919163" marR="0" lvl="2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boundaries"</a:t>
            </a: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 duplex data: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bi-directional data flow in same connection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MSS: maximum segment size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9F10C56-26D5-5C45-B097-EE8A46539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5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Tahoma" panose="020B0604030504040204" pitchFamily="34" charset="0"/>
              </a:rPr>
              <a:t>Transport</a:t>
            </a: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7347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Tahoma" panose="020B0604030504040204" pitchFamily="34" charset="0"/>
              </a:rPr>
              <a:t>3-</a:t>
            </a:r>
            <a:fld id="{677691B6-32A6-4A49-9CD2-EA6F9C721660}" type="slidenum">
              <a:rPr 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1879600" y="252414"/>
            <a:ext cx="8243888" cy="8858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TCP: Overview  </a:t>
            </a:r>
            <a:r>
              <a:rPr lang="en-US" sz="2400">
                <a:ea typeface="ＭＳ Ｐゴシック" charset="0"/>
              </a:rPr>
              <a:t>RFCs: 793,1122,1323, 2018, 2581</a:t>
            </a:r>
            <a:endParaRPr lang="en-US">
              <a:ea typeface="ＭＳ Ｐゴシック" charset="0"/>
              <a:cs typeface="+mj-cs"/>
            </a:endParaRPr>
          </a:p>
        </p:txBody>
      </p:sp>
      <p:pic>
        <p:nvPicPr>
          <p:cNvPr id="57351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925514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9873" y="1444336"/>
            <a:ext cx="10193481" cy="508115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Three-way handshaking:</a:t>
            </a:r>
          </a:p>
          <a:p>
            <a:r>
              <a:rPr lang="en-US" dirty="0">
                <a:solidFill>
                  <a:srgbClr val="FF0000"/>
                </a:solidFill>
              </a:rPr>
              <a:t>client first </a:t>
            </a:r>
            <a:r>
              <a:rPr lang="en-US" dirty="0"/>
              <a:t>sends a special TCP segment; the server responds with a </a:t>
            </a: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/>
              <a:t> special TCP segment; and  finally the client responds again with a </a:t>
            </a:r>
            <a:r>
              <a:rPr lang="en-US" dirty="0">
                <a:solidFill>
                  <a:srgbClr val="FF0000"/>
                </a:solidFill>
              </a:rPr>
              <a:t>third</a:t>
            </a:r>
            <a:r>
              <a:rPr lang="en-US" dirty="0"/>
              <a:t> special segment. </a:t>
            </a:r>
          </a:p>
          <a:p>
            <a:r>
              <a:rPr lang="en-US" dirty="0"/>
              <a:t>The first two segments carry no payload, that is, no application-layer data; the third of these segments may carry a payload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three segments are sent between the two hosts, this connection-establishment procedure is often referred to as a </a:t>
            </a:r>
            <a:r>
              <a:rPr lang="en-US" b="1" dirty="0"/>
              <a:t>three-way handshake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56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5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Tahoma" panose="020B0604030504040204" pitchFamily="34" charset="0"/>
              </a:rPr>
              <a:t>Transport</a:t>
            </a: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7347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Tahoma" panose="020B0604030504040204" pitchFamily="34" charset="0"/>
              </a:rPr>
              <a:t>3-</a:t>
            </a:r>
            <a:fld id="{677691B6-32A6-4A49-9CD2-EA6F9C721660}" type="slidenum">
              <a:rPr 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1879600" y="252414"/>
            <a:ext cx="8243888" cy="885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TCP: Overview  </a:t>
            </a:r>
            <a:r>
              <a:rPr lang="en-US" sz="2400" dirty="0">
                <a:ea typeface="ＭＳ Ｐゴシック" charset="0"/>
              </a:rPr>
              <a:t>RFCs: 793,1122,1323, 2018, 2581</a:t>
            </a:r>
            <a:endParaRPr lang="en-US" dirty="0">
              <a:ea typeface="ＭＳ Ｐゴシック" charset="0"/>
              <a:cs typeface="+mj-cs"/>
            </a:endParaRPr>
          </a:p>
        </p:txBody>
      </p:sp>
      <p:pic>
        <p:nvPicPr>
          <p:cNvPr id="57351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925514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1155702"/>
            <a:ext cx="8467725" cy="5154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TCP send and receive Buffers:</a:t>
            </a:r>
          </a:p>
          <a:p>
            <a:r>
              <a:rPr lang="en-US" sz="2400" dirty="0"/>
              <a:t>TCP connection consists of </a:t>
            </a:r>
            <a:r>
              <a:rPr lang="en-US" sz="2400" dirty="0">
                <a:solidFill>
                  <a:srgbClr val="C00000"/>
                </a:solidFill>
              </a:rPr>
              <a:t>buffers, variables, and a socket connection</a:t>
            </a:r>
            <a:r>
              <a:rPr lang="en-US" sz="2400" dirty="0"/>
              <a:t> to a process in one host, and another set of </a:t>
            </a:r>
            <a:r>
              <a:rPr lang="en-US" sz="2400" dirty="0">
                <a:solidFill>
                  <a:srgbClr val="C00000"/>
                </a:solidFill>
              </a:rPr>
              <a:t>buffers, variables, and a socket connection</a:t>
            </a:r>
            <a:r>
              <a:rPr lang="en-US" sz="2400" dirty="0"/>
              <a:t> to a process in another </a:t>
            </a:r>
            <a:r>
              <a:rPr lang="en-US" dirty="0"/>
              <a:t>host.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85" y="3205592"/>
            <a:ext cx="6661171" cy="31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5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Tahoma" panose="020B0604030504040204" pitchFamily="34" charset="0"/>
              </a:rPr>
              <a:t>Transport</a:t>
            </a:r>
            <a:r>
              <a:rPr lang="en-US" sz="1400">
                <a:latin typeface="Tahoma" panose="020B0604030504040204" pitchFamily="34" charset="0"/>
              </a:rPr>
              <a:t> </a:t>
            </a:r>
            <a:r>
              <a:rPr 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7347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Tahoma" panose="020B0604030504040204" pitchFamily="34" charset="0"/>
              </a:rPr>
              <a:t>3-</a:t>
            </a:r>
            <a:fld id="{677691B6-32A6-4A49-9CD2-EA6F9C721660}" type="slidenum">
              <a:rPr 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1879600" y="252414"/>
            <a:ext cx="8243888" cy="8858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TCP: Overview  </a:t>
            </a:r>
            <a:r>
              <a:rPr lang="en-US" sz="2400" dirty="0">
                <a:ea typeface="ＭＳ Ｐゴシック" charset="0"/>
              </a:rPr>
              <a:t>RFCs: 793,1122,1323, 2018, 2581</a:t>
            </a:r>
            <a:endParaRPr lang="en-US" dirty="0">
              <a:ea typeface="ＭＳ Ｐゴシック" charset="0"/>
              <a:cs typeface="+mj-cs"/>
            </a:endParaRPr>
          </a:p>
        </p:txBody>
      </p:sp>
      <p:pic>
        <p:nvPicPr>
          <p:cNvPr id="57351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925514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0037" y="1236518"/>
            <a:ext cx="9735416" cy="489710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Maximum Segment Size (MSS):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Maximum amount of data that can be grabbed and placed in a segment is limited by </a:t>
            </a:r>
            <a:r>
              <a:rPr lang="en-US" b="1" dirty="0"/>
              <a:t>MSS</a:t>
            </a:r>
          </a:p>
          <a:p>
            <a:r>
              <a:rPr lang="en-US" dirty="0"/>
              <a:t>Maximum amount of application layer data that can be placed in a </a:t>
            </a:r>
            <a:r>
              <a:rPr lang="en-US" dirty="0" smtClean="0"/>
              <a:t>segment, not the size of TCP segment</a:t>
            </a:r>
          </a:p>
          <a:p>
            <a:r>
              <a:rPr lang="en-US" dirty="0" smtClean="0"/>
              <a:t>MSS is determined by </a:t>
            </a:r>
            <a:r>
              <a:rPr lang="en-US" b="1" dirty="0" smtClean="0"/>
              <a:t>(Maximum Transmission unit) MTU, </a:t>
            </a:r>
            <a:r>
              <a:rPr lang="en-US" i="1" dirty="0" smtClean="0"/>
              <a:t>length of largest link-layer frame that can be sent by local sending hist. Ethernet – 1500 bytes MTU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288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segment structure</a:t>
            </a:r>
            <a:endParaRPr lang="en-US" sz="4400" b="0" dirty="0"/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1438C6A7-F9CB-854D-92BB-74AFAE175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073" y="1560062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1" name="Rectangle 5">
            <a:extLst>
              <a:ext uri="{FF2B5EF4-FFF2-40B4-BE49-F238E27FC236}">
                <a16:creationId xmlns:a16="http://schemas.microsoft.com/office/drawing/2014/main" id="{21D47CEF-020C-9C44-AB75-DA719011C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348" y="1675949"/>
            <a:ext cx="3951287" cy="480536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F66122-9E4A-7644-B40C-189BABEA3388}"/>
              </a:ext>
            </a:extLst>
          </p:cNvPr>
          <p:cNvGrpSpPr/>
          <p:nvPr/>
        </p:nvGrpSpPr>
        <p:grpSpPr>
          <a:xfrm>
            <a:off x="4495573" y="1661303"/>
            <a:ext cx="3450544" cy="401997"/>
            <a:chOff x="4495573" y="1661303"/>
            <a:chExt cx="3450544" cy="401997"/>
          </a:xfrm>
        </p:grpSpPr>
        <p:sp>
          <p:nvSpPr>
            <p:cNvPr id="62" name="Text Box 6">
              <a:extLst>
                <a:ext uri="{FF2B5EF4-FFF2-40B4-BE49-F238E27FC236}">
                  <a16:creationId xmlns:a16="http://schemas.microsoft.com/office/drawing/2014/main" id="{A183A89B-2122-E141-9DF3-203A60EFF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573" y="1661303"/>
              <a:ext cx="1663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source port #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" name="Text Box 7">
              <a:extLst>
                <a:ext uri="{FF2B5EF4-FFF2-40B4-BE49-F238E27FC236}">
                  <a16:creationId xmlns:a16="http://schemas.microsoft.com/office/drawing/2014/main" id="{E52BAEBA-8AEA-B545-A35F-AEB619084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992" y="1666425"/>
              <a:ext cx="13811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dest port #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64" name="Line 8">
            <a:extLst>
              <a:ext uri="{FF2B5EF4-FFF2-40B4-BE49-F238E27FC236}">
                <a16:creationId xmlns:a16="http://schemas.microsoft.com/office/drawing/2014/main" id="{BDC40F37-DD1A-6848-AB76-2EA7683B9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523" y="2050599"/>
            <a:ext cx="3946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5" name="Line 9">
            <a:extLst>
              <a:ext uri="{FF2B5EF4-FFF2-40B4-BE49-F238E27FC236}">
                <a16:creationId xmlns:a16="http://schemas.microsoft.com/office/drawing/2014/main" id="{92C91585-33BC-084B-A3CF-F5A7CD082B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173" y="2430012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52304C-19AC-C84B-842E-CBCC3EA9E153}"/>
              </a:ext>
            </a:extLst>
          </p:cNvPr>
          <p:cNvGrpSpPr/>
          <p:nvPr/>
        </p:nvGrpSpPr>
        <p:grpSpPr>
          <a:xfrm>
            <a:off x="4324123" y="1145724"/>
            <a:ext cx="3935412" cy="366713"/>
            <a:chOff x="4324123" y="1145724"/>
            <a:chExt cx="3935412" cy="366713"/>
          </a:xfrm>
        </p:grpSpPr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D7A6E153-CAA2-2E43-9742-982E16926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248" y="1145724"/>
              <a:ext cx="857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32 bits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8" name="Line 12">
              <a:extLst>
                <a:ext uri="{FF2B5EF4-FFF2-40B4-BE49-F238E27FC236}">
                  <a16:creationId xmlns:a16="http://schemas.microsoft.com/office/drawing/2014/main" id="{C28AE80D-AED7-BB43-AEEF-9A3E95D70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2373" y="1391787"/>
              <a:ext cx="1427162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9" name="Line 13">
              <a:extLst>
                <a:ext uri="{FF2B5EF4-FFF2-40B4-BE49-F238E27FC236}">
                  <a16:creationId xmlns:a16="http://schemas.microsoft.com/office/drawing/2014/main" id="{0FE91D57-DF52-A948-8B79-BE2C69D240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324123" y="1402899"/>
              <a:ext cx="13414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Line 16">
            <a:extLst>
              <a:ext uri="{FF2B5EF4-FFF2-40B4-BE49-F238E27FC236}">
                <a16:creationId xmlns:a16="http://schemas.microsoft.com/office/drawing/2014/main" id="{ADBC9EF8-B51B-F249-8F7B-C16F5F07A2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2698" y="2811012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6" name="Line 18">
            <a:extLst>
              <a:ext uri="{FF2B5EF4-FFF2-40B4-BE49-F238E27FC236}">
                <a16:creationId xmlns:a16="http://schemas.microsoft.com/office/drawing/2014/main" id="{32231029-9349-864B-ABF1-0D56E5582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7935" y="3206299"/>
            <a:ext cx="39512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7" name="Line 19">
            <a:extLst>
              <a:ext uri="{FF2B5EF4-FFF2-40B4-BE49-F238E27FC236}">
                <a16:creationId xmlns:a16="http://schemas.microsoft.com/office/drawing/2014/main" id="{F2503E28-C28E-B541-932B-7E2993655C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173" y="3596824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8" name="Line 20">
            <a:extLst>
              <a:ext uri="{FF2B5EF4-FFF2-40B4-BE49-F238E27FC236}">
                <a16:creationId xmlns:a16="http://schemas.microsoft.com/office/drawing/2014/main" id="{10D5BEAE-CBC6-5040-B37E-6D12FC20E9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173" y="4158799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9" name="Line 21">
            <a:extLst>
              <a:ext uri="{FF2B5EF4-FFF2-40B4-BE49-F238E27FC236}">
                <a16:creationId xmlns:a16="http://schemas.microsoft.com/office/drawing/2014/main" id="{A186AEBD-F0F5-494B-9D24-09B988878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03735" y="2814187"/>
            <a:ext cx="4763" cy="777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7" name="Line 29">
            <a:extLst>
              <a:ext uri="{FF2B5EF4-FFF2-40B4-BE49-F238E27FC236}">
                <a16:creationId xmlns:a16="http://schemas.microsoft.com/office/drawing/2014/main" id="{B0BB3064-7239-A344-B7D3-3350540CF7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8735" y="2814187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22FDEDB0-0202-4C4C-9B34-FF72CC278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4748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89" name="Line 31">
            <a:extLst>
              <a:ext uri="{FF2B5EF4-FFF2-40B4-BE49-F238E27FC236}">
                <a16:creationId xmlns:a16="http://schemas.microsoft.com/office/drawing/2014/main" id="{9AF172E8-0A6A-6644-BD77-F1EE190D4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5998" y="2818949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96" name="Text Box 38">
            <a:extLst>
              <a:ext uri="{FF2B5EF4-FFF2-40B4-BE49-F238E27FC236}">
                <a16:creationId xmlns:a16="http://schemas.microsoft.com/office/drawing/2014/main" id="{A4AA77C6-3CD5-F642-BD90-B898C462C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966" y="2822952"/>
            <a:ext cx="482824" cy="40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not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used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97" name="Line 39">
            <a:extLst>
              <a:ext uri="{FF2B5EF4-FFF2-40B4-BE49-F238E27FC236}">
                <a16:creationId xmlns:a16="http://schemas.microsoft.com/office/drawing/2014/main" id="{356A6247-1FB1-3845-A2C5-956708DFFB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3766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5F3ABB6-FC22-8E45-923B-C272F3E47C12}"/>
              </a:ext>
            </a:extLst>
          </p:cNvPr>
          <p:cNvGrpSpPr/>
          <p:nvPr/>
        </p:nvGrpSpPr>
        <p:grpSpPr>
          <a:xfrm>
            <a:off x="6405335" y="2817362"/>
            <a:ext cx="5252586" cy="731484"/>
            <a:chOff x="6405335" y="2817362"/>
            <a:chExt cx="5252586" cy="731484"/>
          </a:xfrm>
        </p:grpSpPr>
        <p:sp>
          <p:nvSpPr>
            <p:cNvPr id="80" name="Text Box 22">
              <a:extLst>
                <a:ext uri="{FF2B5EF4-FFF2-40B4-BE49-F238E27FC236}">
                  <a16:creationId xmlns:a16="http://schemas.microsoft.com/office/drawing/2014/main" id="{C121B465-E333-C34D-A9B1-4EC95AB29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335" y="2817362"/>
              <a:ext cx="1746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receive window</a:t>
              </a:r>
            </a:p>
          </p:txBody>
        </p:sp>
        <p:sp>
          <p:nvSpPr>
            <p:cNvPr id="107" name="Text Box 49">
              <a:extLst>
                <a:ext uri="{FF2B5EF4-FFF2-40B4-BE49-F238E27FC236}">
                  <a16:creationId xmlns:a16="http://schemas.microsoft.com/office/drawing/2014/main" id="{C1196D10-63E5-F146-A338-FB6B53C00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4900" y="2847115"/>
              <a:ext cx="2933021" cy="70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flow control: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# bytes receiver willing to accept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1" name="Line 53">
              <a:extLst>
                <a:ext uri="{FF2B5EF4-FFF2-40B4-BE49-F238E27FC236}">
                  <a16:creationId xmlns:a16="http://schemas.microsoft.com/office/drawing/2014/main" id="{AF202832-D8A0-CC44-AEC9-474E90CA4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42852" y="3044701"/>
              <a:ext cx="582048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BAA956-8E89-0A4A-A4BC-91B08D93CC59}"/>
              </a:ext>
            </a:extLst>
          </p:cNvPr>
          <p:cNvGrpSpPr/>
          <p:nvPr/>
        </p:nvGrpSpPr>
        <p:grpSpPr>
          <a:xfrm>
            <a:off x="4979760" y="1674436"/>
            <a:ext cx="7040433" cy="1034129"/>
            <a:chOff x="4979760" y="1674436"/>
            <a:chExt cx="7040433" cy="1034129"/>
          </a:xfrm>
        </p:grpSpPr>
        <p:sp>
          <p:nvSpPr>
            <p:cNvPr id="73" name="Text Box 15">
              <a:extLst>
                <a:ext uri="{FF2B5EF4-FFF2-40B4-BE49-F238E27FC236}">
                  <a16:creationId xmlns:a16="http://schemas.microsoft.com/office/drawing/2014/main" id="{2925631F-CA45-E24E-A2A3-36475CE0E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9760" y="2029962"/>
              <a:ext cx="24860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sequence number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8" name="Text Box 50">
              <a:extLst>
                <a:ext uri="{FF2B5EF4-FFF2-40B4-BE49-F238E27FC236}">
                  <a16:creationId xmlns:a16="http://schemas.microsoft.com/office/drawing/2014/main" id="{62087231-CA89-9F46-9993-D5CE4726B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4900" y="1674436"/>
              <a:ext cx="3295293" cy="1034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segment seq  #: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counting bytes of data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into bytestream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(not segments!)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3" name="Line 55">
              <a:extLst>
                <a:ext uri="{FF2B5EF4-FFF2-40B4-BE49-F238E27FC236}">
                  <a16:creationId xmlns:a16="http://schemas.microsoft.com/office/drawing/2014/main" id="{69F8FE7B-57A5-CA45-A15F-AB7CA1D8D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924797" y="2244436"/>
              <a:ext cx="800102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3475873-1909-F649-A643-DFFF77ECF966}"/>
              </a:ext>
            </a:extLst>
          </p:cNvPr>
          <p:cNvGrpSpPr/>
          <p:nvPr/>
        </p:nvGrpSpPr>
        <p:grpSpPr>
          <a:xfrm>
            <a:off x="5398860" y="4614412"/>
            <a:ext cx="5770816" cy="1113459"/>
            <a:chOff x="5398860" y="4614412"/>
            <a:chExt cx="5770816" cy="1113459"/>
          </a:xfrm>
        </p:grpSpPr>
        <p:sp>
          <p:nvSpPr>
            <p:cNvPr id="72" name="Text Box 14">
              <a:extLst>
                <a:ext uri="{FF2B5EF4-FFF2-40B4-BE49-F238E27FC236}">
                  <a16:creationId xmlns:a16="http://schemas.microsoft.com/office/drawing/2014/main" id="{394540FC-9B80-C049-964F-3AEAF7A4B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8860" y="4614412"/>
              <a:ext cx="200501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(variable length)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CEFBFE2-D6C5-6C4B-85CD-C2B1704479E4}"/>
                </a:ext>
              </a:extLst>
            </p:cNvPr>
            <p:cNvSpPr txBox="1"/>
            <p:nvPr/>
          </p:nvSpPr>
          <p:spPr>
            <a:xfrm>
              <a:off x="8980285" y="4638342"/>
              <a:ext cx="2189391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sent by application into TCP socket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6493B77-D766-824F-B26A-A73B9CE92231}"/>
                </a:ext>
              </a:extLst>
            </p:cNvPr>
            <p:cNvCxnSpPr>
              <a:cxnSpLocks/>
            </p:cNvCxnSpPr>
            <p:nvPr/>
          </p:nvCxnSpPr>
          <p:spPr>
            <a:xfrm>
              <a:off x="6727821" y="5150307"/>
              <a:ext cx="214947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59DCBE-5CE4-3C4C-AE43-7FF674B5D23E}"/>
              </a:ext>
            </a:extLst>
          </p:cNvPr>
          <p:cNvGrpSpPr/>
          <p:nvPr/>
        </p:nvGrpSpPr>
        <p:grpSpPr>
          <a:xfrm>
            <a:off x="230393" y="1952743"/>
            <a:ext cx="7771793" cy="1241280"/>
            <a:chOff x="230393" y="1952743"/>
            <a:chExt cx="7771793" cy="1241280"/>
          </a:xfrm>
        </p:grpSpPr>
        <p:sp>
          <p:nvSpPr>
            <p:cNvPr id="137" name="Text Box 35">
              <a:extLst>
                <a:ext uri="{FF2B5EF4-FFF2-40B4-BE49-F238E27FC236}">
                  <a16:creationId xmlns:a16="http://schemas.microsoft.com/office/drawing/2014/main" id="{56F627F0-D04E-AD42-8864-F7B517B4A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7297" y="2855469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A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79D87E-87A4-BA4A-B25D-D60B162F998C}"/>
                </a:ext>
              </a:extLst>
            </p:cNvPr>
            <p:cNvGrpSpPr/>
            <p:nvPr/>
          </p:nvGrpSpPr>
          <p:grpSpPr>
            <a:xfrm>
              <a:off x="230393" y="1952743"/>
              <a:ext cx="7771793" cy="971860"/>
              <a:chOff x="217867" y="1965269"/>
              <a:chExt cx="7771793" cy="971860"/>
            </a:xfrm>
          </p:grpSpPr>
          <p:sp>
            <p:nvSpPr>
              <p:cNvPr id="75" name="Text Box 17">
                <a:extLst>
                  <a:ext uri="{FF2B5EF4-FFF2-40B4-BE49-F238E27FC236}">
                    <a16:creationId xmlns:a16="http://schemas.microsoft.com/office/drawing/2014/main" id="{0864898F-71F3-8C4E-ACBC-273A8F765C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9710" y="2430012"/>
                <a:ext cx="340995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acknowledgement number</a:t>
                </a:r>
              </a:p>
            </p:txBody>
          </p:sp>
          <p:sp>
            <p:nvSpPr>
              <p:cNvPr id="119" name="Text Box 42">
                <a:extLst>
                  <a:ext uri="{FF2B5EF4-FFF2-40B4-BE49-F238E27FC236}">
                    <a16:creationId xmlns:a16="http://schemas.microsoft.com/office/drawing/2014/main" id="{C0762B76-1537-D346-8718-8BAF6E1F14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867" y="1965269"/>
                <a:ext cx="3287333" cy="701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ACK: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seq # of next expected byte; A bit: this is an ACK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0" name="Line 46">
                <a:extLst>
                  <a:ext uri="{FF2B5EF4-FFF2-40B4-BE49-F238E27FC236}">
                    <a16:creationId xmlns:a16="http://schemas.microsoft.com/office/drawing/2014/main" id="{412FF679-1D4F-2847-94BC-15BFC61FB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200" y="2417523"/>
                <a:ext cx="2076276" cy="519606"/>
              </a:xfrm>
              <a:custGeom>
                <a:avLst/>
                <a:gdLst>
                  <a:gd name="connsiteX0" fmla="*/ 0 w 2082626"/>
                  <a:gd name="connsiteY0" fmla="*/ 0 h 560881"/>
                  <a:gd name="connsiteX1" fmla="*/ 2082626 w 2082626"/>
                  <a:gd name="connsiteY1" fmla="*/ 560881 h 560881"/>
                  <a:gd name="connsiteX0" fmla="*/ 0 w 2076276"/>
                  <a:gd name="connsiteY0" fmla="*/ 0 h 519606"/>
                  <a:gd name="connsiteX1" fmla="*/ 2076276 w 2076276"/>
                  <a:gd name="connsiteY1" fmla="*/ 519606 h 51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76276" h="519606">
                    <a:moveTo>
                      <a:pt x="0" y="0"/>
                    </a:moveTo>
                    <a:cubicBezTo>
                      <a:pt x="694209" y="186960"/>
                      <a:pt x="1382067" y="332646"/>
                      <a:pt x="2076276" y="519606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9" name="Line 46">
                <a:extLst>
                  <a:ext uri="{FF2B5EF4-FFF2-40B4-BE49-F238E27FC236}">
                    <a16:creationId xmlns:a16="http://schemas.microsoft.com/office/drawing/2014/main" id="{EB8BFD18-324C-2547-AC63-1A0429ECF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200" y="2404996"/>
                <a:ext cx="1263476" cy="215853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3AA9D9-F43E-B546-80D0-95A95FF3FD84}"/>
              </a:ext>
            </a:extLst>
          </p:cNvPr>
          <p:cNvGrpSpPr/>
          <p:nvPr/>
        </p:nvGrpSpPr>
        <p:grpSpPr>
          <a:xfrm>
            <a:off x="1895418" y="3659802"/>
            <a:ext cx="5828956" cy="1090980"/>
            <a:chOff x="1895418" y="3659802"/>
            <a:chExt cx="5828956" cy="1090980"/>
          </a:xfrm>
        </p:grpSpPr>
        <p:sp>
          <p:nvSpPr>
            <p:cNvPr id="98" name="Text Box 40">
              <a:extLst>
                <a:ext uri="{FF2B5EF4-FFF2-40B4-BE49-F238E27FC236}">
                  <a16:creationId xmlns:a16="http://schemas.microsoft.com/office/drawing/2014/main" id="{CF922213-3DD4-4C4D-B198-ADF3A29ED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361" y="3659802"/>
              <a:ext cx="289401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options (variable length)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9" name="Text Box 42">
              <a:extLst>
                <a:ext uri="{FF2B5EF4-FFF2-40B4-BE49-F238E27FC236}">
                  <a16:creationId xmlns:a16="http://schemas.microsoft.com/office/drawing/2014/main" id="{0BC58028-06B7-1A4E-8510-AE6EC1534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5418" y="4326050"/>
              <a:ext cx="1688926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options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63A6281-16AF-5F4C-91CB-DC46FB513501}"/>
                </a:ext>
              </a:extLst>
            </p:cNvPr>
            <p:cNvCxnSpPr>
              <a:cxnSpLocks/>
              <a:stCxn id="99" idx="3"/>
              <a:endCxn id="98" idx="1"/>
            </p:cNvCxnSpPr>
            <p:nvPr/>
          </p:nvCxnSpPr>
          <p:spPr>
            <a:xfrm flipV="1">
              <a:off x="3584344" y="3859857"/>
              <a:ext cx="1246017" cy="67855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A3E3DD-D73E-3547-B33E-7D97BEE9201E}"/>
              </a:ext>
            </a:extLst>
          </p:cNvPr>
          <p:cNvGrpSpPr/>
          <p:nvPr/>
        </p:nvGrpSpPr>
        <p:grpSpPr>
          <a:xfrm>
            <a:off x="318075" y="2819126"/>
            <a:ext cx="4456458" cy="424732"/>
            <a:chOff x="318075" y="2819126"/>
            <a:chExt cx="4456458" cy="424732"/>
          </a:xfrm>
        </p:grpSpPr>
        <p:sp>
          <p:nvSpPr>
            <p:cNvPr id="95" name="Text Box 37">
              <a:extLst>
                <a:ext uri="{FF2B5EF4-FFF2-40B4-BE49-F238E27FC236}">
                  <a16:creationId xmlns:a16="http://schemas.microsoft.com/office/drawing/2014/main" id="{71EB8016-A1DB-1C48-954C-FFBE5CF06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884" y="2826980"/>
              <a:ext cx="495649" cy="407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head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len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</p:txBody>
        </p:sp>
        <p:sp>
          <p:nvSpPr>
            <p:cNvPr id="93" name="Text Box 42">
              <a:extLst>
                <a:ext uri="{FF2B5EF4-FFF2-40B4-BE49-F238E27FC236}">
                  <a16:creationId xmlns:a16="http://schemas.microsoft.com/office/drawing/2014/main" id="{23616F6F-F6F8-274A-8F63-2AC8E94CA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75" y="2819126"/>
              <a:ext cx="3287333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length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(of TCP header)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004F6AA-C795-934B-B4F0-CA6FD9652FA1}"/>
                </a:ext>
              </a:extLst>
            </p:cNvPr>
            <p:cNvCxnSpPr>
              <a:cxnSpLocks/>
            </p:cNvCxnSpPr>
            <p:nvPr/>
          </p:nvCxnSpPr>
          <p:spPr>
            <a:xfrm>
              <a:off x="3544867" y="3031480"/>
              <a:ext cx="783888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6175C2-99D1-404D-ADB0-0C09C4338566}"/>
              </a:ext>
            </a:extLst>
          </p:cNvPr>
          <p:cNvGrpSpPr/>
          <p:nvPr/>
        </p:nvGrpSpPr>
        <p:grpSpPr>
          <a:xfrm>
            <a:off x="-24878" y="3174115"/>
            <a:ext cx="6031751" cy="424732"/>
            <a:chOff x="-24878" y="3174115"/>
            <a:chExt cx="6031751" cy="424732"/>
          </a:xfrm>
        </p:grpSpPr>
        <p:sp>
          <p:nvSpPr>
            <p:cNvPr id="82" name="Text Box 24">
              <a:extLst>
                <a:ext uri="{FF2B5EF4-FFF2-40B4-BE49-F238E27FC236}">
                  <a16:creationId xmlns:a16="http://schemas.microsoft.com/office/drawing/2014/main" id="{DA04993C-122C-384A-9568-6515DE95D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023" y="3203124"/>
              <a:ext cx="1212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checksum</a:t>
              </a:r>
            </a:p>
          </p:txBody>
        </p:sp>
        <p:sp>
          <p:nvSpPr>
            <p:cNvPr id="109" name="Text Box 51">
              <a:extLst>
                <a:ext uri="{FF2B5EF4-FFF2-40B4-BE49-F238E27FC236}">
                  <a16:creationId xmlns:a16="http://schemas.microsoft.com/office/drawing/2014/main" id="{CE090396-5F4D-6E4E-AA9C-2778A62E7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878" y="3174115"/>
              <a:ext cx="3595495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Internet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checksum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F87AC36-0055-DB45-A995-89129C5BB34A}"/>
                </a:ext>
              </a:extLst>
            </p:cNvPr>
            <p:cNvCxnSpPr>
              <a:cxnSpLocks/>
              <a:stCxn id="109" idx="3"/>
              <a:endCxn id="82" idx="1"/>
            </p:cNvCxnSpPr>
            <p:nvPr/>
          </p:nvCxnSpPr>
          <p:spPr>
            <a:xfrm>
              <a:off x="3570617" y="3386481"/>
              <a:ext cx="1223406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Line 10">
            <a:extLst>
              <a:ext uri="{FF2B5EF4-FFF2-40B4-BE49-F238E27FC236}">
                <a16:creationId xmlns:a16="http://schemas.microsoft.com/office/drawing/2014/main" id="{A7BD37B6-D73B-A04D-BDC5-AC47A5470D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89447" y="1679374"/>
            <a:ext cx="1761" cy="36518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4" name="Line 26">
            <a:extLst>
              <a:ext uri="{FF2B5EF4-FFF2-40B4-BE49-F238E27FC236}">
                <a16:creationId xmlns:a16="http://schemas.microsoft.com/office/drawing/2014/main" id="{E9E32468-C9DF-C94D-9DAD-F82B75D02C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0711" y="2804662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85" name="Line 27">
            <a:extLst>
              <a:ext uri="{FF2B5EF4-FFF2-40B4-BE49-F238E27FC236}">
                <a16:creationId xmlns:a16="http://schemas.microsoft.com/office/drawing/2014/main" id="{595D2D86-0F8D-4945-A03B-3D969A9DA2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92924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86" name="Line 28">
            <a:extLst>
              <a:ext uri="{FF2B5EF4-FFF2-40B4-BE49-F238E27FC236}">
                <a16:creationId xmlns:a16="http://schemas.microsoft.com/office/drawing/2014/main" id="{480E04C4-4E6B-614E-B6E0-47722F1E73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0374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BB42C1-3F72-AF44-97A0-27D00776292C}"/>
              </a:ext>
            </a:extLst>
          </p:cNvPr>
          <p:cNvGrpSpPr/>
          <p:nvPr/>
        </p:nvGrpSpPr>
        <p:grpSpPr>
          <a:xfrm>
            <a:off x="172543" y="2863949"/>
            <a:ext cx="6190466" cy="2660551"/>
            <a:chOff x="172543" y="2863949"/>
            <a:chExt cx="6190466" cy="2660551"/>
          </a:xfrm>
        </p:grpSpPr>
        <p:sp>
          <p:nvSpPr>
            <p:cNvPr id="102" name="Text Box 44">
              <a:extLst>
                <a:ext uri="{FF2B5EF4-FFF2-40B4-BE49-F238E27FC236}">
                  <a16:creationId xmlns:a16="http://schemas.microsoft.com/office/drawing/2014/main" id="{26B4BE77-FB6F-AB48-BDB1-C2E23D556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43" y="4822769"/>
              <a:ext cx="3419248" cy="70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RST, SYN, FIN: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connection management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60B1CDA3-93F4-6C43-A635-618B9929B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8336" y="3152325"/>
              <a:ext cx="2678659" cy="2026938"/>
            </a:xfrm>
            <a:custGeom>
              <a:avLst/>
              <a:gdLst>
                <a:gd name="T0" fmla="*/ 0 w 1458"/>
                <a:gd name="T1" fmla="*/ 2147483647 h 444"/>
                <a:gd name="T2" fmla="*/ 2147483647 w 1458"/>
                <a:gd name="T3" fmla="*/ 0 h 444"/>
                <a:gd name="T4" fmla="*/ 2147483647 w 1458"/>
                <a:gd name="T5" fmla="*/ 2147483647 h 444"/>
                <a:gd name="T6" fmla="*/ 0 60000 65536"/>
                <a:gd name="T7" fmla="*/ 0 60000 65536"/>
                <a:gd name="T8" fmla="*/ 0 60000 65536"/>
                <a:gd name="connsiteX0" fmla="*/ 0 w 10533"/>
                <a:gd name="connsiteY0" fmla="*/ 10875 h 10875"/>
                <a:gd name="connsiteX1" fmla="*/ 9093 w 10533"/>
                <a:gd name="connsiteY1" fmla="*/ 0 h 10875"/>
                <a:gd name="connsiteX2" fmla="*/ 10533 w 10533"/>
                <a:gd name="connsiteY2" fmla="*/ 135 h 10875"/>
                <a:gd name="connsiteX0" fmla="*/ 0 w 11345"/>
                <a:gd name="connsiteY0" fmla="*/ 13363 h 13363"/>
                <a:gd name="connsiteX1" fmla="*/ 9905 w 11345"/>
                <a:gd name="connsiteY1" fmla="*/ 0 h 13363"/>
                <a:gd name="connsiteX2" fmla="*/ 11345 w 11345"/>
                <a:gd name="connsiteY2" fmla="*/ 135 h 13363"/>
                <a:gd name="connsiteX0" fmla="*/ 0 w 11465"/>
                <a:gd name="connsiteY0" fmla="*/ 23977 h 23977"/>
                <a:gd name="connsiteX1" fmla="*/ 10025 w 11465"/>
                <a:gd name="connsiteY1" fmla="*/ 0 h 23977"/>
                <a:gd name="connsiteX2" fmla="*/ 11465 w 11465"/>
                <a:gd name="connsiteY2" fmla="*/ 135 h 23977"/>
                <a:gd name="connsiteX0" fmla="*/ 0 w 11405"/>
                <a:gd name="connsiteY0" fmla="*/ 28694 h 28694"/>
                <a:gd name="connsiteX1" fmla="*/ 9965 w 11405"/>
                <a:gd name="connsiteY1" fmla="*/ 0 h 28694"/>
                <a:gd name="connsiteX2" fmla="*/ 11405 w 11405"/>
                <a:gd name="connsiteY2" fmla="*/ 135 h 28694"/>
                <a:gd name="connsiteX0" fmla="*/ 0 w 11391"/>
                <a:gd name="connsiteY0" fmla="*/ 28694 h 28694"/>
                <a:gd name="connsiteX1" fmla="*/ 9965 w 11391"/>
                <a:gd name="connsiteY1" fmla="*/ 0 h 28694"/>
                <a:gd name="connsiteX2" fmla="*/ 11391 w 11391"/>
                <a:gd name="connsiteY2" fmla="*/ 0 h 28694"/>
                <a:gd name="connsiteX0" fmla="*/ 0 w 11877"/>
                <a:gd name="connsiteY0" fmla="*/ 32885 h 32885"/>
                <a:gd name="connsiteX1" fmla="*/ 10451 w 11877"/>
                <a:gd name="connsiteY1" fmla="*/ 0 h 32885"/>
                <a:gd name="connsiteX2" fmla="*/ 11877 w 11877"/>
                <a:gd name="connsiteY2" fmla="*/ 0 h 32885"/>
                <a:gd name="connsiteX0" fmla="*/ 0 w 11573"/>
                <a:gd name="connsiteY0" fmla="*/ 32885 h 32885"/>
                <a:gd name="connsiteX1" fmla="*/ 10147 w 11573"/>
                <a:gd name="connsiteY1" fmla="*/ 0 h 32885"/>
                <a:gd name="connsiteX2" fmla="*/ 11573 w 11573"/>
                <a:gd name="connsiteY2" fmla="*/ 0 h 32885"/>
                <a:gd name="connsiteX0" fmla="*/ 0 w 11573"/>
                <a:gd name="connsiteY0" fmla="*/ 28757 h 28757"/>
                <a:gd name="connsiteX1" fmla="*/ 10147 w 11573"/>
                <a:gd name="connsiteY1" fmla="*/ 0 h 28757"/>
                <a:gd name="connsiteX2" fmla="*/ 11573 w 11573"/>
                <a:gd name="connsiteY2" fmla="*/ 0 h 2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3" h="28757">
                  <a:moveTo>
                    <a:pt x="0" y="28757"/>
                  </a:moveTo>
                  <a:lnTo>
                    <a:pt x="10147" y="0"/>
                  </a:lnTo>
                  <a:lnTo>
                    <a:pt x="11573" y="0"/>
                  </a:lnTo>
                </a:path>
              </a:pathLst>
            </a:cu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79AF9A6-0FEF-B247-BE32-9C9E788D06B7}"/>
                </a:ext>
              </a:extLst>
            </p:cNvPr>
            <p:cNvGrpSpPr/>
            <p:nvPr/>
          </p:nvGrpSpPr>
          <p:grpSpPr>
            <a:xfrm>
              <a:off x="5775299" y="2863949"/>
              <a:ext cx="587710" cy="339181"/>
              <a:chOff x="5775299" y="2863949"/>
              <a:chExt cx="587710" cy="339181"/>
            </a:xfrm>
          </p:grpSpPr>
          <p:sp>
            <p:nvSpPr>
              <p:cNvPr id="104" name="Text Box 25">
                <a:extLst>
                  <a:ext uri="{FF2B5EF4-FFF2-40B4-BE49-F238E27FC236}">
                    <a16:creationId xmlns:a16="http://schemas.microsoft.com/office/drawing/2014/main" id="{1E9027CA-7A6A-B448-891E-3892BD343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3766" y="2864576"/>
                <a:ext cx="27924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F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5" name="Text Box 32">
                <a:extLst>
                  <a:ext uri="{FF2B5EF4-FFF2-40B4-BE49-F238E27FC236}">
                    <a16:creationId xmlns:a16="http://schemas.microsoft.com/office/drawing/2014/main" id="{BF401CFD-599A-5C4B-A029-67CB6B08DB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9184" y="2863949"/>
                <a:ext cx="27924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S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2" name="Text Box 33">
                <a:extLst>
                  <a:ext uri="{FF2B5EF4-FFF2-40B4-BE49-F238E27FC236}">
                    <a16:creationId xmlns:a16="http://schemas.microsoft.com/office/drawing/2014/main" id="{4835EFCA-3EC6-3040-AA54-B10AD772E1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5299" y="28639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R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F86AF7-F0A9-0D49-BD66-0BCBA2EFC273}"/>
              </a:ext>
            </a:extLst>
          </p:cNvPr>
          <p:cNvGrpSpPr/>
          <p:nvPr/>
        </p:nvGrpSpPr>
        <p:grpSpPr>
          <a:xfrm>
            <a:off x="5277007" y="2859957"/>
            <a:ext cx="2976178" cy="719405"/>
            <a:chOff x="5277007" y="2859957"/>
            <a:chExt cx="2976178" cy="719405"/>
          </a:xfrm>
        </p:grpSpPr>
        <p:sp>
          <p:nvSpPr>
            <p:cNvPr id="81" name="Text Box 23">
              <a:extLst>
                <a:ext uri="{FF2B5EF4-FFF2-40B4-BE49-F238E27FC236}">
                  <a16:creationId xmlns:a16="http://schemas.microsoft.com/office/drawing/2014/main" id="{81D77D1D-D542-E748-880E-847E52816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735" y="3212649"/>
              <a:ext cx="1822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Urg data pointer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F94C5D-E8AA-B440-8C55-70C383D81C15}"/>
                </a:ext>
              </a:extLst>
            </p:cNvPr>
            <p:cNvGrpSpPr/>
            <p:nvPr/>
          </p:nvGrpSpPr>
          <p:grpSpPr>
            <a:xfrm>
              <a:off x="5277007" y="2859957"/>
              <a:ext cx="627836" cy="345695"/>
              <a:chOff x="5527528" y="3067992"/>
              <a:chExt cx="627836" cy="345695"/>
            </a:xfrm>
          </p:grpSpPr>
          <p:sp>
            <p:nvSpPr>
              <p:cNvPr id="114" name="Text Box 34">
                <a:extLst>
                  <a:ext uri="{FF2B5EF4-FFF2-40B4-BE49-F238E27FC236}">
                    <a16:creationId xmlns:a16="http://schemas.microsoft.com/office/drawing/2014/main" id="{7FD0470F-0A1F-AA4D-A333-01EBF41CD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4900" y="3067992"/>
                <a:ext cx="290464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P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0" name="Text Box 36">
                <a:extLst>
                  <a:ext uri="{FF2B5EF4-FFF2-40B4-BE49-F238E27FC236}">
                    <a16:creationId xmlns:a16="http://schemas.microsoft.com/office/drawing/2014/main" id="{B48CC928-18A3-8E4E-944E-47C0F754B0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7528" y="3075133"/>
                <a:ext cx="316112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U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83" name="Line 39">
            <a:extLst>
              <a:ext uri="{FF2B5EF4-FFF2-40B4-BE49-F238E27FC236}">
                <a16:creationId xmlns:a16="http://schemas.microsoft.com/office/drawing/2014/main" id="{392B7123-3C26-1749-8AFA-C33B254E56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8305" y="2821148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90" name="Line 39">
            <a:extLst>
              <a:ext uri="{FF2B5EF4-FFF2-40B4-BE49-F238E27FC236}">
                <a16:creationId xmlns:a16="http://schemas.microsoft.com/office/drawing/2014/main" id="{7076B497-C69A-EF44-9C73-7365E43E17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8693" y="2812182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C6B1EF-A64F-C94C-81C5-7457A0FFD99A}"/>
              </a:ext>
            </a:extLst>
          </p:cNvPr>
          <p:cNvGrpSpPr/>
          <p:nvPr/>
        </p:nvGrpSpPr>
        <p:grpSpPr>
          <a:xfrm>
            <a:off x="182880" y="2863950"/>
            <a:ext cx="5235245" cy="1390074"/>
            <a:chOff x="182880" y="2863950"/>
            <a:chExt cx="5235245" cy="139007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2C55822-331C-DB41-AB07-59E5BF177405}"/>
                </a:ext>
              </a:extLst>
            </p:cNvPr>
            <p:cNvGrpSpPr/>
            <p:nvPr/>
          </p:nvGrpSpPr>
          <p:grpSpPr>
            <a:xfrm>
              <a:off x="4962499" y="2863950"/>
              <a:ext cx="455626" cy="338554"/>
              <a:chOff x="4962499" y="2863950"/>
              <a:chExt cx="455626" cy="338554"/>
            </a:xfrm>
          </p:grpSpPr>
          <p:sp>
            <p:nvSpPr>
              <p:cNvPr id="91" name="Text Box 33">
                <a:extLst>
                  <a:ext uri="{FF2B5EF4-FFF2-40B4-BE49-F238E27FC236}">
                    <a16:creationId xmlns:a16="http://schemas.microsoft.com/office/drawing/2014/main" id="{C85C82AE-5A3B-EC47-8EA4-C0FA0727D0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2499" y="28639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C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" name="Text Box 33">
                <a:extLst>
                  <a:ext uri="{FF2B5EF4-FFF2-40B4-BE49-F238E27FC236}">
                    <a16:creationId xmlns:a16="http://schemas.microsoft.com/office/drawing/2014/main" id="{D8D1B074-0355-2942-9977-4413DF7E4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1249" y="28639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E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03" name="Text Box 44">
              <a:extLst>
                <a:ext uri="{FF2B5EF4-FFF2-40B4-BE49-F238E27FC236}">
                  <a16:creationId xmlns:a16="http://schemas.microsoft.com/office/drawing/2014/main" id="{8DAB804F-166B-0D4B-8089-4B58E3A08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" y="3829292"/>
              <a:ext cx="3384479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C, E: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congestion notification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7103D547-1AEC-9743-8B26-22B579AF1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195" y="3136684"/>
              <a:ext cx="1749482" cy="914811"/>
            </a:xfrm>
            <a:custGeom>
              <a:avLst/>
              <a:gdLst>
                <a:gd name="T0" fmla="*/ 0 w 1458"/>
                <a:gd name="T1" fmla="*/ 2147483647 h 444"/>
                <a:gd name="T2" fmla="*/ 2147483647 w 1458"/>
                <a:gd name="T3" fmla="*/ 0 h 444"/>
                <a:gd name="T4" fmla="*/ 2147483647 w 1458"/>
                <a:gd name="T5" fmla="*/ 2147483647 h 444"/>
                <a:gd name="T6" fmla="*/ 0 60000 65536"/>
                <a:gd name="T7" fmla="*/ 0 60000 65536"/>
                <a:gd name="T8" fmla="*/ 0 60000 65536"/>
                <a:gd name="connsiteX0" fmla="*/ 0 w 10533"/>
                <a:gd name="connsiteY0" fmla="*/ 10875 h 10875"/>
                <a:gd name="connsiteX1" fmla="*/ 9093 w 10533"/>
                <a:gd name="connsiteY1" fmla="*/ 0 h 10875"/>
                <a:gd name="connsiteX2" fmla="*/ 10533 w 10533"/>
                <a:gd name="connsiteY2" fmla="*/ 135 h 10875"/>
                <a:gd name="connsiteX0" fmla="*/ 0 w 11345"/>
                <a:gd name="connsiteY0" fmla="*/ 13363 h 13363"/>
                <a:gd name="connsiteX1" fmla="*/ 9905 w 11345"/>
                <a:gd name="connsiteY1" fmla="*/ 0 h 13363"/>
                <a:gd name="connsiteX2" fmla="*/ 11345 w 11345"/>
                <a:gd name="connsiteY2" fmla="*/ 135 h 13363"/>
                <a:gd name="connsiteX0" fmla="*/ 0 w 11465"/>
                <a:gd name="connsiteY0" fmla="*/ 23977 h 23977"/>
                <a:gd name="connsiteX1" fmla="*/ 10025 w 11465"/>
                <a:gd name="connsiteY1" fmla="*/ 0 h 23977"/>
                <a:gd name="connsiteX2" fmla="*/ 11465 w 11465"/>
                <a:gd name="connsiteY2" fmla="*/ 135 h 23977"/>
                <a:gd name="connsiteX0" fmla="*/ 0 w 11405"/>
                <a:gd name="connsiteY0" fmla="*/ 28694 h 28694"/>
                <a:gd name="connsiteX1" fmla="*/ 9965 w 11405"/>
                <a:gd name="connsiteY1" fmla="*/ 0 h 28694"/>
                <a:gd name="connsiteX2" fmla="*/ 11405 w 11405"/>
                <a:gd name="connsiteY2" fmla="*/ 135 h 28694"/>
                <a:gd name="connsiteX0" fmla="*/ 0 w 11391"/>
                <a:gd name="connsiteY0" fmla="*/ 28694 h 28694"/>
                <a:gd name="connsiteX1" fmla="*/ 9965 w 11391"/>
                <a:gd name="connsiteY1" fmla="*/ 0 h 28694"/>
                <a:gd name="connsiteX2" fmla="*/ 11391 w 11391"/>
                <a:gd name="connsiteY2" fmla="*/ 0 h 28694"/>
                <a:gd name="connsiteX0" fmla="*/ 0 w 11391"/>
                <a:gd name="connsiteY0" fmla="*/ 28743 h 28743"/>
                <a:gd name="connsiteX1" fmla="*/ 6388 w 11391"/>
                <a:gd name="connsiteY1" fmla="*/ 0 h 28743"/>
                <a:gd name="connsiteX2" fmla="*/ 11391 w 11391"/>
                <a:gd name="connsiteY2" fmla="*/ 49 h 28743"/>
                <a:gd name="connsiteX0" fmla="*/ 0 w 7455"/>
                <a:gd name="connsiteY0" fmla="*/ 28792 h 28792"/>
                <a:gd name="connsiteX1" fmla="*/ 6388 w 7455"/>
                <a:gd name="connsiteY1" fmla="*/ 49 h 28792"/>
                <a:gd name="connsiteX2" fmla="*/ 7455 w 7455"/>
                <a:gd name="connsiteY2" fmla="*/ 0 h 28792"/>
                <a:gd name="connsiteX0" fmla="*/ 0 w 9679"/>
                <a:gd name="connsiteY0" fmla="*/ 9983 h 9983"/>
                <a:gd name="connsiteX1" fmla="*/ 8569 w 9679"/>
                <a:gd name="connsiteY1" fmla="*/ 0 h 9983"/>
                <a:gd name="connsiteX2" fmla="*/ 9679 w 9679"/>
                <a:gd name="connsiteY2" fmla="*/ 34 h 9983"/>
                <a:gd name="connsiteX0" fmla="*/ 0 w 10062"/>
                <a:gd name="connsiteY0" fmla="*/ 10017 h 10017"/>
                <a:gd name="connsiteX1" fmla="*/ 8853 w 10062"/>
                <a:gd name="connsiteY1" fmla="*/ 17 h 10017"/>
                <a:gd name="connsiteX2" fmla="*/ 10062 w 10062"/>
                <a:gd name="connsiteY2" fmla="*/ 0 h 1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62" h="10017">
                  <a:moveTo>
                    <a:pt x="0" y="10017"/>
                  </a:moveTo>
                  <a:lnTo>
                    <a:pt x="8853" y="17"/>
                  </a:lnTo>
                  <a:lnTo>
                    <a:pt x="10062" y="0"/>
                  </a:lnTo>
                </a:path>
              </a:pathLst>
            </a:cu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4" name="Slide Number Placeholder 2">
            <a:extLst>
              <a:ext uri="{FF2B5EF4-FFF2-40B4-BE49-F238E27FC236}">
                <a16:creationId xmlns:a16="http://schemas.microsoft.com/office/drawing/2014/main" id="{A3EE5CD7-E8F0-2F4B-B766-7EC8F235C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1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9967480022634C8FBEBB24F7EDF5A5" ma:contentTypeVersion="4" ma:contentTypeDescription="Create a new document." ma:contentTypeScope="" ma:versionID="ff528db06983ea591edb42719d90bb8f">
  <xsd:schema xmlns:xsd="http://www.w3.org/2001/XMLSchema" xmlns:xs="http://www.w3.org/2001/XMLSchema" xmlns:p="http://schemas.microsoft.com/office/2006/metadata/properties" xmlns:ns2="612c33fe-cb78-4e18-a12b-6e9e5acf2a90" targetNamespace="http://schemas.microsoft.com/office/2006/metadata/properties" ma:root="true" ma:fieldsID="ed9c2169de57cd06ad5a2a3d1b1b6d36" ns2:_="">
    <xsd:import namespace="612c33fe-cb78-4e18-a12b-6e9e5acf2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c33fe-cb78-4e18-a12b-6e9e5acf2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A97488-1EC0-4AFE-AFF4-2BC7D403BA04}"/>
</file>

<file path=customXml/itemProps2.xml><?xml version="1.0" encoding="utf-8"?>
<ds:datastoreItem xmlns:ds="http://schemas.openxmlformats.org/officeDocument/2006/customXml" ds:itemID="{A2C48021-09A4-4F7C-8947-CB1F2000DF84}"/>
</file>

<file path=customXml/itemProps3.xml><?xml version="1.0" encoding="utf-8"?>
<ds:datastoreItem xmlns:ds="http://schemas.openxmlformats.org/officeDocument/2006/customXml" ds:itemID="{3535A72E-EB43-4A54-8C88-DDA030377153}"/>
</file>

<file path=docProps/app.xml><?xml version="1.0" encoding="utf-8"?>
<Properties xmlns="http://schemas.openxmlformats.org/officeDocument/2006/extended-properties" xmlns:vt="http://schemas.openxmlformats.org/officeDocument/2006/docPropsVTypes">
  <TotalTime>9479</TotalTime>
  <Words>1434</Words>
  <Application>Microsoft Office PowerPoint</Application>
  <PresentationFormat>Widescreen</PresentationFormat>
  <Paragraphs>245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ＭＳ Ｐゴシック</vt:lpstr>
      <vt:lpstr>ＭＳ Ｐゴシック</vt:lpstr>
      <vt:lpstr>Arial</vt:lpstr>
      <vt:lpstr>Arial Narrow</vt:lpstr>
      <vt:lpstr>Calibri</vt:lpstr>
      <vt:lpstr>Calibri Light</vt:lpstr>
      <vt:lpstr>Courier</vt:lpstr>
      <vt:lpstr>Courier New</vt:lpstr>
      <vt:lpstr>Symbol</vt:lpstr>
      <vt:lpstr>Tahoma</vt:lpstr>
      <vt:lpstr>Wingdings</vt:lpstr>
      <vt:lpstr>Office Theme</vt:lpstr>
      <vt:lpstr>PowerPoint Presentation</vt:lpstr>
      <vt:lpstr>Transport layer: overview</vt:lpstr>
      <vt:lpstr>Transport layer: roadmap</vt:lpstr>
      <vt:lpstr>Chapter 3: roadmap</vt:lpstr>
      <vt:lpstr>TCP: overview  RFCs: 793,1122, 2018, 5681, 7323</vt:lpstr>
      <vt:lpstr>TCP: Overview  RFCs: 793,1122,1323, 2018, 2581</vt:lpstr>
      <vt:lpstr>TCP: Overview  RFCs: 793,1122,1323, 2018, 2581</vt:lpstr>
      <vt:lpstr>TCP: Overview  RFCs: 793,1122,1323, 2018, 2581</vt:lpstr>
      <vt:lpstr>TCP segment structure</vt:lpstr>
      <vt:lpstr>Sequence Numbers:</vt:lpstr>
      <vt:lpstr>TCP sequence numbers, ACKs</vt:lpstr>
      <vt:lpstr>TCP sequence numbers, ACKs</vt:lpstr>
      <vt:lpstr>TCP round trip time, timeout</vt:lpstr>
      <vt:lpstr>TCP round trip time, timeout</vt:lpstr>
      <vt:lpstr>TCP round trip time, timeout</vt:lpstr>
      <vt:lpstr>Computing TCP's RTT and timeout values </vt:lpstr>
      <vt:lpstr>Question List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HP</cp:lastModifiedBy>
  <cp:revision>420</cp:revision>
  <dcterms:created xsi:type="dcterms:W3CDTF">2020-01-18T07:24:59Z</dcterms:created>
  <dcterms:modified xsi:type="dcterms:W3CDTF">2024-11-20T05:28:36Z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0x0101008E9967480022634C8FBEBB24F7EDF5A5</vt:lpwstr>
  </property>
</Properties>
</file>