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8.xml" ContentType="application/vnd.openxmlformats-officedocument.presentationml.notesSlide+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1204" r:id="rId2"/>
    <p:sldId id="956" r:id="rId3"/>
    <p:sldId id="1044" r:id="rId4"/>
    <p:sldId id="1207" r:id="rId5"/>
    <p:sldId id="1104" r:id="rId6"/>
    <p:sldId id="1106" r:id="rId7"/>
    <p:sldId id="1107" r:id="rId8"/>
    <p:sldId id="1205" r:id="rId9"/>
    <p:sldId id="1108" r:id="rId10"/>
    <p:sldId id="1111" r:id="rId11"/>
    <p:sldId id="1112" r:id="rId12"/>
    <p:sldId id="1198" r:id="rId13"/>
    <p:sldId id="1124" r:id="rId14"/>
    <p:sldId id="1125" r:id="rId15"/>
    <p:sldId id="1113" r:id="rId16"/>
    <p:sldId id="1199" r:id="rId17"/>
    <p:sldId id="1045" r:id="rId18"/>
    <p:sldId id="1123" r:id="rId19"/>
    <p:sldId id="120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931"/>
    <p:restoredTop sz="95934"/>
  </p:normalViewPr>
  <p:slideViewPr>
    <p:cSldViewPr snapToGrid="0" snapToObjects="1">
      <p:cViewPr varScale="1">
        <p:scale>
          <a:sx n="74" d="100"/>
          <a:sy n="74" d="100"/>
        </p:scale>
        <p:origin x="96" y="346"/>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3750364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377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57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8328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explicitly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10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564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73418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1146393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359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8789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61623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unACKed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780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3117778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r>
              <a:rPr lang="en-US" altLang="en-US" sz="2800" dirty="0">
                <a:solidFill>
                  <a:srgbClr val="008000"/>
                </a:solidFill>
                <a:latin typeface="+mn-lt"/>
              </a:rPr>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r>
              <a:rPr lang="en-US" altLang="en-US" sz="6000" b="1" dirty="0">
                <a:solidFill>
                  <a:srgbClr val="000099"/>
                </a:solidFill>
                <a:latin typeface="+mj-lt"/>
              </a:rPr>
              <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3822178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Clr>
                <a:schemeClr val="bg1">
                  <a:lumMod val="75000"/>
                </a:schemeClr>
              </a:buClr>
              <a:buFont typeface="Arial"/>
              <a:buChar char="•"/>
              <a:defRPr/>
            </a:pPr>
            <a:r>
              <a:rPr lang="en-US" dirty="0">
                <a:solidFill>
                  <a:schemeClr val="bg1">
                    <a:lumMod val="75000"/>
                  </a:schemeClr>
                </a:solidFill>
              </a:rPr>
              <a:t>segment structure</a:t>
            </a:r>
          </a:p>
          <a:p>
            <a:pPr marL="746125" lvl="1" indent="-288925">
              <a:buClr>
                <a:schemeClr val="bg1">
                  <a:lumMod val="75000"/>
                </a:schemeClr>
              </a:buClr>
              <a:buFont typeface="Arial"/>
              <a:buChar char="•"/>
              <a:defRPr/>
            </a:pPr>
            <a:r>
              <a:rPr lang="en-US" dirty="0">
                <a:solidFill>
                  <a:schemeClr val="bg1">
                    <a:lumMod val="75000"/>
                  </a:schemeClr>
                </a:solidFill>
              </a:rPr>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10</a:t>
            </a:fld>
            <a:endParaRPr lang="en-US" dirty="0"/>
          </a:p>
        </p:txBody>
      </p:sp>
      <p:pic>
        <p:nvPicPr>
          <p:cNvPr id="6" name="Picture 5">
            <a:extLst>
              <a:ext uri="{FF2B5EF4-FFF2-40B4-BE49-F238E27FC236}">
                <a16:creationId xmlns:a16="http://schemas.microsoft.com/office/drawing/2014/main" id="{B5FB4D37-2E98-204A-ACC1-DA60FB18605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3193579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447634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47383704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85900861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33290418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421748728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auto-adjust </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unACKed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377441329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pPr>
            <a:r>
              <a:rPr lang="en-US" sz="3200" dirty="0"/>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a:t>
            </a:r>
            <a:r>
              <a:rPr lang="en-US" sz="3200" dirty="0" smtClean="0">
                <a:solidFill>
                  <a:schemeClr val="bg1">
                    <a:lumMod val="75000"/>
                  </a:schemeClr>
                </a:solidFill>
              </a:rPr>
              <a:t>control</a:t>
            </a:r>
            <a:endParaRPr lang="en-US" sz="3200" dirty="0">
              <a:solidFill>
                <a:schemeClr val="bg1">
                  <a:lumMod val="75000"/>
                </a:schemeClr>
              </a:solidFill>
            </a:endParaRPr>
          </a:p>
        </p:txBody>
      </p:sp>
      <p:sp>
        <p:nvSpPr>
          <p:cNvPr id="3" name="Slide Number Placeholder 2">
            <a:extLst>
              <a:ext uri="{FF2B5EF4-FFF2-40B4-BE49-F238E27FC236}">
                <a16:creationId xmlns:a16="http://schemas.microsoft.com/office/drawing/2014/main" id="{2DB81C94-6123-D143-8C6E-7FF67BFA422F}"/>
              </a:ext>
            </a:extLst>
          </p:cNvPr>
          <p:cNvSpPr>
            <a:spLocks noGrp="1"/>
          </p:cNvSpPr>
          <p:nvPr>
            <p:ph type="sldNum" sz="quarter" idx="4"/>
          </p:nvPr>
        </p:nvSpPr>
        <p:spPr/>
        <p:txBody>
          <a:bodyPr/>
          <a:lstStyle/>
          <a:p>
            <a:r>
              <a:rPr lang="en-US" dirty="0"/>
              <a:t>Transport Layer: 3-</a:t>
            </a:r>
            <a:fld id="{C4204591-24BD-A542-B9D5-F8D8A88D2FEE}" type="slidenum">
              <a:rPr lang="en-US" smtClean="0"/>
              <a:pPr/>
              <a:t>17</a:t>
            </a:fld>
            <a:endParaRPr lang="en-US" dirty="0"/>
          </a:p>
        </p:txBody>
      </p:sp>
      <p:pic>
        <p:nvPicPr>
          <p:cNvPr id="6" name="Picture 5">
            <a:extLst>
              <a:ext uri="{FF2B5EF4-FFF2-40B4-BE49-F238E27FC236}">
                <a16:creationId xmlns:a16="http://schemas.microsoft.com/office/drawing/2014/main" id="{FC6EDA9F-A4F6-9E48-A741-C2AF8BE224BB}"/>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26814229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1C397FE-1DDC-5444-B79A-714CFC84F37C}"/>
              </a:ext>
            </a:extLst>
          </p:cNvPr>
          <p:cNvSpPr txBox="1">
            <a:spLocks noChangeArrowheads="1"/>
          </p:cNvSpPr>
          <p:nvPr/>
        </p:nvSpPr>
        <p:spPr>
          <a:xfrm>
            <a:off x="721660" y="1411941"/>
            <a:ext cx="10977282"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Congestion:</a:t>
            </a:r>
            <a:endPar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informally: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too many sources sending too much data too fast for </a:t>
            </a:r>
            <a:r>
              <a:rPr kumimoji="0" lang="en-US" altLang="ja-JP" sz="28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network</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handle”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manifestations: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long delays (queueing in router buffers)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packet loss (buffer overflow at routers)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Rectangle 3">
            <a:extLst>
              <a:ext uri="{FF2B5EF4-FFF2-40B4-BE49-F238E27FC236}">
                <a16:creationId xmlns:a16="http://schemas.microsoft.com/office/drawing/2014/main" id="{ACFC6554-1CEB-8346-AF21-152FD0AE2BDD}"/>
              </a:ext>
            </a:extLst>
          </p:cNvPr>
          <p:cNvSpPr txBox="1">
            <a:spLocks noChangeArrowheads="1"/>
          </p:cNvSpPr>
          <p:nvPr/>
        </p:nvSpPr>
        <p:spPr>
          <a:xfrm>
            <a:off x="722672" y="3776599"/>
            <a:ext cx="10977282" cy="101662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 from flow control!</a:t>
            </a: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73290" y="289325"/>
            <a:ext cx="11393310" cy="894622"/>
          </a:xfrm>
        </p:spPr>
        <p:txBody>
          <a:bodyPr>
            <a:normAutofit/>
          </a:bodyPr>
          <a:lstStyle/>
          <a:p>
            <a:r>
              <a:rPr lang="en-US" sz="4800" dirty="0"/>
              <a:t>Principles of congestion control</a:t>
            </a:r>
            <a:endParaRPr lang="en-US" sz="4400" b="0" dirty="0"/>
          </a:p>
        </p:txBody>
      </p:sp>
      <p:grpSp>
        <p:nvGrpSpPr>
          <p:cNvPr id="10" name="Group 9">
            <a:extLst>
              <a:ext uri="{FF2B5EF4-FFF2-40B4-BE49-F238E27FC236}">
                <a16:creationId xmlns:a16="http://schemas.microsoft.com/office/drawing/2014/main" id="{F801E622-8D2F-5C40-BD60-438B29523DDB}"/>
              </a:ext>
            </a:extLst>
          </p:cNvPr>
          <p:cNvGrpSpPr/>
          <p:nvPr/>
        </p:nvGrpSpPr>
        <p:grpSpPr>
          <a:xfrm>
            <a:off x="8686805" y="2737463"/>
            <a:ext cx="2772697" cy="2732213"/>
            <a:chOff x="8878529" y="2737463"/>
            <a:chExt cx="2772697" cy="2732213"/>
          </a:xfrm>
        </p:grpSpPr>
        <p:pic>
          <p:nvPicPr>
            <p:cNvPr id="1028" name="Picture 4" descr="Why traffic apps make congestion worse | Berkeley News">
              <a:extLst>
                <a:ext uri="{FF2B5EF4-FFF2-40B4-BE49-F238E27FC236}">
                  <a16:creationId xmlns:a16="http://schemas.microsoft.com/office/drawing/2014/main" id="{5A685C73-1A7D-7448-83D5-182E1DF28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8529" y="2737463"/>
              <a:ext cx="2595716" cy="17304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EBCDC3-59AA-0043-9771-3FAB71AFCDB3}"/>
                </a:ext>
              </a:extLst>
            </p:cNvPr>
            <p:cNvSpPr txBox="1"/>
            <p:nvPr/>
          </p:nvSpPr>
          <p:spPr>
            <a:xfrm>
              <a:off x="9085007" y="4454013"/>
              <a:ext cx="2566219" cy="101566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mn-ea"/>
                  <a:cs typeface="+mn-cs"/>
                </a:rPr>
                <a:t>congestion control: </a:t>
              </a:r>
              <a:r>
                <a:rPr kumimoji="0" lang="en-US" sz="1800" b="0" i="0" u="none" strike="noStrike" kern="1200" cap="none" spc="0" normalizeH="0" baseline="0" noProof="0" dirty="0">
                  <a:ln>
                    <a:noFill/>
                  </a:ln>
                  <a:solidFill>
                    <a:prstClr val="black"/>
                  </a:solidFill>
                  <a:effectLst/>
                  <a:uLnTx/>
                  <a:uFillTx/>
                  <a:latin typeface="Calibri"/>
                  <a:ea typeface="+mn-ea"/>
                  <a:cs typeface="+mn-cs"/>
                </a:rPr>
                <a:t>too many senders, sending too fast</a:t>
              </a:r>
            </a:p>
          </p:txBody>
        </p:sp>
      </p:grpSp>
      <p:grpSp>
        <p:nvGrpSpPr>
          <p:cNvPr id="13" name="Group 12">
            <a:extLst>
              <a:ext uri="{FF2B5EF4-FFF2-40B4-BE49-F238E27FC236}">
                <a16:creationId xmlns:a16="http://schemas.microsoft.com/office/drawing/2014/main" id="{440B5036-A83C-3D40-89CC-21D122E3DAA4}"/>
              </a:ext>
            </a:extLst>
          </p:cNvPr>
          <p:cNvGrpSpPr/>
          <p:nvPr/>
        </p:nvGrpSpPr>
        <p:grpSpPr>
          <a:xfrm>
            <a:off x="5737126" y="4424520"/>
            <a:ext cx="5860024" cy="1952948"/>
            <a:chOff x="5869858" y="4586748"/>
            <a:chExt cx="5860024" cy="1952948"/>
          </a:xfrm>
        </p:grpSpPr>
        <p:grpSp>
          <p:nvGrpSpPr>
            <p:cNvPr id="3" name="Group 2">
              <a:extLst>
                <a:ext uri="{FF2B5EF4-FFF2-40B4-BE49-F238E27FC236}">
                  <a16:creationId xmlns:a16="http://schemas.microsoft.com/office/drawing/2014/main" id="{460EE1F0-777A-5549-B373-8500229D882B}"/>
                </a:ext>
              </a:extLst>
            </p:cNvPr>
            <p:cNvGrpSpPr/>
            <p:nvPr/>
          </p:nvGrpSpPr>
          <p:grpSpPr>
            <a:xfrm>
              <a:off x="5869858" y="4586748"/>
              <a:ext cx="2882176" cy="1915023"/>
              <a:chOff x="6998772" y="3064248"/>
              <a:chExt cx="4393223" cy="2995072"/>
            </a:xfrm>
          </p:grpSpPr>
          <p:pic>
            <p:nvPicPr>
              <p:cNvPr id="7" name="Picture 2" descr="Drinking from the Firehose: How VividCortex Compresses its Metrics">
                <a:extLst>
                  <a:ext uri="{FF2B5EF4-FFF2-40B4-BE49-F238E27FC236}">
                    <a16:creationId xmlns:a16="http://schemas.microsoft.com/office/drawing/2014/main" id="{93C006A2-5EEC-1743-AF87-E45D3E90A0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73303" y="4248105"/>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rinking From the Information Firehose">
                <a:extLst>
                  <a:ext uri="{FF2B5EF4-FFF2-40B4-BE49-F238E27FC236}">
                    <a16:creationId xmlns:a16="http://schemas.microsoft.com/office/drawing/2014/main" id="{540A1142-4C15-BA4C-BA82-A4861EB7D4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8772" y="3064248"/>
                <a:ext cx="2699594" cy="1781732"/>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DB5BA06D-3B74-5348-8D35-1DEBB37E8FA0}"/>
                </a:ext>
              </a:extLst>
            </p:cNvPr>
            <p:cNvSpPr txBox="1"/>
            <p:nvPr/>
          </p:nvSpPr>
          <p:spPr>
            <a:xfrm>
              <a:off x="8794953" y="5801032"/>
              <a:ext cx="2934929"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mn-ea"/>
                  <a:cs typeface="+mn-cs"/>
                </a:rPr>
                <a:t>flow control: </a:t>
              </a:r>
              <a:r>
                <a:rPr kumimoji="0" lang="en-US" sz="1800" b="0" i="0" u="none" strike="noStrike" kern="1200" cap="none" spc="0" normalizeH="0" baseline="0" noProof="0" dirty="0">
                  <a:ln>
                    <a:noFill/>
                  </a:ln>
                  <a:solidFill>
                    <a:prstClr val="black"/>
                  </a:solidFill>
                  <a:effectLst/>
                  <a:uLnTx/>
                  <a:uFillTx/>
                  <a:latin typeface="Calibri"/>
                  <a:ea typeface="+mn-ea"/>
                  <a:cs typeface="+mn-cs"/>
                </a:rPr>
                <a:t>one sender too fast for one receiver</a:t>
              </a:r>
            </a:p>
          </p:txBody>
        </p:sp>
      </p:grpSp>
      <p:sp>
        <p:nvSpPr>
          <p:cNvPr id="12" name="Rectangle 3">
            <a:extLst>
              <a:ext uri="{FF2B5EF4-FFF2-40B4-BE49-F238E27FC236}">
                <a16:creationId xmlns:a16="http://schemas.microsoft.com/office/drawing/2014/main" id="{EAFB275C-622F-0342-A28A-15D9EA67D3AB}"/>
              </a:ext>
            </a:extLst>
          </p:cNvPr>
          <p:cNvSpPr txBox="1">
            <a:spLocks noChangeArrowheads="1"/>
          </p:cNvSpPr>
          <p:nvPr/>
        </p:nvSpPr>
        <p:spPr>
          <a:xfrm>
            <a:off x="727588" y="4852219"/>
            <a:ext cx="4758812" cy="580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13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a top-10 problem!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4" name="Slide Number Placeholder 2">
            <a:extLst>
              <a:ext uri="{FF2B5EF4-FFF2-40B4-BE49-F238E27FC236}">
                <a16:creationId xmlns:a16="http://schemas.microsoft.com/office/drawing/2014/main" id="{C3383268-A75C-1640-B637-852081D538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2165134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11390" y="258153"/>
            <a:ext cx="11393310" cy="894622"/>
          </a:xfrm>
        </p:spPr>
        <p:txBody>
          <a:bodyPr>
            <a:normAutofit/>
          </a:bodyPr>
          <a:lstStyle/>
          <a:p>
            <a:r>
              <a:rPr lang="en-US" sz="4800" dirty="0"/>
              <a:t>TCP congestion control: AIMD</a:t>
            </a:r>
            <a:endParaRPr lang="en-US" sz="4400" b="0" dirty="0"/>
          </a:p>
        </p:txBody>
      </p:sp>
      <p:sp>
        <p:nvSpPr>
          <p:cNvPr id="135" name="Rectangle 8">
            <a:extLst>
              <a:ext uri="{FF2B5EF4-FFF2-40B4-BE49-F238E27FC236}">
                <a16:creationId xmlns:a16="http://schemas.microsoft.com/office/drawing/2014/main" id="{C755821F-F513-514B-9B5B-FF9A16FD83AB}"/>
              </a:ext>
            </a:extLst>
          </p:cNvPr>
          <p:cNvSpPr>
            <a:spLocks noChangeArrowheads="1"/>
          </p:cNvSpPr>
          <p:nvPr/>
        </p:nvSpPr>
        <p:spPr bwMode="auto">
          <a:xfrm>
            <a:off x="901700" y="1168400"/>
            <a:ext cx="102743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approach: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senders can</a:t>
            </a:r>
            <a:r>
              <a:rPr kumimoji="0" lang="en-US" sz="2800" b="0" i="1"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increase sending rate until packet loss (congestion) occurs, then decrease sending rate on loss event</a:t>
            </a:r>
            <a:endParaRPr kumimoji="0" lang="en-US" sz="2800" b="0" i="0" u="none" strike="noStrike" kern="120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141" name="Text Box 13">
            <a:extLst>
              <a:ext uri="{FF2B5EF4-FFF2-40B4-BE49-F238E27FC236}">
                <a16:creationId xmlns:a16="http://schemas.microsoft.com/office/drawing/2014/main" id="{2FD36304-869C-CE42-8550-F12B5FFE2394}"/>
              </a:ext>
            </a:extLst>
          </p:cNvPr>
          <p:cNvSpPr txBox="1">
            <a:spLocks noChangeArrowheads="1"/>
          </p:cNvSpPr>
          <p:nvPr/>
        </p:nvSpPr>
        <p:spPr bwMode="auto">
          <a:xfrm>
            <a:off x="8688708" y="4380805"/>
            <a:ext cx="2769156" cy="15081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13A3"/>
                </a:solidFill>
                <a:effectLst/>
                <a:uLnTx/>
                <a:uFillTx/>
                <a:latin typeface="Calibri" panose="020F0502020204030204"/>
                <a:ea typeface="ＭＳ Ｐゴシック" charset="0"/>
                <a:cs typeface="+mn-cs"/>
              </a:rPr>
              <a:t>AIMD</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sawtooth</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behavior: </a:t>
            </a:r>
            <a:r>
              <a:rPr kumimoji="0" lang="en-US" sz="2800" b="0" i="1" u="none" strike="noStrike" kern="1200" cap="none" spc="0" normalizeH="0" baseline="0" noProof="0" dirty="0">
                <a:ln>
                  <a:noFill/>
                </a:ln>
                <a:solidFill>
                  <a:srgbClr val="0013A3"/>
                </a:solidFill>
                <a:effectLst/>
                <a:uLnTx/>
                <a:uFillTx/>
                <a:latin typeface="Calibri" panose="020F0502020204030204"/>
                <a:ea typeface="ＭＳ Ｐゴシック" charset="0"/>
                <a:cs typeface="+mn-cs"/>
              </a:rPr>
              <a:t>probing</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bandwidth</a:t>
            </a:r>
          </a:p>
        </p:txBody>
      </p:sp>
      <p:sp>
        <p:nvSpPr>
          <p:cNvPr id="35" name="Rectangle 11">
            <a:extLst>
              <a:ext uri="{FF2B5EF4-FFF2-40B4-BE49-F238E27FC236}">
                <a16:creationId xmlns:a16="http://schemas.microsoft.com/office/drawing/2014/main" id="{F39215FA-39B5-484D-8395-F0F1A1C5D622}"/>
              </a:ext>
            </a:extLst>
          </p:cNvPr>
          <p:cNvSpPr>
            <a:spLocks noChangeArrowheads="1"/>
          </p:cNvSpPr>
          <p:nvPr/>
        </p:nvSpPr>
        <p:spPr bwMode="auto">
          <a:xfrm>
            <a:off x="4717339" y="3774454"/>
            <a:ext cx="685800" cy="3048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 name="Line 19">
            <a:extLst>
              <a:ext uri="{FF2B5EF4-FFF2-40B4-BE49-F238E27FC236}">
                <a16:creationId xmlns:a16="http://schemas.microsoft.com/office/drawing/2014/main" id="{D3F6ABF2-92A9-2C40-8D08-91E54606260B}"/>
              </a:ext>
            </a:extLst>
          </p:cNvPr>
          <p:cNvSpPr>
            <a:spLocks noChangeShapeType="1"/>
          </p:cNvSpPr>
          <p:nvPr/>
        </p:nvSpPr>
        <p:spPr bwMode="auto">
          <a:xfrm flipV="1">
            <a:off x="3898189" y="5196854"/>
            <a:ext cx="169863" cy="16986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 name="Line 20">
            <a:extLst>
              <a:ext uri="{FF2B5EF4-FFF2-40B4-BE49-F238E27FC236}">
                <a16:creationId xmlns:a16="http://schemas.microsoft.com/office/drawing/2014/main" id="{38434DE2-13CB-044F-991F-ED186F200404}"/>
              </a:ext>
            </a:extLst>
          </p:cNvPr>
          <p:cNvSpPr>
            <a:spLocks noChangeShapeType="1"/>
          </p:cNvSpPr>
          <p:nvPr/>
        </p:nvSpPr>
        <p:spPr bwMode="auto">
          <a:xfrm>
            <a:off x="4079164" y="5185741"/>
            <a:ext cx="0" cy="6429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8" name="Line 21">
            <a:extLst>
              <a:ext uri="{FF2B5EF4-FFF2-40B4-BE49-F238E27FC236}">
                <a16:creationId xmlns:a16="http://schemas.microsoft.com/office/drawing/2014/main" id="{1937BB13-75B0-4947-8F7E-C69526352422}"/>
              </a:ext>
            </a:extLst>
          </p:cNvPr>
          <p:cNvSpPr>
            <a:spLocks noChangeShapeType="1"/>
          </p:cNvSpPr>
          <p:nvPr/>
        </p:nvSpPr>
        <p:spPr bwMode="auto">
          <a:xfrm flipV="1">
            <a:off x="4068052" y="4869829"/>
            <a:ext cx="982662" cy="9810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9" name="Line 22">
            <a:extLst>
              <a:ext uri="{FF2B5EF4-FFF2-40B4-BE49-F238E27FC236}">
                <a16:creationId xmlns:a16="http://schemas.microsoft.com/office/drawing/2014/main" id="{D3110501-FE57-9545-B9AC-7B103AF98E40}"/>
              </a:ext>
            </a:extLst>
          </p:cNvPr>
          <p:cNvSpPr>
            <a:spLocks noChangeShapeType="1"/>
          </p:cNvSpPr>
          <p:nvPr/>
        </p:nvSpPr>
        <p:spPr bwMode="auto">
          <a:xfrm>
            <a:off x="5039602" y="4871416"/>
            <a:ext cx="0" cy="8016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41" name="Line 23">
            <a:extLst>
              <a:ext uri="{FF2B5EF4-FFF2-40B4-BE49-F238E27FC236}">
                <a16:creationId xmlns:a16="http://schemas.microsoft.com/office/drawing/2014/main" id="{AAAA55BA-D404-204C-AECA-45F566AECF40}"/>
              </a:ext>
            </a:extLst>
          </p:cNvPr>
          <p:cNvSpPr>
            <a:spLocks noChangeShapeType="1"/>
          </p:cNvSpPr>
          <p:nvPr/>
        </p:nvSpPr>
        <p:spPr bwMode="auto">
          <a:xfrm flipV="1">
            <a:off x="5031664" y="5168279"/>
            <a:ext cx="525463" cy="5238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43" name="Line 24">
            <a:extLst>
              <a:ext uri="{FF2B5EF4-FFF2-40B4-BE49-F238E27FC236}">
                <a16:creationId xmlns:a16="http://schemas.microsoft.com/office/drawing/2014/main" id="{43AEBE7F-F2BB-5943-A7EA-ACC4591C9E55}"/>
              </a:ext>
            </a:extLst>
          </p:cNvPr>
          <p:cNvSpPr>
            <a:spLocks noChangeShapeType="1"/>
          </p:cNvSpPr>
          <p:nvPr/>
        </p:nvSpPr>
        <p:spPr bwMode="auto">
          <a:xfrm>
            <a:off x="5557127" y="5163516"/>
            <a:ext cx="0" cy="6889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44" name="Line 25">
            <a:extLst>
              <a:ext uri="{FF2B5EF4-FFF2-40B4-BE49-F238E27FC236}">
                <a16:creationId xmlns:a16="http://schemas.microsoft.com/office/drawing/2014/main" id="{6F7F0A4B-818C-8448-8543-A37DAD19EABE}"/>
              </a:ext>
            </a:extLst>
          </p:cNvPr>
          <p:cNvSpPr>
            <a:spLocks noChangeShapeType="1"/>
          </p:cNvSpPr>
          <p:nvPr/>
        </p:nvSpPr>
        <p:spPr bwMode="auto">
          <a:xfrm flipV="1">
            <a:off x="5568240" y="4849191"/>
            <a:ext cx="969963" cy="98107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45" name="Line 26">
            <a:extLst>
              <a:ext uri="{FF2B5EF4-FFF2-40B4-BE49-F238E27FC236}">
                <a16:creationId xmlns:a16="http://schemas.microsoft.com/office/drawing/2014/main" id="{19538173-60A5-BC46-A9E4-749776021102}"/>
              </a:ext>
            </a:extLst>
          </p:cNvPr>
          <p:cNvSpPr>
            <a:spLocks noChangeShapeType="1"/>
          </p:cNvSpPr>
          <p:nvPr/>
        </p:nvSpPr>
        <p:spPr bwMode="auto">
          <a:xfrm>
            <a:off x="6533440" y="4849191"/>
            <a:ext cx="11113" cy="835025"/>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46" name="Line 29">
            <a:extLst>
              <a:ext uri="{FF2B5EF4-FFF2-40B4-BE49-F238E27FC236}">
                <a16:creationId xmlns:a16="http://schemas.microsoft.com/office/drawing/2014/main" id="{30FAE305-421D-C042-8E51-7C7D81EEF5FE}"/>
              </a:ext>
            </a:extLst>
          </p:cNvPr>
          <p:cNvSpPr>
            <a:spLocks noChangeShapeType="1"/>
          </p:cNvSpPr>
          <p:nvPr/>
        </p:nvSpPr>
        <p:spPr bwMode="auto">
          <a:xfrm flipV="1">
            <a:off x="6538202" y="5012704"/>
            <a:ext cx="666750" cy="66675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47" name="Line 30">
            <a:extLst>
              <a:ext uri="{FF2B5EF4-FFF2-40B4-BE49-F238E27FC236}">
                <a16:creationId xmlns:a16="http://schemas.microsoft.com/office/drawing/2014/main" id="{031213C2-BAEE-5346-905B-3F89E1716013}"/>
              </a:ext>
            </a:extLst>
          </p:cNvPr>
          <p:cNvSpPr>
            <a:spLocks noChangeShapeType="1"/>
          </p:cNvSpPr>
          <p:nvPr/>
        </p:nvSpPr>
        <p:spPr bwMode="auto">
          <a:xfrm>
            <a:off x="7204952" y="4998416"/>
            <a:ext cx="0" cy="74771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48" name="Line 31">
            <a:extLst>
              <a:ext uri="{FF2B5EF4-FFF2-40B4-BE49-F238E27FC236}">
                <a16:creationId xmlns:a16="http://schemas.microsoft.com/office/drawing/2014/main" id="{AEA390E0-709D-FA45-91DE-52C0460D608A}"/>
              </a:ext>
            </a:extLst>
          </p:cNvPr>
          <p:cNvSpPr>
            <a:spLocks noChangeShapeType="1"/>
          </p:cNvSpPr>
          <p:nvPr/>
        </p:nvSpPr>
        <p:spPr bwMode="auto">
          <a:xfrm flipV="1">
            <a:off x="7195427" y="4746004"/>
            <a:ext cx="876300" cy="1014412"/>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53" name="Group 52">
            <a:extLst>
              <a:ext uri="{FF2B5EF4-FFF2-40B4-BE49-F238E27FC236}">
                <a16:creationId xmlns:a16="http://schemas.microsoft.com/office/drawing/2014/main" id="{82C492E2-E058-BD40-8FFC-FCED8F0093C0}"/>
              </a:ext>
            </a:extLst>
          </p:cNvPr>
          <p:cNvGrpSpPr/>
          <p:nvPr/>
        </p:nvGrpSpPr>
        <p:grpSpPr>
          <a:xfrm>
            <a:off x="3439503" y="4254500"/>
            <a:ext cx="4602061" cy="2566366"/>
            <a:chOff x="4099903" y="3937000"/>
            <a:chExt cx="4602061" cy="2566366"/>
          </a:xfrm>
        </p:grpSpPr>
        <p:sp>
          <p:nvSpPr>
            <p:cNvPr id="54" name="Text Box 12">
              <a:extLst>
                <a:ext uri="{FF2B5EF4-FFF2-40B4-BE49-F238E27FC236}">
                  <a16:creationId xmlns:a16="http://schemas.microsoft.com/office/drawing/2014/main" id="{18CC901F-184A-1147-B991-15E650618DC6}"/>
                </a:ext>
              </a:extLst>
            </p:cNvPr>
            <p:cNvSpPr txBox="1">
              <a:spLocks noChangeArrowheads="1"/>
            </p:cNvSpPr>
            <p:nvPr/>
          </p:nvSpPr>
          <p:spPr bwMode="auto">
            <a:xfrm rot="16200000">
              <a:off x="3117142" y="4919761"/>
              <a:ext cx="2273300" cy="307777"/>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cs typeface="+mn-cs"/>
                </a:rPr>
                <a:t>TCP sender  Sending rate</a:t>
              </a:r>
            </a:p>
          </p:txBody>
        </p:sp>
        <p:sp>
          <p:nvSpPr>
            <p:cNvPr id="55" name="Line 17">
              <a:extLst>
                <a:ext uri="{FF2B5EF4-FFF2-40B4-BE49-F238E27FC236}">
                  <a16:creationId xmlns:a16="http://schemas.microsoft.com/office/drawing/2014/main" id="{EF2F6AD0-B3EF-0B4C-88EA-BCCC113FD5FC}"/>
                </a:ext>
              </a:extLst>
            </p:cNvPr>
            <p:cNvSpPr>
              <a:spLocks noChangeShapeType="1"/>
            </p:cNvSpPr>
            <p:nvPr/>
          </p:nvSpPr>
          <p:spPr bwMode="auto">
            <a:xfrm>
              <a:off x="4558589" y="6176341"/>
              <a:ext cx="414337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56" name="Line 18">
              <a:extLst>
                <a:ext uri="{FF2B5EF4-FFF2-40B4-BE49-F238E27FC236}">
                  <a16:creationId xmlns:a16="http://schemas.microsoft.com/office/drawing/2014/main" id="{11B2DFEF-102F-D74F-9B47-304A5DF4E68F}"/>
                </a:ext>
              </a:extLst>
            </p:cNvPr>
            <p:cNvSpPr>
              <a:spLocks noChangeShapeType="1"/>
            </p:cNvSpPr>
            <p:nvPr/>
          </p:nvSpPr>
          <p:spPr bwMode="auto">
            <a:xfrm>
              <a:off x="4546600" y="4203700"/>
              <a:ext cx="877" cy="1974229"/>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58" name="Text Box 40">
              <a:extLst>
                <a:ext uri="{FF2B5EF4-FFF2-40B4-BE49-F238E27FC236}">
                  <a16:creationId xmlns:a16="http://schemas.microsoft.com/office/drawing/2014/main" id="{27E5BB5F-DA02-D949-9477-C50B724C7125}"/>
                </a:ext>
              </a:extLst>
            </p:cNvPr>
            <p:cNvSpPr txBox="1">
              <a:spLocks noChangeArrowheads="1"/>
            </p:cNvSpPr>
            <p:nvPr/>
          </p:nvSpPr>
          <p:spPr bwMode="auto">
            <a:xfrm>
              <a:off x="6125452" y="6166816"/>
              <a:ext cx="576262"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ahoma" charset="0"/>
                  <a:ea typeface="ＭＳ Ｐゴシック" charset="0"/>
                  <a:cs typeface="+mn-cs"/>
                </a:rPr>
                <a:t>time</a:t>
              </a:r>
            </a:p>
          </p:txBody>
        </p:sp>
      </p:grpSp>
      <p:grpSp>
        <p:nvGrpSpPr>
          <p:cNvPr id="9" name="Group 8">
            <a:extLst>
              <a:ext uri="{FF2B5EF4-FFF2-40B4-BE49-F238E27FC236}">
                <a16:creationId xmlns:a16="http://schemas.microsoft.com/office/drawing/2014/main" id="{CE38AC8E-A4ED-7042-8221-EEFB417FF7BA}"/>
              </a:ext>
            </a:extLst>
          </p:cNvPr>
          <p:cNvGrpSpPr/>
          <p:nvPr/>
        </p:nvGrpSpPr>
        <p:grpSpPr>
          <a:xfrm>
            <a:off x="965200" y="2146300"/>
            <a:ext cx="5054600" cy="1905000"/>
            <a:chOff x="0" y="4533900"/>
            <a:chExt cx="4762500" cy="1905000"/>
          </a:xfrm>
        </p:grpSpPr>
        <p:sp>
          <p:nvSpPr>
            <p:cNvPr id="3" name="Rectangle 2">
              <a:extLst>
                <a:ext uri="{FF2B5EF4-FFF2-40B4-BE49-F238E27FC236}">
                  <a16:creationId xmlns:a16="http://schemas.microsoft.com/office/drawing/2014/main" id="{EA9A0FF2-0607-BD44-8404-E086F64972BE}"/>
                </a:ext>
              </a:extLst>
            </p:cNvPr>
            <p:cNvSpPr/>
            <p:nvPr/>
          </p:nvSpPr>
          <p:spPr>
            <a:xfrm>
              <a:off x="406846" y="4737100"/>
              <a:ext cx="4334880" cy="1435100"/>
            </a:xfrm>
            <a:prstGeom prst="rec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0" name="Rectangle 8">
              <a:extLst>
                <a:ext uri="{FF2B5EF4-FFF2-40B4-BE49-F238E27FC236}">
                  <a16:creationId xmlns:a16="http://schemas.microsoft.com/office/drawing/2014/main" id="{83C5ED77-5FA7-AC4C-AB2A-245D62DB4EB6}"/>
                </a:ext>
              </a:extLst>
            </p:cNvPr>
            <p:cNvSpPr>
              <a:spLocks noChangeArrowheads="1"/>
            </p:cNvSpPr>
            <p:nvPr/>
          </p:nvSpPr>
          <p:spPr bwMode="auto">
            <a:xfrm>
              <a:off x="0" y="4991100"/>
              <a:ext cx="4762500" cy="1447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57200" marR="0" lvl="1"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600" b="0" i="0" u="none" strike="noStrike" kern="1200" cap="none" spc="0" normalizeH="0" baseline="0" noProof="0" dirty="0">
                  <a:ln>
                    <a:noFill/>
                  </a:ln>
                  <a:solidFill>
                    <a:prstClr val="black"/>
                  </a:solidFill>
                  <a:effectLst/>
                  <a:uLnTx/>
                  <a:uFillTx/>
                  <a:latin typeface="Calibri"/>
                  <a:ea typeface="ＭＳ Ｐゴシック" charset="0"/>
                  <a:cs typeface="+mn-cs"/>
                </a:rPr>
                <a:t>increase sending rate </a:t>
              </a:r>
              <a:r>
                <a:rPr kumimoji="0" lang="en-US" sz="2600" b="0" i="0" u="none" strike="noStrike" kern="1200" cap="none" spc="0" normalizeH="0" baseline="0" noProof="0" dirty="0">
                  <a:ln>
                    <a:noFill/>
                  </a:ln>
                  <a:solidFill>
                    <a:prstClr val="black"/>
                  </a:solidFill>
                  <a:effectLst/>
                  <a:uLnTx/>
                  <a:uFillTx/>
                  <a:latin typeface="Gill Sans MT" charset="0"/>
                  <a:ea typeface="ＭＳ Ｐゴシック" charset="0"/>
                  <a:cs typeface="+mn-cs"/>
                </a:rPr>
                <a:t>by </a:t>
              </a:r>
              <a:r>
                <a:rPr kumimoji="0" lang="en-US" sz="26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 maximum segment size every RTT until loss detected</a:t>
              </a:r>
              <a:endParaRPr kumimoji="0" lang="en-US" sz="26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36" name="Rectangle 8">
              <a:extLst>
                <a:ext uri="{FF2B5EF4-FFF2-40B4-BE49-F238E27FC236}">
                  <a16:creationId xmlns:a16="http://schemas.microsoft.com/office/drawing/2014/main" id="{91ECB6E6-4418-7243-B13D-E7E4DAE72D34}"/>
                </a:ext>
              </a:extLst>
            </p:cNvPr>
            <p:cNvSpPr>
              <a:spLocks noChangeArrowheads="1"/>
            </p:cNvSpPr>
            <p:nvPr/>
          </p:nvSpPr>
          <p:spPr bwMode="auto">
            <a:xfrm>
              <a:off x="508000" y="4533900"/>
              <a:ext cx="2667000" cy="44450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800" b="0" i="1" u="sng" strike="noStrike" kern="1200" cap="none" spc="0" normalizeH="0" baseline="0" noProof="0" dirty="0">
                  <a:ln>
                    <a:noFill/>
                  </a:ln>
                  <a:solidFill>
                    <a:srgbClr val="00B050"/>
                  </a:solidFill>
                  <a:effectLst/>
                  <a:uLnTx/>
                  <a:uFillTx/>
                  <a:latin typeface="Calibri" panose="020F0502020204030204"/>
                  <a:ea typeface="ＭＳ Ｐゴシック" charset="0"/>
                  <a:cs typeface="+mn-cs"/>
                </a:rPr>
                <a:t>A</a:t>
              </a:r>
              <a:r>
                <a:rPr kumimoji="0" lang="en-US" sz="2800" b="0" i="1" u="none" strike="noStrike" kern="1200" cap="none" spc="0" normalizeH="0" baseline="0" noProof="0" dirty="0">
                  <a:ln>
                    <a:noFill/>
                  </a:ln>
                  <a:solidFill>
                    <a:srgbClr val="00B050"/>
                  </a:solidFill>
                  <a:effectLst/>
                  <a:uLnTx/>
                  <a:uFillTx/>
                  <a:latin typeface="Calibri" panose="020F0502020204030204"/>
                  <a:ea typeface="ＭＳ Ｐゴシック" charset="0"/>
                  <a:cs typeface="+mn-cs"/>
                </a:rPr>
                <a:t>dditive </a:t>
              </a:r>
              <a:r>
                <a:rPr kumimoji="0" lang="en-US" sz="2800" b="0" i="1" u="sng" strike="noStrike" kern="1200" cap="none" spc="0" normalizeH="0" baseline="0" noProof="0" dirty="0">
                  <a:ln>
                    <a:noFill/>
                  </a:ln>
                  <a:solidFill>
                    <a:srgbClr val="00B050"/>
                  </a:solidFill>
                  <a:effectLst/>
                  <a:uLnTx/>
                  <a:uFillTx/>
                  <a:latin typeface="Calibri" panose="020F0502020204030204"/>
                  <a:ea typeface="ＭＳ Ｐゴシック" charset="0"/>
                  <a:cs typeface="+mn-cs"/>
                </a:rPr>
                <a:t>I</a:t>
              </a:r>
              <a:r>
                <a:rPr kumimoji="0" lang="en-US" sz="2800" b="0" i="1" u="none" strike="noStrike" kern="1200" cap="none" spc="0" normalizeH="0" baseline="0" noProof="0" dirty="0">
                  <a:ln>
                    <a:noFill/>
                  </a:ln>
                  <a:solidFill>
                    <a:srgbClr val="00B050"/>
                  </a:solidFill>
                  <a:effectLst/>
                  <a:uLnTx/>
                  <a:uFillTx/>
                  <a:latin typeface="Calibri" panose="020F0502020204030204"/>
                  <a:ea typeface="ＭＳ Ｐゴシック" charset="0"/>
                  <a:cs typeface="+mn-cs"/>
                </a:rPr>
                <a:t>ncrease</a:t>
              </a:r>
              <a:endParaRPr kumimoji="0" lang="en-US" sz="2800" b="0" i="0" u="none" strike="noStrike" kern="1200" cap="none" spc="0" normalizeH="0" baseline="0" noProof="0" dirty="0">
                <a:ln>
                  <a:noFill/>
                </a:ln>
                <a:solidFill>
                  <a:srgbClr val="00B050"/>
                </a:solidFill>
                <a:effectLst/>
                <a:uLnTx/>
                <a:uFillTx/>
                <a:latin typeface="Gill Sans MT" charset="0"/>
                <a:ea typeface="ＭＳ Ｐゴシック" charset="0"/>
                <a:cs typeface="+mn-cs"/>
              </a:endParaRPr>
            </a:p>
          </p:txBody>
        </p:sp>
      </p:grpSp>
      <p:grpSp>
        <p:nvGrpSpPr>
          <p:cNvPr id="63" name="Group 62">
            <a:extLst>
              <a:ext uri="{FF2B5EF4-FFF2-40B4-BE49-F238E27FC236}">
                <a16:creationId xmlns:a16="http://schemas.microsoft.com/office/drawing/2014/main" id="{29F4C833-80E3-E14A-98F5-D02EBF4C0AC6}"/>
              </a:ext>
            </a:extLst>
          </p:cNvPr>
          <p:cNvGrpSpPr/>
          <p:nvPr/>
        </p:nvGrpSpPr>
        <p:grpSpPr>
          <a:xfrm>
            <a:off x="6007100" y="2197100"/>
            <a:ext cx="4749800" cy="1422400"/>
            <a:chOff x="38100" y="4533900"/>
            <a:chExt cx="4749800" cy="1422400"/>
          </a:xfrm>
        </p:grpSpPr>
        <p:sp>
          <p:nvSpPr>
            <p:cNvPr id="64" name="Rectangle 63">
              <a:extLst>
                <a:ext uri="{FF2B5EF4-FFF2-40B4-BE49-F238E27FC236}">
                  <a16:creationId xmlns:a16="http://schemas.microsoft.com/office/drawing/2014/main" id="{7ED9889A-D576-6948-99EB-B6AAAAF94FF1}"/>
                </a:ext>
              </a:extLst>
            </p:cNvPr>
            <p:cNvSpPr/>
            <p:nvPr/>
          </p:nvSpPr>
          <p:spPr>
            <a:xfrm>
              <a:off x="342900" y="4686300"/>
              <a:ext cx="4267200" cy="12700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65" name="Rectangle 8">
              <a:extLst>
                <a:ext uri="{FF2B5EF4-FFF2-40B4-BE49-F238E27FC236}">
                  <a16:creationId xmlns:a16="http://schemas.microsoft.com/office/drawing/2014/main" id="{12492D08-6387-3C44-BE8F-DFB7A535E296}"/>
                </a:ext>
              </a:extLst>
            </p:cNvPr>
            <p:cNvSpPr>
              <a:spLocks noChangeArrowheads="1"/>
            </p:cNvSpPr>
            <p:nvPr/>
          </p:nvSpPr>
          <p:spPr bwMode="auto">
            <a:xfrm>
              <a:off x="38100" y="4991100"/>
              <a:ext cx="4749800"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457200" marR="0" lvl="1"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6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cut sending rate in half at each loss event</a:t>
              </a:r>
              <a:endParaRPr kumimoji="0" lang="en-US" sz="2600" b="0" i="1" u="none" strike="noStrike" kern="1200" cap="none" spc="0" normalizeH="0" baseline="0" noProof="0" dirty="0">
                <a:ln>
                  <a:noFill/>
                </a:ln>
                <a:solidFill>
                  <a:prstClr val="black"/>
                </a:solidFill>
                <a:effectLst/>
                <a:uLnTx/>
                <a:uFillTx/>
                <a:latin typeface="Calibri"/>
                <a:ea typeface="ＭＳ Ｐゴシック" charset="0"/>
                <a:cs typeface="+mn-cs"/>
              </a:endParaRP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Char char="v"/>
                <a:tabLst/>
                <a:defRPr/>
              </a:pPr>
              <a:endParaRPr kumimoji="0" lang="en-US" sz="2800" b="0" i="0" u="none" strike="noStrike" kern="1200" cap="none" spc="0" normalizeH="0" baseline="0" noProof="0" dirty="0">
                <a:ln>
                  <a:noFill/>
                </a:ln>
                <a:solidFill>
                  <a:prstClr val="black"/>
                </a:solidFill>
                <a:effectLst/>
                <a:uLnTx/>
                <a:uFillTx/>
                <a:latin typeface="Gill Sans MT" charset="0"/>
                <a:ea typeface="ＭＳ Ｐゴシック" charset="0"/>
                <a:cs typeface="+mn-cs"/>
              </a:endParaRPr>
            </a:p>
          </p:txBody>
        </p:sp>
        <p:sp>
          <p:nvSpPr>
            <p:cNvPr id="66" name="Rectangle 8">
              <a:extLst>
                <a:ext uri="{FF2B5EF4-FFF2-40B4-BE49-F238E27FC236}">
                  <a16:creationId xmlns:a16="http://schemas.microsoft.com/office/drawing/2014/main" id="{4FA342B4-82DA-FE44-A283-F18BBA2F6E1B}"/>
                </a:ext>
              </a:extLst>
            </p:cNvPr>
            <p:cNvSpPr>
              <a:spLocks noChangeArrowheads="1"/>
            </p:cNvSpPr>
            <p:nvPr/>
          </p:nvSpPr>
          <p:spPr bwMode="auto">
            <a:xfrm>
              <a:off x="508000" y="4533900"/>
              <a:ext cx="3746500" cy="44450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85000"/>
                </a:lnSpc>
                <a:spcBef>
                  <a:spcPct val="20000"/>
                </a:spcBef>
                <a:spcAft>
                  <a:spcPts val="0"/>
                </a:spcAft>
                <a:buClr>
                  <a:srgbClr val="000099"/>
                </a:buClr>
                <a:buSzTx/>
                <a:buFontTx/>
                <a:buNone/>
                <a:tabLst/>
                <a:defRPr/>
              </a:pPr>
              <a:r>
                <a:rPr kumimoji="0" lang="en-US" sz="2800" b="0" i="1" u="sng" strike="noStrike" kern="1200" cap="none" spc="0" normalizeH="0" baseline="0" noProof="0" dirty="0">
                  <a:ln>
                    <a:noFill/>
                  </a:ln>
                  <a:solidFill>
                    <a:srgbClr val="C00000"/>
                  </a:solidFill>
                  <a:effectLst/>
                  <a:uLnTx/>
                  <a:uFillTx/>
                  <a:latin typeface="Calibri" panose="020F0502020204030204"/>
                  <a:ea typeface="ＭＳ Ｐゴシック" charset="0"/>
                  <a:cs typeface="+mn-cs"/>
                </a:rPr>
                <a:t>M</a:t>
              </a:r>
              <a:r>
                <a:rPr kumimoji="0" lang="en-US" sz="28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ultiplicative </a:t>
              </a:r>
              <a:r>
                <a:rPr kumimoji="0" lang="en-US" sz="2800" b="0" i="1" u="sng"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ecrease</a:t>
              </a:r>
              <a:endParaRPr kumimoji="0" lang="en-US" sz="2800" b="0" i="0" u="none" strike="noStrike" kern="1200" cap="none" spc="0" normalizeH="0" baseline="0" noProof="0" dirty="0">
                <a:ln>
                  <a:noFill/>
                </a:ln>
                <a:solidFill>
                  <a:srgbClr val="C00000"/>
                </a:solidFill>
                <a:effectLst/>
                <a:uLnTx/>
                <a:uFillTx/>
                <a:latin typeface="Gill Sans MT" charset="0"/>
                <a:ea typeface="ＭＳ Ｐゴシック" charset="0"/>
                <a:cs typeface="+mn-cs"/>
              </a:endParaRPr>
            </a:p>
          </p:txBody>
        </p:sp>
      </p:grpSp>
      <p:grpSp>
        <p:nvGrpSpPr>
          <p:cNvPr id="33" name="Group 32">
            <a:extLst>
              <a:ext uri="{FF2B5EF4-FFF2-40B4-BE49-F238E27FC236}">
                <a16:creationId xmlns:a16="http://schemas.microsoft.com/office/drawing/2014/main" id="{08B9E571-5EFE-DF45-ABEE-F217088B731C}"/>
              </a:ext>
            </a:extLst>
          </p:cNvPr>
          <p:cNvGrpSpPr/>
          <p:nvPr/>
        </p:nvGrpSpPr>
        <p:grpSpPr>
          <a:xfrm>
            <a:off x="3952943" y="3784600"/>
            <a:ext cx="3599234" cy="1591283"/>
            <a:chOff x="3965643" y="3797300"/>
            <a:chExt cx="3599234" cy="1591283"/>
          </a:xfrm>
        </p:grpSpPr>
        <p:grpSp>
          <p:nvGrpSpPr>
            <p:cNvPr id="32" name="Group 31">
              <a:extLst>
                <a:ext uri="{FF2B5EF4-FFF2-40B4-BE49-F238E27FC236}">
                  <a16:creationId xmlns:a16="http://schemas.microsoft.com/office/drawing/2014/main" id="{B98081F5-35B5-A849-A6DC-D92ECEF0752A}"/>
                </a:ext>
              </a:extLst>
            </p:cNvPr>
            <p:cNvGrpSpPr/>
            <p:nvPr/>
          </p:nvGrpSpPr>
          <p:grpSpPr>
            <a:xfrm>
              <a:off x="3965643" y="4159386"/>
              <a:ext cx="3599234" cy="1229197"/>
              <a:chOff x="3965643" y="4159386"/>
              <a:chExt cx="3599234" cy="1229197"/>
            </a:xfrm>
          </p:grpSpPr>
          <p:cxnSp>
            <p:nvCxnSpPr>
              <p:cNvPr id="11" name="Straight Arrow Connector 10">
                <a:extLst>
                  <a:ext uri="{FF2B5EF4-FFF2-40B4-BE49-F238E27FC236}">
                    <a16:creationId xmlns:a16="http://schemas.microsoft.com/office/drawing/2014/main" id="{01079667-0DAA-D94E-A312-DB3C9977FD14}"/>
                  </a:ext>
                </a:extLst>
              </p:cNvPr>
              <p:cNvCxnSpPr>
                <a:cxnSpLocks/>
              </p:cNvCxnSpPr>
              <p:nvPr/>
            </p:nvCxnSpPr>
            <p:spPr>
              <a:xfrm>
                <a:off x="3972128" y="4163438"/>
                <a:ext cx="0" cy="10562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4E7717F-1A0D-FF4E-812D-3FD618E53878}"/>
                  </a:ext>
                </a:extLst>
              </p:cNvPr>
              <p:cNvCxnSpPr>
                <a:cxnSpLocks/>
              </p:cNvCxnSpPr>
              <p:nvPr/>
            </p:nvCxnSpPr>
            <p:spPr>
              <a:xfrm>
                <a:off x="4480128" y="4163438"/>
                <a:ext cx="0" cy="1221362"/>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D125F63-AD27-6B45-AE19-4ABD9BFAAB03}"/>
                  </a:ext>
                </a:extLst>
              </p:cNvPr>
              <p:cNvCxnSpPr>
                <a:cxnSpLocks/>
              </p:cNvCxnSpPr>
              <p:nvPr/>
            </p:nvCxnSpPr>
            <p:spPr>
              <a:xfrm>
                <a:off x="5295630" y="4163438"/>
                <a:ext cx="0" cy="1225145"/>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072EFC86-C803-E843-B374-808FCECBC349}"/>
                  </a:ext>
                </a:extLst>
              </p:cNvPr>
              <p:cNvCxnSpPr>
                <a:cxnSpLocks/>
              </p:cNvCxnSpPr>
              <p:nvPr/>
            </p:nvCxnSpPr>
            <p:spPr>
              <a:xfrm>
                <a:off x="5964941" y="4171542"/>
                <a:ext cx="0" cy="1204339"/>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19D5D13-5D07-4C47-B49B-8AC41BCDCFBB}"/>
                  </a:ext>
                </a:extLst>
              </p:cNvPr>
              <p:cNvCxnSpPr>
                <a:cxnSpLocks/>
              </p:cNvCxnSpPr>
              <p:nvPr/>
            </p:nvCxnSpPr>
            <p:spPr>
              <a:xfrm>
                <a:off x="6794500" y="4165056"/>
                <a:ext cx="0" cy="11938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49C30FB-E09A-8645-AF59-0F93ED23D5ED}"/>
                  </a:ext>
                </a:extLst>
              </p:cNvPr>
              <p:cNvCxnSpPr>
                <a:cxnSpLocks/>
              </p:cNvCxnSpPr>
              <p:nvPr/>
            </p:nvCxnSpPr>
            <p:spPr>
              <a:xfrm>
                <a:off x="7559743" y="4159386"/>
                <a:ext cx="0" cy="110652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CE80244-8AE8-9244-8BD7-F7A494EF70AA}"/>
                  </a:ext>
                </a:extLst>
              </p:cNvPr>
              <p:cNvCxnSpPr>
                <a:cxnSpLocks/>
              </p:cNvCxnSpPr>
              <p:nvPr/>
            </p:nvCxnSpPr>
            <p:spPr>
              <a:xfrm>
                <a:off x="3965643" y="4162357"/>
                <a:ext cx="3599234"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a:extLst>
                <a:ext uri="{FF2B5EF4-FFF2-40B4-BE49-F238E27FC236}">
                  <a16:creationId xmlns:a16="http://schemas.microsoft.com/office/drawing/2014/main" id="{CA3311EB-6DA1-BE40-8300-E0A7E76CCC9C}"/>
                </a:ext>
              </a:extLst>
            </p:cNvPr>
            <p:cNvCxnSpPr/>
            <p:nvPr/>
          </p:nvCxnSpPr>
          <p:spPr>
            <a:xfrm>
              <a:off x="5651500" y="3797300"/>
              <a:ext cx="0" cy="381000"/>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46745885-D0C9-5C4A-8189-6C1C08532D61}"/>
              </a:ext>
            </a:extLst>
          </p:cNvPr>
          <p:cNvGrpSpPr/>
          <p:nvPr/>
        </p:nvGrpSpPr>
        <p:grpSpPr>
          <a:xfrm>
            <a:off x="4108450" y="3622675"/>
            <a:ext cx="3819526" cy="1695450"/>
            <a:chOff x="4108450" y="3622675"/>
            <a:chExt cx="3819526" cy="1695450"/>
          </a:xfrm>
        </p:grpSpPr>
        <p:grpSp>
          <p:nvGrpSpPr>
            <p:cNvPr id="85" name="Group 84">
              <a:extLst>
                <a:ext uri="{FF2B5EF4-FFF2-40B4-BE49-F238E27FC236}">
                  <a16:creationId xmlns:a16="http://schemas.microsoft.com/office/drawing/2014/main" id="{CE8174FE-3375-6647-833E-1BBA1779B8E0}"/>
                </a:ext>
              </a:extLst>
            </p:cNvPr>
            <p:cNvGrpSpPr/>
            <p:nvPr/>
          </p:nvGrpSpPr>
          <p:grpSpPr>
            <a:xfrm>
              <a:off x="4108450" y="3975100"/>
              <a:ext cx="3819526" cy="1343025"/>
              <a:chOff x="4108450" y="3975100"/>
              <a:chExt cx="3819526" cy="1343025"/>
            </a:xfrm>
          </p:grpSpPr>
          <p:cxnSp>
            <p:nvCxnSpPr>
              <p:cNvPr id="61" name="Straight Arrow Connector 60">
                <a:extLst>
                  <a:ext uri="{FF2B5EF4-FFF2-40B4-BE49-F238E27FC236}">
                    <a16:creationId xmlns:a16="http://schemas.microsoft.com/office/drawing/2014/main" id="{D9182BCB-9C63-4F4E-9BFE-C6ED53E7206A}"/>
                  </a:ext>
                </a:extLst>
              </p:cNvPr>
              <p:cNvCxnSpPr>
                <a:cxnSpLocks/>
              </p:cNvCxnSpPr>
              <p:nvPr/>
            </p:nvCxnSpPr>
            <p:spPr>
              <a:xfrm flipH="1">
                <a:off x="7245350" y="3981450"/>
                <a:ext cx="679450" cy="125412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3A530988-F896-F240-A4FD-4D4D80C11F42}"/>
                  </a:ext>
                </a:extLst>
              </p:cNvPr>
              <p:cNvCxnSpPr>
                <a:cxnSpLocks/>
              </p:cNvCxnSpPr>
              <p:nvPr/>
            </p:nvCxnSpPr>
            <p:spPr>
              <a:xfrm flipH="1">
                <a:off x="4108450" y="3975100"/>
                <a:ext cx="3816350" cy="133985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D2A9933-F916-0E46-A509-25FD8F001806}"/>
                  </a:ext>
                </a:extLst>
              </p:cNvPr>
              <p:cNvCxnSpPr>
                <a:cxnSpLocks/>
              </p:cNvCxnSpPr>
              <p:nvPr/>
            </p:nvCxnSpPr>
            <p:spPr>
              <a:xfrm flipH="1">
                <a:off x="5070475" y="3978275"/>
                <a:ext cx="2854325" cy="12985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DE4AE1E-DD47-A648-8E75-B628D3E56B38}"/>
                  </a:ext>
                </a:extLst>
              </p:cNvPr>
              <p:cNvCxnSpPr>
                <a:cxnSpLocks/>
              </p:cNvCxnSpPr>
              <p:nvPr/>
            </p:nvCxnSpPr>
            <p:spPr>
              <a:xfrm flipH="1">
                <a:off x="5607050" y="3984625"/>
                <a:ext cx="2320926" cy="13335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2C801921-8F99-4345-AADF-C79B5379ABCC}"/>
                  </a:ext>
                </a:extLst>
              </p:cNvPr>
              <p:cNvCxnSpPr>
                <a:cxnSpLocks/>
              </p:cNvCxnSpPr>
              <p:nvPr/>
            </p:nvCxnSpPr>
            <p:spPr>
              <a:xfrm flipH="1">
                <a:off x="6565900" y="3984625"/>
                <a:ext cx="1358900" cy="11938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E7A7E738-8F7C-B641-98A4-26125EAB1AA9}"/>
                </a:ext>
              </a:extLst>
            </p:cNvPr>
            <p:cNvCxnSpPr/>
            <p:nvPr/>
          </p:nvCxnSpPr>
          <p:spPr>
            <a:xfrm flipV="1">
              <a:off x="7921625" y="3622675"/>
              <a:ext cx="0" cy="3587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9" name="Slide Number Placeholder 2">
            <a:extLst>
              <a:ext uri="{FF2B5EF4-FFF2-40B4-BE49-F238E27FC236}">
                <a16:creationId xmlns:a16="http://schemas.microsoft.com/office/drawing/2014/main" id="{F67FBF66-1006-C849-9ABA-320AB4C17D7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8164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up)">
                                      <p:cBhvr>
                                        <p:cTn id="16" dur="500"/>
                                        <p:tgtEl>
                                          <p:spTgt spid="3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childTnLst>
                          </p:cTn>
                        </p:par>
                        <p:par>
                          <p:cTn id="21" fill="hold">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up)">
                                      <p:cBhvr>
                                        <p:cTn id="24" dur="500"/>
                                        <p:tgtEl>
                                          <p:spTgt spid="39"/>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left)">
                                      <p:cBhvr>
                                        <p:cTn id="28" dur="500"/>
                                        <p:tgtEl>
                                          <p:spTgt spid="41"/>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up)">
                                      <p:cBhvr>
                                        <p:cTn id="32" dur="500"/>
                                        <p:tgtEl>
                                          <p:spTgt spid="43"/>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down)">
                                      <p:cBhvr>
                                        <p:cTn id="36" dur="500"/>
                                        <p:tgtEl>
                                          <p:spTgt spid="44"/>
                                        </p:tgtEl>
                                      </p:cBhvr>
                                    </p:animEffect>
                                  </p:childTnLst>
                                </p:cTn>
                              </p:par>
                            </p:childTnLst>
                          </p:cTn>
                        </p:par>
                        <p:par>
                          <p:cTn id="37" fill="hold">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500"/>
                                        <p:tgtEl>
                                          <p:spTgt spid="45"/>
                                        </p:tgtEl>
                                      </p:cBhvr>
                                    </p:animEffect>
                                  </p:childTnLst>
                                </p:cTn>
                              </p:par>
                            </p:childTnLst>
                          </p:cTn>
                        </p:par>
                        <p:par>
                          <p:cTn id="41" fill="hold">
                            <p:stCondLst>
                              <p:cond delay="4000"/>
                            </p:stCondLst>
                            <p:childTnLst>
                              <p:par>
                                <p:cTn id="42" presetID="22" presetClass="entr" presetSubtype="4" fill="hold" grpId="0" nodeType="after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wipe(down)">
                                      <p:cBhvr>
                                        <p:cTn id="44" dur="500"/>
                                        <p:tgtEl>
                                          <p:spTgt spid="46"/>
                                        </p:tgtEl>
                                      </p:cBhvr>
                                    </p:animEffect>
                                  </p:childTnLst>
                                </p:cTn>
                              </p:par>
                            </p:childTnLst>
                          </p:cTn>
                        </p:par>
                        <p:par>
                          <p:cTn id="45" fill="hold">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wipe(up)">
                                      <p:cBhvr>
                                        <p:cTn id="48" dur="500"/>
                                        <p:tgtEl>
                                          <p:spTgt spid="47"/>
                                        </p:tgtEl>
                                      </p:cBhvr>
                                    </p:animEffect>
                                  </p:childTnLst>
                                </p:cTn>
                              </p:par>
                            </p:childTnLst>
                          </p:cTn>
                        </p:par>
                        <p:par>
                          <p:cTn id="49" fill="hold">
                            <p:stCondLst>
                              <p:cond delay="5000"/>
                            </p:stCondLst>
                            <p:childTnLst>
                              <p:par>
                                <p:cTn id="50" presetID="22" presetClass="entr" presetSubtype="4" fill="hold" grpId="0"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wipe(down)">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dissolve">
                                      <p:cBhvr>
                                        <p:cTn id="57" dur="500"/>
                                        <p:tgtEl>
                                          <p:spTgt spid="9"/>
                                        </p:tgtEl>
                                      </p:cBhvr>
                                    </p:animEffect>
                                  </p:childTnLst>
                                </p:cTn>
                              </p:par>
                            </p:childTnLst>
                          </p:cTn>
                        </p:par>
                        <p:par>
                          <p:cTn id="58" fill="hold">
                            <p:stCondLst>
                              <p:cond delay="500"/>
                            </p:stCondLst>
                            <p:childTnLst>
                              <p:par>
                                <p:cTn id="59" presetID="22" presetClass="entr" presetSubtype="1" fill="hold" nodeType="afterEffect">
                                  <p:stCondLst>
                                    <p:cond delay="1000"/>
                                  </p:stCondLst>
                                  <p:childTnLst>
                                    <p:set>
                                      <p:cBhvr>
                                        <p:cTn id="60" dur="1" fill="hold">
                                          <p:stCondLst>
                                            <p:cond delay="0"/>
                                          </p:stCondLst>
                                        </p:cTn>
                                        <p:tgtEl>
                                          <p:spTgt spid="33"/>
                                        </p:tgtEl>
                                        <p:attrNameLst>
                                          <p:attrName>style.visibility</p:attrName>
                                        </p:attrNameLst>
                                      </p:cBhvr>
                                      <p:to>
                                        <p:strVal val="visible"/>
                                      </p:to>
                                    </p:set>
                                    <p:animEffect transition="in" filter="wipe(up)">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dissolve">
                                      <p:cBhvr>
                                        <p:cTn id="66" dur="500"/>
                                        <p:tgtEl>
                                          <p:spTgt spid="63"/>
                                        </p:tgtEl>
                                      </p:cBhvr>
                                    </p:animEffect>
                                  </p:childTnLst>
                                </p:cTn>
                              </p:par>
                              <p:par>
                                <p:cTn id="67" presetID="9" presetClass="exit" presetSubtype="0" fill="hold" nodeType="withEffect">
                                  <p:stCondLst>
                                    <p:cond delay="0"/>
                                  </p:stCondLst>
                                  <p:childTnLst>
                                    <p:animEffect transition="out" filter="dissolve">
                                      <p:cBhvr>
                                        <p:cTn id="68" dur="500"/>
                                        <p:tgtEl>
                                          <p:spTgt spid="33"/>
                                        </p:tgtEl>
                                      </p:cBhvr>
                                    </p:animEffect>
                                    <p:set>
                                      <p:cBhvr>
                                        <p:cTn id="69" dur="1" fill="hold">
                                          <p:stCondLst>
                                            <p:cond delay="499"/>
                                          </p:stCondLst>
                                        </p:cTn>
                                        <p:tgtEl>
                                          <p:spTgt spid="33"/>
                                        </p:tgtEl>
                                        <p:attrNameLst>
                                          <p:attrName>style.visibility</p:attrName>
                                        </p:attrNameLst>
                                      </p:cBhvr>
                                      <p:to>
                                        <p:strVal val="hidden"/>
                                      </p:to>
                                    </p:set>
                                  </p:childTnLst>
                                </p:cTn>
                              </p:par>
                            </p:childTnLst>
                          </p:cTn>
                        </p:par>
                        <p:par>
                          <p:cTn id="70" fill="hold">
                            <p:stCondLst>
                              <p:cond delay="500"/>
                            </p:stCondLst>
                            <p:childTnLst>
                              <p:par>
                                <p:cTn id="71" presetID="22" presetClass="entr" presetSubtype="1" fill="hold" nodeType="afterEffect">
                                  <p:stCondLst>
                                    <p:cond delay="1000"/>
                                  </p:stCondLst>
                                  <p:childTnLst>
                                    <p:set>
                                      <p:cBhvr>
                                        <p:cTn id="72" dur="1" fill="hold">
                                          <p:stCondLst>
                                            <p:cond delay="0"/>
                                          </p:stCondLst>
                                        </p:cTn>
                                        <p:tgtEl>
                                          <p:spTgt spid="88"/>
                                        </p:tgtEl>
                                        <p:attrNameLst>
                                          <p:attrName>style.visibility</p:attrName>
                                        </p:attrNameLst>
                                      </p:cBhvr>
                                      <p:to>
                                        <p:strVal val="visible"/>
                                      </p:to>
                                    </p:set>
                                    <p:animEffect transition="in" filter="wipe(up)">
                                      <p:cBhvr>
                                        <p:cTn id="73" dur="500"/>
                                        <p:tgtEl>
                                          <p:spTgt spid="88"/>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41"/>
                                        </p:tgtEl>
                                        <p:attrNameLst>
                                          <p:attrName>style.visibility</p:attrName>
                                        </p:attrNameLst>
                                      </p:cBhvr>
                                      <p:to>
                                        <p:strVal val="visible"/>
                                      </p:to>
                                    </p:set>
                                    <p:animEffect transition="in" filter="dissolve">
                                      <p:cBhvr>
                                        <p:cTn id="78" dur="500"/>
                                        <p:tgtEl>
                                          <p:spTgt spid="141"/>
                                        </p:tgtEl>
                                      </p:cBhvr>
                                    </p:animEffect>
                                  </p:childTnLst>
                                </p:cTn>
                              </p:par>
                              <p:par>
                                <p:cTn id="79" presetID="9" presetClass="exit" presetSubtype="0" fill="hold" nodeType="withEffect">
                                  <p:stCondLst>
                                    <p:cond delay="0"/>
                                  </p:stCondLst>
                                  <p:childTnLst>
                                    <p:animEffect transition="out" filter="dissolve">
                                      <p:cBhvr>
                                        <p:cTn id="80" dur="500"/>
                                        <p:tgtEl>
                                          <p:spTgt spid="88"/>
                                        </p:tgtEl>
                                      </p:cBhvr>
                                    </p:animEffect>
                                    <p:set>
                                      <p:cBhvr>
                                        <p:cTn id="81" dur="1" fill="hold">
                                          <p:stCondLst>
                                            <p:cond delay="499"/>
                                          </p:stCondLst>
                                        </p:cTn>
                                        <p:tgtEl>
                                          <p:spTgt spid="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36" grpId="0" animBg="1"/>
      <p:bldP spid="37" grpId="0" animBg="1"/>
      <p:bldP spid="38" grpId="0" animBg="1"/>
      <p:bldP spid="39" grpId="0" animBg="1"/>
      <p:bldP spid="41" grpId="0" animBg="1"/>
      <p:bldP spid="43" grpId="0" animBg="1"/>
      <p:bldP spid="44" grpId="0" animBg="1"/>
      <p:bldP spid="45" grpId="0" animBg="1"/>
      <p:bldP spid="46" grpId="0" animBg="1"/>
      <p:bldP spid="47" grpId="0" animBg="1"/>
      <p:bldP spid="4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Transport layer: overview</a:t>
            </a:r>
            <a:endParaRPr lang="en-US" sz="4400" dirty="0"/>
          </a:p>
        </p:txBody>
      </p:sp>
      <p:sp>
        <p:nvSpPr>
          <p:cNvPr id="4" name="Content Placeholder 3">
            <a:extLst>
              <a:ext uri="{FF2B5EF4-FFF2-40B4-BE49-F238E27FC236}">
                <a16:creationId xmlns:a16="http://schemas.microsoft.com/office/drawing/2014/main" id="{F6E2ACD2-5E28-0840-A1E8-F9AB901FE8BC}"/>
              </a:ext>
            </a:extLst>
          </p:cNvPr>
          <p:cNvSpPr>
            <a:spLocks noGrp="1"/>
          </p:cNvSpPr>
          <p:nvPr>
            <p:ph sz="half" idx="1"/>
          </p:nvPr>
        </p:nvSpPr>
        <p:spPr>
          <a:xfrm>
            <a:off x="781763" y="1253331"/>
            <a:ext cx="4842088" cy="4351338"/>
          </a:xfrm>
        </p:spPr>
        <p:txBody>
          <a:bodyPr>
            <a:noAutofit/>
          </a:bodyPr>
          <a:lstStyle/>
          <a:p>
            <a:pPr marL="11113" indent="0">
              <a:buNone/>
            </a:pPr>
            <a:r>
              <a:rPr lang="en-US" altLang="en-US" sz="3200" i="1" dirty="0">
                <a:solidFill>
                  <a:srgbClr val="CC0000"/>
                </a:solidFill>
                <a:latin typeface="Calibri" panose="020F0502020204030204" pitchFamily="34" charset="0"/>
                <a:cs typeface="Calibri" panose="020F0502020204030204" pitchFamily="34" charset="0"/>
              </a:rPr>
              <a:t>Our goal:</a:t>
            </a:r>
            <a:r>
              <a:rPr lang="en-US" altLang="en-US" sz="3200" i="1" dirty="0">
                <a:latin typeface="Calibri" panose="020F0502020204030204" pitchFamily="34" charset="0"/>
                <a:cs typeface="Calibri" panose="020F0502020204030204" pitchFamily="34" charset="0"/>
              </a:rPr>
              <a:t> </a:t>
            </a:r>
          </a:p>
          <a:p>
            <a:pPr marL="400050" indent="-285750">
              <a:buFont typeface="Wingdings" charset="2"/>
              <a:buChar char="§"/>
              <a:defRPr/>
            </a:pPr>
            <a:r>
              <a:rPr lang="en-US" sz="3200" dirty="0"/>
              <a:t>understand principles behind transport layer services:</a:t>
            </a:r>
          </a:p>
          <a:p>
            <a:pPr lvl="1">
              <a:buFont typeface="Arial"/>
              <a:buChar char="•"/>
              <a:defRPr/>
            </a:pPr>
            <a:r>
              <a:rPr lang="en-US" sz="2800" dirty="0"/>
              <a:t>multiplexing, demultiplexing</a:t>
            </a:r>
          </a:p>
          <a:p>
            <a:pPr lvl="1">
              <a:buFont typeface="Arial"/>
              <a:buChar char="•"/>
              <a:defRPr/>
            </a:pPr>
            <a:r>
              <a:rPr lang="en-US" sz="2800" dirty="0"/>
              <a:t>reliable data transfer</a:t>
            </a:r>
          </a:p>
          <a:p>
            <a:pPr lvl="1">
              <a:buFont typeface="Arial"/>
              <a:buChar char="•"/>
              <a:defRPr/>
            </a:pPr>
            <a:r>
              <a:rPr lang="en-US" sz="2800" dirty="0"/>
              <a:t>flow control</a:t>
            </a:r>
          </a:p>
          <a:p>
            <a:pPr lvl="1">
              <a:buFont typeface="Arial"/>
              <a:buChar char="•"/>
              <a:defRPr/>
            </a:pPr>
            <a:r>
              <a:rPr lang="en-US" sz="2800" dirty="0"/>
              <a:t>congestion control</a:t>
            </a:r>
            <a:endParaRPr lang="en-US" sz="3200" dirty="0"/>
          </a:p>
          <a:p>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968416" y="1815962"/>
            <a:ext cx="5994400" cy="4799013"/>
          </a:xfrm>
        </p:spPr>
        <p:txBody>
          <a:bodyPr>
            <a:normAutofit/>
          </a:bodyPr>
          <a:lstStyle/>
          <a:p>
            <a:pPr marL="457200" indent="-285750">
              <a:buFont typeface="Wingdings" charset="2"/>
              <a:buChar char="§"/>
              <a:defRPr/>
            </a:pPr>
            <a:r>
              <a:rPr lang="en-US" sz="3200" dirty="0"/>
              <a:t>learn about Internet transport layer protocols:</a:t>
            </a:r>
          </a:p>
          <a:p>
            <a:pPr lvl="1">
              <a:buFont typeface="Arial"/>
              <a:buChar char="•"/>
              <a:defRPr/>
            </a:pPr>
            <a:r>
              <a:rPr lang="en-US" sz="2800" dirty="0"/>
              <a:t>UDP: connectionless transport</a:t>
            </a:r>
          </a:p>
          <a:p>
            <a:pPr lvl="1">
              <a:buFont typeface="Arial"/>
              <a:buChar char="•"/>
              <a:defRPr/>
            </a:pPr>
            <a:r>
              <a:rPr lang="en-US" sz="2800" dirty="0"/>
              <a:t>TCP: connection-oriented reliable transport</a:t>
            </a:r>
          </a:p>
          <a:p>
            <a:pPr lvl="1">
              <a:buFont typeface="Arial"/>
              <a:buChar char="•"/>
              <a:defRPr/>
            </a:pPr>
            <a:r>
              <a:rPr lang="en-US" sz="2800" dirty="0"/>
              <a:t>TCP congestion control</a:t>
            </a:r>
            <a:endParaRPr lang="en-US" dirty="0"/>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11084F46-D79C-3048-9B21-CEBC66650819}"/>
              </a:ext>
            </a:extLst>
          </p:cNvPr>
          <p:cNvSpPr>
            <a:spLocks noGrp="1"/>
          </p:cNvSpPr>
          <p:nvPr>
            <p:ph type="sldNum" sz="quarter" idx="4"/>
          </p:nvPr>
        </p:nvSpPr>
        <p:spPr>
          <a:xfrm>
            <a:off x="9219616" y="6454664"/>
            <a:ext cx="2743200" cy="365125"/>
          </a:xfrm>
        </p:spPr>
        <p:txBody>
          <a:bodyPr/>
          <a:lstStyle/>
          <a:p>
            <a:r>
              <a:rPr lang="en-US" dirty="0"/>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42151904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Font typeface="Arial"/>
              <a:buChar char="•"/>
              <a:defRPr/>
            </a:pPr>
            <a:r>
              <a:rPr lang="en-US" sz="3200" dirty="0">
                <a:solidFill>
                  <a:schemeClr val="bg1">
                    <a:lumMod val="75000"/>
                  </a:schemeClr>
                </a:solidFill>
                <a:cs typeface="Calibri" panose="020F0502020204030204" pitchFamily="34" charset="0"/>
              </a:rPr>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3</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5"/>
          <p:cNvSpPr>
            <a:spLocks noGrp="1"/>
          </p:cNvSpPr>
          <p:nvPr>
            <p:ph type="ftr" sz="quarter" idx="4294967295"/>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sz="1200">
                <a:latin typeface="Tahoma" panose="020B0604030504040204" pitchFamily="34" charset="0"/>
              </a:rPr>
              <a:t>Transport</a:t>
            </a:r>
            <a:r>
              <a:rPr lang="en-US" sz="1400">
                <a:latin typeface="Tahoma" panose="020B0604030504040204" pitchFamily="34" charset="0"/>
              </a:rPr>
              <a:t> </a:t>
            </a:r>
            <a:r>
              <a:rPr lang="en-US" sz="1200">
                <a:latin typeface="Tahoma" panose="020B0604030504040204" pitchFamily="34" charset="0"/>
              </a:rPr>
              <a:t>Layer</a:t>
            </a:r>
          </a:p>
        </p:txBody>
      </p:sp>
      <p:sp>
        <p:nvSpPr>
          <p:cNvPr id="65539" name="Slide Number Placeholder 6"/>
          <p:cNvSpPr>
            <a:spLocks noGrp="1"/>
          </p:cNvSpPr>
          <p:nvPr>
            <p:ph type="sldNum" sz="quarter" idx="4294967295"/>
          </p:nvPr>
        </p:nvSpPr>
        <p:spPr>
          <a:noFill/>
        </p:spPr>
        <p:txBody>
          <a:bodyPr/>
          <a:lstStyle>
            <a:lvl1pPr>
              <a:lnSpc>
                <a:spcPct val="85000"/>
              </a:lnSpc>
              <a:spcBef>
                <a:spcPct val="20000"/>
              </a:spcBef>
              <a:buClr>
                <a:srgbClr val="000099"/>
              </a:buClr>
              <a:buSzPct val="100000"/>
              <a:buFont typeface="Wingdings" panose="05000000000000000000" pitchFamily="2" charset="2"/>
              <a:buChar char="§"/>
              <a:defRPr sz="3200">
                <a:solidFill>
                  <a:schemeClr val="tx1"/>
                </a:solidFill>
                <a:latin typeface="Gill Sans MT" panose="020B0502020104020203" pitchFamily="34" charset="0"/>
                <a:ea typeface="MS PGothic" panose="020B0600070205080204" pitchFamily="34" charset="-128"/>
              </a:defRPr>
            </a:lvl1pPr>
            <a:lvl2pPr marL="742950" indent="-285750">
              <a:lnSpc>
                <a:spcPct val="85000"/>
              </a:lnSpc>
              <a:spcBef>
                <a:spcPct val="20000"/>
              </a:spcBef>
              <a:buClr>
                <a:srgbClr val="000099"/>
              </a:buClr>
              <a:buFont typeface="Arial" panose="020B0604020202020204" pitchFamily="34" charset="0"/>
              <a:buChar char="•"/>
              <a:defRPr sz="2800">
                <a:solidFill>
                  <a:schemeClr val="tx1"/>
                </a:solidFill>
                <a:latin typeface="Gill Sans MT" panose="020B0502020104020203" pitchFamily="34" charset="0"/>
                <a:ea typeface="MS PGothic" panose="020B0600070205080204" pitchFamily="34" charset="-128"/>
              </a:defRPr>
            </a:lvl2pPr>
            <a:lvl3pPr marL="1143000" indent="-228600">
              <a:spcBef>
                <a:spcPct val="20000"/>
              </a:spcBef>
              <a:buChar char="•"/>
              <a:defRPr sz="2400">
                <a:solidFill>
                  <a:schemeClr val="tx1"/>
                </a:solidFill>
                <a:latin typeface="Gill Sans MT" panose="020B0502020104020203" pitchFamily="34" charset="0"/>
                <a:ea typeface="MS PGothic" panose="020B0600070205080204" pitchFamily="34" charset="-128"/>
              </a:defRPr>
            </a:lvl3pPr>
            <a:lvl4pPr marL="16002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MS PGothic" panose="020B0600070205080204" pitchFamily="34" charset="-128"/>
              </a:defRPr>
            </a:lvl9pPr>
          </a:lstStyle>
          <a:p>
            <a:pPr>
              <a:lnSpc>
                <a:spcPct val="100000"/>
              </a:lnSpc>
              <a:spcBef>
                <a:spcPct val="0"/>
              </a:spcBef>
              <a:buClrTx/>
              <a:buSzTx/>
              <a:buFontTx/>
              <a:buNone/>
            </a:pPr>
            <a:r>
              <a:rPr lang="en-US" sz="1200">
                <a:latin typeface="Tahoma" panose="020B0604030504040204" pitchFamily="34" charset="0"/>
              </a:rPr>
              <a:t>3-</a:t>
            </a:r>
            <a:fld id="{B328BA51-22CF-4A35-AB19-0DB9C0205CE1}" type="slidenum">
              <a:rPr lang="en-US" sz="1200">
                <a:latin typeface="Tahoma" panose="020B0604030504040204" pitchFamily="34" charset="0"/>
              </a:rPr>
              <a:pPr>
                <a:lnSpc>
                  <a:spcPct val="100000"/>
                </a:lnSpc>
                <a:spcBef>
                  <a:spcPct val="0"/>
                </a:spcBef>
                <a:buClrTx/>
                <a:buSzTx/>
                <a:buFontTx/>
                <a:buNone/>
              </a:pPr>
              <a:t>4</a:t>
            </a:fld>
            <a:endParaRPr lang="en-US" sz="1200">
              <a:latin typeface="Tahoma" panose="020B0604030504040204" pitchFamily="34" charset="0"/>
            </a:endParaRPr>
          </a:p>
        </p:txBody>
      </p:sp>
      <p:sp>
        <p:nvSpPr>
          <p:cNvPr id="66564" name="Rectangle 2"/>
          <p:cNvSpPr>
            <a:spLocks noGrp="1" noChangeArrowheads="1"/>
          </p:cNvSpPr>
          <p:nvPr>
            <p:ph type="title"/>
          </p:nvPr>
        </p:nvSpPr>
        <p:spPr>
          <a:xfrm>
            <a:off x="2057400" y="173038"/>
            <a:ext cx="7772400" cy="1143000"/>
          </a:xfrm>
        </p:spPr>
        <p:txBody>
          <a:bodyPr/>
          <a:lstStyle/>
          <a:p>
            <a:pPr>
              <a:defRPr/>
            </a:pPr>
            <a:r>
              <a:rPr lang="en-US">
                <a:ea typeface="ＭＳ Ｐゴシック" charset="0"/>
                <a:cs typeface="+mj-cs"/>
              </a:rPr>
              <a:t>TCP reliable data transfer</a:t>
            </a:r>
          </a:p>
        </p:txBody>
      </p:sp>
      <p:sp>
        <p:nvSpPr>
          <p:cNvPr id="65541" name="Rectangle 3"/>
          <p:cNvSpPr>
            <a:spLocks noGrp="1" noChangeArrowheads="1"/>
          </p:cNvSpPr>
          <p:nvPr>
            <p:ph type="body" sz="half" idx="1"/>
          </p:nvPr>
        </p:nvSpPr>
        <p:spPr>
          <a:xfrm>
            <a:off x="1298864" y="1662544"/>
            <a:ext cx="4828886" cy="4485843"/>
          </a:xfrm>
        </p:spPr>
        <p:txBody>
          <a:bodyPr>
            <a:normAutofit fontScale="92500" lnSpcReduction="10000"/>
          </a:bodyPr>
          <a:lstStyle/>
          <a:p>
            <a:r>
              <a:rPr lang="en-US" sz="3600" dirty="0"/>
              <a:t>TCP creates </a:t>
            </a:r>
            <a:r>
              <a:rPr lang="en-US" sz="3600" dirty="0" err="1"/>
              <a:t>rdt</a:t>
            </a:r>
            <a:r>
              <a:rPr lang="en-US" sz="3600" dirty="0"/>
              <a:t> service on top of IP</a:t>
            </a:r>
            <a:r>
              <a:rPr lang="ja-JP" altLang="en-US" sz="3600" dirty="0"/>
              <a:t>’</a:t>
            </a:r>
            <a:r>
              <a:rPr lang="en-US" altLang="ja-JP" sz="3600" dirty="0"/>
              <a:t>s unreliable service</a:t>
            </a:r>
          </a:p>
          <a:p>
            <a:pPr lvl="1"/>
            <a:r>
              <a:rPr lang="en-US" sz="3200" dirty="0"/>
              <a:t>pipelined segments</a:t>
            </a:r>
          </a:p>
          <a:p>
            <a:pPr lvl="1"/>
            <a:r>
              <a:rPr lang="en-US" sz="3200" dirty="0"/>
              <a:t>cumulative </a:t>
            </a:r>
            <a:r>
              <a:rPr lang="en-US" sz="3200" dirty="0" err="1"/>
              <a:t>acks</a:t>
            </a:r>
            <a:endParaRPr lang="en-US" sz="3200" dirty="0"/>
          </a:p>
          <a:p>
            <a:pPr marL="457200" lvl="1" indent="0">
              <a:buNone/>
            </a:pPr>
            <a:endParaRPr lang="en-US" dirty="0"/>
          </a:p>
          <a:p>
            <a:r>
              <a:rPr lang="en-US" sz="3600" dirty="0"/>
              <a:t>retransmissions  triggered by:</a:t>
            </a:r>
          </a:p>
          <a:p>
            <a:pPr lvl="1"/>
            <a:r>
              <a:rPr lang="en-US" sz="3200" dirty="0"/>
              <a:t>timeout events</a:t>
            </a:r>
          </a:p>
          <a:p>
            <a:pPr lvl="1"/>
            <a:r>
              <a:rPr lang="en-US" sz="3200" dirty="0"/>
              <a:t>duplicate </a:t>
            </a:r>
            <a:r>
              <a:rPr lang="en-US" sz="3200" dirty="0" err="1"/>
              <a:t>acks</a:t>
            </a:r>
            <a:endParaRPr lang="en-US" sz="3200" dirty="0"/>
          </a:p>
          <a:p>
            <a:endParaRPr lang="en-US" dirty="0"/>
          </a:p>
          <a:p>
            <a:endParaRPr lang="en-US" dirty="0"/>
          </a:p>
        </p:txBody>
      </p:sp>
      <p:sp>
        <p:nvSpPr>
          <p:cNvPr id="65542" name="Rectangle 4"/>
          <p:cNvSpPr>
            <a:spLocks noGrp="1" noChangeArrowheads="1"/>
          </p:cNvSpPr>
          <p:nvPr>
            <p:ph type="body" sz="half" idx="2"/>
          </p:nvPr>
        </p:nvSpPr>
        <p:spPr>
          <a:xfrm>
            <a:off x="7508587" y="1685347"/>
            <a:ext cx="3933825" cy="2119313"/>
          </a:xfrm>
        </p:spPr>
        <p:txBody>
          <a:bodyPr>
            <a:noAutofit/>
          </a:bodyPr>
          <a:lstStyle/>
          <a:p>
            <a:pPr>
              <a:buFont typeface="Wingdings" panose="05000000000000000000" pitchFamily="2" charset="2"/>
              <a:buNone/>
            </a:pPr>
            <a:r>
              <a:rPr lang="en-US" sz="3200" dirty="0"/>
              <a:t>let</a:t>
            </a:r>
            <a:r>
              <a:rPr lang="ja-JP" altLang="en-US" sz="3200" dirty="0"/>
              <a:t>’</a:t>
            </a:r>
            <a:r>
              <a:rPr lang="en-US" altLang="ja-JP" sz="3200" dirty="0"/>
              <a:t>s initially consider simplified TCP sender:</a:t>
            </a:r>
          </a:p>
          <a:p>
            <a:pPr lvl="1"/>
            <a:r>
              <a:rPr lang="en-US" sz="2800" dirty="0"/>
              <a:t>ignore duplicate </a:t>
            </a:r>
            <a:r>
              <a:rPr lang="en-US" sz="2800" dirty="0" err="1"/>
              <a:t>acks</a:t>
            </a:r>
            <a:endParaRPr lang="en-US" sz="2800" dirty="0"/>
          </a:p>
          <a:p>
            <a:pPr lvl="1"/>
            <a:r>
              <a:rPr lang="en-US" sz="2800" dirty="0"/>
              <a:t>ignore flow control, congestion control</a:t>
            </a:r>
          </a:p>
        </p:txBody>
      </p:sp>
      <p:pic>
        <p:nvPicPr>
          <p:cNvPr id="65543" name="Picture 5" descr="underline_base"/>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913" y="996950"/>
            <a:ext cx="5942012"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7562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
        <p:nvSpPr>
          <p:cNvPr id="37"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17965" y="3145975"/>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sp>
        <p:nvSpPr>
          <p:cNvPr id="38"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1827281" y="2347585"/>
            <a:ext cx="0" cy="5080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38">
            <a:extLst>
              <a:ext uri="{FF2B5EF4-FFF2-40B4-BE49-F238E27FC236}">
                <a16:creationId xmlns:a16="http://schemas.microsoft.com/office/drawing/2014/main" id="{9218D318-345A-1343-9E16-E2157D9EC9CA}"/>
              </a:ext>
            </a:extLst>
          </p:cNvPr>
          <p:cNvGrpSpPr/>
          <p:nvPr/>
        </p:nvGrpSpPr>
        <p:grpSpPr>
          <a:xfrm>
            <a:off x="1774894" y="2347584"/>
            <a:ext cx="109537" cy="2411451"/>
            <a:chOff x="1774894" y="2347585"/>
            <a:chExt cx="109537" cy="1751012"/>
          </a:xfrm>
        </p:grpSpPr>
        <p:grpSp>
          <p:nvGrpSpPr>
            <p:cNvPr id="41"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45"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6"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42"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43"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fast retransmit</a:t>
            </a:r>
            <a:endParaRPr lang="en-US" sz="4400" b="0" dirty="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unACKed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unACKed segment lost, so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Tahoma" charset="0"/>
                  <a:ea typeface="ＭＳ Ｐゴシック" charset="0"/>
                  <a:cs typeface="+mn-cs"/>
                </a:rPr>
                <a:t>TCP fast retransmit</a:t>
              </a:r>
            </a:p>
          </p:txBody>
        </p:sp>
      </p:grpSp>
      <p:sp>
        <p:nvSpPr>
          <p:cNvPr id="53" name="Slide Number Placeholder 2">
            <a:extLst>
              <a:ext uri="{FF2B5EF4-FFF2-40B4-BE49-F238E27FC236}">
                <a16:creationId xmlns:a16="http://schemas.microsoft.com/office/drawing/2014/main" id="{16A9B416-8E8B-FD4A-BF46-FBBC16EEB4F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96618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9967480022634C8FBEBB24F7EDF5A5" ma:contentTypeVersion="4" ma:contentTypeDescription="Create a new document." ma:contentTypeScope="" ma:versionID="ff528db06983ea591edb42719d90bb8f">
  <xsd:schema xmlns:xsd="http://www.w3.org/2001/XMLSchema" xmlns:xs="http://www.w3.org/2001/XMLSchema" xmlns:p="http://schemas.microsoft.com/office/2006/metadata/properties" xmlns:ns2="612c33fe-cb78-4e18-a12b-6e9e5acf2a90" targetNamespace="http://schemas.microsoft.com/office/2006/metadata/properties" ma:root="true" ma:fieldsID="ed9c2169de57cd06ad5a2a3d1b1b6d36" ns2:_="">
    <xsd:import namespace="612c33fe-cb78-4e18-a12b-6e9e5acf2a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c33fe-cb78-4e18-a12b-6e9e5acf2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4FC4FF5-34AB-4E86-8DF7-47F40E1F803B}"/>
</file>

<file path=customXml/itemProps2.xml><?xml version="1.0" encoding="utf-8"?>
<ds:datastoreItem xmlns:ds="http://schemas.openxmlformats.org/officeDocument/2006/customXml" ds:itemID="{9EBD296A-F664-43B9-8720-A6EDCD10A330}"/>
</file>

<file path=customXml/itemProps3.xml><?xml version="1.0" encoding="utf-8"?>
<ds:datastoreItem xmlns:ds="http://schemas.openxmlformats.org/officeDocument/2006/customXml" ds:itemID="{8517DF29-38AE-4A51-922F-2358BC6415AA}"/>
</file>

<file path=docProps/app.xml><?xml version="1.0" encoding="utf-8"?>
<Properties xmlns="http://schemas.openxmlformats.org/officeDocument/2006/extended-properties" xmlns:vt="http://schemas.openxmlformats.org/officeDocument/2006/docPropsVTypes">
  <TotalTime>9879</TotalTime>
  <Words>2830</Words>
  <Application>Microsoft Office PowerPoint</Application>
  <PresentationFormat>Widescreen</PresentationFormat>
  <Paragraphs>406</Paragraphs>
  <Slides>19</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ＭＳ Ｐゴシック</vt:lpstr>
      <vt:lpstr>ＭＳ Ｐゴシック</vt:lpstr>
      <vt:lpstr>游ゴシック</vt:lpstr>
      <vt:lpstr>Arial</vt:lpstr>
      <vt:lpstr>Calibri</vt:lpstr>
      <vt:lpstr>Calibri Light</vt:lpstr>
      <vt:lpstr>Courier New</vt:lpstr>
      <vt:lpstr>Gill Sans MT</vt:lpstr>
      <vt:lpstr>Tahoma</vt:lpstr>
      <vt:lpstr>Times New Roman</vt:lpstr>
      <vt:lpstr>Wingdings</vt:lpstr>
      <vt:lpstr>Office Theme</vt:lpstr>
      <vt:lpstr>PowerPoint Presentation</vt:lpstr>
      <vt:lpstr>Transport layer: overview</vt:lpstr>
      <vt:lpstr>Chapter 3: roadmap</vt:lpstr>
      <vt:lpstr>TCP reliable data transfer</vt:lpstr>
      <vt:lpstr>TCP Sender (simplified)</vt:lpstr>
      <vt:lpstr>TCP: retransmission scenarios</vt:lpstr>
      <vt:lpstr>TCP: retransmission scenarios</vt:lpstr>
      <vt:lpstr>TCP fast retransmit</vt:lpstr>
      <vt:lpstr>TCP Receiver: ACK generation [RFC 5681]</vt:lpstr>
      <vt:lpstr>Chapter 3: roadmap</vt:lpstr>
      <vt:lpstr>TCP flow control</vt:lpstr>
      <vt:lpstr>TCP flow control</vt:lpstr>
      <vt:lpstr>TCP flow control</vt:lpstr>
      <vt:lpstr>TCP flow control</vt:lpstr>
      <vt:lpstr>TCP flow control</vt:lpstr>
      <vt:lpstr>TCP flow control</vt:lpstr>
      <vt:lpstr>Chapter 3: roadmap</vt:lpstr>
      <vt:lpstr>Principles of congestion control</vt:lpstr>
      <vt:lpstr>TCP congestion control: AIMD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HP</cp:lastModifiedBy>
  <cp:revision>429</cp:revision>
  <dcterms:created xsi:type="dcterms:W3CDTF">2020-01-18T07:24:59Z</dcterms:created>
  <dcterms:modified xsi:type="dcterms:W3CDTF">2024-11-27T10:24:08Z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0x0101008E9967480022634C8FBEBB24F7EDF5A5</vt:lpwstr>
  </property>
</Properties>
</file>