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960" r:id="rId2"/>
    <p:sldId id="1129" r:id="rId3"/>
    <p:sldId id="1054" r:id="rId4"/>
    <p:sldId id="1066" r:id="rId5"/>
    <p:sldId id="1062" r:id="rId6"/>
    <p:sldId id="1063" r:id="rId7"/>
    <p:sldId id="1064" r:id="rId8"/>
    <p:sldId id="1203" r:id="rId9"/>
    <p:sldId id="1068" r:id="rId10"/>
    <p:sldId id="1069" r:id="rId11"/>
    <p:sldId id="1070" r:id="rId12"/>
    <p:sldId id="1072" r:id="rId13"/>
    <p:sldId id="1204" r:id="rId14"/>
    <p:sldId id="1073" r:id="rId15"/>
    <p:sldId id="1074" r:id="rId16"/>
    <p:sldId id="1205" r:id="rId17"/>
    <p:sldId id="1076" r:id="rId18"/>
    <p:sldId id="1077" r:id="rId19"/>
    <p:sldId id="1078" r:id="rId20"/>
    <p:sldId id="1081" r:id="rId21"/>
    <p:sldId id="1213" r:id="rId22"/>
    <p:sldId id="1082" r:id="rId23"/>
    <p:sldId id="1083" r:id="rId24"/>
    <p:sldId id="1084" r:id="rId25"/>
    <p:sldId id="1085" r:id="rId26"/>
    <p:sldId id="1086" r:id="rId27"/>
    <p:sldId id="10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2"/>
    <p:restoredTop sz="95274" autoAdjust="0"/>
  </p:normalViewPr>
  <p:slideViewPr>
    <p:cSldViewPr snapToGrid="0" snapToObjects="1">
      <p:cViewPr varScale="1">
        <p:scale>
          <a:sx n="82" d="100"/>
          <a:sy n="82" d="100"/>
        </p:scale>
        <p:origin x="62" y="77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middleboxes (and Internet arch), Net neutrality, buffering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2023), changes from 8.0: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minor updates (e.g., IPv6 stats updated) but not much has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541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888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671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932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188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671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117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62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850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94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25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278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449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49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061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08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815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31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354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06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19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16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043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67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67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33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210502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4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Data Plane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Output port queuing</a:t>
            </a:r>
            <a:endParaRPr lang="en-US" dirty="0"/>
          </a:p>
        </p:txBody>
      </p:sp>
      <p:sp>
        <p:nvSpPr>
          <p:cNvPr id="142" name="Rectangle 3">
            <a:extLst>
              <a:ext uri="{FF2B5EF4-FFF2-40B4-BE49-F238E27FC236}">
                <a16:creationId xmlns:a16="http://schemas.microsoft.com/office/drawing/2014/main" id="{913FC5A4-1E19-7B47-9F20-2A2FD0E7A215}"/>
              </a:ext>
            </a:extLst>
          </p:cNvPr>
          <p:cNvSpPr txBox="1">
            <a:spLocks noChangeArrowheads="1"/>
          </p:cNvSpPr>
          <p:nvPr/>
        </p:nvSpPr>
        <p:spPr>
          <a:xfrm>
            <a:off x="888773" y="3417068"/>
            <a:ext cx="5977544" cy="14132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Buffering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 when datagrams arrive from fabric faster than link transmission rate.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 policy: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datagrams to drop if no free buffers?</a:t>
            </a:r>
          </a:p>
        </p:txBody>
      </p:sp>
      <p:sp>
        <p:nvSpPr>
          <p:cNvPr id="191" name="Rectangle 3">
            <a:extLst>
              <a:ext uri="{FF2B5EF4-FFF2-40B4-BE49-F238E27FC236}">
                <a16:creationId xmlns:a16="http://schemas.microsoft.com/office/drawing/2014/main" id="{655E40F4-C569-5647-83A5-4E4AC0D12CE4}"/>
              </a:ext>
            </a:extLst>
          </p:cNvPr>
          <p:cNvSpPr txBox="1">
            <a:spLocks noChangeArrowheads="1"/>
          </p:cNvSpPr>
          <p:nvPr/>
        </p:nvSpPr>
        <p:spPr>
          <a:xfrm>
            <a:off x="938650" y="5182135"/>
            <a:ext cx="5131875" cy="12890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Scheduling discipline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chooses among queued datagrams for transmission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CDE6A-9FE9-BD4D-9835-19E2A389BF2D}"/>
              </a:ext>
            </a:extLst>
          </p:cNvPr>
          <p:cNvGrpSpPr/>
          <p:nvPr/>
        </p:nvGrpSpPr>
        <p:grpSpPr>
          <a:xfrm>
            <a:off x="6900841" y="3768360"/>
            <a:ext cx="5036234" cy="1255728"/>
            <a:chOff x="6302327" y="3768360"/>
            <a:chExt cx="5036234" cy="125572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0FDEEE0-B9AF-9D4C-ACC2-98B5C1037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5539" y="3768360"/>
              <a:ext cx="3953022" cy="125572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can be lost due to congestion, lack of buffers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2B8D69F4-7226-5D4D-A695-DB1CC7F30950}"/>
                </a:ext>
              </a:extLst>
            </p:cNvPr>
            <p:cNvSpPr/>
            <p:nvPr/>
          </p:nvSpPr>
          <p:spPr>
            <a:xfrm>
              <a:off x="6302327" y="4135902"/>
              <a:ext cx="978408" cy="484632"/>
            </a:xfrm>
            <a:prstGeom prst="rightArrow">
              <a:avLst/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88476A-12F9-364B-B461-B0624DF38E97}"/>
              </a:ext>
            </a:extLst>
          </p:cNvPr>
          <p:cNvGrpSpPr/>
          <p:nvPr/>
        </p:nvGrpSpPr>
        <p:grpSpPr>
          <a:xfrm>
            <a:off x="6875475" y="5201260"/>
            <a:ext cx="5319932" cy="1255728"/>
            <a:chOff x="6243711" y="5201260"/>
            <a:chExt cx="5319932" cy="125572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EC532F3-AD2F-834B-A210-0023284DA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1470" y="5201260"/>
              <a:ext cx="4192173" cy="125572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Priority scheduling – who gets best performance, network neutrality</a:t>
              </a:r>
            </a:p>
          </p:txBody>
        </p:sp>
        <p:sp>
          <p:nvSpPr>
            <p:cNvPr id="192" name="Right Arrow 191">
              <a:extLst>
                <a:ext uri="{FF2B5EF4-FFF2-40B4-BE49-F238E27FC236}">
                  <a16:creationId xmlns:a16="http://schemas.microsoft.com/office/drawing/2014/main" id="{0BB35D2A-3275-9A47-BFA6-3685C1F9CA7F}"/>
                </a:ext>
              </a:extLst>
            </p:cNvPr>
            <p:cNvSpPr/>
            <p:nvPr/>
          </p:nvSpPr>
          <p:spPr>
            <a:xfrm>
              <a:off x="6243711" y="5512190"/>
              <a:ext cx="978408" cy="484632"/>
            </a:xfrm>
            <a:prstGeom prst="rightArrow">
              <a:avLst/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3CB450-3600-DF45-8C8B-A1E7209621EE}"/>
              </a:ext>
            </a:extLst>
          </p:cNvPr>
          <p:cNvGrpSpPr/>
          <p:nvPr/>
        </p:nvGrpSpPr>
        <p:grpSpPr>
          <a:xfrm>
            <a:off x="8496886" y="307717"/>
            <a:ext cx="2967544" cy="1552790"/>
            <a:chOff x="8496886" y="307717"/>
            <a:chExt cx="2967544" cy="1552790"/>
          </a:xfrm>
        </p:grpSpPr>
        <p:pic>
          <p:nvPicPr>
            <p:cNvPr id="69634" name="Picture 2">
              <a:extLst>
                <a:ext uri="{FF2B5EF4-FFF2-40B4-BE49-F238E27FC236}">
                  <a16:creationId xmlns:a16="http://schemas.microsoft.com/office/drawing/2014/main" id="{D370C23A-8A5C-F640-8169-0F65AF0A8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340" y="307717"/>
              <a:ext cx="1359144" cy="1190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589BDD-BACE-1743-A635-00D64D17E14C}"/>
                </a:ext>
              </a:extLst>
            </p:cNvPr>
            <p:cNvSpPr txBox="1"/>
            <p:nvPr/>
          </p:nvSpPr>
          <p:spPr>
            <a:xfrm>
              <a:off x="8496886" y="1491175"/>
              <a:ext cx="2967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This is a really important slide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D5CAC8-4273-BF4C-A720-130BA9B77F38}"/>
              </a:ext>
            </a:extLst>
          </p:cNvPr>
          <p:cNvGrpSpPr/>
          <p:nvPr/>
        </p:nvGrpSpPr>
        <p:grpSpPr>
          <a:xfrm>
            <a:off x="1178949" y="1396538"/>
            <a:ext cx="7113685" cy="1695796"/>
            <a:chOff x="763318" y="1529542"/>
            <a:chExt cx="7113685" cy="1695796"/>
          </a:xfrm>
        </p:grpSpPr>
        <p:sp>
          <p:nvSpPr>
            <p:cNvPr id="168" name="Rectangle 5">
              <a:extLst>
                <a:ext uri="{FF2B5EF4-FFF2-40B4-BE49-F238E27FC236}">
                  <a16:creationId xmlns:a16="http://schemas.microsoft.com/office/drawing/2014/main" id="{9B163D0F-CA1A-3E4C-BF5C-777B168A4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123" y="1529542"/>
              <a:ext cx="4568825" cy="167917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D9ABA473-56A4-9140-B810-39DA1BF9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711" y="1946056"/>
              <a:ext cx="1417637" cy="8286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termination</a:t>
              </a:r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A93445FD-0A38-824D-AD5C-D69A392C9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023" y="1673006"/>
              <a:ext cx="1152525" cy="14097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Line 10">
              <a:extLst>
                <a:ext uri="{FF2B5EF4-FFF2-40B4-BE49-F238E27FC236}">
                  <a16:creationId xmlns:a16="http://schemas.microsoft.com/office/drawing/2014/main" id="{F251D37A-1EA2-C048-A7C5-11851E554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223" y="2392143"/>
              <a:ext cx="1905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11">
              <a:extLst>
                <a:ext uri="{FF2B5EF4-FFF2-40B4-BE49-F238E27FC236}">
                  <a16:creationId xmlns:a16="http://schemas.microsoft.com/office/drawing/2014/main" id="{E70C16AE-A78C-2644-ACA1-5A2B601BF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723" y="2349281"/>
              <a:ext cx="1905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Rectangle 13">
              <a:extLst>
                <a:ext uri="{FF2B5EF4-FFF2-40B4-BE49-F238E27FC236}">
                  <a16:creationId xmlns:a16="http://schemas.microsoft.com/office/drawing/2014/main" id="{A66255F7-4CD5-DF46-8B83-7D17A0565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61" y="1982568"/>
              <a:ext cx="1055687" cy="828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layer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(send)</a:t>
              </a:r>
            </a:p>
          </p:txBody>
        </p:sp>
        <p:sp>
          <p:nvSpPr>
            <p:cNvPr id="175" name="Rectangle 16">
              <a:extLst>
                <a:ext uri="{FF2B5EF4-FFF2-40B4-BE49-F238E27FC236}">
                  <a16:creationId xmlns:a16="http://schemas.microsoft.com/office/drawing/2014/main" id="{DDB93494-97A6-8A4A-91E9-BC29A5AE3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18" y="1925822"/>
              <a:ext cx="1055688" cy="828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rate: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NR)</a:t>
              </a:r>
            </a:p>
          </p:txBody>
        </p:sp>
        <p:grpSp>
          <p:nvGrpSpPr>
            <p:cNvPr id="176" name="Group 28">
              <a:extLst>
                <a:ext uri="{FF2B5EF4-FFF2-40B4-BE49-F238E27FC236}">
                  <a16:creationId xmlns:a16="http://schemas.microsoft.com/office/drawing/2014/main" id="{D9BF0A2B-C5F9-A740-8460-7E12116245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7523" y="1623793"/>
              <a:ext cx="1247775" cy="1504950"/>
              <a:chOff x="3180" y="909"/>
              <a:chExt cx="786" cy="948"/>
            </a:xfrm>
          </p:grpSpPr>
          <p:sp>
            <p:nvSpPr>
              <p:cNvPr id="177" name="Rectangle 8">
                <a:extLst>
                  <a:ext uri="{FF2B5EF4-FFF2-40B4-BE49-F238E27FC236}">
                    <a16:creationId xmlns:a16="http://schemas.microsoft.com/office/drawing/2014/main" id="{DD4D9539-6E74-FE4C-939B-205C9E71D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909"/>
                <a:ext cx="786" cy="94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Text Box 14">
                <a:extLst>
                  <a:ext uri="{FF2B5EF4-FFF2-40B4-BE49-F238E27FC236}">
                    <a16:creationId xmlns:a16="http://schemas.microsoft.com/office/drawing/2014/main" id="{AE54DBDF-A7F9-704B-B392-E2740194A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" y="917"/>
                <a:ext cx="724" cy="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datagram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buffer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queueing</a:t>
                </a:r>
              </a:p>
            </p:txBody>
          </p:sp>
          <p:grpSp>
            <p:nvGrpSpPr>
              <p:cNvPr id="179" name="Group 17">
                <a:extLst>
                  <a:ext uri="{FF2B5EF4-FFF2-40B4-BE49-F238E27FC236}">
                    <a16:creationId xmlns:a16="http://schemas.microsoft.com/office/drawing/2014/main" id="{06F8403D-BA10-5144-A155-19FE3754BE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" y="1299"/>
                <a:ext cx="626" cy="295"/>
                <a:chOff x="310" y="3526"/>
                <a:chExt cx="1040" cy="457"/>
              </a:xfrm>
            </p:grpSpPr>
            <p:sp>
              <p:nvSpPr>
                <p:cNvPr id="180" name="Rectangle 18">
                  <a:extLst>
                    <a:ext uri="{FF2B5EF4-FFF2-40B4-BE49-F238E27FC236}">
                      <a16:creationId xmlns:a16="http://schemas.microsoft.com/office/drawing/2014/main" id="{9A795CC1-826F-4C44-9993-319F64F49F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" y="3526"/>
                  <a:ext cx="1040" cy="457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Line 19">
                  <a:extLst>
                    <a:ext uri="{FF2B5EF4-FFF2-40B4-BE49-F238E27FC236}">
                      <a16:creationId xmlns:a16="http://schemas.microsoft.com/office/drawing/2014/main" id="{4731A973-BD75-D041-B879-015ABFDDD7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2" name="Line 20">
                  <a:extLst>
                    <a:ext uri="{FF2B5EF4-FFF2-40B4-BE49-F238E27FC236}">
                      <a16:creationId xmlns:a16="http://schemas.microsoft.com/office/drawing/2014/main" id="{E25B9F25-22CB-0447-9AC4-9FC92218F4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8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3" name="Line 21">
                  <a:extLst>
                    <a:ext uri="{FF2B5EF4-FFF2-40B4-BE49-F238E27FC236}">
                      <a16:creationId xmlns:a16="http://schemas.microsoft.com/office/drawing/2014/main" id="{91851468-4893-D34C-9AE7-1771C894A6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1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4" name="Line 22">
                  <a:extLst>
                    <a:ext uri="{FF2B5EF4-FFF2-40B4-BE49-F238E27FC236}">
                      <a16:creationId xmlns:a16="http://schemas.microsoft.com/office/drawing/2014/main" id="{24979CFA-E6E8-6443-8031-1C8E87B15C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2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Line 23">
                  <a:extLst>
                    <a:ext uri="{FF2B5EF4-FFF2-40B4-BE49-F238E27FC236}">
                      <a16:creationId xmlns:a16="http://schemas.microsoft.com/office/drawing/2014/main" id="{DD3375EE-F46C-7845-8A16-1C39FA3943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5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6" name="Line 24">
                  <a:extLst>
                    <a:ext uri="{FF2B5EF4-FFF2-40B4-BE49-F238E27FC236}">
                      <a16:creationId xmlns:a16="http://schemas.microsoft.com/office/drawing/2014/main" id="{2CF7F543-916F-574B-9CF5-E75F82B8E6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6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7" name="Line 25">
                  <a:extLst>
                    <a:ext uri="{FF2B5EF4-FFF2-40B4-BE49-F238E27FC236}">
                      <a16:creationId xmlns:a16="http://schemas.microsoft.com/office/drawing/2014/main" id="{5571B680-4F31-6A43-B505-CB421081C0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1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8" name="Line 26">
                  <a:extLst>
                    <a:ext uri="{FF2B5EF4-FFF2-40B4-BE49-F238E27FC236}">
                      <a16:creationId xmlns:a16="http://schemas.microsoft.com/office/drawing/2014/main" id="{87E5063B-F80B-F542-9BC3-D9BE9AAED9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89" name="Line 27">
              <a:extLst>
                <a:ext uri="{FF2B5EF4-FFF2-40B4-BE49-F238E27FC236}">
                  <a16:creationId xmlns:a16="http://schemas.microsoft.com/office/drawing/2014/main" id="{AC914BE7-EF9D-D444-B3B1-4333D5182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016" y="1579418"/>
              <a:ext cx="0" cy="16459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9">
              <a:extLst>
                <a:ext uri="{FF2B5EF4-FFF2-40B4-BE49-F238E27FC236}">
                  <a16:creationId xmlns:a16="http://schemas.microsoft.com/office/drawing/2014/main" id="{CBD25FB7-BD31-354A-B607-0A105E81B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598" y="2435006"/>
              <a:ext cx="925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2077A03-5191-4C4E-9229-0F4C5ED20B83}"/>
                </a:ext>
              </a:extLst>
            </p:cNvPr>
            <p:cNvCxnSpPr/>
            <p:nvPr/>
          </p:nvCxnSpPr>
          <p:spPr>
            <a:xfrm>
              <a:off x="6846225" y="2394066"/>
              <a:ext cx="1030778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9EDB8-5525-2E4A-8DBC-6D03E6692746}"/>
                </a:ext>
              </a:extLst>
            </p:cNvPr>
            <p:cNvSpPr txBox="1"/>
            <p:nvPr/>
          </p:nvSpPr>
          <p:spPr>
            <a:xfrm flipH="1">
              <a:off x="7215448" y="2377441"/>
              <a:ext cx="315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39" name="Slide Number Placeholder 4">
            <a:extLst>
              <a:ext uri="{FF2B5EF4-FFF2-40B4-BE49-F238E27FC236}">
                <a16:creationId xmlns:a16="http://schemas.microsoft.com/office/drawing/2014/main" id="{00A3717F-1F0F-FC43-A1DA-5E87871F0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Output port queuing</a:t>
            </a:r>
            <a:endParaRPr lang="en-US" dirty="0"/>
          </a:p>
        </p:txBody>
      </p:sp>
      <p:grpSp>
        <p:nvGrpSpPr>
          <p:cNvPr id="109" name="Group 78">
            <a:extLst>
              <a:ext uri="{FF2B5EF4-FFF2-40B4-BE49-F238E27FC236}">
                <a16:creationId xmlns:a16="http://schemas.microsoft.com/office/drawing/2014/main" id="{082D51D0-D1D3-A942-9BB2-2D4682B56DD8}"/>
              </a:ext>
            </a:extLst>
          </p:cNvPr>
          <p:cNvGrpSpPr>
            <a:grpSpLocks/>
          </p:cNvGrpSpPr>
          <p:nvPr/>
        </p:nvGrpSpPr>
        <p:grpSpPr bwMode="auto">
          <a:xfrm>
            <a:off x="2375414" y="1576437"/>
            <a:ext cx="7412037" cy="2870200"/>
            <a:chOff x="550" y="931"/>
            <a:chExt cx="4669" cy="1808"/>
          </a:xfrm>
        </p:grpSpPr>
        <p:grpSp>
          <p:nvGrpSpPr>
            <p:cNvPr id="110" name="Group 29">
              <a:extLst>
                <a:ext uri="{FF2B5EF4-FFF2-40B4-BE49-F238E27FC236}">
                  <a16:creationId xmlns:a16="http://schemas.microsoft.com/office/drawing/2014/main" id="{A3EB5D9E-72A3-7745-8A3E-36D91FF39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" y="948"/>
              <a:ext cx="2099" cy="1356"/>
              <a:chOff x="523" y="976"/>
              <a:chExt cx="2099" cy="1356"/>
            </a:xfrm>
          </p:grpSpPr>
          <p:sp>
            <p:nvSpPr>
              <p:cNvPr id="159" name="Rectangle 6">
                <a:extLst>
                  <a:ext uri="{FF2B5EF4-FFF2-40B4-BE49-F238E27FC236}">
                    <a16:creationId xmlns:a16="http://schemas.microsoft.com/office/drawing/2014/main" id="{D8B6A1DB-471C-CC4C-A15D-8F1744B84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60" name="Group 10">
                <a:extLst>
                  <a:ext uri="{FF2B5EF4-FFF2-40B4-BE49-F238E27FC236}">
                    <a16:creationId xmlns:a16="http://schemas.microsoft.com/office/drawing/2014/main" id="{CF011BEC-3BD8-724A-930F-DF1BD144E0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204" name="Rectangle 7">
                  <a:extLst>
                    <a:ext uri="{FF2B5EF4-FFF2-40B4-BE49-F238E27FC236}">
                      <a16:creationId xmlns:a16="http://schemas.microsoft.com/office/drawing/2014/main" id="{0ECFBAAE-DF3A-A940-A3AE-05CA1F501F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5" name="Rectangle 8">
                  <a:extLst>
                    <a:ext uri="{FF2B5EF4-FFF2-40B4-BE49-F238E27FC236}">
                      <a16:creationId xmlns:a16="http://schemas.microsoft.com/office/drawing/2014/main" id="{E7A662AD-6DCF-F34A-A047-07F4B580C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6" name="Rectangle 9">
                  <a:extLst>
                    <a:ext uri="{FF2B5EF4-FFF2-40B4-BE49-F238E27FC236}">
                      <a16:creationId xmlns:a16="http://schemas.microsoft.com/office/drawing/2014/main" id="{9926E030-FA12-C74C-949A-473AE1056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61" name="Group 11">
                <a:extLst>
                  <a:ext uri="{FF2B5EF4-FFF2-40B4-BE49-F238E27FC236}">
                    <a16:creationId xmlns:a16="http://schemas.microsoft.com/office/drawing/2014/main" id="{2DAF4907-42BF-A548-B33A-D2FBEF2C97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201" name="Rectangle 12">
                  <a:extLst>
                    <a:ext uri="{FF2B5EF4-FFF2-40B4-BE49-F238E27FC236}">
                      <a16:creationId xmlns:a16="http://schemas.microsoft.com/office/drawing/2014/main" id="{CD600951-D32E-2F4A-8B8D-2BC1898E4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Rectangle 13">
                  <a:extLst>
                    <a:ext uri="{FF2B5EF4-FFF2-40B4-BE49-F238E27FC236}">
                      <a16:creationId xmlns:a16="http://schemas.microsoft.com/office/drawing/2014/main" id="{349846DD-5315-9F46-A3D4-630D59325A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Rectangle 14">
                  <a:extLst>
                    <a:ext uri="{FF2B5EF4-FFF2-40B4-BE49-F238E27FC236}">
                      <a16:creationId xmlns:a16="http://schemas.microsoft.com/office/drawing/2014/main" id="{AE0A909B-B320-604A-89A1-1760A69BDA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62" name="Line 15">
                <a:extLst>
                  <a:ext uri="{FF2B5EF4-FFF2-40B4-BE49-F238E27FC236}">
                    <a16:creationId xmlns:a16="http://schemas.microsoft.com/office/drawing/2014/main" id="{B4E57E31-441A-7241-9895-1E601460D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Line 16">
                <a:extLst>
                  <a:ext uri="{FF2B5EF4-FFF2-40B4-BE49-F238E27FC236}">
                    <a16:creationId xmlns:a16="http://schemas.microsoft.com/office/drawing/2014/main" id="{51B07D47-E6CB-8D41-85B6-448EE5F8F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4" name="Line 17">
                <a:extLst>
                  <a:ext uri="{FF2B5EF4-FFF2-40B4-BE49-F238E27FC236}">
                    <a16:creationId xmlns:a16="http://schemas.microsoft.com/office/drawing/2014/main" id="{1BA71812-14CA-334D-B6DE-FC0BBC850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5" name="Line 18">
                <a:extLst>
                  <a:ext uri="{FF2B5EF4-FFF2-40B4-BE49-F238E27FC236}">
                    <a16:creationId xmlns:a16="http://schemas.microsoft.com/office/drawing/2014/main" id="{87EC818D-2CED-6445-96A3-B864E22C9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Line 19">
                <a:extLst>
                  <a:ext uri="{FF2B5EF4-FFF2-40B4-BE49-F238E27FC236}">
                    <a16:creationId xmlns:a16="http://schemas.microsoft.com/office/drawing/2014/main" id="{3FC82DB6-CD3B-1043-B270-4880E4F38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7" name="Line 20">
                <a:extLst>
                  <a:ext uri="{FF2B5EF4-FFF2-40B4-BE49-F238E27FC236}">
                    <a16:creationId xmlns:a16="http://schemas.microsoft.com/office/drawing/2014/main" id="{291916CC-CF8D-0C43-904A-57618DC52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3" name="Group 24">
                <a:extLst>
                  <a:ext uri="{FF2B5EF4-FFF2-40B4-BE49-F238E27FC236}">
                    <a16:creationId xmlns:a16="http://schemas.microsoft.com/office/drawing/2014/main" id="{8685B4BD-95B3-D548-8A50-02AB19D73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98" name="Line 21">
                  <a:extLst>
                    <a:ext uri="{FF2B5EF4-FFF2-40B4-BE49-F238E27FC236}">
                      <a16:creationId xmlns:a16="http://schemas.microsoft.com/office/drawing/2014/main" id="{695AD499-8E12-5F4D-B492-77637F16E7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Line 22">
                  <a:extLst>
                    <a:ext uri="{FF2B5EF4-FFF2-40B4-BE49-F238E27FC236}">
                      <a16:creationId xmlns:a16="http://schemas.microsoft.com/office/drawing/2014/main" id="{6D509BF4-A289-5848-B0EC-FF37900D68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0" name="Line 23">
                  <a:extLst>
                    <a:ext uri="{FF2B5EF4-FFF2-40B4-BE49-F238E27FC236}">
                      <a16:creationId xmlns:a16="http://schemas.microsoft.com/office/drawing/2014/main" id="{77D1F46B-8487-0443-B204-6D39A32CAC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94" name="Group 25">
                <a:extLst>
                  <a:ext uri="{FF2B5EF4-FFF2-40B4-BE49-F238E27FC236}">
                    <a16:creationId xmlns:a16="http://schemas.microsoft.com/office/drawing/2014/main" id="{8CC26DE9-2259-C249-BCBA-49FB43CFAD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95" name="Line 26">
                  <a:extLst>
                    <a:ext uri="{FF2B5EF4-FFF2-40B4-BE49-F238E27FC236}">
                      <a16:creationId xmlns:a16="http://schemas.microsoft.com/office/drawing/2014/main" id="{CAC9505F-8DFC-D849-A39D-F3F19EF2D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6" name="Line 27">
                  <a:extLst>
                    <a:ext uri="{FF2B5EF4-FFF2-40B4-BE49-F238E27FC236}">
                      <a16:creationId xmlns:a16="http://schemas.microsoft.com/office/drawing/2014/main" id="{55359C2D-B6B3-3344-987F-A1ADCD12D9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7" name="Line 28">
                  <a:extLst>
                    <a:ext uri="{FF2B5EF4-FFF2-40B4-BE49-F238E27FC236}">
                      <a16:creationId xmlns:a16="http://schemas.microsoft.com/office/drawing/2014/main" id="{5F30395D-D362-F345-A3BD-DBCBEAE6A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11" name="Group 30">
              <a:extLst>
                <a:ext uri="{FF2B5EF4-FFF2-40B4-BE49-F238E27FC236}">
                  <a16:creationId xmlns:a16="http://schemas.microsoft.com/office/drawing/2014/main" id="{87B52D43-752A-3147-8555-38567E7FA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931"/>
              <a:ext cx="2099" cy="1356"/>
              <a:chOff x="523" y="976"/>
              <a:chExt cx="2099" cy="1356"/>
            </a:xfrm>
          </p:grpSpPr>
          <p:sp>
            <p:nvSpPr>
              <p:cNvPr id="133" name="Rectangle 31">
                <a:extLst>
                  <a:ext uri="{FF2B5EF4-FFF2-40B4-BE49-F238E27FC236}">
                    <a16:creationId xmlns:a16="http://schemas.microsoft.com/office/drawing/2014/main" id="{01131CB9-416C-BC46-84D2-855A2BA95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34" name="Group 32">
                <a:extLst>
                  <a:ext uri="{FF2B5EF4-FFF2-40B4-BE49-F238E27FC236}">
                    <a16:creationId xmlns:a16="http://schemas.microsoft.com/office/drawing/2014/main" id="{A51BEB8E-CB78-6343-AB5B-0FAAD83DD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56" name="Rectangle 33">
                  <a:extLst>
                    <a:ext uri="{FF2B5EF4-FFF2-40B4-BE49-F238E27FC236}">
                      <a16:creationId xmlns:a16="http://schemas.microsoft.com/office/drawing/2014/main" id="{1D2E2A7A-D30D-664E-A612-0857B3D0E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7" name="Rectangle 34">
                  <a:extLst>
                    <a:ext uri="{FF2B5EF4-FFF2-40B4-BE49-F238E27FC236}">
                      <a16:creationId xmlns:a16="http://schemas.microsoft.com/office/drawing/2014/main" id="{8E72E2CC-79B7-6543-BC67-FF039A8E2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8" name="Rectangle 35">
                  <a:extLst>
                    <a:ext uri="{FF2B5EF4-FFF2-40B4-BE49-F238E27FC236}">
                      <a16:creationId xmlns:a16="http://schemas.microsoft.com/office/drawing/2014/main" id="{30FE5ACD-D95D-574F-9366-5EFC8A7E1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5" name="Group 36">
                <a:extLst>
                  <a:ext uri="{FF2B5EF4-FFF2-40B4-BE49-F238E27FC236}">
                    <a16:creationId xmlns:a16="http://schemas.microsoft.com/office/drawing/2014/main" id="{5C3DD79B-12CD-B541-8D50-5DBDCC7A60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53" name="Rectangle 37">
                  <a:extLst>
                    <a:ext uri="{FF2B5EF4-FFF2-40B4-BE49-F238E27FC236}">
                      <a16:creationId xmlns:a16="http://schemas.microsoft.com/office/drawing/2014/main" id="{0D165B5C-42F0-7146-AA7F-E468E41E99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4" name="Rectangle 38">
                  <a:extLst>
                    <a:ext uri="{FF2B5EF4-FFF2-40B4-BE49-F238E27FC236}">
                      <a16:creationId xmlns:a16="http://schemas.microsoft.com/office/drawing/2014/main" id="{75AA2AC8-0434-1D42-B745-912205EEB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5" name="Rectangle 39">
                  <a:extLst>
                    <a:ext uri="{FF2B5EF4-FFF2-40B4-BE49-F238E27FC236}">
                      <a16:creationId xmlns:a16="http://schemas.microsoft.com/office/drawing/2014/main" id="{53CBA0BE-8E05-424B-B90D-1C4E2ED729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36" name="Line 40">
                <a:extLst>
                  <a:ext uri="{FF2B5EF4-FFF2-40B4-BE49-F238E27FC236}">
                    <a16:creationId xmlns:a16="http://schemas.microsoft.com/office/drawing/2014/main" id="{414D90B8-DEBE-B84E-92C6-CBB94C405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" name="Line 41">
                <a:extLst>
                  <a:ext uri="{FF2B5EF4-FFF2-40B4-BE49-F238E27FC236}">
                    <a16:creationId xmlns:a16="http://schemas.microsoft.com/office/drawing/2014/main" id="{193F439E-A0CB-BE4E-A767-399A33848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8" name="Line 42">
                <a:extLst>
                  <a:ext uri="{FF2B5EF4-FFF2-40B4-BE49-F238E27FC236}">
                    <a16:creationId xmlns:a16="http://schemas.microsoft.com/office/drawing/2014/main" id="{07DC5438-65CD-8040-9C95-EB788FCAC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9" name="Line 43">
                <a:extLst>
                  <a:ext uri="{FF2B5EF4-FFF2-40B4-BE49-F238E27FC236}">
                    <a16:creationId xmlns:a16="http://schemas.microsoft.com/office/drawing/2014/main" id="{EC6AC95C-A7B2-8D45-BDD7-51C70380F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0" name="Line 44">
                <a:extLst>
                  <a:ext uri="{FF2B5EF4-FFF2-40B4-BE49-F238E27FC236}">
                    <a16:creationId xmlns:a16="http://schemas.microsoft.com/office/drawing/2014/main" id="{391784A2-88F1-CF43-B836-438D26F35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1" name="Line 45">
                <a:extLst>
                  <a:ext uri="{FF2B5EF4-FFF2-40B4-BE49-F238E27FC236}">
                    <a16:creationId xmlns:a16="http://schemas.microsoft.com/office/drawing/2014/main" id="{E4BF36D2-171F-B148-8431-04035400B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45" name="Group 46">
                <a:extLst>
                  <a:ext uri="{FF2B5EF4-FFF2-40B4-BE49-F238E27FC236}">
                    <a16:creationId xmlns:a16="http://schemas.microsoft.com/office/drawing/2014/main" id="{6A23E468-2FC0-D842-99E6-C85245510E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50" name="Line 47">
                  <a:extLst>
                    <a:ext uri="{FF2B5EF4-FFF2-40B4-BE49-F238E27FC236}">
                      <a16:creationId xmlns:a16="http://schemas.microsoft.com/office/drawing/2014/main" id="{46B8DCC8-C78E-5946-97FA-DF37A5D122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1" name="Line 48">
                  <a:extLst>
                    <a:ext uri="{FF2B5EF4-FFF2-40B4-BE49-F238E27FC236}">
                      <a16:creationId xmlns:a16="http://schemas.microsoft.com/office/drawing/2014/main" id="{CDDE8C10-BFA8-D045-BFE9-3D6F6089A7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2" name="Line 49">
                  <a:extLst>
                    <a:ext uri="{FF2B5EF4-FFF2-40B4-BE49-F238E27FC236}">
                      <a16:creationId xmlns:a16="http://schemas.microsoft.com/office/drawing/2014/main" id="{39539C18-A10C-DB44-A87D-DDBFE4B9A7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6" name="Group 50">
                <a:extLst>
                  <a:ext uri="{FF2B5EF4-FFF2-40B4-BE49-F238E27FC236}">
                    <a16:creationId xmlns:a16="http://schemas.microsoft.com/office/drawing/2014/main" id="{C5C5F675-53F5-C345-BF7D-D175E0816F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47" name="Line 51">
                  <a:extLst>
                    <a:ext uri="{FF2B5EF4-FFF2-40B4-BE49-F238E27FC236}">
                      <a16:creationId xmlns:a16="http://schemas.microsoft.com/office/drawing/2014/main" id="{98C13E3B-D516-B947-BE59-93C8B104F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8" name="Line 52">
                  <a:extLst>
                    <a:ext uri="{FF2B5EF4-FFF2-40B4-BE49-F238E27FC236}">
                      <a16:creationId xmlns:a16="http://schemas.microsoft.com/office/drawing/2014/main" id="{CE252363-458C-C941-BAB9-6BC53DD18A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9" name="Line 53">
                  <a:extLst>
                    <a:ext uri="{FF2B5EF4-FFF2-40B4-BE49-F238E27FC236}">
                      <a16:creationId xmlns:a16="http://schemas.microsoft.com/office/drawing/2014/main" id="{D9F4BF94-F778-5040-8CC6-996F2BF70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12" name="Rectangle 54">
              <a:extLst>
                <a:ext uri="{FF2B5EF4-FFF2-40B4-BE49-F238E27FC236}">
                  <a16:creationId xmlns:a16="http://schemas.microsoft.com/office/drawing/2014/main" id="{6533D250-EDC5-4146-A678-D8717156F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101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Rectangle 55">
              <a:extLst>
                <a:ext uri="{FF2B5EF4-FFF2-40B4-BE49-F238E27FC236}">
                  <a16:creationId xmlns:a16="http://schemas.microsoft.com/office/drawing/2014/main" id="{733150BE-256C-9945-B7EB-CAF89F9D7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494"/>
              <a:ext cx="175" cy="9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DCF223E2-6636-B042-B0AB-7F418AF1C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196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Rectangle 57">
              <a:extLst>
                <a:ext uri="{FF2B5EF4-FFF2-40B4-BE49-F238E27FC236}">
                  <a16:creationId xmlns:a16="http://schemas.microsoft.com/office/drawing/2014/main" id="{42A5E003-C01F-464E-BA40-0D2180E7A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17"/>
              <a:ext cx="175" cy="9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6" name="Rectangle 58">
              <a:extLst>
                <a:ext uri="{FF2B5EF4-FFF2-40B4-BE49-F238E27FC236}">
                  <a16:creationId xmlns:a16="http://schemas.microsoft.com/office/drawing/2014/main" id="{AF8A4BDE-7DE0-5D4B-BAF3-25D6FE49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953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7" name="Line 60">
              <a:extLst>
                <a:ext uri="{FF2B5EF4-FFF2-40B4-BE49-F238E27FC236}">
                  <a16:creationId xmlns:a16="http://schemas.microsoft.com/office/drawing/2014/main" id="{96A833D6-A794-2B49-A8B8-2E8C1DEC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1054"/>
              <a:ext cx="102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8" name="Freeform 62">
              <a:extLst>
                <a:ext uri="{FF2B5EF4-FFF2-40B4-BE49-F238E27FC236}">
                  <a16:creationId xmlns:a16="http://schemas.microsoft.com/office/drawing/2014/main" id="{7BD68626-6CAA-5243-9905-C91EECAD0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" y="1285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63">
              <a:extLst>
                <a:ext uri="{FF2B5EF4-FFF2-40B4-BE49-F238E27FC236}">
                  <a16:creationId xmlns:a16="http://schemas.microsoft.com/office/drawing/2014/main" id="{604F0A70-4585-C940-BDA5-31DD439A5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" y="2335"/>
              <a:ext cx="15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at 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t,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packets more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from input to output</a:t>
              </a:r>
              <a:endPara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Text Box 64">
              <a:extLst>
                <a:ext uri="{FF2B5EF4-FFF2-40B4-BE49-F238E27FC236}">
                  <a16:creationId xmlns:a16="http://schemas.microsoft.com/office/drawing/2014/main" id="{96BB623D-5AC2-324A-9F19-41604686D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" y="2325"/>
              <a:ext cx="1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one packet time later</a:t>
              </a:r>
              <a:endPara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1" name="Text Box 66">
              <a:extLst>
                <a:ext uri="{FF2B5EF4-FFF2-40B4-BE49-F238E27FC236}">
                  <a16:creationId xmlns:a16="http://schemas.microsoft.com/office/drawing/2014/main" id="{7BEE8A84-29FF-8A46-80DB-4C86D5CED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545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22" name="Text Box 67">
              <a:extLst>
                <a:ext uri="{FF2B5EF4-FFF2-40B4-BE49-F238E27FC236}">
                  <a16:creationId xmlns:a16="http://schemas.microsoft.com/office/drawing/2014/main" id="{E29AC416-78AA-EF47-B951-CE10628CE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" y="1479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23" name="Rectangle 68">
              <a:extLst>
                <a:ext uri="{FF2B5EF4-FFF2-40B4-BE49-F238E27FC236}">
                  <a16:creationId xmlns:a16="http://schemas.microsoft.com/office/drawing/2014/main" id="{EBBED845-CC7D-A448-A26A-9D83004FB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97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Rectangle 69">
              <a:extLst>
                <a:ext uri="{FF2B5EF4-FFF2-40B4-BE49-F238E27FC236}">
                  <a16:creationId xmlns:a16="http://schemas.microsoft.com/office/drawing/2014/main" id="{B9035B93-B30D-CE44-9DA1-9C70506C0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497"/>
              <a:ext cx="175" cy="9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5" name="Rectangle 70">
              <a:extLst>
                <a:ext uri="{FF2B5EF4-FFF2-40B4-BE49-F238E27FC236}">
                  <a16:creationId xmlns:a16="http://schemas.microsoft.com/office/drawing/2014/main" id="{5810B19B-3BE7-A24D-B82A-414C00ADC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109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Rectangle 71">
              <a:extLst>
                <a:ext uri="{FF2B5EF4-FFF2-40B4-BE49-F238E27FC236}">
                  <a16:creationId xmlns:a16="http://schemas.microsoft.com/office/drawing/2014/main" id="{6B5B1987-5B94-E443-9D49-E20CCF048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1001"/>
              <a:ext cx="175" cy="9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Rectangle 72">
              <a:extLst>
                <a:ext uri="{FF2B5EF4-FFF2-40B4-BE49-F238E27FC236}">
                  <a16:creationId xmlns:a16="http://schemas.microsoft.com/office/drawing/2014/main" id="{6534AE61-2C02-FF40-9B6B-178907698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1965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Freeform 73">
              <a:extLst>
                <a:ext uri="{FF2B5EF4-FFF2-40B4-BE49-F238E27FC236}">
                  <a16:creationId xmlns:a16="http://schemas.microsoft.com/office/drawing/2014/main" id="{1E7AE224-FE87-FB4E-B36B-C15E6C5CA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" y="1261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9" name="Freeform 74">
              <a:extLst>
                <a:ext uri="{FF2B5EF4-FFF2-40B4-BE49-F238E27FC236}">
                  <a16:creationId xmlns:a16="http://schemas.microsoft.com/office/drawing/2014/main" id="{2CC15758-62B6-7548-9E59-821BE4E8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" y="1051"/>
              <a:ext cx="988" cy="951"/>
            </a:xfrm>
            <a:custGeom>
              <a:avLst/>
              <a:gdLst>
                <a:gd name="T0" fmla="*/ 0 w 1002"/>
                <a:gd name="T1" fmla="*/ 29707 h 480"/>
                <a:gd name="T2" fmla="*/ 429 w 1002"/>
                <a:gd name="T3" fmla="*/ 0 h 480"/>
                <a:gd name="T4" fmla="*/ 822 w 1002"/>
                <a:gd name="T5" fmla="*/ 6892561 h 480"/>
                <a:gd name="T6" fmla="*/ 0 60000 65536"/>
                <a:gd name="T7" fmla="*/ 0 60000 65536"/>
                <a:gd name="T8" fmla="*/ 0 60000 65536"/>
                <a:gd name="T9" fmla="*/ 0 w 1002"/>
                <a:gd name="T10" fmla="*/ 0 h 480"/>
                <a:gd name="T11" fmla="*/ 1002 w 100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2" h="480">
                  <a:moveTo>
                    <a:pt x="0" y="2"/>
                  </a:moveTo>
                  <a:lnTo>
                    <a:pt x="522" y="0"/>
                  </a:lnTo>
                  <a:lnTo>
                    <a:pt x="1002" y="48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Line 75">
              <a:extLst>
                <a:ext uri="{FF2B5EF4-FFF2-40B4-BE49-F238E27FC236}">
                  <a16:creationId xmlns:a16="http://schemas.microsoft.com/office/drawing/2014/main" id="{44597880-5DB3-2847-9281-A57CE0DEB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1545"/>
              <a:ext cx="1012" cy="14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Rectangle 76">
              <a:extLst>
                <a:ext uri="{FF2B5EF4-FFF2-40B4-BE49-F238E27FC236}">
                  <a16:creationId xmlns:a16="http://schemas.microsoft.com/office/drawing/2014/main" id="{55AA31C1-E06E-3A4D-9D65-59BD27F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1010"/>
              <a:ext cx="175" cy="9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Rectangle 77">
              <a:extLst>
                <a:ext uri="{FF2B5EF4-FFF2-40B4-BE49-F238E27FC236}">
                  <a16:creationId xmlns:a16="http://schemas.microsoft.com/office/drawing/2014/main" id="{57ED66FB-7C4E-D94C-9C1E-E868CE831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997"/>
              <a:ext cx="175" cy="9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7" name="Rectangle 3">
            <a:extLst>
              <a:ext uri="{FF2B5EF4-FFF2-40B4-BE49-F238E27FC236}">
                <a16:creationId xmlns:a16="http://schemas.microsoft.com/office/drawing/2014/main" id="{58037103-EAF8-5B49-9CFE-A0E92B794745}"/>
              </a:ext>
            </a:extLst>
          </p:cNvPr>
          <p:cNvSpPr txBox="1">
            <a:spLocks noChangeArrowheads="1"/>
          </p:cNvSpPr>
          <p:nvPr/>
        </p:nvSpPr>
        <p:spPr>
          <a:xfrm>
            <a:off x="900868" y="4672501"/>
            <a:ext cx="10057863" cy="175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buffering when arrival rate via switch exceeds output line speed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queueing (delay) and loss due to output port buffer overflow!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099ED71D-C4B2-544C-BD35-62F10A59E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Buffer Management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17C4922-A89B-2D44-942B-27D216DF220C}"/>
              </a:ext>
            </a:extLst>
          </p:cNvPr>
          <p:cNvSpPr txBox="1">
            <a:spLocks/>
          </p:cNvSpPr>
          <p:nvPr/>
        </p:nvSpPr>
        <p:spPr>
          <a:xfrm>
            <a:off x="6654018" y="1463040"/>
            <a:ext cx="4966481" cy="5009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buffer management: </a:t>
            </a:r>
          </a:p>
          <a:p>
            <a:pPr marL="2952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drop: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which packet to add, drop when buffers are full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695325" marR="0" lvl="1" indent="-231775" algn="l" defTabSz="914400" rtl="0" eaLnBrk="1" fontAlgn="auto" latinLnBrk="0" hangingPunct="1">
              <a:lnSpc>
                <a:spcPts val="2275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tail drop: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drop arriving packet</a:t>
            </a:r>
          </a:p>
          <a:p>
            <a:pPr marL="695325" marR="0" lvl="1" indent="-231775" algn="l" defTabSz="914400" rtl="0" eaLnBrk="1" fontAlgn="auto" latinLnBrk="0" hangingPunct="1">
              <a:lnSpc>
                <a:spcPts val="2275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priority: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drop/remove on priority basis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6B5E77BE-663D-0C4F-B1A0-4FE84A58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869" y="1895285"/>
            <a:ext cx="3509501" cy="1819532"/>
          </a:xfrm>
          <a:prstGeom prst="rect">
            <a:avLst/>
          </a:prstGeom>
          <a:solidFill>
            <a:srgbClr val="FFFFF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5BE02A94-EF22-BA42-86FA-86D884A8E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74" y="2504234"/>
            <a:ext cx="974671" cy="6210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termination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id="{2D2F95B6-E152-904F-9434-1185BAD6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466" y="2266379"/>
            <a:ext cx="965806" cy="1100138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Line 10">
            <a:extLst>
              <a:ext uri="{FF2B5EF4-FFF2-40B4-BE49-F238E27FC236}">
                <a16:creationId xmlns:a16="http://schemas.microsoft.com/office/drawing/2014/main" id="{1C5F0AC7-43BC-C54D-9EC4-226334C84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0471" y="2839629"/>
            <a:ext cx="159637" cy="14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" name="Line 11">
            <a:extLst>
              <a:ext uri="{FF2B5EF4-FFF2-40B4-BE49-F238E27FC236}">
                <a16:creationId xmlns:a16="http://schemas.microsoft.com/office/drawing/2014/main" id="{1D5DD4EA-D05C-D747-B223-1017B318E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7933" y="2834779"/>
            <a:ext cx="159637" cy="14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B95717F2-1515-C143-9500-6A8B8FCE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403" y="2416579"/>
            <a:ext cx="884657" cy="7765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layer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protocol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(send)</a:t>
            </a:r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DC955E5A-0AAE-9941-B8FE-125514F7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9" y="2208898"/>
            <a:ext cx="884658" cy="7765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switch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fabric</a:t>
            </a:r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id="{A1443F96-0F63-DB42-8E29-A8625BB994E0}"/>
              </a:ext>
            </a:extLst>
          </p:cNvPr>
          <p:cNvGrpSpPr>
            <a:grpSpLocks/>
          </p:cNvGrpSpPr>
          <p:nvPr/>
        </p:nvGrpSpPr>
        <p:grpSpPr bwMode="auto">
          <a:xfrm>
            <a:off x="1431729" y="2004504"/>
            <a:ext cx="1187971" cy="1614085"/>
            <a:chOff x="3132" y="858"/>
            <a:chExt cx="893" cy="1085"/>
          </a:xfrm>
        </p:grpSpPr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2FD0FF32-9B37-DC42-BD62-F82282C00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858"/>
              <a:ext cx="786" cy="108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Text Box 14">
              <a:extLst>
                <a:ext uri="{FF2B5EF4-FFF2-40B4-BE49-F238E27FC236}">
                  <a16:creationId xmlns:a16="http://schemas.microsoft.com/office/drawing/2014/main" id="{A704393B-C1D3-CB4A-8942-0AB0E7633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883"/>
              <a:ext cx="893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datagram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buffer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queueing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scheduling</a:t>
              </a:r>
            </a:p>
          </p:txBody>
        </p:sp>
        <p:grpSp>
          <p:nvGrpSpPr>
            <p:cNvPr id="48" name="Group 17">
              <a:extLst>
                <a:ext uri="{FF2B5EF4-FFF2-40B4-BE49-F238E27FC236}">
                  <a16:creationId xmlns:a16="http://schemas.microsoft.com/office/drawing/2014/main" id="{B0E03F2B-4025-F443-AE90-5D044032C1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49" name="Rectangle 18">
                <a:extLst>
                  <a:ext uri="{FF2B5EF4-FFF2-40B4-BE49-F238E27FC236}">
                    <a16:creationId xmlns:a16="http://schemas.microsoft.com/office/drawing/2014/main" id="{ECEBB9A5-BC44-7043-875E-41F366609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0A2D0D25-7A9A-AF43-8C67-18BD8B549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20">
                <a:extLst>
                  <a:ext uri="{FF2B5EF4-FFF2-40B4-BE49-F238E27FC236}">
                    <a16:creationId xmlns:a16="http://schemas.microsoft.com/office/drawing/2014/main" id="{0A801491-494C-F54C-A6E4-4E7C15631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Line 21">
                <a:extLst>
                  <a:ext uri="{FF2B5EF4-FFF2-40B4-BE49-F238E27FC236}">
                    <a16:creationId xmlns:a16="http://schemas.microsoft.com/office/drawing/2014/main" id="{EC499DCF-CBA3-D343-8D13-1CA6F6FC0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Line 22">
                <a:extLst>
                  <a:ext uri="{FF2B5EF4-FFF2-40B4-BE49-F238E27FC236}">
                    <a16:creationId xmlns:a16="http://schemas.microsoft.com/office/drawing/2014/main" id="{9FA94699-4903-B14C-BACD-94E12E020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Line 23">
                <a:extLst>
                  <a:ext uri="{FF2B5EF4-FFF2-40B4-BE49-F238E27FC236}">
                    <a16:creationId xmlns:a16="http://schemas.microsoft.com/office/drawing/2014/main" id="{F25A4708-C3C6-F343-8219-9A6897A31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Line 24">
                <a:extLst>
                  <a:ext uri="{FF2B5EF4-FFF2-40B4-BE49-F238E27FC236}">
                    <a16:creationId xmlns:a16="http://schemas.microsoft.com/office/drawing/2014/main" id="{5DE5701B-9777-304C-B2CF-4C1C0765E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1B0F3E17-7114-524E-9BCB-69561687E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Line 26">
                <a:extLst>
                  <a:ext uri="{FF2B5EF4-FFF2-40B4-BE49-F238E27FC236}">
                    <a16:creationId xmlns:a16="http://schemas.microsoft.com/office/drawing/2014/main" id="{953EF77C-6D4A-2047-A707-DF4184E00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4" name="Line 27">
            <a:extLst>
              <a:ext uri="{FF2B5EF4-FFF2-40B4-BE49-F238E27FC236}">
                <a16:creationId xmlns:a16="http://schemas.microsoft.com/office/drawing/2014/main" id="{40C964AE-48AA-2546-9EF3-698E815B6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5881" y="1811700"/>
            <a:ext cx="9312" cy="2057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93D857D3-E505-7948-820C-1A4B1683F8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9229" y="2826268"/>
            <a:ext cx="41524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DA7F7E-A362-2A4C-9951-2964302A9536}"/>
              </a:ext>
            </a:extLst>
          </p:cNvPr>
          <p:cNvCxnSpPr/>
          <p:nvPr/>
        </p:nvCxnSpPr>
        <p:spPr>
          <a:xfrm>
            <a:off x="4802005" y="2800351"/>
            <a:ext cx="4429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F4CC885-8054-8F48-8989-F712B0D1A976}"/>
              </a:ext>
            </a:extLst>
          </p:cNvPr>
          <p:cNvSpPr txBox="1"/>
          <p:nvPr/>
        </p:nvSpPr>
        <p:spPr>
          <a:xfrm>
            <a:off x="4854633" y="237744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3AFBDE-85D6-DF4F-AC50-8DAEBAB4402B}"/>
              </a:ext>
            </a:extLst>
          </p:cNvPr>
          <p:cNvGrpSpPr/>
          <p:nvPr/>
        </p:nvGrpSpPr>
        <p:grpSpPr>
          <a:xfrm>
            <a:off x="913621" y="4556937"/>
            <a:ext cx="4335126" cy="1693461"/>
            <a:chOff x="614363" y="4257679"/>
            <a:chExt cx="4335126" cy="169346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CDEC7D0-D38A-B14D-BA1B-5BBB43FFCC01}"/>
                </a:ext>
              </a:extLst>
            </p:cNvPr>
            <p:cNvGrpSpPr/>
            <p:nvPr/>
          </p:nvGrpSpPr>
          <p:grpSpPr>
            <a:xfrm>
              <a:off x="614363" y="4257679"/>
              <a:ext cx="4335126" cy="1693461"/>
              <a:chOff x="614363" y="4257679"/>
              <a:chExt cx="4335126" cy="1693461"/>
            </a:xfrm>
          </p:grpSpPr>
          <p:grpSp>
            <p:nvGrpSpPr>
              <p:cNvPr id="73" name="Group 25">
                <a:extLst>
                  <a:ext uri="{FF2B5EF4-FFF2-40B4-BE49-F238E27FC236}">
                    <a16:creationId xmlns:a16="http://schemas.microsoft.com/office/drawing/2014/main" id="{FE6D6529-7A75-4F43-A99B-35E9F160B5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8086" y="4855765"/>
                <a:ext cx="939800" cy="565150"/>
                <a:chOff x="1670312" y="2562997"/>
                <a:chExt cx="940317" cy="565219"/>
              </a:xfrm>
            </p:grpSpPr>
            <p:grpSp>
              <p:nvGrpSpPr>
                <p:cNvPr id="83" name="Group 28">
                  <a:extLst>
                    <a:ext uri="{FF2B5EF4-FFF2-40B4-BE49-F238E27FC236}">
                      <a16:creationId xmlns:a16="http://schemas.microsoft.com/office/drawing/2014/main" id="{02B7209E-6CC9-9C4C-89B8-A67F8E1E9F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85" name="Rectangle 30">
                    <a:extLst>
                      <a:ext uri="{FF2B5EF4-FFF2-40B4-BE49-F238E27FC236}">
                        <a16:creationId xmlns:a16="http://schemas.microsoft.com/office/drawing/2014/main" id="{102A1B2D-9D16-2543-A7D1-261D2C71A8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86" name="Straight Connector 31">
                    <a:extLst>
                      <a:ext uri="{FF2B5EF4-FFF2-40B4-BE49-F238E27FC236}">
                        <a16:creationId xmlns:a16="http://schemas.microsoft.com/office/drawing/2014/main" id="{03AD5D40-7908-4044-9CAD-591F661655C6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7" name="Straight Connector 32">
                    <a:extLst>
                      <a:ext uri="{FF2B5EF4-FFF2-40B4-BE49-F238E27FC236}">
                        <a16:creationId xmlns:a16="http://schemas.microsoft.com/office/drawing/2014/main" id="{494E554E-CB70-0547-8421-0D7A028BD933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8" name="Straight Connector 33">
                    <a:extLst>
                      <a:ext uri="{FF2B5EF4-FFF2-40B4-BE49-F238E27FC236}">
                        <a16:creationId xmlns:a16="http://schemas.microsoft.com/office/drawing/2014/main" id="{85A011C5-9EB7-B54C-AD8B-3660552BBB5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9" name="Straight Connector 34">
                    <a:extLst>
                      <a:ext uri="{FF2B5EF4-FFF2-40B4-BE49-F238E27FC236}">
                        <a16:creationId xmlns:a16="http://schemas.microsoft.com/office/drawing/2014/main" id="{BE660910-036D-8449-BD07-43DD83740A9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0" name="Straight Connector 35">
                    <a:extLst>
                      <a:ext uri="{FF2B5EF4-FFF2-40B4-BE49-F238E27FC236}">
                        <a16:creationId xmlns:a16="http://schemas.microsoft.com/office/drawing/2014/main" id="{9D787DC4-0C12-1641-AF5A-00DF7041D95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1" name="Straight Connector 36">
                    <a:extLst>
                      <a:ext uri="{FF2B5EF4-FFF2-40B4-BE49-F238E27FC236}">
                        <a16:creationId xmlns:a16="http://schemas.microsoft.com/office/drawing/2014/main" id="{AA98298F-12EA-D942-AFB9-39CA81279809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2" name="Straight Connector 37">
                    <a:extLst>
                      <a:ext uri="{FF2B5EF4-FFF2-40B4-BE49-F238E27FC236}">
                        <a16:creationId xmlns:a16="http://schemas.microsoft.com/office/drawing/2014/main" id="{28C77B82-2F36-224F-BF89-5D58C0B0C510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84" name="Rectangle 29">
                  <a:extLst>
                    <a:ext uri="{FF2B5EF4-FFF2-40B4-BE49-F238E27FC236}">
                      <a16:creationId xmlns:a16="http://schemas.microsoft.com/office/drawing/2014/main" id="{54C06F40-EED0-194E-87D3-8843B65B4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52560"/>
                </a:xfrm>
                <a:prstGeom prst="rect">
                  <a:avLst/>
                </a:prstGeom>
                <a:solidFill>
                  <a:srgbClr val="FF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74" name="Oval 27">
                <a:extLst>
                  <a:ext uri="{FF2B5EF4-FFF2-40B4-BE49-F238E27FC236}">
                    <a16:creationId xmlns:a16="http://schemas.microsoft.com/office/drawing/2014/main" id="{88894E86-5D38-724F-AEB2-14B330E1B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137" y="4827190"/>
                <a:ext cx="631825" cy="62865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C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75" name="Straight Arrow Connector 11">
                <a:extLst>
                  <a:ext uri="{FF2B5EF4-FFF2-40B4-BE49-F238E27FC236}">
                    <a16:creationId xmlns:a16="http://schemas.microsoft.com/office/drawing/2014/main" id="{7774AB2A-B674-A84B-A92A-6D330DB7E9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85813" y="5138340"/>
                <a:ext cx="628651" cy="0"/>
              </a:xfrm>
              <a:prstGeom prst="straightConnector1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6" name="TextBox 17">
                <a:extLst>
                  <a:ext uri="{FF2B5EF4-FFF2-40B4-BE49-F238E27FC236}">
                    <a16:creationId xmlns:a16="http://schemas.microsoft.com/office/drawing/2014/main" id="{383BCE6D-C3CB-9445-A36E-C64D23505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351" y="5422502"/>
                <a:ext cx="127317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queue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(waiting area)</a:t>
                </a:r>
              </a:p>
            </p:txBody>
          </p:sp>
          <p:sp>
            <p:nvSpPr>
              <p:cNvPr id="77" name="TextBox 18">
                <a:extLst>
                  <a:ext uri="{FF2B5EF4-FFF2-40B4-BE49-F238E27FC236}">
                    <a16:creationId xmlns:a16="http://schemas.microsoft.com/office/drawing/2014/main" id="{B9632A3F-08F4-F34D-9B01-65C1C39E7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008" y="5182790"/>
                <a:ext cx="763588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arrivals</a:t>
                </a:r>
              </a:p>
            </p:txBody>
          </p:sp>
          <p:cxnSp>
            <p:nvCxnSpPr>
              <p:cNvPr id="78" name="Straight Arrow Connector 20">
                <a:extLst>
                  <a:ext uri="{FF2B5EF4-FFF2-40B4-BE49-F238E27FC236}">
                    <a16:creationId xmlns:a16="http://schemas.microsoft.com/office/drawing/2014/main" id="{A18FE320-429D-9F4A-9A73-5875C7A7E138}"/>
                  </a:ext>
                </a:extLst>
              </p:cNvPr>
              <p:cNvCxnSpPr>
                <a:cxnSpLocks noChangeShapeType="1"/>
                <a:stCxn id="74" idx="6"/>
              </p:cNvCxnSpPr>
              <p:nvPr/>
            </p:nvCxnSpPr>
            <p:spPr bwMode="auto">
              <a:xfrm>
                <a:off x="3482962" y="5141515"/>
                <a:ext cx="560401" cy="0"/>
              </a:xfrm>
              <a:prstGeom prst="straightConnector1">
                <a:avLst/>
              </a:prstGeom>
              <a:noFill/>
              <a:ln w="25400">
                <a:solidFill>
                  <a:srgbClr val="18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C1334E5E-01E5-254F-B7A3-E48EE0CFE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6501" y="4931965"/>
                <a:ext cx="1042988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departures</a:t>
                </a:r>
              </a:p>
            </p:txBody>
          </p:sp>
          <p:sp>
            <p:nvSpPr>
              <p:cNvPr id="80" name="TextBox 23">
                <a:extLst>
                  <a:ext uri="{FF2B5EF4-FFF2-40B4-BE49-F238E27FC236}">
                    <a16:creationId xmlns:a16="http://schemas.microsoft.com/office/drawing/2014/main" id="{31BC3B67-5DA1-9544-B795-15A9B552C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5794" y="5427265"/>
                <a:ext cx="852488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(server)</a:t>
                </a:r>
              </a:p>
            </p:txBody>
          </p:sp>
          <p:cxnSp>
            <p:nvCxnSpPr>
              <p:cNvPr id="81" name="Straight Arrow Connector 52">
                <a:extLst>
                  <a:ext uri="{FF2B5EF4-FFF2-40B4-BE49-F238E27FC236}">
                    <a16:creationId xmlns:a16="http://schemas.microsoft.com/office/drawing/2014/main" id="{8FF19B42-73E6-7849-809B-12D65C1C5785}"/>
                  </a:ext>
                </a:extLst>
              </p:cNvPr>
              <p:cNvCxnSpPr>
                <a:cxnSpLocks noChangeShapeType="1"/>
                <a:stCxn id="84" idx="3"/>
                <a:endCxn id="74" idx="2"/>
              </p:cNvCxnSpPr>
              <p:nvPr/>
            </p:nvCxnSpPr>
            <p:spPr bwMode="auto">
              <a:xfrm>
                <a:off x="2407886" y="5140276"/>
                <a:ext cx="443251" cy="123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44E60FD-B5CB-CC4D-AC70-2DCAC39480B1}"/>
                  </a:ext>
                </a:extLst>
              </p:cNvPr>
              <p:cNvSpPr txBox="1"/>
              <p:nvPr/>
            </p:nvSpPr>
            <p:spPr>
              <a:xfrm>
                <a:off x="614363" y="4257679"/>
                <a:ext cx="2803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Abstraction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queue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85E3C43-4CAD-2D4C-9E17-3A20CAFBD251}"/>
                </a:ext>
              </a:extLst>
            </p:cNvPr>
            <p:cNvSpPr txBox="1"/>
            <p:nvPr/>
          </p:nvSpPr>
          <p:spPr>
            <a:xfrm>
              <a:off x="2978728" y="490728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59" name="Slide Number Placeholder 4">
            <a:extLst>
              <a:ext uri="{FF2B5EF4-FFF2-40B4-BE49-F238E27FC236}">
                <a16:creationId xmlns:a16="http://schemas.microsoft.com/office/drawing/2014/main" id="{778C1AFB-D815-9341-BB0F-77D137775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3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1498943"/>
            <a:ext cx="5084299" cy="3776441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 scheduling: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deciding which packet to send next on link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first come, first served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priority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round robin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weighted fair queueing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Packet Scheduling: FCFS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17C4922-A89B-2D44-942B-27D216DF220C}"/>
              </a:ext>
            </a:extLst>
          </p:cNvPr>
          <p:cNvSpPr txBox="1">
            <a:spLocks/>
          </p:cNvSpPr>
          <p:nvPr/>
        </p:nvSpPr>
        <p:spPr>
          <a:xfrm>
            <a:off x="6682593" y="1534478"/>
            <a:ext cx="4966481" cy="327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FCFS: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packets transmitted in order of arrival to output port</a:t>
            </a:r>
          </a:p>
          <a:p>
            <a:pPr marL="520700" marR="0" lvl="0" indent="-25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also known as: First-in-first-out (FIFO) </a:t>
            </a:r>
          </a:p>
          <a:p>
            <a:pPr marL="520700" marR="0" lvl="0" indent="-25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real world examples?</a:t>
            </a:r>
          </a:p>
          <a:p>
            <a:pPr marL="403225" marR="0" lvl="0" indent="-390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A80F58A-5FC4-4446-97BA-771F9109F896}"/>
              </a:ext>
            </a:extLst>
          </p:cNvPr>
          <p:cNvGrpSpPr/>
          <p:nvPr/>
        </p:nvGrpSpPr>
        <p:grpSpPr>
          <a:xfrm>
            <a:off x="913621" y="4556937"/>
            <a:ext cx="4335126" cy="1693461"/>
            <a:chOff x="614363" y="4257679"/>
            <a:chExt cx="4335126" cy="169346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7FAEAF2-1BE5-E148-A0DA-4AEE65AAA49F}"/>
                </a:ext>
              </a:extLst>
            </p:cNvPr>
            <p:cNvGrpSpPr/>
            <p:nvPr/>
          </p:nvGrpSpPr>
          <p:grpSpPr>
            <a:xfrm>
              <a:off x="614363" y="4257679"/>
              <a:ext cx="4335126" cy="1693461"/>
              <a:chOff x="614363" y="4257679"/>
              <a:chExt cx="4335126" cy="1693461"/>
            </a:xfrm>
          </p:grpSpPr>
          <p:grpSp>
            <p:nvGrpSpPr>
              <p:cNvPr id="58" name="Group 25">
                <a:extLst>
                  <a:ext uri="{FF2B5EF4-FFF2-40B4-BE49-F238E27FC236}">
                    <a16:creationId xmlns:a16="http://schemas.microsoft.com/office/drawing/2014/main" id="{0CB0EC2A-B069-6B46-8D32-DC40F3C2AF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8086" y="4855765"/>
                <a:ext cx="939800" cy="565150"/>
                <a:chOff x="1670312" y="2562997"/>
                <a:chExt cx="940317" cy="565219"/>
              </a:xfrm>
            </p:grpSpPr>
            <p:grpSp>
              <p:nvGrpSpPr>
                <p:cNvPr id="68" name="Group 28">
                  <a:extLst>
                    <a:ext uri="{FF2B5EF4-FFF2-40B4-BE49-F238E27FC236}">
                      <a16:creationId xmlns:a16="http://schemas.microsoft.com/office/drawing/2014/main" id="{11F93012-070C-1E41-8EAA-D3A75FBA07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70" name="Rectangle 30">
                    <a:extLst>
                      <a:ext uri="{FF2B5EF4-FFF2-40B4-BE49-F238E27FC236}">
                        <a16:creationId xmlns:a16="http://schemas.microsoft.com/office/drawing/2014/main" id="{2C75C2B8-AB3B-554D-A4AA-E3F2E23815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71" name="Straight Connector 31">
                    <a:extLst>
                      <a:ext uri="{FF2B5EF4-FFF2-40B4-BE49-F238E27FC236}">
                        <a16:creationId xmlns:a16="http://schemas.microsoft.com/office/drawing/2014/main" id="{2469B9C6-CD94-934E-BB88-E141D725DD0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2" name="Straight Connector 32">
                    <a:extLst>
                      <a:ext uri="{FF2B5EF4-FFF2-40B4-BE49-F238E27FC236}">
                        <a16:creationId xmlns:a16="http://schemas.microsoft.com/office/drawing/2014/main" id="{D41E5CD4-400E-0B42-B2C4-7F0943E95E18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3" name="Straight Connector 33">
                    <a:extLst>
                      <a:ext uri="{FF2B5EF4-FFF2-40B4-BE49-F238E27FC236}">
                        <a16:creationId xmlns:a16="http://schemas.microsoft.com/office/drawing/2014/main" id="{769D9546-407D-5F4E-BC92-364EAE5E6250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34">
                    <a:extLst>
                      <a:ext uri="{FF2B5EF4-FFF2-40B4-BE49-F238E27FC236}">
                        <a16:creationId xmlns:a16="http://schemas.microsoft.com/office/drawing/2014/main" id="{52462C09-D78E-CC40-B1F0-0347630F0CF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35">
                    <a:extLst>
                      <a:ext uri="{FF2B5EF4-FFF2-40B4-BE49-F238E27FC236}">
                        <a16:creationId xmlns:a16="http://schemas.microsoft.com/office/drawing/2014/main" id="{FD9FBF90-862D-6243-88A8-943C60AE7D1B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36">
                    <a:extLst>
                      <a:ext uri="{FF2B5EF4-FFF2-40B4-BE49-F238E27FC236}">
                        <a16:creationId xmlns:a16="http://schemas.microsoft.com/office/drawing/2014/main" id="{45A88AAC-9044-E54F-9F98-99B835630E5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7" name="Straight Connector 37">
                    <a:extLst>
                      <a:ext uri="{FF2B5EF4-FFF2-40B4-BE49-F238E27FC236}">
                        <a16:creationId xmlns:a16="http://schemas.microsoft.com/office/drawing/2014/main" id="{F7F08E2E-320E-534E-B4AC-B12B9C339E2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69" name="Rectangle 29">
                  <a:extLst>
                    <a:ext uri="{FF2B5EF4-FFF2-40B4-BE49-F238E27FC236}">
                      <a16:creationId xmlns:a16="http://schemas.microsoft.com/office/drawing/2014/main" id="{36D9872C-F8E2-8A4A-A047-D6478C5BB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52560"/>
                </a:xfrm>
                <a:prstGeom prst="rect">
                  <a:avLst/>
                </a:prstGeom>
                <a:solidFill>
                  <a:srgbClr val="FF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9" name="Oval 27">
                <a:extLst>
                  <a:ext uri="{FF2B5EF4-FFF2-40B4-BE49-F238E27FC236}">
                    <a16:creationId xmlns:a16="http://schemas.microsoft.com/office/drawing/2014/main" id="{A7CE2ECE-11DE-5544-931E-410A4A566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137" y="4827190"/>
                <a:ext cx="631825" cy="62865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C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60" name="Straight Arrow Connector 11">
                <a:extLst>
                  <a:ext uri="{FF2B5EF4-FFF2-40B4-BE49-F238E27FC236}">
                    <a16:creationId xmlns:a16="http://schemas.microsoft.com/office/drawing/2014/main" id="{DCF1BAC9-E12A-E841-BA7A-C9C0DD83BD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85813" y="5138340"/>
                <a:ext cx="628651" cy="0"/>
              </a:xfrm>
              <a:prstGeom prst="straightConnector1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" name="TextBox 17">
                <a:extLst>
                  <a:ext uri="{FF2B5EF4-FFF2-40B4-BE49-F238E27FC236}">
                    <a16:creationId xmlns:a16="http://schemas.microsoft.com/office/drawing/2014/main" id="{5E49E137-F477-F348-8FE7-4ABBE8FDF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351" y="5422502"/>
                <a:ext cx="127317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queue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(waiting area)</a:t>
                </a:r>
              </a:p>
            </p:txBody>
          </p:sp>
          <p:sp>
            <p:nvSpPr>
              <p:cNvPr id="62" name="TextBox 18">
                <a:extLst>
                  <a:ext uri="{FF2B5EF4-FFF2-40B4-BE49-F238E27FC236}">
                    <a16:creationId xmlns:a16="http://schemas.microsoft.com/office/drawing/2014/main" id="{6D64E906-2FAC-AA42-95D2-E76C2336B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008" y="5182790"/>
                <a:ext cx="763588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arrivals</a:t>
                </a:r>
              </a:p>
            </p:txBody>
          </p:sp>
          <p:cxnSp>
            <p:nvCxnSpPr>
              <p:cNvPr id="63" name="Straight Arrow Connector 20">
                <a:extLst>
                  <a:ext uri="{FF2B5EF4-FFF2-40B4-BE49-F238E27FC236}">
                    <a16:creationId xmlns:a16="http://schemas.microsoft.com/office/drawing/2014/main" id="{F6675473-30B9-304E-A212-FF495FFE1685}"/>
                  </a:ext>
                </a:extLst>
              </p:cNvPr>
              <p:cNvCxnSpPr>
                <a:cxnSpLocks noChangeShapeType="1"/>
                <a:stCxn id="59" idx="6"/>
              </p:cNvCxnSpPr>
              <p:nvPr/>
            </p:nvCxnSpPr>
            <p:spPr bwMode="auto">
              <a:xfrm>
                <a:off x="3482962" y="5141515"/>
                <a:ext cx="560401" cy="0"/>
              </a:xfrm>
              <a:prstGeom prst="straightConnector1">
                <a:avLst/>
              </a:prstGeom>
              <a:noFill/>
              <a:ln w="25400">
                <a:solidFill>
                  <a:srgbClr val="18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4" name="TextBox 22">
                <a:extLst>
                  <a:ext uri="{FF2B5EF4-FFF2-40B4-BE49-F238E27FC236}">
                    <a16:creationId xmlns:a16="http://schemas.microsoft.com/office/drawing/2014/main" id="{C87172FA-C0F3-774D-9F69-A237EEE6F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6501" y="4931965"/>
                <a:ext cx="1042988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departures</a:t>
                </a:r>
              </a:p>
            </p:txBody>
          </p:sp>
          <p:sp>
            <p:nvSpPr>
              <p:cNvPr id="65" name="TextBox 23">
                <a:extLst>
                  <a:ext uri="{FF2B5EF4-FFF2-40B4-BE49-F238E27FC236}">
                    <a16:creationId xmlns:a16="http://schemas.microsoft.com/office/drawing/2014/main" id="{0134756B-A86E-554E-99E5-B847344544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5794" y="5427265"/>
                <a:ext cx="852488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(server)</a:t>
                </a:r>
              </a:p>
            </p:txBody>
          </p:sp>
          <p:cxnSp>
            <p:nvCxnSpPr>
              <p:cNvPr id="66" name="Straight Arrow Connector 52">
                <a:extLst>
                  <a:ext uri="{FF2B5EF4-FFF2-40B4-BE49-F238E27FC236}">
                    <a16:creationId xmlns:a16="http://schemas.microsoft.com/office/drawing/2014/main" id="{E0FA1304-B707-A043-AED3-3B49BD5DCCBF}"/>
                  </a:ext>
                </a:extLst>
              </p:cNvPr>
              <p:cNvCxnSpPr>
                <a:cxnSpLocks noChangeShapeType="1"/>
                <a:stCxn id="69" idx="3"/>
                <a:endCxn id="59" idx="2"/>
              </p:cNvCxnSpPr>
              <p:nvPr/>
            </p:nvCxnSpPr>
            <p:spPr bwMode="auto">
              <a:xfrm>
                <a:off x="2407886" y="5140276"/>
                <a:ext cx="443251" cy="123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EBA214F-B9F2-CF47-81A7-CD7118A326B6}"/>
                  </a:ext>
                </a:extLst>
              </p:cNvPr>
              <p:cNvSpPr txBox="1"/>
              <p:nvPr/>
            </p:nvSpPr>
            <p:spPr>
              <a:xfrm>
                <a:off x="614363" y="4257679"/>
                <a:ext cx="2803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Abstraction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queue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ACC4285-D642-A34C-B0E5-42C38A2C1EBF}"/>
                </a:ext>
              </a:extLst>
            </p:cNvPr>
            <p:cNvSpPr txBox="1"/>
            <p:nvPr/>
          </p:nvSpPr>
          <p:spPr>
            <a:xfrm>
              <a:off x="2978728" y="490728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91E817A0-66D3-8C45-8001-AAAD30C64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1498943"/>
            <a:ext cx="5084299" cy="26811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Priority scheduling: </a:t>
            </a:r>
          </a:p>
          <a:p>
            <a:pPr marL="515938" indent="-2778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arriving traffic classified, queued by class</a:t>
            </a:r>
          </a:p>
          <a:p>
            <a:pPr marL="804863" lvl="1" indent="-223838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any header fields can be used for classification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Scheduling policies: priority</a:t>
            </a:r>
            <a:endParaRPr lang="en-US" dirty="0"/>
          </a:p>
        </p:txBody>
      </p:sp>
      <p:grpSp>
        <p:nvGrpSpPr>
          <p:cNvPr id="172" name="Group 25">
            <a:extLst>
              <a:ext uri="{FF2B5EF4-FFF2-40B4-BE49-F238E27FC236}">
                <a16:creationId xmlns:a16="http://schemas.microsoft.com/office/drawing/2014/main" id="{D29AA7AB-4B29-484B-B16E-5A0377B37697}"/>
              </a:ext>
            </a:extLst>
          </p:cNvPr>
          <p:cNvGrpSpPr>
            <a:grpSpLocks/>
          </p:cNvGrpSpPr>
          <p:nvPr/>
        </p:nvGrpSpPr>
        <p:grpSpPr bwMode="auto">
          <a:xfrm>
            <a:off x="8435655" y="2539998"/>
            <a:ext cx="932498" cy="580347"/>
            <a:chOff x="1670312" y="2557567"/>
            <a:chExt cx="932470" cy="580220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F27A407-CAD2-654D-B519-29624580BA51}"/>
                </a:ext>
              </a:extLst>
            </p:cNvPr>
            <p:cNvSpPr/>
            <p:nvPr/>
          </p:nvSpPr>
          <p:spPr>
            <a:xfrm>
              <a:off x="2254738" y="2557567"/>
              <a:ext cx="348044" cy="580220"/>
            </a:xfrm>
            <a:prstGeom prst="rect">
              <a:avLst/>
            </a:prstGeom>
            <a:solidFill>
              <a:srgbClr val="00B050"/>
            </a:solidFill>
            <a:ln w="15875">
              <a:noFill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6" name="Group 39">
              <a:extLst>
                <a:ext uri="{FF2B5EF4-FFF2-40B4-BE49-F238E27FC236}">
                  <a16:creationId xmlns:a16="http://schemas.microsoft.com/office/drawing/2014/main" id="{1F49319F-C1B9-5448-8932-EDC4FDA07A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88" name="Rectangle 41">
                <a:extLst>
                  <a:ext uri="{FF2B5EF4-FFF2-40B4-BE49-F238E27FC236}">
                    <a16:creationId xmlns:a16="http://schemas.microsoft.com/office/drawing/2014/main" id="{419B0B07-E14F-574A-A6D3-5EF2081F5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89" name="Straight Connector 42">
                <a:extLst>
                  <a:ext uri="{FF2B5EF4-FFF2-40B4-BE49-F238E27FC236}">
                    <a16:creationId xmlns:a16="http://schemas.microsoft.com/office/drawing/2014/main" id="{092A6E7E-73F6-2849-B5B2-C6955AC9F6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0" name="Straight Connector 43">
                <a:extLst>
                  <a:ext uri="{FF2B5EF4-FFF2-40B4-BE49-F238E27FC236}">
                    <a16:creationId xmlns:a16="http://schemas.microsoft.com/office/drawing/2014/main" id="{80314DF4-FA34-A749-807A-6B5E4D9827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1" name="Straight Connector 44">
                <a:extLst>
                  <a:ext uri="{FF2B5EF4-FFF2-40B4-BE49-F238E27FC236}">
                    <a16:creationId xmlns:a16="http://schemas.microsoft.com/office/drawing/2014/main" id="{151DE241-B625-BC49-B4B6-56DFF1F485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" name="Straight Connector 45">
                <a:extLst>
                  <a:ext uri="{FF2B5EF4-FFF2-40B4-BE49-F238E27FC236}">
                    <a16:creationId xmlns:a16="http://schemas.microsoft.com/office/drawing/2014/main" id="{DAA11CD9-3EF6-6548-909A-06733C3880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3" name="Straight Connector 46">
                <a:extLst>
                  <a:ext uri="{FF2B5EF4-FFF2-40B4-BE49-F238E27FC236}">
                    <a16:creationId xmlns:a16="http://schemas.microsoft.com/office/drawing/2014/main" id="{AECF307B-27BA-2244-B46E-31F0A1B4522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" name="Straight Connector 47">
                <a:extLst>
                  <a:ext uri="{FF2B5EF4-FFF2-40B4-BE49-F238E27FC236}">
                    <a16:creationId xmlns:a16="http://schemas.microsoft.com/office/drawing/2014/main" id="{ED8A1684-6836-3741-B33E-B3955A845CE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" name="Straight Connector 48">
                <a:extLst>
                  <a:ext uri="{FF2B5EF4-FFF2-40B4-BE49-F238E27FC236}">
                    <a16:creationId xmlns:a16="http://schemas.microsoft.com/office/drawing/2014/main" id="{2EDC3350-9B5F-E74E-96B1-C12522F74AD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3" name="Group 26">
            <a:extLst>
              <a:ext uri="{FF2B5EF4-FFF2-40B4-BE49-F238E27FC236}">
                <a16:creationId xmlns:a16="http://schemas.microsoft.com/office/drawing/2014/main" id="{EBCAE18E-9192-9743-9EDB-C1BF166860C5}"/>
              </a:ext>
            </a:extLst>
          </p:cNvPr>
          <p:cNvGrpSpPr>
            <a:grpSpLocks/>
          </p:cNvGrpSpPr>
          <p:nvPr/>
        </p:nvGrpSpPr>
        <p:grpSpPr bwMode="auto">
          <a:xfrm>
            <a:off x="8402535" y="1868555"/>
            <a:ext cx="940346" cy="566869"/>
            <a:chOff x="1670312" y="2561471"/>
            <a:chExt cx="940317" cy="5667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7" name="Rectangle 30">
              <a:extLst>
                <a:ext uri="{FF2B5EF4-FFF2-40B4-BE49-F238E27FC236}">
                  <a16:creationId xmlns:a16="http://schemas.microsoft.com/office/drawing/2014/main" id="{1EC31351-D048-AB4C-9597-34C78CD42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61471"/>
              <a:ext cx="693767" cy="561283"/>
            </a:xfrm>
            <a:prstGeom prst="rect">
              <a:avLst/>
            </a:prstGeom>
            <a:solidFill>
              <a:srgbClr val="FF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6" name="Group 29">
              <a:extLst>
                <a:ext uri="{FF2B5EF4-FFF2-40B4-BE49-F238E27FC236}">
                  <a16:creationId xmlns:a16="http://schemas.microsoft.com/office/drawing/2014/main" id="{C9195E19-089C-0F4A-A590-A8DFCA59B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78" name="Rectangle 31">
                <a:extLst>
                  <a:ext uri="{FF2B5EF4-FFF2-40B4-BE49-F238E27FC236}">
                    <a16:creationId xmlns:a16="http://schemas.microsoft.com/office/drawing/2014/main" id="{4601C83D-8525-6C46-A5A1-282E20FBC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79" name="Straight Connector 32">
                <a:extLst>
                  <a:ext uri="{FF2B5EF4-FFF2-40B4-BE49-F238E27FC236}">
                    <a16:creationId xmlns:a16="http://schemas.microsoft.com/office/drawing/2014/main" id="{46FEDEF7-94ED-654C-A714-5DA4494924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0" name="Straight Connector 33">
                <a:extLst>
                  <a:ext uri="{FF2B5EF4-FFF2-40B4-BE49-F238E27FC236}">
                    <a16:creationId xmlns:a16="http://schemas.microsoft.com/office/drawing/2014/main" id="{8AEE757F-2AA1-A049-996E-CD65BB439B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1" name="Straight Connector 34">
                <a:extLst>
                  <a:ext uri="{FF2B5EF4-FFF2-40B4-BE49-F238E27FC236}">
                    <a16:creationId xmlns:a16="http://schemas.microsoft.com/office/drawing/2014/main" id="{6FBD7A30-4DFE-9741-94DF-756F5091DA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2" name="Straight Connector 35">
                <a:extLst>
                  <a:ext uri="{FF2B5EF4-FFF2-40B4-BE49-F238E27FC236}">
                    <a16:creationId xmlns:a16="http://schemas.microsoft.com/office/drawing/2014/main" id="{A2413EBD-2230-9C4C-A1EF-E4D4691AE36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3" name="Straight Connector 36">
                <a:extLst>
                  <a:ext uri="{FF2B5EF4-FFF2-40B4-BE49-F238E27FC236}">
                    <a16:creationId xmlns:a16="http://schemas.microsoft.com/office/drawing/2014/main" id="{50DF05E5-CAE1-2548-9217-F3494FEAF90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" name="Straight Connector 37">
                <a:extLst>
                  <a:ext uri="{FF2B5EF4-FFF2-40B4-BE49-F238E27FC236}">
                    <a16:creationId xmlns:a16="http://schemas.microsoft.com/office/drawing/2014/main" id="{4899B61A-4B5B-1C46-9B4B-0AEEACEDC24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" name="Straight Connector 38">
                <a:extLst>
                  <a:ext uri="{FF2B5EF4-FFF2-40B4-BE49-F238E27FC236}">
                    <a16:creationId xmlns:a16="http://schemas.microsoft.com/office/drawing/2014/main" id="{22354FFA-0AC0-4B4E-B017-379116B17B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74" name="Isosceles Triangle 27">
            <a:extLst>
              <a:ext uri="{FF2B5EF4-FFF2-40B4-BE49-F238E27FC236}">
                <a16:creationId xmlns:a16="http://schemas.microsoft.com/office/drawing/2014/main" id="{6B600212-9DCE-FA45-84A4-EE6D55AC00D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01944" y="2250962"/>
            <a:ext cx="575153" cy="43024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Oval 28">
            <a:extLst>
              <a:ext uri="{FF2B5EF4-FFF2-40B4-BE49-F238E27FC236}">
                <a16:creationId xmlns:a16="http://schemas.microsoft.com/office/drawing/2014/main" id="{D78010AB-EF5A-6941-809F-F93A8141A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2762" y="2171496"/>
            <a:ext cx="632958" cy="62895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7" name="Straight Arrow Connector 10">
            <a:extLst>
              <a:ext uri="{FF2B5EF4-FFF2-40B4-BE49-F238E27FC236}">
                <a16:creationId xmlns:a16="http://schemas.microsoft.com/office/drawing/2014/main" id="{807EF7CE-15BB-0345-80AA-C72219B530DE}"/>
              </a:ext>
            </a:extLst>
          </p:cNvPr>
          <p:cNvCxnSpPr>
            <a:cxnSpLocks noChangeShapeType="1"/>
            <a:stCxn id="174" idx="0"/>
            <a:endCxn id="178" idx="1"/>
          </p:cNvCxnSpPr>
          <p:nvPr/>
        </p:nvCxnSpPr>
        <p:spPr bwMode="auto">
          <a:xfrm flipV="1">
            <a:off x="8104645" y="2151723"/>
            <a:ext cx="297890" cy="31436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Straight Arrow Connector 11">
            <a:extLst>
              <a:ext uri="{FF2B5EF4-FFF2-40B4-BE49-F238E27FC236}">
                <a16:creationId xmlns:a16="http://schemas.microsoft.com/office/drawing/2014/main" id="{F55CECDF-4CB3-5843-AF94-3B368134102E}"/>
              </a:ext>
            </a:extLst>
          </p:cNvPr>
          <p:cNvCxnSpPr>
            <a:cxnSpLocks noChangeShapeType="1"/>
            <a:stCxn id="174" idx="0"/>
            <a:endCxn id="188" idx="1"/>
          </p:cNvCxnSpPr>
          <p:nvPr/>
        </p:nvCxnSpPr>
        <p:spPr bwMode="auto">
          <a:xfrm>
            <a:off x="8104645" y="2466087"/>
            <a:ext cx="331010" cy="36098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Straight Arrow Connector 14">
            <a:extLst>
              <a:ext uri="{FF2B5EF4-FFF2-40B4-BE49-F238E27FC236}">
                <a16:creationId xmlns:a16="http://schemas.microsoft.com/office/drawing/2014/main" id="{4F6FF0FC-694A-FB4A-B7BF-730824E84E13}"/>
              </a:ext>
            </a:extLst>
          </p:cNvPr>
          <p:cNvCxnSpPr>
            <a:cxnSpLocks noChangeShapeType="1"/>
            <a:endCxn id="175" idx="1"/>
          </p:cNvCxnSpPr>
          <p:nvPr/>
        </p:nvCxnSpPr>
        <p:spPr bwMode="auto">
          <a:xfrm>
            <a:off x="9341082" y="2139198"/>
            <a:ext cx="224375" cy="12440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Straight Arrow Connector 15">
            <a:extLst>
              <a:ext uri="{FF2B5EF4-FFF2-40B4-BE49-F238E27FC236}">
                <a16:creationId xmlns:a16="http://schemas.microsoft.com/office/drawing/2014/main" id="{014D0138-D0C8-754D-892F-A6B42C7D3FC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364554" y="2686901"/>
            <a:ext cx="185647" cy="15716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Arrow Connector 16">
            <a:extLst>
              <a:ext uri="{FF2B5EF4-FFF2-40B4-BE49-F238E27FC236}">
                <a16:creationId xmlns:a16="http://schemas.microsoft.com/office/drawing/2014/main" id="{A4B2BAE5-CB5A-6145-9067-070F0828B9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01254" y="2497723"/>
            <a:ext cx="390980" cy="116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TextBox 17">
            <a:extLst>
              <a:ext uri="{FF2B5EF4-FFF2-40B4-BE49-F238E27FC236}">
                <a16:creationId xmlns:a16="http://schemas.microsoft.com/office/drawing/2014/main" id="{2E543E50-C3C7-E541-9ECB-BF1EF247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2013" y="1532962"/>
            <a:ext cx="1656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high priority queue</a:t>
            </a:r>
          </a:p>
        </p:txBody>
      </p:sp>
      <p:sp>
        <p:nvSpPr>
          <p:cNvPr id="165" name="TextBox 18">
            <a:extLst>
              <a:ext uri="{FF2B5EF4-FFF2-40B4-BE49-F238E27FC236}">
                <a16:creationId xmlns:a16="http://schemas.microsoft.com/office/drawing/2014/main" id="{D33A6E20-61AB-3A46-BAD3-72B639231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76" y="3161687"/>
            <a:ext cx="15872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low priority queue</a:t>
            </a:r>
          </a:p>
        </p:txBody>
      </p:sp>
      <p:sp>
        <p:nvSpPr>
          <p:cNvPr id="166" name="TextBox 19">
            <a:extLst>
              <a:ext uri="{FF2B5EF4-FFF2-40B4-BE49-F238E27FC236}">
                <a16:creationId xmlns:a16="http://schemas.microsoft.com/office/drawing/2014/main" id="{18CA292A-DA82-0843-80BD-20E9FC633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660" y="2012062"/>
            <a:ext cx="763273" cy="30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arrivals</a:t>
            </a:r>
          </a:p>
        </p:txBody>
      </p:sp>
      <p:sp>
        <p:nvSpPr>
          <p:cNvPr id="167" name="TextBox 20">
            <a:extLst>
              <a:ext uri="{FF2B5EF4-FFF2-40B4-BE49-F238E27FC236}">
                <a16:creationId xmlns:a16="http://schemas.microsoft.com/office/drawing/2014/main" id="{66963E56-8D94-1F47-9283-561C942DF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654" y="2744465"/>
            <a:ext cx="787419" cy="30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classify</a:t>
            </a:r>
          </a:p>
        </p:txBody>
      </p:sp>
      <p:sp>
        <p:nvSpPr>
          <p:cNvPr id="170" name="TextBox 23">
            <a:extLst>
              <a:ext uri="{FF2B5EF4-FFF2-40B4-BE49-F238E27FC236}">
                <a16:creationId xmlns:a16="http://schemas.microsoft.com/office/drawing/2014/main" id="{C50F9624-DB30-D841-8393-1591753B2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7672" y="2765634"/>
            <a:ext cx="1043018" cy="30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departures</a:t>
            </a:r>
          </a:p>
        </p:txBody>
      </p:sp>
      <p:sp>
        <p:nvSpPr>
          <p:cNvPr id="171" name="TextBox 24">
            <a:extLst>
              <a:ext uri="{FF2B5EF4-FFF2-40B4-BE49-F238E27FC236}">
                <a16:creationId xmlns:a16="http://schemas.microsoft.com/office/drawing/2014/main" id="{3D12E165-AACD-FC4D-9133-E5299E6E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698" y="2771503"/>
            <a:ext cx="4539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A413330-497F-ED47-B78A-AF3BCDFF5B9A}"/>
              </a:ext>
            </a:extLst>
          </p:cNvPr>
          <p:cNvGrpSpPr>
            <a:grpSpLocks/>
          </p:cNvGrpSpPr>
          <p:nvPr/>
        </p:nvGrpSpPr>
        <p:grpSpPr bwMode="auto">
          <a:xfrm>
            <a:off x="7832648" y="4587146"/>
            <a:ext cx="347662" cy="754063"/>
            <a:chOff x="2797204" y="2989241"/>
            <a:chExt cx="347099" cy="755477"/>
          </a:xfrm>
        </p:grpSpPr>
        <p:sp>
          <p:nvSpPr>
            <p:cNvPr id="199" name="Rectangle 52">
              <a:extLst>
                <a:ext uri="{FF2B5EF4-FFF2-40B4-BE49-F238E27FC236}">
                  <a16:creationId xmlns:a16="http://schemas.microsoft.com/office/drawing/2014/main" id="{B91332E7-A11F-9347-AEBB-461467FDA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0" name="Group 53">
              <a:extLst>
                <a:ext uri="{FF2B5EF4-FFF2-40B4-BE49-F238E27FC236}">
                  <a16:creationId xmlns:a16="http://schemas.microsoft.com/office/drawing/2014/main" id="{F4ACB128-10F8-694B-81EE-797A0DD60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201" name="Oval 54">
                <a:extLst>
                  <a:ext uri="{FF2B5EF4-FFF2-40B4-BE49-F238E27FC236}">
                    <a16:creationId xmlns:a16="http://schemas.microsoft.com/office/drawing/2014/main" id="{FEC2E554-32AB-DB43-AF65-3677E1404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2" name="TextBox 55">
                <a:extLst>
                  <a:ext uri="{FF2B5EF4-FFF2-40B4-BE49-F238E27FC236}">
                    <a16:creationId xmlns:a16="http://schemas.microsoft.com/office/drawing/2014/main" id="{3038C36E-D4FE-2D43-81C4-8CBEF283A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D5CDCB5-8BD7-8449-9EE8-522A6E1EC58E}"/>
              </a:ext>
            </a:extLst>
          </p:cNvPr>
          <p:cNvGrpSpPr>
            <a:grpSpLocks/>
          </p:cNvGrpSpPr>
          <p:nvPr/>
        </p:nvGrpSpPr>
        <p:grpSpPr bwMode="auto">
          <a:xfrm>
            <a:off x="8181898" y="4591909"/>
            <a:ext cx="346075" cy="755650"/>
            <a:chOff x="2797204" y="2989241"/>
            <a:chExt cx="347099" cy="755477"/>
          </a:xfrm>
        </p:grpSpPr>
        <p:sp>
          <p:nvSpPr>
            <p:cNvPr id="204" name="Rectangle 57">
              <a:extLst>
                <a:ext uri="{FF2B5EF4-FFF2-40B4-BE49-F238E27FC236}">
                  <a16:creationId xmlns:a16="http://schemas.microsoft.com/office/drawing/2014/main" id="{79C763B8-181E-C545-8EDE-2006D8C79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5" name="Group 58">
              <a:extLst>
                <a:ext uri="{FF2B5EF4-FFF2-40B4-BE49-F238E27FC236}">
                  <a16:creationId xmlns:a16="http://schemas.microsoft.com/office/drawing/2014/main" id="{BB006118-96E2-A144-A976-280D82D624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206" name="Oval 59">
                <a:extLst>
                  <a:ext uri="{FF2B5EF4-FFF2-40B4-BE49-F238E27FC236}">
                    <a16:creationId xmlns:a16="http://schemas.microsoft.com/office/drawing/2014/main" id="{4A938029-DCC0-0240-A47F-3D1EAA258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7" name="TextBox 60">
                <a:extLst>
                  <a:ext uri="{FF2B5EF4-FFF2-40B4-BE49-F238E27FC236}">
                    <a16:creationId xmlns:a16="http://schemas.microsoft.com/office/drawing/2014/main" id="{0D6BFA59-6951-BA4F-849A-B320C9CA9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28CDD20-1F91-BA48-AEEC-082272BFE385}"/>
              </a:ext>
            </a:extLst>
          </p:cNvPr>
          <p:cNvGrpSpPr>
            <a:grpSpLocks/>
          </p:cNvGrpSpPr>
          <p:nvPr/>
        </p:nvGrpSpPr>
        <p:grpSpPr bwMode="auto">
          <a:xfrm>
            <a:off x="8532735" y="4587146"/>
            <a:ext cx="346075" cy="755650"/>
            <a:chOff x="997686" y="3954289"/>
            <a:chExt cx="347099" cy="755477"/>
          </a:xfrm>
        </p:grpSpPr>
        <p:sp>
          <p:nvSpPr>
            <p:cNvPr id="209" name="Rectangle 62">
              <a:extLst>
                <a:ext uri="{FF2B5EF4-FFF2-40B4-BE49-F238E27FC236}">
                  <a16:creationId xmlns:a16="http://schemas.microsoft.com/office/drawing/2014/main" id="{5601D88E-9405-1B4E-B7D8-10891DF1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B05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0" name="Group 63">
              <a:extLst>
                <a:ext uri="{FF2B5EF4-FFF2-40B4-BE49-F238E27FC236}">
                  <a16:creationId xmlns:a16="http://schemas.microsoft.com/office/drawing/2014/main" id="{22469F56-B5A8-A44E-A5FF-04A4C3A4F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211" name="Oval 64">
                <a:extLst>
                  <a:ext uri="{FF2B5EF4-FFF2-40B4-BE49-F238E27FC236}">
                    <a16:creationId xmlns:a16="http://schemas.microsoft.com/office/drawing/2014/main" id="{60743089-7BBE-7A47-8B6F-9BA95826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2" name="TextBox 65">
                <a:extLst>
                  <a:ext uri="{FF2B5EF4-FFF2-40B4-BE49-F238E27FC236}">
                    <a16:creationId xmlns:a16="http://schemas.microsoft.com/office/drawing/2014/main" id="{97AE9EDF-FCD8-A44E-830F-C938E1028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ED8E6B2-55F7-A842-BF00-1FDEAB5B96FB}"/>
              </a:ext>
            </a:extLst>
          </p:cNvPr>
          <p:cNvGrpSpPr>
            <a:grpSpLocks/>
          </p:cNvGrpSpPr>
          <p:nvPr/>
        </p:nvGrpSpPr>
        <p:grpSpPr bwMode="auto">
          <a:xfrm>
            <a:off x="8888335" y="4585559"/>
            <a:ext cx="347663" cy="754062"/>
            <a:chOff x="2797204" y="2989241"/>
            <a:chExt cx="347099" cy="755477"/>
          </a:xfrm>
        </p:grpSpPr>
        <p:sp>
          <p:nvSpPr>
            <p:cNvPr id="214" name="Rectangle 67">
              <a:extLst>
                <a:ext uri="{FF2B5EF4-FFF2-40B4-BE49-F238E27FC236}">
                  <a16:creationId xmlns:a16="http://schemas.microsoft.com/office/drawing/2014/main" id="{17877A5D-7221-1B44-A820-C6CA50DDF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5" name="Group 68">
              <a:extLst>
                <a:ext uri="{FF2B5EF4-FFF2-40B4-BE49-F238E27FC236}">
                  <a16:creationId xmlns:a16="http://schemas.microsoft.com/office/drawing/2014/main" id="{971AF330-877D-B346-8636-720417511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216" name="Oval 69">
                <a:extLst>
                  <a:ext uri="{FF2B5EF4-FFF2-40B4-BE49-F238E27FC236}">
                    <a16:creationId xmlns:a16="http://schemas.microsoft.com/office/drawing/2014/main" id="{BBC6CE4C-69C6-3442-856D-E7AE545D2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7" name="TextBox 70">
                <a:extLst>
                  <a:ext uri="{FF2B5EF4-FFF2-40B4-BE49-F238E27FC236}">
                    <a16:creationId xmlns:a16="http://schemas.microsoft.com/office/drawing/2014/main" id="{6651BEED-1878-374C-8A7F-971D8CFEE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C52832B-CB92-454D-9FA5-397F33ED018E}"/>
              </a:ext>
            </a:extLst>
          </p:cNvPr>
          <p:cNvGrpSpPr>
            <a:grpSpLocks/>
          </p:cNvGrpSpPr>
          <p:nvPr/>
        </p:nvGrpSpPr>
        <p:grpSpPr bwMode="auto">
          <a:xfrm>
            <a:off x="9950373" y="4593496"/>
            <a:ext cx="347662" cy="755650"/>
            <a:chOff x="997686" y="3954289"/>
            <a:chExt cx="347099" cy="755477"/>
          </a:xfrm>
        </p:grpSpPr>
        <p:sp>
          <p:nvSpPr>
            <p:cNvPr id="219" name="Rectangle 72">
              <a:extLst>
                <a:ext uri="{FF2B5EF4-FFF2-40B4-BE49-F238E27FC236}">
                  <a16:creationId xmlns:a16="http://schemas.microsoft.com/office/drawing/2014/main" id="{E8EB6424-F905-7341-B066-9F8E5F62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B05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0" name="Group 73">
              <a:extLst>
                <a:ext uri="{FF2B5EF4-FFF2-40B4-BE49-F238E27FC236}">
                  <a16:creationId xmlns:a16="http://schemas.microsoft.com/office/drawing/2014/main" id="{EAE329E5-B657-7E46-AF92-0B794854B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221" name="Oval 74">
                <a:extLst>
                  <a:ext uri="{FF2B5EF4-FFF2-40B4-BE49-F238E27FC236}">
                    <a16:creationId xmlns:a16="http://schemas.microsoft.com/office/drawing/2014/main" id="{14299EB1-5355-4344-8A2B-DA7E42F81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2" name="TextBox 75">
                <a:extLst>
                  <a:ext uri="{FF2B5EF4-FFF2-40B4-BE49-F238E27FC236}">
                    <a16:creationId xmlns:a16="http://schemas.microsoft.com/office/drawing/2014/main" id="{0910BB6C-C974-2D4C-91BD-0C41CB78E0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414A69-7A4D-E94C-9166-A43D26F738FB}"/>
              </a:ext>
            </a:extLst>
          </p:cNvPr>
          <p:cNvGrpSpPr/>
          <p:nvPr/>
        </p:nvGrpSpPr>
        <p:grpSpPr>
          <a:xfrm>
            <a:off x="6976985" y="4182334"/>
            <a:ext cx="3978275" cy="1506537"/>
            <a:chOff x="6976985" y="4182334"/>
            <a:chExt cx="3978275" cy="1506537"/>
          </a:xfrm>
        </p:grpSpPr>
        <p:cxnSp>
          <p:nvCxnSpPr>
            <p:cNvPr id="196" name="Straight Connector 49">
              <a:extLst>
                <a:ext uri="{FF2B5EF4-FFF2-40B4-BE49-F238E27FC236}">
                  <a16:creationId xmlns:a16="http://schemas.microsoft.com/office/drawing/2014/main" id="{09FBCBE2-0BE6-0B41-8BDC-3994B6A0EE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23110" y="4580796"/>
              <a:ext cx="32305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Straight Connector 50">
              <a:extLst>
                <a:ext uri="{FF2B5EF4-FFF2-40B4-BE49-F238E27FC236}">
                  <a16:creationId xmlns:a16="http://schemas.microsoft.com/office/drawing/2014/main" id="{7F18FA76-7AB2-2240-83F5-7ECCE2B761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24698" y="5352321"/>
              <a:ext cx="32305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TextBox 126">
              <a:extLst>
                <a:ext uri="{FF2B5EF4-FFF2-40B4-BE49-F238E27FC236}">
                  <a16:creationId xmlns:a16="http://schemas.microsoft.com/office/drawing/2014/main" id="{0D4C74E0-D72A-AB40-AFD9-B2B842FE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6985" y="4182334"/>
              <a:ext cx="8064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arrivals</a:t>
              </a:r>
            </a:p>
          </p:txBody>
        </p:sp>
        <p:sp>
          <p:nvSpPr>
            <p:cNvPr id="274" name="TextBox 127">
              <a:extLst>
                <a:ext uri="{FF2B5EF4-FFF2-40B4-BE49-F238E27FC236}">
                  <a16:creationId xmlns:a16="http://schemas.microsoft.com/office/drawing/2014/main" id="{53975E93-967F-ED41-83F1-9D88A6965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0798" y="5380896"/>
              <a:ext cx="10874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departures</a:t>
              </a:r>
            </a:p>
          </p:txBody>
        </p:sp>
        <p:sp>
          <p:nvSpPr>
            <p:cNvPr id="275" name="TextBox 128">
              <a:extLst>
                <a:ext uri="{FF2B5EF4-FFF2-40B4-BE49-F238E27FC236}">
                  <a16:creationId xmlns:a16="http://schemas.microsoft.com/office/drawing/2014/main" id="{B40D0F1D-D7DC-5742-9077-05BB3F474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3023" y="4687159"/>
              <a:ext cx="860425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2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packet in service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7129A8-85BC-6440-85AB-254D43D1F548}"/>
              </a:ext>
            </a:extLst>
          </p:cNvPr>
          <p:cNvGrpSpPr/>
          <p:nvPr/>
        </p:nvGrpSpPr>
        <p:grpSpPr>
          <a:xfrm>
            <a:off x="7015641" y="2371233"/>
            <a:ext cx="563235" cy="169985"/>
            <a:chOff x="6268765" y="2496876"/>
            <a:chExt cx="563235" cy="169985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A779E9A-02A9-6644-AD69-61CB27E5FD57}"/>
                </a:ext>
              </a:extLst>
            </p:cNvPr>
            <p:cNvCxnSpPr/>
            <p:nvPr/>
          </p:nvCxnSpPr>
          <p:spPr>
            <a:xfrm>
              <a:off x="6268765" y="2496876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C9A69F9-D799-2D40-8176-B02399B60E4C}"/>
                </a:ext>
              </a:extLst>
            </p:cNvPr>
            <p:cNvCxnSpPr/>
            <p:nvPr/>
          </p:nvCxnSpPr>
          <p:spPr>
            <a:xfrm>
              <a:off x="6269292" y="2666861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2529E63-DBF0-6744-92EC-AF13D4CB549F}"/>
              </a:ext>
            </a:extLst>
          </p:cNvPr>
          <p:cNvGrpSpPr/>
          <p:nvPr/>
        </p:nvGrpSpPr>
        <p:grpSpPr>
          <a:xfrm>
            <a:off x="10518514" y="2335168"/>
            <a:ext cx="563235" cy="352190"/>
            <a:chOff x="6268765" y="2496876"/>
            <a:chExt cx="563235" cy="169985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1813BBB-45F9-4545-A44C-AB5AAFCFF57C}"/>
                </a:ext>
              </a:extLst>
            </p:cNvPr>
            <p:cNvCxnSpPr/>
            <p:nvPr/>
          </p:nvCxnSpPr>
          <p:spPr>
            <a:xfrm>
              <a:off x="6268765" y="2496876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AFC330-0A49-7843-90F0-1955543FA463}"/>
                </a:ext>
              </a:extLst>
            </p:cNvPr>
            <p:cNvCxnSpPr/>
            <p:nvPr/>
          </p:nvCxnSpPr>
          <p:spPr>
            <a:xfrm>
              <a:off x="6269292" y="2666861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Content Placeholder 1">
            <a:extLst>
              <a:ext uri="{FF2B5EF4-FFF2-40B4-BE49-F238E27FC236}">
                <a16:creationId xmlns:a16="http://schemas.microsoft.com/office/drawing/2014/main" id="{F749212D-A689-B143-9931-DD5E944728A3}"/>
              </a:ext>
            </a:extLst>
          </p:cNvPr>
          <p:cNvSpPr txBox="1">
            <a:spLocks/>
          </p:cNvSpPr>
          <p:nvPr/>
        </p:nvSpPr>
        <p:spPr>
          <a:xfrm>
            <a:off x="767862" y="3915571"/>
            <a:ext cx="5084299" cy="196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5938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send packet from highest priority queue that has buffered packets</a:t>
            </a:r>
          </a:p>
          <a:p>
            <a:pPr marL="804863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FCFS within priority class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5BFDA1-472B-D44C-AF4F-687F704E3348}"/>
              </a:ext>
            </a:extLst>
          </p:cNvPr>
          <p:cNvGrpSpPr/>
          <p:nvPr/>
        </p:nvGrpSpPr>
        <p:grpSpPr>
          <a:xfrm>
            <a:off x="7671174" y="3917372"/>
            <a:ext cx="298450" cy="651303"/>
            <a:chOff x="7398516" y="3578212"/>
            <a:chExt cx="298450" cy="651303"/>
          </a:xfrm>
        </p:grpSpPr>
        <p:sp>
          <p:nvSpPr>
            <p:cNvPr id="246" name="Oval 99">
              <a:extLst>
                <a:ext uri="{FF2B5EF4-FFF2-40B4-BE49-F238E27FC236}">
                  <a16:creationId xmlns:a16="http://schemas.microsoft.com/office/drawing/2014/main" id="{0A08FE43-AF40-AA44-97C2-598083D1E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7" name="TextBox 100">
              <a:extLst>
                <a:ext uri="{FF2B5EF4-FFF2-40B4-BE49-F238E27FC236}">
                  <a16:creationId xmlns:a16="http://schemas.microsoft.com/office/drawing/2014/main" id="{FC5974ED-B537-5F40-8FAE-38F177C67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8516" y="3578212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B55FAFA-386D-5447-BC0E-EB7887B8FEFD}"/>
                </a:ext>
              </a:extLst>
            </p:cNvPr>
            <p:cNvCxnSpPr>
              <a:cxnSpLocks/>
            </p:cNvCxnSpPr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BB26098-DF2F-704A-9CE3-477B4A4088E8}"/>
              </a:ext>
            </a:extLst>
          </p:cNvPr>
          <p:cNvGrpSpPr/>
          <p:nvPr/>
        </p:nvGrpSpPr>
        <p:grpSpPr>
          <a:xfrm>
            <a:off x="7966553" y="3920142"/>
            <a:ext cx="298450" cy="651303"/>
            <a:chOff x="7398516" y="3578212"/>
            <a:chExt cx="298450" cy="651303"/>
          </a:xfrm>
        </p:grpSpPr>
        <p:sp>
          <p:nvSpPr>
            <p:cNvPr id="143" name="Oval 99">
              <a:extLst>
                <a:ext uri="{FF2B5EF4-FFF2-40B4-BE49-F238E27FC236}">
                  <a16:creationId xmlns:a16="http://schemas.microsoft.com/office/drawing/2014/main" id="{1FE7763F-DEFC-0445-A67D-64E5AE18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4" name="TextBox 100">
              <a:extLst>
                <a:ext uri="{FF2B5EF4-FFF2-40B4-BE49-F238E27FC236}">
                  <a16:creationId xmlns:a16="http://schemas.microsoft.com/office/drawing/2014/main" id="{4A02E4C3-DE29-4645-A913-F3187EB58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8516" y="3578212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B4D562C-391A-154A-B9C0-DCBC67DEF7B3}"/>
                </a:ext>
              </a:extLst>
            </p:cNvPr>
            <p:cNvCxnSpPr>
              <a:cxnSpLocks/>
            </p:cNvCxnSpPr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04C0CEA-EE95-7C45-9F9E-3251EBAE6CAD}"/>
              </a:ext>
            </a:extLst>
          </p:cNvPr>
          <p:cNvGrpSpPr/>
          <p:nvPr/>
        </p:nvGrpSpPr>
        <p:grpSpPr>
          <a:xfrm>
            <a:off x="8574489" y="3916263"/>
            <a:ext cx="298450" cy="651303"/>
            <a:chOff x="7398516" y="3578212"/>
            <a:chExt cx="298450" cy="651303"/>
          </a:xfrm>
        </p:grpSpPr>
        <p:sp>
          <p:nvSpPr>
            <p:cNvPr id="147" name="Oval 99">
              <a:extLst>
                <a:ext uri="{FF2B5EF4-FFF2-40B4-BE49-F238E27FC236}">
                  <a16:creationId xmlns:a16="http://schemas.microsoft.com/office/drawing/2014/main" id="{AAFD89C4-864D-F34B-A82D-1BB285245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Box 100">
              <a:extLst>
                <a:ext uri="{FF2B5EF4-FFF2-40B4-BE49-F238E27FC236}">
                  <a16:creationId xmlns:a16="http://schemas.microsoft.com/office/drawing/2014/main" id="{131EAF45-AA88-C248-A0B3-290327B79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8516" y="3578212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0FAAC14-1425-6443-B0A5-5CBC5E66DC31}"/>
                </a:ext>
              </a:extLst>
            </p:cNvPr>
            <p:cNvCxnSpPr>
              <a:cxnSpLocks/>
            </p:cNvCxnSpPr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6912A4-6BD9-FB48-8EF7-0DB862FE810A}"/>
              </a:ext>
            </a:extLst>
          </p:cNvPr>
          <p:cNvGrpSpPr/>
          <p:nvPr/>
        </p:nvGrpSpPr>
        <p:grpSpPr>
          <a:xfrm>
            <a:off x="7829819" y="3644517"/>
            <a:ext cx="298450" cy="927483"/>
            <a:chOff x="6725889" y="3647842"/>
            <a:chExt cx="298450" cy="927483"/>
          </a:xfrm>
        </p:grpSpPr>
        <p:sp>
          <p:nvSpPr>
            <p:cNvPr id="153" name="Oval 89">
              <a:extLst>
                <a:ext uri="{FF2B5EF4-FFF2-40B4-BE49-F238E27FC236}">
                  <a16:creationId xmlns:a16="http://schemas.microsoft.com/office/drawing/2014/main" id="{DB6F42F1-F3D1-9241-AFE5-67FBD8AC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258" y="3722164"/>
              <a:ext cx="220266" cy="20023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4" name="TextBox 90">
              <a:extLst>
                <a:ext uri="{FF2B5EF4-FFF2-40B4-BE49-F238E27FC236}">
                  <a16:creationId xmlns:a16="http://schemas.microsoft.com/office/drawing/2014/main" id="{D3EE74DA-4F35-BD42-A402-E5709C994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889" y="3647842"/>
              <a:ext cx="298450" cy="33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ED8863-F045-6C4F-8410-611648593128}"/>
                </a:ext>
              </a:extLst>
            </p:cNvPr>
            <p:cNvCxnSpPr/>
            <p:nvPr/>
          </p:nvCxnSpPr>
          <p:spPr>
            <a:xfrm>
              <a:off x="6866312" y="3920282"/>
              <a:ext cx="0" cy="65504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D42AA4F-FBF9-CC40-8705-7E68F9D30BB8}"/>
              </a:ext>
            </a:extLst>
          </p:cNvPr>
          <p:cNvGrpSpPr/>
          <p:nvPr/>
        </p:nvGrpSpPr>
        <p:grpSpPr>
          <a:xfrm>
            <a:off x="9807544" y="3925685"/>
            <a:ext cx="298450" cy="647977"/>
            <a:chOff x="7405166" y="3581538"/>
            <a:chExt cx="298450" cy="647977"/>
          </a:xfrm>
        </p:grpSpPr>
        <p:sp>
          <p:nvSpPr>
            <p:cNvPr id="277" name="Oval 99">
              <a:extLst>
                <a:ext uri="{FF2B5EF4-FFF2-40B4-BE49-F238E27FC236}">
                  <a16:creationId xmlns:a16="http://schemas.microsoft.com/office/drawing/2014/main" id="{ED4C12D3-CD45-C940-B0F8-78FF1990B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TextBox 100">
              <a:extLst>
                <a:ext uri="{FF2B5EF4-FFF2-40B4-BE49-F238E27FC236}">
                  <a16:creationId xmlns:a16="http://schemas.microsoft.com/office/drawing/2014/main" id="{E3B96439-708C-5041-BAA5-E79EF5FA9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166" y="358153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F92783F0-8C2B-C34F-B314-E5566258AF39}"/>
                </a:ext>
              </a:extLst>
            </p:cNvPr>
            <p:cNvCxnSpPr>
              <a:cxnSpLocks/>
            </p:cNvCxnSpPr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83055A-5BE8-A942-8605-57EA41C15EAA}"/>
              </a:ext>
            </a:extLst>
          </p:cNvPr>
          <p:cNvGrpSpPr/>
          <p:nvPr/>
        </p:nvGrpSpPr>
        <p:grpSpPr>
          <a:xfrm>
            <a:off x="8029730" y="5366143"/>
            <a:ext cx="298450" cy="651728"/>
            <a:chOff x="7384663" y="5459245"/>
            <a:chExt cx="298450" cy="651728"/>
          </a:xfrm>
        </p:grpSpPr>
        <p:sp>
          <p:nvSpPr>
            <p:cNvPr id="281" name="Oval 99">
              <a:extLst>
                <a:ext uri="{FF2B5EF4-FFF2-40B4-BE49-F238E27FC236}">
                  <a16:creationId xmlns:a16="http://schemas.microsoft.com/office/drawing/2014/main" id="{9934B476-1895-D149-A552-448E1310E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TextBox 100">
              <a:extLst>
                <a:ext uri="{FF2B5EF4-FFF2-40B4-BE49-F238E27FC236}">
                  <a16:creationId xmlns:a16="http://schemas.microsoft.com/office/drawing/2014/main" id="{0B65A5ED-22FF-694D-A8CF-CD58B7906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4663" y="577221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880B4985-A2E7-9840-89DB-43CD1C32889B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8BFC867-D14D-3144-B81A-791B84130F74}"/>
              </a:ext>
            </a:extLst>
          </p:cNvPr>
          <p:cNvGrpSpPr/>
          <p:nvPr/>
        </p:nvGrpSpPr>
        <p:grpSpPr>
          <a:xfrm>
            <a:off x="8381636" y="5365589"/>
            <a:ext cx="298450" cy="651728"/>
            <a:chOff x="7391313" y="5459245"/>
            <a:chExt cx="298450" cy="651728"/>
          </a:xfrm>
        </p:grpSpPr>
        <p:sp>
          <p:nvSpPr>
            <p:cNvPr id="285" name="Oval 99">
              <a:extLst>
                <a:ext uri="{FF2B5EF4-FFF2-40B4-BE49-F238E27FC236}">
                  <a16:creationId xmlns:a16="http://schemas.microsoft.com/office/drawing/2014/main" id="{BCA5C7D8-492C-6D4C-A709-3454D0AAD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Box 100">
              <a:extLst>
                <a:ext uri="{FF2B5EF4-FFF2-40B4-BE49-F238E27FC236}">
                  <a16:creationId xmlns:a16="http://schemas.microsoft.com/office/drawing/2014/main" id="{56C67F63-AD2F-904B-A5F0-CB2761358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313" y="577221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CED90D14-0E45-5341-B1F1-814D49A675B5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AD51B82-2C86-C848-B33C-7B11C8FA3B57}"/>
              </a:ext>
            </a:extLst>
          </p:cNvPr>
          <p:cNvGrpSpPr/>
          <p:nvPr/>
        </p:nvGrpSpPr>
        <p:grpSpPr>
          <a:xfrm>
            <a:off x="8736867" y="5365034"/>
            <a:ext cx="298450" cy="651727"/>
            <a:chOff x="7391313" y="5459245"/>
            <a:chExt cx="298450" cy="651727"/>
          </a:xfrm>
        </p:grpSpPr>
        <p:sp>
          <p:nvSpPr>
            <p:cNvPr id="289" name="Oval 99">
              <a:extLst>
                <a:ext uri="{FF2B5EF4-FFF2-40B4-BE49-F238E27FC236}">
                  <a16:creationId xmlns:a16="http://schemas.microsoft.com/office/drawing/2014/main" id="{8B751EE7-2235-4048-BC78-0782B52B6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TextBox 100">
              <a:extLst>
                <a:ext uri="{FF2B5EF4-FFF2-40B4-BE49-F238E27FC236}">
                  <a16:creationId xmlns:a16="http://schemas.microsoft.com/office/drawing/2014/main" id="{B8507147-FC4D-1542-A3A7-90596BEFD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313" y="5772217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F74942C4-4354-FE45-B718-B6E99CA1D39F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ED60DF8-B507-0E4E-8EFC-684EF5836E2E}"/>
              </a:ext>
            </a:extLst>
          </p:cNvPr>
          <p:cNvGrpSpPr/>
          <p:nvPr/>
        </p:nvGrpSpPr>
        <p:grpSpPr>
          <a:xfrm>
            <a:off x="9086001" y="5365035"/>
            <a:ext cx="298450" cy="651728"/>
            <a:chOff x="7391313" y="5459245"/>
            <a:chExt cx="298450" cy="651728"/>
          </a:xfrm>
        </p:grpSpPr>
        <p:sp>
          <p:nvSpPr>
            <p:cNvPr id="293" name="Oval 99">
              <a:extLst>
                <a:ext uri="{FF2B5EF4-FFF2-40B4-BE49-F238E27FC236}">
                  <a16:creationId xmlns:a16="http://schemas.microsoft.com/office/drawing/2014/main" id="{52D8440D-1B32-3B45-A2B4-B9EB99F22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TextBox 100">
              <a:extLst>
                <a:ext uri="{FF2B5EF4-FFF2-40B4-BE49-F238E27FC236}">
                  <a16:creationId xmlns:a16="http://schemas.microsoft.com/office/drawing/2014/main" id="{F6D396E6-A748-A548-A25E-DD22B2CA3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313" y="577221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114BECB2-1F39-4842-A148-3F058B5E87B9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A49EEF46-5C0F-1641-93E3-C585EB817C3A}"/>
              </a:ext>
            </a:extLst>
          </p:cNvPr>
          <p:cNvGrpSpPr/>
          <p:nvPr/>
        </p:nvGrpSpPr>
        <p:grpSpPr>
          <a:xfrm>
            <a:off x="10159452" y="5361155"/>
            <a:ext cx="298450" cy="651727"/>
            <a:chOff x="7391313" y="5459245"/>
            <a:chExt cx="298450" cy="651727"/>
          </a:xfrm>
        </p:grpSpPr>
        <p:sp>
          <p:nvSpPr>
            <p:cNvPr id="297" name="Oval 99">
              <a:extLst>
                <a:ext uri="{FF2B5EF4-FFF2-40B4-BE49-F238E27FC236}">
                  <a16:creationId xmlns:a16="http://schemas.microsoft.com/office/drawing/2014/main" id="{3DCA5832-DE2D-764A-99B6-A0207347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TextBox 100">
              <a:extLst>
                <a:ext uri="{FF2B5EF4-FFF2-40B4-BE49-F238E27FC236}">
                  <a16:creationId xmlns:a16="http://schemas.microsoft.com/office/drawing/2014/main" id="{5B31099F-7256-BD4F-88BF-DDDC02915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313" y="5772217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299E53A8-3472-E546-8464-2381D0D10BDC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Slide Number Placeholder 4">
            <a:extLst>
              <a:ext uri="{FF2B5EF4-FFF2-40B4-BE49-F238E27FC236}">
                <a16:creationId xmlns:a16="http://schemas.microsoft.com/office/drawing/2014/main" id="{B39E7F7E-5ABD-0848-8F48-93D47E0EA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8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90" y="1409359"/>
            <a:ext cx="5155396" cy="25132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Round Robin (RR) scheduling:</a:t>
            </a:r>
          </a:p>
          <a:p>
            <a:pPr marL="461963" indent="-223838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arriving traffic classified, queued by class</a:t>
            </a:r>
          </a:p>
          <a:p>
            <a:pPr marL="804863" lvl="1" indent="-223838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any header fields can be used for classification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Scheduling policies: round robin</a:t>
            </a: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F8A8ADF-5F32-994F-BC3B-330DE15D2284}"/>
              </a:ext>
            </a:extLst>
          </p:cNvPr>
          <p:cNvCxnSpPr/>
          <p:nvPr/>
        </p:nvCxnSpPr>
        <p:spPr>
          <a:xfrm>
            <a:off x="10755082" y="4071258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25">
            <a:extLst>
              <a:ext uri="{FF2B5EF4-FFF2-40B4-BE49-F238E27FC236}">
                <a16:creationId xmlns:a16="http://schemas.microsoft.com/office/drawing/2014/main" id="{5E20D4A5-ECB9-AC43-B9A4-23F1ACC6B544}"/>
              </a:ext>
            </a:extLst>
          </p:cNvPr>
          <p:cNvGrpSpPr>
            <a:grpSpLocks/>
          </p:cNvGrpSpPr>
          <p:nvPr/>
        </p:nvGrpSpPr>
        <p:grpSpPr bwMode="auto">
          <a:xfrm>
            <a:off x="7990116" y="2719344"/>
            <a:ext cx="1274199" cy="760001"/>
            <a:chOff x="1670312" y="2562997"/>
            <a:chExt cx="940317" cy="565219"/>
          </a:xfrm>
        </p:grpSpPr>
        <p:grpSp>
          <p:nvGrpSpPr>
            <p:cNvPr id="142" name="Group 28">
              <a:extLst>
                <a:ext uri="{FF2B5EF4-FFF2-40B4-BE49-F238E27FC236}">
                  <a16:creationId xmlns:a16="http://schemas.microsoft.com/office/drawing/2014/main" id="{0D74CDDD-C99A-B947-9EFD-CBD75E4B4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44" name="Rectangle 30">
                <a:extLst>
                  <a:ext uri="{FF2B5EF4-FFF2-40B4-BE49-F238E27FC236}">
                    <a16:creationId xmlns:a16="http://schemas.microsoft.com/office/drawing/2014/main" id="{5BA4441C-4DBA-5C43-9B95-11C0A5BE5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45" name="Straight Connector 31">
                <a:extLst>
                  <a:ext uri="{FF2B5EF4-FFF2-40B4-BE49-F238E27FC236}">
                    <a16:creationId xmlns:a16="http://schemas.microsoft.com/office/drawing/2014/main" id="{770065E7-2AFF-9749-B481-CA28AC0942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32">
                <a:extLst>
                  <a:ext uri="{FF2B5EF4-FFF2-40B4-BE49-F238E27FC236}">
                    <a16:creationId xmlns:a16="http://schemas.microsoft.com/office/drawing/2014/main" id="{539B04A0-6232-674F-9C18-A238D11AEB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33">
                <a:extLst>
                  <a:ext uri="{FF2B5EF4-FFF2-40B4-BE49-F238E27FC236}">
                    <a16:creationId xmlns:a16="http://schemas.microsoft.com/office/drawing/2014/main" id="{5A314D63-4A94-934B-B80A-574E64C1FC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34">
                <a:extLst>
                  <a:ext uri="{FF2B5EF4-FFF2-40B4-BE49-F238E27FC236}">
                    <a16:creationId xmlns:a16="http://schemas.microsoft.com/office/drawing/2014/main" id="{BA121D63-FFE6-C04E-AA14-2DF4C20BE7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35">
                <a:extLst>
                  <a:ext uri="{FF2B5EF4-FFF2-40B4-BE49-F238E27FC236}">
                    <a16:creationId xmlns:a16="http://schemas.microsoft.com/office/drawing/2014/main" id="{EE858001-04E3-1143-818E-C81A03EFAB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Straight Connector 36">
                <a:extLst>
                  <a:ext uri="{FF2B5EF4-FFF2-40B4-BE49-F238E27FC236}">
                    <a16:creationId xmlns:a16="http://schemas.microsoft.com/office/drawing/2014/main" id="{CBF470F2-7828-8D49-A5E2-E9BDE68C61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Straight Connector 37">
                <a:extLst>
                  <a:ext uri="{FF2B5EF4-FFF2-40B4-BE49-F238E27FC236}">
                    <a16:creationId xmlns:a16="http://schemas.microsoft.com/office/drawing/2014/main" id="{E97A75DC-F010-2C45-B01F-70860A3F93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D724ED3A-7ACB-D44D-A470-0A8862BA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52560"/>
            </a:xfrm>
            <a:prstGeom prst="rect">
              <a:avLst/>
            </a:prstGeom>
            <a:solidFill>
              <a:srgbClr val="FF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25">
            <a:extLst>
              <a:ext uri="{FF2B5EF4-FFF2-40B4-BE49-F238E27FC236}">
                <a16:creationId xmlns:a16="http://schemas.microsoft.com/office/drawing/2014/main" id="{78CE8917-94A5-5F43-9B45-4CF75FDA73E0}"/>
              </a:ext>
            </a:extLst>
          </p:cNvPr>
          <p:cNvGrpSpPr>
            <a:grpSpLocks/>
          </p:cNvGrpSpPr>
          <p:nvPr/>
        </p:nvGrpSpPr>
        <p:grpSpPr bwMode="auto">
          <a:xfrm>
            <a:off x="8007879" y="3655287"/>
            <a:ext cx="1292387" cy="763274"/>
            <a:chOff x="1670312" y="2562997"/>
            <a:chExt cx="940318" cy="56521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0D8E17B-A552-3844-9E03-2A679FC53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B35063A-E9F2-BC4C-A8E9-717E50FE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C02D04A-A9F5-2845-A7BE-433428BCC56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5BE41CA-E190-B348-8E48-9BC46D3CC8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5D1529E-4924-C248-881D-B6922DDFDE7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11735752-9D7F-6347-A614-D2BFA810945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68C59A4-7FD1-F149-8C50-5744DF74BB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8AFAF38-FB42-C546-9A05-3826F34FCB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1962054-FB67-854A-BED8-E660D3B2808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7ACE1BC-0185-2240-B3FE-B81E228E6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418" y="2571262"/>
              <a:ext cx="375212" cy="552560"/>
            </a:xfrm>
            <a:prstGeom prst="rect">
              <a:avLst/>
            </a:prstGeom>
            <a:solidFill>
              <a:srgbClr val="00B05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BA9911C7-BCF3-0441-8F93-9AAE670E0B0D}"/>
              </a:ext>
            </a:extLst>
          </p:cNvPr>
          <p:cNvGrpSpPr>
            <a:grpSpLocks/>
          </p:cNvGrpSpPr>
          <p:nvPr/>
        </p:nvGrpSpPr>
        <p:grpSpPr bwMode="auto">
          <a:xfrm>
            <a:off x="8004017" y="4563481"/>
            <a:ext cx="1292385" cy="721744"/>
            <a:chOff x="1670312" y="2562997"/>
            <a:chExt cx="940317" cy="56521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FE00C82-D11B-C34C-BFC4-81E9F9A08B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305CD10-A67D-8049-A130-7D6431365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D9A96F1-A0D6-6E45-A572-3878A16D9D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1F40E93-7522-5B49-9537-22A358F1F35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C3669C8-8DC6-1144-A3B6-94CC50CAC7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38A7AFE-85D5-6843-A4D2-59A62B4BF66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532C686-FF5E-204A-B3B1-08302EDF90F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6C3091D-F490-CF4A-8604-13C657DC18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8A89B68-81DA-E544-8470-F55B36DAB5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D236F41-84E2-4F41-887A-68DC8EDF6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937" y="2571262"/>
              <a:ext cx="478692" cy="552560"/>
            </a:xfrm>
            <a:prstGeom prst="rect">
              <a:avLst/>
            </a:prstGeom>
            <a:solidFill>
              <a:srgbClr val="3333CC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6" name="Triangle 85">
            <a:extLst>
              <a:ext uri="{FF2B5EF4-FFF2-40B4-BE49-F238E27FC236}">
                <a16:creationId xmlns:a16="http://schemas.microsoft.com/office/drawing/2014/main" id="{4E037740-5ED0-EC4A-8F76-0BD68A8C710B}"/>
              </a:ext>
            </a:extLst>
          </p:cNvPr>
          <p:cNvSpPr/>
          <p:nvPr/>
        </p:nvSpPr>
        <p:spPr>
          <a:xfrm rot="5400000">
            <a:off x="6881445" y="3717354"/>
            <a:ext cx="811706" cy="665402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27883BF-A6F9-DE47-88A6-F0CE4216E83C}"/>
              </a:ext>
            </a:extLst>
          </p:cNvPr>
          <p:cNvGrpSpPr/>
          <p:nvPr/>
        </p:nvGrpSpPr>
        <p:grpSpPr>
          <a:xfrm>
            <a:off x="6303665" y="3871966"/>
            <a:ext cx="567187" cy="339970"/>
            <a:chOff x="9460523" y="6049108"/>
            <a:chExt cx="567187" cy="339970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F5C5A68-B743-7147-8BCF-20B7D5DC9051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49C0F1E-ECD0-B049-A9B5-7870538D7F31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EBB538C-0DDB-B645-86CF-67A9457818FF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1D419CE-A5C0-0A4F-85AC-1DB03EB7F28B}"/>
              </a:ext>
            </a:extLst>
          </p:cNvPr>
          <p:cNvGrpSpPr/>
          <p:nvPr/>
        </p:nvGrpSpPr>
        <p:grpSpPr>
          <a:xfrm>
            <a:off x="11245773" y="3893738"/>
            <a:ext cx="567187" cy="339970"/>
            <a:chOff x="9460523" y="6049108"/>
            <a:chExt cx="567187" cy="339970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DBF63E4-8431-0445-B7A7-EE6FEAE19E8F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FBBA29F-E9D0-F84F-9C86-CDCFBB2CDE86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6EAB9FF-EEC9-3A43-9BE7-A4DD14A960C4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68140F4-AC30-184C-8CF8-A2D77B410547}"/>
              </a:ext>
            </a:extLst>
          </p:cNvPr>
          <p:cNvSpPr txBox="1"/>
          <p:nvPr/>
        </p:nvSpPr>
        <p:spPr>
          <a:xfrm>
            <a:off x="6576771" y="4550229"/>
            <a:ext cx="9906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6F99A07-C727-1644-8341-3B3CB4A1A604}"/>
              </a:ext>
            </a:extLst>
          </p:cNvPr>
          <p:cNvSpPr txBox="1"/>
          <p:nvPr/>
        </p:nvSpPr>
        <p:spPr>
          <a:xfrm>
            <a:off x="10609189" y="4515922"/>
            <a:ext cx="133222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departures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E5CF80-BE3B-024F-A459-6681CD2BCC1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7619999" y="3067495"/>
            <a:ext cx="682573" cy="982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4F47B22-C2C5-2543-A814-67700D8EB0B0}"/>
              </a:ext>
            </a:extLst>
          </p:cNvPr>
          <p:cNvCxnSpPr>
            <a:cxnSpLocks/>
          </p:cNvCxnSpPr>
          <p:nvPr/>
        </p:nvCxnSpPr>
        <p:spPr>
          <a:xfrm>
            <a:off x="7635460" y="4051945"/>
            <a:ext cx="69657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90B05F-D57F-984A-AAA3-8BB0F57C2104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7619999" y="4050055"/>
            <a:ext cx="682055" cy="871416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46D3EED-0FBB-8746-A909-7EFE21516D4A}"/>
              </a:ext>
            </a:extLst>
          </p:cNvPr>
          <p:cNvCxnSpPr>
            <a:stCxn id="144" idx="3"/>
            <a:endCxn id="110" idx="2"/>
          </p:cNvCxnSpPr>
          <p:nvPr/>
        </p:nvCxnSpPr>
        <p:spPr>
          <a:xfrm>
            <a:off x="9250091" y="3097958"/>
            <a:ext cx="664252" cy="942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9F9A9FD-F1D6-674E-B6FE-3E4351E164C0}"/>
              </a:ext>
            </a:extLst>
          </p:cNvPr>
          <p:cNvCxnSpPr>
            <a:cxnSpLocks/>
            <a:stCxn id="124" idx="3"/>
            <a:endCxn id="110" idx="2"/>
          </p:cNvCxnSpPr>
          <p:nvPr/>
        </p:nvCxnSpPr>
        <p:spPr>
          <a:xfrm flipV="1">
            <a:off x="9281976" y="4040658"/>
            <a:ext cx="632367" cy="882379"/>
          </a:xfrm>
          <a:prstGeom prst="line">
            <a:avLst/>
          </a:prstGeom>
          <a:ln w="381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ADB4CD1-2488-9641-991D-3E40210AD457}"/>
              </a:ext>
            </a:extLst>
          </p:cNvPr>
          <p:cNvCxnSpPr>
            <a:cxnSpLocks/>
            <a:stCxn id="133" idx="3"/>
            <a:endCxn id="110" idx="2"/>
          </p:cNvCxnSpPr>
          <p:nvPr/>
        </p:nvCxnSpPr>
        <p:spPr>
          <a:xfrm>
            <a:off x="9300262" y="4039538"/>
            <a:ext cx="614081" cy="11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59DA51A-4D35-0947-828C-22218BCFD148}"/>
              </a:ext>
            </a:extLst>
          </p:cNvPr>
          <p:cNvGrpSpPr/>
          <p:nvPr/>
        </p:nvGrpSpPr>
        <p:grpSpPr>
          <a:xfrm>
            <a:off x="9914343" y="3604072"/>
            <a:ext cx="877582" cy="1252645"/>
            <a:chOff x="9827263" y="3125100"/>
            <a:chExt cx="877582" cy="1252645"/>
          </a:xfrm>
        </p:grpSpPr>
        <p:sp>
          <p:nvSpPr>
            <p:cNvPr id="110" name="Oval 27">
              <a:extLst>
                <a:ext uri="{FF2B5EF4-FFF2-40B4-BE49-F238E27FC236}">
                  <a16:creationId xmlns:a16="http://schemas.microsoft.com/office/drawing/2014/main" id="{56D3FB05-A8AB-6A43-87B6-A07612965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263" y="3125100"/>
              <a:ext cx="877582" cy="8731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ED34C3-2F6F-6D45-BF7B-1AEEA59367BF}"/>
                </a:ext>
              </a:extLst>
            </p:cNvPr>
            <p:cNvSpPr txBox="1"/>
            <p:nvPr/>
          </p:nvSpPr>
          <p:spPr>
            <a:xfrm>
              <a:off x="9952468" y="4033035"/>
              <a:ext cx="554960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link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065EADC-1407-C54D-91C4-CE8B573FBBFC}"/>
                </a:ext>
              </a:extLst>
            </p:cNvPr>
            <p:cNvSpPr txBox="1"/>
            <p:nvPr/>
          </p:nvSpPr>
          <p:spPr>
            <a:xfrm>
              <a:off x="10086588" y="3391108"/>
              <a:ext cx="351378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FD50F4AD-EA29-4F4D-9ADD-A68E02324387}"/>
              </a:ext>
            </a:extLst>
          </p:cNvPr>
          <p:cNvSpPr/>
          <p:nvPr/>
        </p:nvSpPr>
        <p:spPr>
          <a:xfrm>
            <a:off x="9470570" y="2939143"/>
            <a:ext cx="348343" cy="2177143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B384F2-B516-C842-BE3D-56105ED3D4C1}"/>
              </a:ext>
            </a:extLst>
          </p:cNvPr>
          <p:cNvSpPr/>
          <p:nvPr/>
        </p:nvSpPr>
        <p:spPr>
          <a:xfrm>
            <a:off x="9716218" y="3095651"/>
            <a:ext cx="195532" cy="586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A7A9D50-41BA-6A42-A6F6-8D80451A919B}"/>
              </a:ext>
            </a:extLst>
          </p:cNvPr>
          <p:cNvCxnSpPr/>
          <p:nvPr/>
        </p:nvCxnSpPr>
        <p:spPr>
          <a:xfrm flipV="1">
            <a:off x="9812751" y="3556958"/>
            <a:ext cx="0" cy="261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ontent Placeholder 1">
            <a:extLst>
              <a:ext uri="{FF2B5EF4-FFF2-40B4-BE49-F238E27FC236}">
                <a16:creationId xmlns:a16="http://schemas.microsoft.com/office/drawing/2014/main" id="{B3D9C97E-1CC4-BD42-93BB-5F54015681B1}"/>
              </a:ext>
            </a:extLst>
          </p:cNvPr>
          <p:cNvSpPr txBox="1">
            <a:spLocks/>
          </p:cNvSpPr>
          <p:nvPr/>
        </p:nvSpPr>
        <p:spPr>
          <a:xfrm>
            <a:off x="703011" y="3920647"/>
            <a:ext cx="5155396" cy="234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server cyclically, repeatedly  scans class queues, sending one complete packet from each class (if available) in turn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B2A9D21-891D-4E45-8834-0B60A5772340}"/>
              </a:ext>
            </a:extLst>
          </p:cNvPr>
          <p:cNvSpPr/>
          <p:nvPr/>
        </p:nvSpPr>
        <p:spPr>
          <a:xfrm>
            <a:off x="4419600" y="5203371"/>
            <a:ext cx="5203371" cy="762000"/>
          </a:xfrm>
          <a:custGeom>
            <a:avLst/>
            <a:gdLst>
              <a:gd name="connsiteX0" fmla="*/ 0 w 5203371"/>
              <a:gd name="connsiteY0" fmla="*/ 762000 h 762000"/>
              <a:gd name="connsiteX1" fmla="*/ 5203371 w 5203371"/>
              <a:gd name="connsiteY1" fmla="*/ 762000 h 762000"/>
              <a:gd name="connsiteX2" fmla="*/ 5203371 w 5203371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3371" h="762000">
                <a:moveTo>
                  <a:pt x="0" y="762000"/>
                </a:moveTo>
                <a:lnTo>
                  <a:pt x="5203371" y="762000"/>
                </a:lnTo>
                <a:lnTo>
                  <a:pt x="520337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Slide Number Placeholder 4">
            <a:extLst>
              <a:ext uri="{FF2B5EF4-FFF2-40B4-BE49-F238E27FC236}">
                <a16:creationId xmlns:a16="http://schemas.microsoft.com/office/drawing/2014/main" id="{3B896012-2EA3-CE44-BDAC-6912B3FF6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52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05" y="1692388"/>
            <a:ext cx="5557988" cy="11161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Weighted Fair Queuing (WFQ): </a:t>
            </a:r>
          </a:p>
          <a:p>
            <a:pPr marL="582613" indent="-28416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Round Robin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Scheduling policies: weighted fair queueing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B0FE50D-8E31-1046-A976-F61876A256D1}"/>
              </a:ext>
            </a:extLst>
          </p:cNvPr>
          <p:cNvCxnSpPr/>
          <p:nvPr/>
        </p:nvCxnSpPr>
        <p:spPr>
          <a:xfrm>
            <a:off x="10755082" y="4071258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B740B6F-8E87-144C-8CB1-A0CA5C93F619}"/>
              </a:ext>
            </a:extLst>
          </p:cNvPr>
          <p:cNvGrpSpPr/>
          <p:nvPr/>
        </p:nvGrpSpPr>
        <p:grpSpPr>
          <a:xfrm>
            <a:off x="7990116" y="2719344"/>
            <a:ext cx="1310150" cy="2565881"/>
            <a:chOff x="8117411" y="2240372"/>
            <a:chExt cx="1444110" cy="2565881"/>
          </a:xfrm>
        </p:grpSpPr>
        <p:grpSp>
          <p:nvGrpSpPr>
            <p:cNvPr id="8" name="Group 25">
              <a:extLst>
                <a:ext uri="{FF2B5EF4-FFF2-40B4-BE49-F238E27FC236}">
                  <a16:creationId xmlns:a16="http://schemas.microsoft.com/office/drawing/2014/main" id="{C563A50E-1C6D-6C46-8EE5-AAEAA0E77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7411" y="2240372"/>
              <a:ext cx="1404483" cy="760001"/>
              <a:chOff x="1670312" y="2562997"/>
              <a:chExt cx="940317" cy="565219"/>
            </a:xfrm>
          </p:grpSpPr>
          <p:grpSp>
            <p:nvGrpSpPr>
              <p:cNvPr id="18" name="Group 28">
                <a:extLst>
                  <a:ext uri="{FF2B5EF4-FFF2-40B4-BE49-F238E27FC236}">
                    <a16:creationId xmlns:a16="http://schemas.microsoft.com/office/drawing/2014/main" id="{3EFAE9E2-03FB-A240-82CC-3EEE93BB3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20" name="Rectangle 30">
                  <a:extLst>
                    <a:ext uri="{FF2B5EF4-FFF2-40B4-BE49-F238E27FC236}">
                      <a16:creationId xmlns:a16="http://schemas.microsoft.com/office/drawing/2014/main" id="{729FDF34-CD0B-9A4B-BFAA-A9A823BC31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21" name="Straight Connector 31">
                  <a:extLst>
                    <a:ext uri="{FF2B5EF4-FFF2-40B4-BE49-F238E27FC236}">
                      <a16:creationId xmlns:a16="http://schemas.microsoft.com/office/drawing/2014/main" id="{5A69AE93-EED2-CB43-99E6-0FB1510E4FF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Straight Connector 32">
                  <a:extLst>
                    <a:ext uri="{FF2B5EF4-FFF2-40B4-BE49-F238E27FC236}">
                      <a16:creationId xmlns:a16="http://schemas.microsoft.com/office/drawing/2014/main" id="{E8F030DC-8BE9-E84E-9DA0-9A9C35E4994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33">
                  <a:extLst>
                    <a:ext uri="{FF2B5EF4-FFF2-40B4-BE49-F238E27FC236}">
                      <a16:creationId xmlns:a16="http://schemas.microsoft.com/office/drawing/2014/main" id="{12488256-DFFD-964A-8401-C59AC44B0A8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34">
                  <a:extLst>
                    <a:ext uri="{FF2B5EF4-FFF2-40B4-BE49-F238E27FC236}">
                      <a16:creationId xmlns:a16="http://schemas.microsoft.com/office/drawing/2014/main" id="{38FDDBA3-4933-3A49-9208-C2E75B79F16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Straight Connector 35">
                  <a:extLst>
                    <a:ext uri="{FF2B5EF4-FFF2-40B4-BE49-F238E27FC236}">
                      <a16:creationId xmlns:a16="http://schemas.microsoft.com/office/drawing/2014/main" id="{44515A57-BAE8-DB48-8D32-C3EF03B66C6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Straight Connector 36">
                  <a:extLst>
                    <a:ext uri="{FF2B5EF4-FFF2-40B4-BE49-F238E27FC236}">
                      <a16:creationId xmlns:a16="http://schemas.microsoft.com/office/drawing/2014/main" id="{8FFF7C21-C795-5A4D-B498-3B99B69489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37">
                  <a:extLst>
                    <a:ext uri="{FF2B5EF4-FFF2-40B4-BE49-F238E27FC236}">
                      <a16:creationId xmlns:a16="http://schemas.microsoft.com/office/drawing/2014/main" id="{E40618EE-68A5-6741-A873-86553161E15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9" name="Rectangle 29">
                <a:extLst>
                  <a:ext uri="{FF2B5EF4-FFF2-40B4-BE49-F238E27FC236}">
                    <a16:creationId xmlns:a16="http://schemas.microsoft.com/office/drawing/2014/main" id="{E2F0270A-1C7D-5644-9107-040300A38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52560"/>
              </a:xfrm>
              <a:prstGeom prst="rect">
                <a:avLst/>
              </a:prstGeom>
              <a:solidFill>
                <a:srgbClr val="FF0000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8" name="Group 25">
              <a:extLst>
                <a:ext uri="{FF2B5EF4-FFF2-40B4-BE49-F238E27FC236}">
                  <a16:creationId xmlns:a16="http://schemas.microsoft.com/office/drawing/2014/main" id="{687F59CE-C2B3-4D4C-92B7-16D87AB0C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36990" y="3176315"/>
              <a:ext cx="1424531" cy="763274"/>
              <a:chOff x="1670312" y="2562997"/>
              <a:chExt cx="940318" cy="56521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511BCEB-21AB-F44E-8C3E-BB178AAD23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1316E27-4220-C147-A89C-A1EFEA4D2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007048A-C5C2-274E-8391-F5F93C794AB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14A1AAA-244F-D447-A7D6-AB788B569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BE615AD-4D3F-A243-A27D-E11BE48B3C7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65BD03D-6966-654F-AF5A-697101715C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E0B9ABB-D3D1-0F45-8C79-6A7CE1B5E88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52BA752-990C-BC42-9F0D-203C5E9B0CD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5257FC6-8323-894F-AF7A-00164E4D9C4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187906-D1D6-AB40-AB7B-419CC08B4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5418" y="2571262"/>
                <a:ext cx="375212" cy="552560"/>
              </a:xfrm>
              <a:prstGeom prst="rect">
                <a:avLst/>
              </a:prstGeom>
              <a:solidFill>
                <a:srgbClr val="00B050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D3CE6A82-D9F9-2147-836F-3656A5178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32733" y="4084509"/>
              <a:ext cx="1424529" cy="721744"/>
              <a:chOff x="1670312" y="2562997"/>
              <a:chExt cx="940317" cy="565219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9DDA272-8646-FB4A-8D17-F41DE93447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500ED50-8E07-EF45-95BF-8BA56D495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57746F6-EA6C-F440-A50F-B4FA59791B8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25B8365-E03D-CD48-B2E5-6A42B5C2787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CFFCF3E-1E82-3F4F-A167-B4CE60A1DA5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DF697C1-95A7-1A4B-A07B-D14518C0D99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2CA0CD3-191F-C543-AB08-EAF089AFF1E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5615FBF-D228-A641-A572-783B881303A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65B8345-81ED-1D49-AFA2-D40974F2A55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753EDA3-44F7-874C-982C-BAC289F49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937" y="2571262"/>
                <a:ext cx="478692" cy="552560"/>
              </a:xfrm>
              <a:prstGeom prst="rect">
                <a:avLst/>
              </a:prstGeom>
              <a:solidFill>
                <a:srgbClr val="3333CC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" name="Triangle 3">
            <a:extLst>
              <a:ext uri="{FF2B5EF4-FFF2-40B4-BE49-F238E27FC236}">
                <a16:creationId xmlns:a16="http://schemas.microsoft.com/office/drawing/2014/main" id="{D2F64F54-E98D-564A-B7B6-7537CEECBAD3}"/>
              </a:ext>
            </a:extLst>
          </p:cNvPr>
          <p:cNvSpPr/>
          <p:nvPr/>
        </p:nvSpPr>
        <p:spPr>
          <a:xfrm rot="5400000">
            <a:off x="6881445" y="3717354"/>
            <a:ext cx="811706" cy="665402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2EF94C-9371-CF40-A3C6-1DC150AB047C}"/>
              </a:ext>
            </a:extLst>
          </p:cNvPr>
          <p:cNvGrpSpPr/>
          <p:nvPr/>
        </p:nvGrpSpPr>
        <p:grpSpPr>
          <a:xfrm>
            <a:off x="6303665" y="3871966"/>
            <a:ext cx="567187" cy="339970"/>
            <a:chOff x="9460523" y="6049108"/>
            <a:chExt cx="567187" cy="339970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78A68C-054A-004B-A791-4FA6E7C68048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E384534-464D-4048-8464-55A4CE80FC99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E453DA-B44B-0847-A077-A34D3F9DB27B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AE17F66-33B0-DE42-8C16-28DA20F17C00}"/>
              </a:ext>
            </a:extLst>
          </p:cNvPr>
          <p:cNvGrpSpPr/>
          <p:nvPr/>
        </p:nvGrpSpPr>
        <p:grpSpPr>
          <a:xfrm>
            <a:off x="11245773" y="3893738"/>
            <a:ext cx="567187" cy="339970"/>
            <a:chOff x="9460523" y="6049108"/>
            <a:chExt cx="567187" cy="339970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334A6EB-2600-A040-860C-4B77BD4BE60F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739B72-8B57-6443-B4A3-11719E38E71F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1CFDC38-10D3-794A-B193-C78C35E3275E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3CD1C2A-29E9-8C4A-96B1-43C6E287CB52}"/>
              </a:ext>
            </a:extLst>
          </p:cNvPr>
          <p:cNvSpPr txBox="1"/>
          <p:nvPr/>
        </p:nvSpPr>
        <p:spPr>
          <a:xfrm>
            <a:off x="6576771" y="4550229"/>
            <a:ext cx="9906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3C39C7-20E4-6545-A964-9F1AAEB54307}"/>
              </a:ext>
            </a:extLst>
          </p:cNvPr>
          <p:cNvSpPr txBox="1"/>
          <p:nvPr/>
        </p:nvSpPr>
        <p:spPr>
          <a:xfrm>
            <a:off x="10609189" y="4515922"/>
            <a:ext cx="133222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departures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9E5456-380E-B44E-8FAB-E07E351298C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619999" y="3067495"/>
            <a:ext cx="682573" cy="982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62B4B7-D6F0-C44D-9E4B-DFC7B1CB233F}"/>
              </a:ext>
            </a:extLst>
          </p:cNvPr>
          <p:cNvCxnSpPr>
            <a:cxnSpLocks/>
          </p:cNvCxnSpPr>
          <p:nvPr/>
        </p:nvCxnSpPr>
        <p:spPr>
          <a:xfrm>
            <a:off x="7635460" y="4051945"/>
            <a:ext cx="69657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3F8B11-C46E-3445-9877-0041CA598D30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7619999" y="4050055"/>
            <a:ext cx="682055" cy="871416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5C47E3-EB80-954D-93A7-7C5F2522DEA3}"/>
              </a:ext>
            </a:extLst>
          </p:cNvPr>
          <p:cNvCxnSpPr>
            <a:stCxn id="20" idx="3"/>
            <a:endCxn id="9" idx="2"/>
          </p:cNvCxnSpPr>
          <p:nvPr/>
        </p:nvCxnSpPr>
        <p:spPr>
          <a:xfrm>
            <a:off x="9250091" y="3097958"/>
            <a:ext cx="664252" cy="942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5789404-4743-3B47-8578-2600B3870B31}"/>
              </a:ext>
            </a:extLst>
          </p:cNvPr>
          <p:cNvCxnSpPr>
            <a:cxnSpLocks/>
            <a:stCxn id="42" idx="3"/>
            <a:endCxn id="9" idx="2"/>
          </p:cNvCxnSpPr>
          <p:nvPr/>
        </p:nvCxnSpPr>
        <p:spPr>
          <a:xfrm flipV="1">
            <a:off x="9281976" y="4040658"/>
            <a:ext cx="632367" cy="882379"/>
          </a:xfrm>
          <a:prstGeom prst="line">
            <a:avLst/>
          </a:prstGeom>
          <a:ln w="381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56B0C30-BA4F-FC4B-A868-1FDA0C5704B8}"/>
              </a:ext>
            </a:extLst>
          </p:cNvPr>
          <p:cNvCxnSpPr>
            <a:cxnSpLocks/>
            <a:stCxn id="30" idx="3"/>
            <a:endCxn id="9" idx="2"/>
          </p:cNvCxnSpPr>
          <p:nvPr/>
        </p:nvCxnSpPr>
        <p:spPr>
          <a:xfrm>
            <a:off x="9300262" y="4039538"/>
            <a:ext cx="614081" cy="11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711DAE-9BF3-F64E-BD2A-3B802A190313}"/>
              </a:ext>
            </a:extLst>
          </p:cNvPr>
          <p:cNvGrpSpPr/>
          <p:nvPr/>
        </p:nvGrpSpPr>
        <p:grpSpPr>
          <a:xfrm>
            <a:off x="9914343" y="3604072"/>
            <a:ext cx="877582" cy="1252645"/>
            <a:chOff x="9827263" y="3125100"/>
            <a:chExt cx="877582" cy="1252645"/>
          </a:xfrm>
        </p:grpSpPr>
        <p:sp>
          <p:nvSpPr>
            <p:cNvPr id="9" name="Oval 27">
              <a:extLst>
                <a:ext uri="{FF2B5EF4-FFF2-40B4-BE49-F238E27FC236}">
                  <a16:creationId xmlns:a16="http://schemas.microsoft.com/office/drawing/2014/main" id="{12FCD05E-75CC-E84C-8E19-60F0F56A5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263" y="3125100"/>
              <a:ext cx="877582" cy="8731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D6BC2C-F25A-5742-A26B-1B91EC2CF44E}"/>
                </a:ext>
              </a:extLst>
            </p:cNvPr>
            <p:cNvSpPr txBox="1"/>
            <p:nvPr/>
          </p:nvSpPr>
          <p:spPr>
            <a:xfrm>
              <a:off x="9952468" y="4033035"/>
              <a:ext cx="554960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6E26C25-36F0-9444-8196-216C440D56AB}"/>
                </a:ext>
              </a:extLst>
            </p:cNvPr>
            <p:cNvSpPr txBox="1"/>
            <p:nvPr/>
          </p:nvSpPr>
          <p:spPr>
            <a:xfrm>
              <a:off x="10086588" y="3391108"/>
              <a:ext cx="351378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6F4270-DB9C-694E-B407-3ED6A0A44949}"/>
              </a:ext>
            </a:extLst>
          </p:cNvPr>
          <p:cNvGrpSpPr/>
          <p:nvPr/>
        </p:nvGrpSpPr>
        <p:grpSpPr>
          <a:xfrm>
            <a:off x="8807568" y="2894368"/>
            <a:ext cx="1104182" cy="2221918"/>
            <a:chOff x="8807568" y="2894368"/>
            <a:chExt cx="1104182" cy="2221918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450FA9F-A33F-1746-A4CB-9F4A2A6807F2}"/>
                </a:ext>
              </a:extLst>
            </p:cNvPr>
            <p:cNvGrpSpPr/>
            <p:nvPr/>
          </p:nvGrpSpPr>
          <p:grpSpPr>
            <a:xfrm>
              <a:off x="9470570" y="2939143"/>
              <a:ext cx="441180" cy="2177143"/>
              <a:chOff x="9470570" y="2939143"/>
              <a:chExt cx="441180" cy="217714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CD5B581-94AD-D44C-81AA-F1008E3D0722}"/>
                  </a:ext>
                </a:extLst>
              </p:cNvPr>
              <p:cNvSpPr/>
              <p:nvPr/>
            </p:nvSpPr>
            <p:spPr>
              <a:xfrm>
                <a:off x="9470570" y="2939143"/>
                <a:ext cx="348343" cy="2177143"/>
              </a:xfrm>
              <a:prstGeom prst="ellips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5454531-DC51-F34D-9961-98B389CAFDF8}"/>
                  </a:ext>
                </a:extLst>
              </p:cNvPr>
              <p:cNvSpPr/>
              <p:nvPr/>
            </p:nvSpPr>
            <p:spPr>
              <a:xfrm>
                <a:off x="9716218" y="3095651"/>
                <a:ext cx="195532" cy="5865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F9EBDD29-0A51-C946-829A-2EAF8CB429B6}"/>
                  </a:ext>
                </a:extLst>
              </p:cNvPr>
              <p:cNvCxnSpPr/>
              <p:nvPr/>
            </p:nvCxnSpPr>
            <p:spPr>
              <a:xfrm flipV="1">
                <a:off x="9808687" y="3573214"/>
                <a:ext cx="0" cy="2612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55C01D4-3E5F-234C-88C0-37B3216150B8}"/>
                </a:ext>
              </a:extLst>
            </p:cNvPr>
            <p:cNvGrpSpPr/>
            <p:nvPr/>
          </p:nvGrpSpPr>
          <p:grpSpPr>
            <a:xfrm>
              <a:off x="8807568" y="2894368"/>
              <a:ext cx="457076" cy="2191108"/>
              <a:chOff x="8807568" y="2894368"/>
              <a:chExt cx="457076" cy="2191108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48D66A5-F8A6-9445-8C81-EBA47B28FB27}"/>
                  </a:ext>
                </a:extLst>
              </p:cNvPr>
              <p:cNvGrpSpPr/>
              <p:nvPr/>
            </p:nvGrpSpPr>
            <p:grpSpPr>
              <a:xfrm>
                <a:off x="8807568" y="2894368"/>
                <a:ext cx="428322" cy="385312"/>
                <a:chOff x="10311441" y="2346385"/>
                <a:chExt cx="428322" cy="385312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97E65F5A-40B7-5944-9F81-860A11DB6E03}"/>
                    </a:ext>
                  </a:extLst>
                </p:cNvPr>
                <p:cNvSpPr/>
                <p:nvPr/>
              </p:nvSpPr>
              <p:spPr>
                <a:xfrm>
                  <a:off x="10349891" y="2392393"/>
                  <a:ext cx="329610" cy="339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EE5CC73-7238-FC43-9639-9D66DFA0D9A1}"/>
                    </a:ext>
                  </a:extLst>
                </p:cNvPr>
                <p:cNvSpPr txBox="1"/>
                <p:nvPr/>
              </p:nvSpPr>
              <p:spPr>
                <a:xfrm>
                  <a:off x="10311441" y="234638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04C74BF-DFA9-F148-80FF-420AF6DA34DC}"/>
                  </a:ext>
                </a:extLst>
              </p:cNvPr>
              <p:cNvGrpSpPr/>
              <p:nvPr/>
            </p:nvGrpSpPr>
            <p:grpSpPr>
              <a:xfrm>
                <a:off x="8827696" y="3823145"/>
                <a:ext cx="428322" cy="385312"/>
                <a:chOff x="10311441" y="2346385"/>
                <a:chExt cx="428322" cy="385312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8705F1B-C8D3-7D45-A303-F165B62DB89A}"/>
                    </a:ext>
                  </a:extLst>
                </p:cNvPr>
                <p:cNvSpPr/>
                <p:nvPr/>
              </p:nvSpPr>
              <p:spPr>
                <a:xfrm>
                  <a:off x="10349891" y="2392393"/>
                  <a:ext cx="329610" cy="339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C5374B7-33B0-A048-98AF-C86CA0F5F068}"/>
                    </a:ext>
                  </a:extLst>
                </p:cNvPr>
                <p:cNvSpPr txBox="1"/>
                <p:nvPr/>
              </p:nvSpPr>
              <p:spPr>
                <a:xfrm>
                  <a:off x="10311441" y="234638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5EEF966-14C8-9A40-8EAF-9563A841C6FE}"/>
                  </a:ext>
                </a:extLst>
              </p:cNvPr>
              <p:cNvGrpSpPr/>
              <p:nvPr/>
            </p:nvGrpSpPr>
            <p:grpSpPr>
              <a:xfrm>
                <a:off x="8836322" y="4700164"/>
                <a:ext cx="428322" cy="385312"/>
                <a:chOff x="10311441" y="2346385"/>
                <a:chExt cx="428322" cy="385312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BF695079-CDFE-A84B-BA1A-3C7925027733}"/>
                    </a:ext>
                  </a:extLst>
                </p:cNvPr>
                <p:cNvSpPr/>
                <p:nvPr/>
              </p:nvSpPr>
              <p:spPr>
                <a:xfrm>
                  <a:off x="10349891" y="2392393"/>
                  <a:ext cx="329610" cy="339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F5602FC-DFAF-C840-963B-59C9854603DF}"/>
                    </a:ext>
                  </a:extLst>
                </p:cNvPr>
                <p:cNvSpPr txBox="1"/>
                <p:nvPr/>
              </p:nvSpPr>
              <p:spPr>
                <a:xfrm>
                  <a:off x="10311441" y="234638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C95B65A-59D7-7343-B738-24AF20F53109}"/>
              </a:ext>
            </a:extLst>
          </p:cNvPr>
          <p:cNvGrpSpPr/>
          <p:nvPr/>
        </p:nvGrpSpPr>
        <p:grpSpPr>
          <a:xfrm>
            <a:off x="2830287" y="4027715"/>
            <a:ext cx="853119" cy="1129061"/>
            <a:chOff x="6422573" y="5573486"/>
            <a:chExt cx="853119" cy="112906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E3BBE42-4507-D249-BEAC-A304C25545D5}"/>
                </a:ext>
              </a:extLst>
            </p:cNvPr>
            <p:cNvSpPr txBox="1"/>
            <p:nvPr/>
          </p:nvSpPr>
          <p:spPr>
            <a:xfrm>
              <a:off x="6531429" y="5573486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w</a:t>
              </a:r>
              <a:r>
                <a:rPr kumimoji="0" lang="en-US" altLang="en-US" sz="32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i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D22DEFF-5F27-0B42-9940-421941395069}"/>
                </a:ext>
              </a:extLst>
            </p:cNvPr>
            <p:cNvSpPr txBox="1"/>
            <p:nvPr/>
          </p:nvSpPr>
          <p:spPr>
            <a:xfrm>
              <a:off x="6422573" y="6117772"/>
              <a:ext cx="853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S</a:t>
              </a:r>
              <a:r>
                <a:rPr kumimoji="0" lang="en-US" altLang="en-US" sz="24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j</a:t>
              </a:r>
              <a:r>
                <a:rPr kumimoji="0" lang="en-US" alt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w</a:t>
              </a:r>
              <a:r>
                <a:rPr kumimoji="0" lang="en-US" altLang="en-US" sz="32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j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B0E336A-F07A-914B-9314-422857CFD8B1}"/>
                </a:ext>
              </a:extLst>
            </p:cNvPr>
            <p:cNvCxnSpPr/>
            <p:nvPr/>
          </p:nvCxnSpPr>
          <p:spPr>
            <a:xfrm>
              <a:off x="6553200" y="6173453"/>
              <a:ext cx="47897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Content Placeholder 1">
            <a:extLst>
              <a:ext uri="{FF2B5EF4-FFF2-40B4-BE49-F238E27FC236}">
                <a16:creationId xmlns:a16="http://schemas.microsoft.com/office/drawing/2014/main" id="{6B4ED17A-B92C-3540-886C-3C8AF82A0E8B}"/>
              </a:ext>
            </a:extLst>
          </p:cNvPr>
          <p:cNvSpPr txBox="1">
            <a:spLocks/>
          </p:cNvSpPr>
          <p:nvPr/>
        </p:nvSpPr>
        <p:spPr>
          <a:xfrm>
            <a:off x="788204" y="5154045"/>
            <a:ext cx="5557988" cy="1050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2613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minimum bandwidth guarantee (per-traffic-class)</a:t>
            </a:r>
          </a:p>
        </p:txBody>
      </p:sp>
      <p:sp>
        <p:nvSpPr>
          <p:cNvPr id="111" name="Content Placeholder 1">
            <a:extLst>
              <a:ext uri="{FF2B5EF4-FFF2-40B4-BE49-F238E27FC236}">
                <a16:creationId xmlns:a16="http://schemas.microsoft.com/office/drawing/2014/main" id="{444A4D7B-9DCA-3943-91F5-F6811D0DAA99}"/>
              </a:ext>
            </a:extLst>
          </p:cNvPr>
          <p:cNvSpPr txBox="1">
            <a:spLocks/>
          </p:cNvSpPr>
          <p:nvPr/>
        </p:nvSpPr>
        <p:spPr>
          <a:xfrm>
            <a:off x="766433" y="2740308"/>
            <a:ext cx="5557988" cy="1420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2613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each class,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has weight,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</a:t>
            </a:r>
            <a:r>
              <a:rPr kumimoji="0" lang="en-US" altLang="en-US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and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gets weighted amount of service in each cycle:</a:t>
            </a:r>
          </a:p>
        </p:txBody>
      </p:sp>
      <p:sp>
        <p:nvSpPr>
          <p:cNvPr id="81" name="Slide Number Placeholder 4">
            <a:extLst>
              <a:ext uri="{FF2B5EF4-FFF2-40B4-BE49-F238E27FC236}">
                <a16:creationId xmlns:a16="http://schemas.microsoft.com/office/drawing/2014/main" id="{F0AFE370-3F30-3F41-8D1F-CC727D140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8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Network Layer: Internet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54249E09-2CB1-514A-AC5F-40ADE00A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317" y="2215552"/>
            <a:ext cx="7370788" cy="40767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1651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B180F0D6-1F8C-804C-9B7D-8CC6486CA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4" y="1413891"/>
            <a:ext cx="7534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host, router network layer functions:</a:t>
            </a:r>
          </a:p>
        </p:txBody>
      </p:sp>
      <p:sp>
        <p:nvSpPr>
          <p:cNvPr id="54" name="Line 17">
            <a:extLst>
              <a:ext uri="{FF2B5EF4-FFF2-40B4-BE49-F238E27FC236}">
                <a16:creationId xmlns:a16="http://schemas.microsoft.com/office/drawing/2014/main" id="{C662B522-B91B-764B-B1C6-707D227F7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792" y="5768661"/>
            <a:ext cx="7395303" cy="108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Line 18">
            <a:extLst>
              <a:ext uri="{FF2B5EF4-FFF2-40B4-BE49-F238E27FC236}">
                <a16:creationId xmlns:a16="http://schemas.microsoft.com/office/drawing/2014/main" id="{FF84D1AE-B7A3-194D-8C60-F608940715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6367" y="5244860"/>
            <a:ext cx="7366728" cy="107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0" name="Group 24">
            <a:extLst>
              <a:ext uri="{FF2B5EF4-FFF2-40B4-BE49-F238E27FC236}">
                <a16:creationId xmlns:a16="http://schemas.microsoft.com/office/drawing/2014/main" id="{5EB605D2-4BE6-F84E-ADE0-AB4D2A7BF140}"/>
              </a:ext>
            </a:extLst>
          </p:cNvPr>
          <p:cNvGrpSpPr>
            <a:grpSpLocks/>
          </p:cNvGrpSpPr>
          <p:nvPr/>
        </p:nvGrpSpPr>
        <p:grpSpPr bwMode="auto">
          <a:xfrm>
            <a:off x="7184669" y="2927915"/>
            <a:ext cx="3136903" cy="1276350"/>
            <a:chOff x="102" y="1294"/>
            <a:chExt cx="1976" cy="804"/>
          </a:xfrm>
        </p:grpSpPr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2EDD264A-A709-3A4C-A00D-67F984963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1314"/>
              <a:ext cx="1976" cy="7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27">
              <a:extLst>
                <a:ext uri="{FF2B5EF4-FFF2-40B4-BE49-F238E27FC236}">
                  <a16:creationId xmlns:a16="http://schemas.microsoft.com/office/drawing/2014/main" id="{0296BAAF-C3F3-6D4C-8BEA-A71228A41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" y="1294"/>
              <a:ext cx="1918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IP 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datagram format</a:t>
              </a: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addressing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packet handling conventions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Rectangle 30">
            <a:extLst>
              <a:ext uri="{FF2B5EF4-FFF2-40B4-BE49-F238E27FC236}">
                <a16:creationId xmlns:a16="http://schemas.microsoft.com/office/drawing/2014/main" id="{D53E8097-7EF9-9F40-A258-C7BAC9FB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368" y="4279825"/>
            <a:ext cx="2376099" cy="8850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A3">
                <a:alpha val="4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CA5FE275-A1EE-6149-A25B-AB47FE13C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9352" y="4233489"/>
            <a:ext cx="245538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ICMP protocol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error reporting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router “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signaling”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Line 32">
            <a:extLst>
              <a:ext uri="{FF2B5EF4-FFF2-40B4-BE49-F238E27FC236}">
                <a16:creationId xmlns:a16="http://schemas.microsoft.com/office/drawing/2014/main" id="{83D8B023-CCE3-A545-A900-2FBC5363C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6367" y="2825510"/>
            <a:ext cx="7366728" cy="107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FCECF46-65B8-9744-948E-304AC0DAC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325" y="2318922"/>
            <a:ext cx="28376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layer: TCP, UDP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F0EDF1E8-9470-B34D-B8BA-67D4C3858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947" y="5335692"/>
            <a:ext cx="11288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 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DC66EFC2-D14F-D54B-94E4-C02AED9BE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527" y="5844577"/>
            <a:ext cx="1595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 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443CA5C2-E267-9843-988A-10AA069D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488" y="3618902"/>
            <a:ext cx="14061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37">
            <a:extLst>
              <a:ext uri="{FF2B5EF4-FFF2-40B4-BE49-F238E27FC236}">
                <a16:creationId xmlns:a16="http://schemas.microsoft.com/office/drawing/2014/main" id="{3FA09A96-5FBE-6E4C-B57D-75ADA05520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0142" y="2845789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38">
            <a:extLst>
              <a:ext uri="{FF2B5EF4-FFF2-40B4-BE49-F238E27FC236}">
                <a16:creationId xmlns:a16="http://schemas.microsoft.com/office/drawing/2014/main" id="{F1A87A3C-ABBA-1445-B932-9F07DDB1D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578" y="4512664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E5DB8E-5758-7A40-B6B5-7D4AF5690956}"/>
              </a:ext>
            </a:extLst>
          </p:cNvPr>
          <p:cNvGrpSpPr/>
          <p:nvPr/>
        </p:nvGrpSpPr>
        <p:grpSpPr>
          <a:xfrm>
            <a:off x="3407866" y="3093438"/>
            <a:ext cx="3656521" cy="1988228"/>
            <a:chOff x="3407866" y="3093438"/>
            <a:chExt cx="3656521" cy="1988228"/>
          </a:xfrm>
        </p:grpSpPr>
        <p:grpSp>
          <p:nvGrpSpPr>
            <p:cNvPr id="43" name="Group 6">
              <a:extLst>
                <a:ext uri="{FF2B5EF4-FFF2-40B4-BE49-F238E27FC236}">
                  <a16:creationId xmlns:a16="http://schemas.microsoft.com/office/drawing/2014/main" id="{871F3AA1-3276-FB48-99A0-4DB2EA4E1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1569" y="3657572"/>
              <a:ext cx="1332818" cy="1171575"/>
              <a:chOff x="3972" y="2910"/>
              <a:chExt cx="649" cy="738"/>
            </a:xfrm>
          </p:grpSpPr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BA7260F4-B2A7-AF47-BF92-9B85CFE6F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2910"/>
                <a:ext cx="582" cy="7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rgbClr val="0000A3">
                    <a:alpha val="40000"/>
                  </a:srgb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Text Box 9">
                <a:extLst>
                  <a:ext uri="{FF2B5EF4-FFF2-40B4-BE49-F238E27FC236}">
                    <a16:creationId xmlns:a16="http://schemas.microsoft.com/office/drawing/2014/main" id="{C24F447E-295B-5343-A770-64A4288623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2" y="3071"/>
                <a:ext cx="649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forwarding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table</a:t>
                </a:r>
              </a:p>
            </p:txBody>
          </p:sp>
          <p:sp>
            <p:nvSpPr>
              <p:cNvPr id="47" name="Line 10">
                <a:extLst>
                  <a:ext uri="{FF2B5EF4-FFF2-40B4-BE49-F238E27FC236}">
                    <a16:creationId xmlns:a16="http://schemas.microsoft.com/office/drawing/2014/main" id="{A1A6378B-7AD4-9543-A13E-9D075DF31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2994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Line 11">
                <a:extLst>
                  <a:ext uri="{FF2B5EF4-FFF2-40B4-BE49-F238E27FC236}">
                    <a16:creationId xmlns:a16="http://schemas.microsoft.com/office/drawing/2014/main" id="{AFF84EEF-BF82-EE46-A8CD-990D38D7B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3048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" name="Line 12">
                <a:extLst>
                  <a:ext uri="{FF2B5EF4-FFF2-40B4-BE49-F238E27FC236}">
                    <a16:creationId xmlns:a16="http://schemas.microsoft.com/office/drawing/2014/main" id="{F9BAE992-9BF7-104C-8ECA-81D34B658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4" y="3102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3429694D-F679-004A-9DBC-A3A9033DE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3477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14">
                <a:extLst>
                  <a:ext uri="{FF2B5EF4-FFF2-40B4-BE49-F238E27FC236}">
                    <a16:creationId xmlns:a16="http://schemas.microsoft.com/office/drawing/2014/main" id="{76EE42B6-BAC1-4944-9196-448650DA2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8" y="3528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Line 15">
                <a:extLst>
                  <a:ext uri="{FF2B5EF4-FFF2-40B4-BE49-F238E27FC236}">
                    <a16:creationId xmlns:a16="http://schemas.microsoft.com/office/drawing/2014/main" id="{F59AD1B5-E124-0149-BDFB-A6D75F8BE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3579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7" name="Rectangle 21">
              <a:extLst>
                <a:ext uri="{FF2B5EF4-FFF2-40B4-BE49-F238E27FC236}">
                  <a16:creationId xmlns:a16="http://schemas.microsoft.com/office/drawing/2014/main" id="{D79EAD81-D7BF-7740-89CA-28286122F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866" y="3093438"/>
              <a:ext cx="2048551" cy="19882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Text Box 22">
              <a:extLst>
                <a:ext uri="{FF2B5EF4-FFF2-40B4-BE49-F238E27FC236}">
                  <a16:creationId xmlns:a16="http://schemas.microsoft.com/office/drawing/2014/main" id="{468D56E5-617A-EB4B-A291-7109B25CF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596" y="3128879"/>
              <a:ext cx="2125210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Path-selection  algorithms: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implemented in </a:t>
              </a:r>
            </a:p>
            <a:p>
              <a:pPr marL="22860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 typeface="Arial" panose="020B0604020202020204" pitchFamily="34" charset="0"/>
                <a:buChar char="•"/>
                <a:tabLst>
                  <a:tab pos="53975" algn="l"/>
                  <a:tab pos="111125" algn="l"/>
                </a:tabLst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routing protocols (OSPF, BGP)</a:t>
              </a:r>
            </a:p>
            <a:p>
              <a:pPr marL="22860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 typeface="Arial" panose="020B0604020202020204" pitchFamily="34" charset="0"/>
                <a:buChar char="•"/>
                <a:tabLst>
                  <a:tab pos="53975" algn="l"/>
                  <a:tab pos="111125" algn="l"/>
                </a:tabLst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SDN controller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Bent Arrow 73">
              <a:extLst>
                <a:ext uri="{FF2B5EF4-FFF2-40B4-BE49-F238E27FC236}">
                  <a16:creationId xmlns:a16="http://schemas.microsoft.com/office/drawing/2014/main" id="{0C3DF2E4-3C65-BB46-9EC4-94CCFD39934B}"/>
                </a:ext>
              </a:extLst>
            </p:cNvPr>
            <p:cNvSpPr/>
            <p:nvPr/>
          </p:nvSpPr>
          <p:spPr>
            <a:xfrm rot="5400000">
              <a:off x="5728412" y="2923460"/>
              <a:ext cx="479687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2ED44C56-FED1-2249-B378-3FF183663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IP Datagram format</a:t>
            </a:r>
            <a:endParaRPr lang="en-US" dirty="0"/>
          </a:p>
        </p:txBody>
      </p:sp>
      <p:grpSp>
        <p:nvGrpSpPr>
          <p:cNvPr id="120" name="Group 55">
            <a:extLst>
              <a:ext uri="{FF2B5EF4-FFF2-40B4-BE49-F238E27FC236}">
                <a16:creationId xmlns:a16="http://schemas.microsoft.com/office/drawing/2014/main" id="{096C3C5A-67A4-3541-9E14-6812D63272DC}"/>
              </a:ext>
            </a:extLst>
          </p:cNvPr>
          <p:cNvGrpSpPr>
            <a:grpSpLocks/>
          </p:cNvGrpSpPr>
          <p:nvPr/>
        </p:nvGrpSpPr>
        <p:grpSpPr bwMode="auto">
          <a:xfrm>
            <a:off x="4441383" y="1263416"/>
            <a:ext cx="4040188" cy="5326062"/>
            <a:chOff x="1929" y="607"/>
            <a:chExt cx="2545" cy="3355"/>
          </a:xfrm>
        </p:grpSpPr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7B516688-96C2-8349-A69E-D6A9EC6B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1397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Text Box 6">
              <a:extLst>
                <a:ext uri="{FF2B5EF4-FFF2-40B4-BE49-F238E27FC236}">
                  <a16:creationId xmlns:a16="http://schemas.microsoft.com/office/drawing/2014/main" id="{DF4EC220-193E-8947-9E07-CECD76B72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Text Box 7">
              <a:extLst>
                <a:ext uri="{FF2B5EF4-FFF2-40B4-BE49-F238E27FC236}">
                  <a16:creationId xmlns:a16="http://schemas.microsoft.com/office/drawing/2014/main" id="{3EE9E625-9218-0244-9694-F71E2BAA4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length</a:t>
              </a:r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F817320A-8485-D045-8632-7F84A094C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4A7FCA27-B9B4-7C40-B61E-66830D6E5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Text Box 10">
              <a:extLst>
                <a:ext uri="{FF2B5EF4-FFF2-40B4-BE49-F238E27FC236}">
                  <a16:creationId xmlns:a16="http://schemas.microsoft.com/office/drawing/2014/main" id="{4C789F02-EAB2-A242-BBE2-FBDC34528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 bits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95360C57-2C57-0544-9320-4650E66A9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9" name="Line 12">
              <a:extLst>
                <a:ext uri="{FF2B5EF4-FFF2-40B4-BE49-F238E27FC236}">
                  <a16:creationId xmlns:a16="http://schemas.microsoft.com/office/drawing/2014/main" id="{5C078034-561A-DD4E-8E06-3CE9768E71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Text Box 13">
              <a:extLst>
                <a:ext uri="{FF2B5EF4-FFF2-40B4-BE49-F238E27FC236}">
                  <a16:creationId xmlns:a16="http://schemas.microsoft.com/office/drawing/2014/main" id="{EAAA5B1E-960B-444D-BC67-196606CFF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2943"/>
              <a:ext cx="13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payload 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(variable length,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typically a TCP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 UDP segment)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Text Box 14">
              <a:extLst>
                <a:ext uri="{FF2B5EF4-FFF2-40B4-BE49-F238E27FC236}">
                  <a16:creationId xmlns:a16="http://schemas.microsoft.com/office/drawing/2014/main" id="{B7C5120C-457F-DD46-9E43-405DD41CB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16-bit identifier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Line 15">
              <a:extLst>
                <a:ext uri="{FF2B5EF4-FFF2-40B4-BE49-F238E27FC236}">
                  <a16:creationId xmlns:a16="http://schemas.microsoft.com/office/drawing/2014/main" id="{6E8EDA64-4D72-E644-A7A2-C62403575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27C58B80-F7F3-2B47-A794-308A73EF2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" name="Text Box 17">
              <a:extLst>
                <a:ext uri="{FF2B5EF4-FFF2-40B4-BE49-F238E27FC236}">
                  <a16:creationId xmlns:a16="http://schemas.microsoft.com/office/drawing/2014/main" id="{C16AB973-194F-5A45-BFDC-8BC3E836A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checksum</a:t>
              </a:r>
            </a:p>
          </p:txBody>
        </p:sp>
        <p:sp>
          <p:nvSpPr>
            <p:cNvPr id="135" name="Text Box 18">
              <a:extLst>
                <a:ext uri="{FF2B5EF4-FFF2-40B4-BE49-F238E27FC236}">
                  <a16:creationId xmlns:a16="http://schemas.microsoft.com/office/drawing/2014/main" id="{73F144F0-D722-DD4E-913A-9D1C13A3A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time to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live</a:t>
              </a:r>
            </a:p>
          </p:txBody>
        </p:sp>
        <p:sp>
          <p:nvSpPr>
            <p:cNvPr id="136" name="Text Box 19">
              <a:extLst>
                <a:ext uri="{FF2B5EF4-FFF2-40B4-BE49-F238E27FC236}">
                  <a16:creationId xmlns:a16="http://schemas.microsoft.com/office/drawing/2014/main" id="{24E2CAED-6A31-D148-BAF3-804A52CDF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1959"/>
              <a:ext cx="13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source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7" name="Text Box 31">
              <a:extLst>
                <a:ext uri="{FF2B5EF4-FFF2-40B4-BE49-F238E27FC236}">
                  <a16:creationId xmlns:a16="http://schemas.microsoft.com/office/drawing/2014/main" id="{BEE296DD-3F61-ED40-BC79-F3A9021AB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head.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8" name="Text Box 32">
              <a:extLst>
                <a:ext uri="{FF2B5EF4-FFF2-40B4-BE49-F238E27FC236}">
                  <a16:creationId xmlns:a16="http://schemas.microsoft.com/office/drawing/2014/main" id="{F97B56F5-767E-B842-B667-C862E3D38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type of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service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9" name="Line 33">
              <a:extLst>
                <a:ext uri="{FF2B5EF4-FFF2-40B4-BE49-F238E27FC236}">
                  <a16:creationId xmlns:a16="http://schemas.microsoft.com/office/drawing/2014/main" id="{BDD076AF-08C4-4F47-9082-FD95A3AE8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Line 34">
              <a:extLst>
                <a:ext uri="{FF2B5EF4-FFF2-40B4-BE49-F238E27FC236}">
                  <a16:creationId xmlns:a16="http://schemas.microsoft.com/office/drawing/2014/main" id="{ED69820A-98A8-C448-9306-B016D7131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" name="Line 37">
              <a:extLst>
                <a:ext uri="{FF2B5EF4-FFF2-40B4-BE49-F238E27FC236}">
                  <a16:creationId xmlns:a16="http://schemas.microsoft.com/office/drawing/2014/main" id="{4C39789B-1352-C348-9751-652C9E9F8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2" name="Text Box 38">
              <a:extLst>
                <a:ext uri="{FF2B5EF4-FFF2-40B4-BE49-F238E27FC236}">
                  <a16:creationId xmlns:a16="http://schemas.microsoft.com/office/drawing/2014/main" id="{D17766F8-1604-7844-AF12-5526BB719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flgs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" name="Line 39">
              <a:extLst>
                <a:ext uri="{FF2B5EF4-FFF2-40B4-BE49-F238E27FC236}">
                  <a16:creationId xmlns:a16="http://schemas.microsoft.com/office/drawing/2014/main" id="{347B244D-DD5B-7D4F-94F4-91C0A285A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4" name="Text Box 40">
              <a:extLst>
                <a:ext uri="{FF2B5EF4-FFF2-40B4-BE49-F238E27FC236}">
                  <a16:creationId xmlns:a16="http://schemas.microsoft.com/office/drawing/2014/main" id="{7247D566-AB42-3841-994B-E294C06DA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fragment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offset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Line 43">
              <a:extLst>
                <a:ext uri="{FF2B5EF4-FFF2-40B4-BE49-F238E27FC236}">
                  <a16:creationId xmlns:a16="http://schemas.microsoft.com/office/drawing/2014/main" id="{3AA0ABEC-0F0D-104F-A9E5-4BBC9A6A4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Line 44">
              <a:extLst>
                <a:ext uri="{FF2B5EF4-FFF2-40B4-BE49-F238E27FC236}">
                  <a16:creationId xmlns:a16="http://schemas.microsoft.com/office/drawing/2014/main" id="{3BCAABB0-D26C-C443-A64A-9B2F129C9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45">
              <a:extLst>
                <a:ext uri="{FF2B5EF4-FFF2-40B4-BE49-F238E27FC236}">
                  <a16:creationId xmlns:a16="http://schemas.microsoft.com/office/drawing/2014/main" id="{E866F42A-10BE-C449-97E1-04B252E83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46">
              <a:extLst>
                <a:ext uri="{FF2B5EF4-FFF2-40B4-BE49-F238E27FC236}">
                  <a16:creationId xmlns:a16="http://schemas.microsoft.com/office/drawing/2014/main" id="{E683D402-CA7F-9F47-849F-2224DC3DE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upper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layer</a:t>
              </a:r>
            </a:p>
          </p:txBody>
        </p:sp>
        <p:sp>
          <p:nvSpPr>
            <p:cNvPr id="149" name="Line 47">
              <a:extLst>
                <a:ext uri="{FF2B5EF4-FFF2-40B4-BE49-F238E27FC236}">
                  <a16:creationId xmlns:a16="http://schemas.microsoft.com/office/drawing/2014/main" id="{0E531E3C-4F5A-D941-83E8-AE1464B5A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0" name="Text Box 49">
              <a:extLst>
                <a:ext uri="{FF2B5EF4-FFF2-40B4-BE49-F238E27FC236}">
                  <a16:creationId xmlns:a16="http://schemas.microsoft.com/office/drawing/2014/main" id="{0D207251-C799-F041-9618-AD88DBAA8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235"/>
              <a:ext cx="15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Line 50">
              <a:extLst>
                <a:ext uri="{FF2B5EF4-FFF2-40B4-BE49-F238E27FC236}">
                  <a16:creationId xmlns:a16="http://schemas.microsoft.com/office/drawing/2014/main" id="{3D7847B5-06DC-744F-AFA4-710C1C3AA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2" name="Text Box 51">
              <a:extLst>
                <a:ext uri="{FF2B5EF4-FFF2-40B4-BE49-F238E27FC236}">
                  <a16:creationId xmlns:a16="http://schemas.microsoft.com/office/drawing/2014/main" id="{DDCF4509-5098-514D-8D40-9FA4EA417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options (if any)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3" name="Group 56">
            <a:extLst>
              <a:ext uri="{FF2B5EF4-FFF2-40B4-BE49-F238E27FC236}">
                <a16:creationId xmlns:a16="http://schemas.microsoft.com/office/drawing/2014/main" id="{F46ED7D0-3A4C-C74F-A2AF-2F28546928AE}"/>
              </a:ext>
            </a:extLst>
          </p:cNvPr>
          <p:cNvGrpSpPr>
            <a:grpSpLocks/>
          </p:cNvGrpSpPr>
          <p:nvPr/>
        </p:nvGrpSpPr>
        <p:grpSpPr bwMode="auto">
          <a:xfrm>
            <a:off x="1064770" y="1650761"/>
            <a:ext cx="3598863" cy="369886"/>
            <a:chOff x="-198" y="851"/>
            <a:chExt cx="2267" cy="233"/>
          </a:xfrm>
        </p:grpSpPr>
        <p:sp>
          <p:nvSpPr>
            <p:cNvPr id="154" name="Text Box 20">
              <a:extLst>
                <a:ext uri="{FF2B5EF4-FFF2-40B4-BE49-F238E27FC236}">
                  <a16:creationId xmlns:a16="http://schemas.microsoft.com/office/drawing/2014/main" id="{DD501FF6-E28D-E740-B77A-CD4A3210C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8" y="851"/>
              <a:ext cx="1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 protocol version number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5" name="Line 23">
              <a:extLst>
                <a:ext uri="{FF2B5EF4-FFF2-40B4-BE49-F238E27FC236}">
                  <a16:creationId xmlns:a16="http://schemas.microsoft.com/office/drawing/2014/main" id="{F85B0816-D21B-CB47-8C66-E05D0680E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" y="996"/>
              <a:ext cx="3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6" name="Group 57">
            <a:extLst>
              <a:ext uri="{FF2B5EF4-FFF2-40B4-BE49-F238E27FC236}">
                <a16:creationId xmlns:a16="http://schemas.microsoft.com/office/drawing/2014/main" id="{09D76537-7447-BC4F-803B-D699F93DFDEB}"/>
              </a:ext>
            </a:extLst>
          </p:cNvPr>
          <p:cNvGrpSpPr>
            <a:grpSpLocks/>
          </p:cNvGrpSpPr>
          <p:nvPr/>
        </p:nvGrpSpPr>
        <p:grpSpPr bwMode="auto">
          <a:xfrm>
            <a:off x="1228282" y="2004782"/>
            <a:ext cx="3817939" cy="369888"/>
            <a:chOff x="-95" y="1074"/>
            <a:chExt cx="2405" cy="233"/>
          </a:xfrm>
        </p:grpSpPr>
        <p:sp>
          <p:nvSpPr>
            <p:cNvPr id="157" name="Text Box 21">
              <a:extLst>
                <a:ext uri="{FF2B5EF4-FFF2-40B4-BE49-F238E27FC236}">
                  <a16:creationId xmlns:a16="http://schemas.microsoft.com/office/drawing/2014/main" id="{6BB3B2E4-B494-8F48-ADC1-00DA5E9C5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5" y="1074"/>
              <a:ext cx="18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length(bytes)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Line 24">
              <a:extLst>
                <a:ext uri="{FF2B5EF4-FFF2-40B4-BE49-F238E27FC236}">
                  <a16:creationId xmlns:a16="http://schemas.microsoft.com/office/drawing/2014/main" id="{706E58AF-5939-4644-8ECF-E13603BC2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8" y="1184"/>
              <a:ext cx="56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9" name="Group 60">
            <a:extLst>
              <a:ext uri="{FF2B5EF4-FFF2-40B4-BE49-F238E27FC236}">
                <a16:creationId xmlns:a16="http://schemas.microsoft.com/office/drawing/2014/main" id="{4258D741-EF03-AB43-8674-1FF314406AE4}"/>
              </a:ext>
            </a:extLst>
          </p:cNvPr>
          <p:cNvGrpSpPr>
            <a:grpSpLocks/>
          </p:cNvGrpSpPr>
          <p:nvPr/>
        </p:nvGrpSpPr>
        <p:grpSpPr bwMode="auto">
          <a:xfrm>
            <a:off x="151955" y="3111541"/>
            <a:ext cx="5535615" cy="1247776"/>
            <a:chOff x="-773" y="1434"/>
            <a:chExt cx="3487" cy="786"/>
          </a:xfrm>
        </p:grpSpPr>
        <p:sp>
          <p:nvSpPr>
            <p:cNvPr id="160" name="Text Box 27">
              <a:extLst>
                <a:ext uri="{FF2B5EF4-FFF2-40B4-BE49-F238E27FC236}">
                  <a16:creationId xmlns:a16="http://schemas.microsoft.com/office/drawing/2014/main" id="{2ABE1009-3567-E94C-9ECA-3B9CCF763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73" y="1987"/>
              <a:ext cx="25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upper layer protocol </a:t>
              </a: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 TCP or UDP)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Line 28">
              <a:extLst>
                <a:ext uri="{FF2B5EF4-FFF2-40B4-BE49-F238E27FC236}">
                  <a16:creationId xmlns:a16="http://schemas.microsoft.com/office/drawing/2014/main" id="{5458F48E-33B1-F14C-AC20-E862C9526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6" y="1434"/>
              <a:ext cx="948" cy="67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2" name="Group 61">
            <a:extLst>
              <a:ext uri="{FF2B5EF4-FFF2-40B4-BE49-F238E27FC236}">
                <a16:creationId xmlns:a16="http://schemas.microsoft.com/office/drawing/2014/main" id="{CACE9B0D-62D6-B34E-89A0-4E0AFCF2C3B2}"/>
              </a:ext>
            </a:extLst>
          </p:cNvPr>
          <p:cNvGrpSpPr>
            <a:grpSpLocks/>
          </p:cNvGrpSpPr>
          <p:nvPr/>
        </p:nvGrpSpPr>
        <p:grpSpPr bwMode="auto">
          <a:xfrm>
            <a:off x="8102158" y="1652352"/>
            <a:ext cx="2322512" cy="641350"/>
            <a:chOff x="4235" y="852"/>
            <a:chExt cx="1463" cy="404"/>
          </a:xfrm>
        </p:grpSpPr>
        <p:sp>
          <p:nvSpPr>
            <p:cNvPr id="163" name="Text Box 26">
              <a:extLst>
                <a:ext uri="{FF2B5EF4-FFF2-40B4-BE49-F238E27FC236}">
                  <a16:creationId xmlns:a16="http://schemas.microsoft.com/office/drawing/2014/main" id="{30E427B3-A5A5-4D4F-B92F-565A16BD6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" y="852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total datagram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length (bytes)</a:t>
              </a:r>
            </a:p>
          </p:txBody>
        </p:sp>
        <p:sp>
          <p:nvSpPr>
            <p:cNvPr id="164" name="Line 30">
              <a:extLst>
                <a:ext uri="{FF2B5EF4-FFF2-40B4-BE49-F238E27FC236}">
                  <a16:creationId xmlns:a16="http://schemas.microsoft.com/office/drawing/2014/main" id="{3AF47488-1011-A848-99D2-FC6016C55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149"/>
              <a:ext cx="4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5" name="Group 58">
            <a:extLst>
              <a:ext uri="{FF2B5EF4-FFF2-40B4-BE49-F238E27FC236}">
                <a16:creationId xmlns:a16="http://schemas.microsoft.com/office/drawing/2014/main" id="{48A836F1-05EC-DE4D-B1B8-1C5131E8EA97}"/>
              </a:ext>
            </a:extLst>
          </p:cNvPr>
          <p:cNvGrpSpPr>
            <a:grpSpLocks/>
          </p:cNvGrpSpPr>
          <p:nvPr/>
        </p:nvGrpSpPr>
        <p:grpSpPr bwMode="auto">
          <a:xfrm>
            <a:off x="2323661" y="2060348"/>
            <a:ext cx="3378202" cy="1452568"/>
            <a:chOff x="595" y="1109"/>
            <a:chExt cx="2128" cy="915"/>
          </a:xfrm>
        </p:grpSpPr>
        <p:sp>
          <p:nvSpPr>
            <p:cNvPr id="166" name="Text Box 35">
              <a:extLst>
                <a:ext uri="{FF2B5EF4-FFF2-40B4-BE49-F238E27FC236}">
                  <a16:creationId xmlns:a16="http://schemas.microsoft.com/office/drawing/2014/main" id="{30EE02F6-A328-8D46-8C08-639ED0208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" y="1307"/>
              <a:ext cx="120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“type” of service:</a:t>
              </a: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diffserv (0:5)</a:t>
              </a: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ECN (6:7)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36">
              <a:extLst>
                <a:ext uri="{FF2B5EF4-FFF2-40B4-BE49-F238E27FC236}">
                  <a16:creationId xmlns:a16="http://schemas.microsoft.com/office/drawing/2014/main" id="{F3ABE1B3-92EF-EE40-8416-0B8D319EE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109"/>
              <a:ext cx="977" cy="32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8" name="Group 62">
            <a:extLst>
              <a:ext uri="{FF2B5EF4-FFF2-40B4-BE49-F238E27FC236}">
                <a16:creationId xmlns:a16="http://schemas.microsoft.com/office/drawing/2014/main" id="{4087126E-9476-2B47-BE4F-7A42B99BC7FE}"/>
              </a:ext>
            </a:extLst>
          </p:cNvPr>
          <p:cNvGrpSpPr>
            <a:grpSpLocks/>
          </p:cNvGrpSpPr>
          <p:nvPr/>
        </p:nvGrpSpPr>
        <p:grpSpPr bwMode="auto">
          <a:xfrm>
            <a:off x="6330509" y="2273066"/>
            <a:ext cx="4110038" cy="646113"/>
            <a:chOff x="3119" y="1243"/>
            <a:chExt cx="2589" cy="407"/>
          </a:xfrm>
        </p:grpSpPr>
        <p:sp>
          <p:nvSpPr>
            <p:cNvPr id="169" name="Text Box 25">
              <a:extLst>
                <a:ext uri="{FF2B5EF4-FFF2-40B4-BE49-F238E27FC236}">
                  <a16:creationId xmlns:a16="http://schemas.microsoft.com/office/drawing/2014/main" id="{512E3B71-E3FC-D34A-9DEC-E65FCBAE3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1243"/>
              <a:ext cx="104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fragmentation/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reassembly</a:t>
              </a:r>
            </a:p>
          </p:txBody>
        </p:sp>
        <p:sp>
          <p:nvSpPr>
            <p:cNvPr id="170" name="Line 29">
              <a:extLst>
                <a:ext uri="{FF2B5EF4-FFF2-40B4-BE49-F238E27FC236}">
                  <a16:creationId xmlns:a16="http://schemas.microsoft.com/office/drawing/2014/main" id="{82BB5C8E-99D8-AB4F-812C-C8887D1E1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3" y="1358"/>
              <a:ext cx="1228" cy="1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Line 41">
              <a:extLst>
                <a:ext uri="{FF2B5EF4-FFF2-40B4-BE49-F238E27FC236}">
                  <a16:creationId xmlns:a16="http://schemas.microsoft.com/office/drawing/2014/main" id="{179D4ED7-D84C-2F4C-8903-32B5F0AEE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381" cy="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42">
              <a:extLst>
                <a:ext uri="{FF2B5EF4-FFF2-40B4-BE49-F238E27FC236}">
                  <a16:creationId xmlns:a16="http://schemas.microsoft.com/office/drawing/2014/main" id="{E9410A24-EBCE-C541-89FB-7277C9EF1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9" y="1354"/>
              <a:ext cx="1555" cy="10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3" name="Group 59">
            <a:extLst>
              <a:ext uri="{FF2B5EF4-FFF2-40B4-BE49-F238E27FC236}">
                <a16:creationId xmlns:a16="http://schemas.microsoft.com/office/drawing/2014/main" id="{F3E5E860-E3FA-1043-A7CA-31E59409DB3B}"/>
              </a:ext>
            </a:extLst>
          </p:cNvPr>
          <p:cNvGrpSpPr>
            <a:grpSpLocks/>
          </p:cNvGrpSpPr>
          <p:nvPr/>
        </p:nvGrpSpPr>
        <p:grpSpPr bwMode="auto">
          <a:xfrm>
            <a:off x="786919" y="3200477"/>
            <a:ext cx="3975103" cy="723900"/>
            <a:chOff x="-366" y="1483"/>
            <a:chExt cx="2504" cy="456"/>
          </a:xfrm>
        </p:grpSpPr>
        <p:sp>
          <p:nvSpPr>
            <p:cNvPr id="174" name="Text Box 22">
              <a:extLst>
                <a:ext uri="{FF2B5EF4-FFF2-40B4-BE49-F238E27FC236}">
                  <a16:creationId xmlns:a16="http://schemas.microsoft.com/office/drawing/2014/main" id="{F3BCF68C-C9A4-A848-9F65-D9DA862AA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6" y="1551"/>
              <a:ext cx="214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TTL: remaining  max hops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(decremented at each router)</a:t>
              </a:r>
            </a:p>
          </p:txBody>
        </p:sp>
        <p:sp>
          <p:nvSpPr>
            <p:cNvPr id="175" name="Line 48">
              <a:extLst>
                <a:ext uri="{FF2B5EF4-FFF2-40B4-BE49-F238E27FC236}">
                  <a16:creationId xmlns:a16="http://schemas.microsoft.com/office/drawing/2014/main" id="{E8C2FC41-FC21-EB4A-81CC-6A4E388FF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3" y="1483"/>
              <a:ext cx="385" cy="2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A5FB9C-8877-CF48-9B4B-0001510B0996}"/>
              </a:ext>
            </a:extLst>
          </p:cNvPr>
          <p:cNvGrpSpPr/>
          <p:nvPr/>
        </p:nvGrpSpPr>
        <p:grpSpPr>
          <a:xfrm>
            <a:off x="1134317" y="4446414"/>
            <a:ext cx="2823045" cy="2083632"/>
            <a:chOff x="419725" y="4467070"/>
            <a:chExt cx="2823045" cy="2083632"/>
          </a:xfrm>
        </p:grpSpPr>
        <p:sp>
          <p:nvSpPr>
            <p:cNvPr id="179" name="Rectangle 54">
              <a:extLst>
                <a:ext uri="{FF2B5EF4-FFF2-40B4-BE49-F238E27FC236}">
                  <a16:creationId xmlns:a16="http://schemas.microsoft.com/office/drawing/2014/main" id="{F3422680-BA18-B141-8049-75179551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93" y="4954788"/>
              <a:ext cx="2805477" cy="1465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 bytes of TCP</a:t>
              </a:r>
            </a:p>
            <a:p>
              <a:pPr marL="342900" marR="0" lvl="0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 bytes of IP</a:t>
              </a:r>
            </a:p>
            <a:p>
              <a:pPr marL="342900" marR="0" lvl="0" indent="-223838" algn="l" defTabSz="914400" rtl="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= 40 bytes + app layer overhead for TCP+IP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5B2B29C-1437-FE43-B7BB-737B9DE7CB08}"/>
                </a:ext>
              </a:extLst>
            </p:cNvPr>
            <p:cNvSpPr/>
            <p:nvPr/>
          </p:nvSpPr>
          <p:spPr>
            <a:xfrm>
              <a:off x="419725" y="4751882"/>
              <a:ext cx="2683239" cy="179882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7067E8-C930-4E4E-82B1-DB76C7299991}"/>
                </a:ext>
              </a:extLst>
            </p:cNvPr>
            <p:cNvSpPr txBox="1"/>
            <p:nvPr/>
          </p:nvSpPr>
          <p:spPr>
            <a:xfrm>
              <a:off x="599607" y="4467070"/>
              <a:ext cx="15613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overhead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5CB83E-CD83-0142-A8BA-DD13CD2B40A6}"/>
              </a:ext>
            </a:extLst>
          </p:cNvPr>
          <p:cNvGrpSpPr/>
          <p:nvPr/>
        </p:nvGrpSpPr>
        <p:grpSpPr>
          <a:xfrm>
            <a:off x="7719934" y="4348085"/>
            <a:ext cx="3971903" cy="646113"/>
            <a:chOff x="7719934" y="4348085"/>
            <a:chExt cx="3971903" cy="646113"/>
          </a:xfrm>
        </p:grpSpPr>
        <p:sp>
          <p:nvSpPr>
            <p:cNvPr id="177" name="Text Box 52">
              <a:extLst>
                <a:ext uri="{FF2B5EF4-FFF2-40B4-BE49-F238E27FC236}">
                  <a16:creationId xmlns:a16="http://schemas.microsoft.com/office/drawing/2014/main" id="{BF8FA8D1-8EB5-EC42-B60C-8F8686E92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e.g., timestamp, record route taken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7119CE-E347-CD4F-96FC-B870BFBD3116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02EBEC-D750-1C46-BDD3-4EC55628DEFF}"/>
              </a:ext>
            </a:extLst>
          </p:cNvPr>
          <p:cNvGrpSpPr/>
          <p:nvPr/>
        </p:nvGrpSpPr>
        <p:grpSpPr>
          <a:xfrm>
            <a:off x="7739650" y="3384606"/>
            <a:ext cx="3971903" cy="369332"/>
            <a:chOff x="7719934" y="4348085"/>
            <a:chExt cx="3971903" cy="369332"/>
          </a:xfrm>
        </p:grpSpPr>
        <p:sp>
          <p:nvSpPr>
            <p:cNvPr id="67" name="Text Box 52">
              <a:extLst>
                <a:ext uri="{FF2B5EF4-FFF2-40B4-BE49-F238E27FC236}">
                  <a16:creationId xmlns:a16="http://schemas.microsoft.com/office/drawing/2014/main" id="{3CBC8EE1-4E86-AC49-A4AC-FB712E2B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32-bit source IP address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DD646F6-F588-FB47-AA50-B7AAB81C8AE9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D96639F-797D-284B-91E2-801FDB799E1D}"/>
              </a:ext>
            </a:extLst>
          </p:cNvPr>
          <p:cNvGrpSpPr/>
          <p:nvPr/>
        </p:nvGrpSpPr>
        <p:grpSpPr>
          <a:xfrm>
            <a:off x="7721569" y="3862471"/>
            <a:ext cx="4181130" cy="369332"/>
            <a:chOff x="7719934" y="4348085"/>
            <a:chExt cx="4181130" cy="369332"/>
          </a:xfrm>
        </p:grpSpPr>
        <p:sp>
          <p:nvSpPr>
            <p:cNvPr id="70" name="Text Box 52">
              <a:extLst>
                <a:ext uri="{FF2B5EF4-FFF2-40B4-BE49-F238E27FC236}">
                  <a16:creationId xmlns:a16="http://schemas.microsoft.com/office/drawing/2014/main" id="{E0B8AC9F-9175-CD46-93B6-7B6E6B487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3122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32-bit destination IP address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20CCDA-7A8F-1344-9A9B-52EEE045034B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E74BE6E-3A51-9848-A524-4B01A8AE7030}"/>
              </a:ext>
            </a:extLst>
          </p:cNvPr>
          <p:cNvGrpSpPr/>
          <p:nvPr/>
        </p:nvGrpSpPr>
        <p:grpSpPr>
          <a:xfrm>
            <a:off x="7737066" y="2920899"/>
            <a:ext cx="3971903" cy="369332"/>
            <a:chOff x="7719934" y="4348085"/>
            <a:chExt cx="3971903" cy="369332"/>
          </a:xfrm>
        </p:grpSpPr>
        <p:sp>
          <p:nvSpPr>
            <p:cNvPr id="73" name="Text Box 52">
              <a:extLst>
                <a:ext uri="{FF2B5EF4-FFF2-40B4-BE49-F238E27FC236}">
                  <a16:creationId xmlns:a16="http://schemas.microsoft.com/office/drawing/2014/main" id="{A7B0ED1A-7B94-1F43-8F94-529E2D993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checksum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6BF316-20F5-9D47-88E4-912E1DFB3A16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EAE828-7047-3147-A47C-B181088247F3}"/>
              </a:ext>
            </a:extLst>
          </p:cNvPr>
          <p:cNvGrpSpPr/>
          <p:nvPr/>
        </p:nvGrpSpPr>
        <p:grpSpPr>
          <a:xfrm>
            <a:off x="8948060" y="1758043"/>
            <a:ext cx="2808718" cy="4833257"/>
            <a:chOff x="9209324" y="1834243"/>
            <a:chExt cx="2808718" cy="4833257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63DAC61-3FDE-8840-9F16-FD8E18BF0966}"/>
                </a:ext>
              </a:extLst>
            </p:cNvPr>
            <p:cNvCxnSpPr/>
            <p:nvPr/>
          </p:nvCxnSpPr>
          <p:spPr>
            <a:xfrm>
              <a:off x="11097988" y="1834243"/>
              <a:ext cx="0" cy="4833257"/>
            </a:xfrm>
            <a:prstGeom prst="straightConnector1">
              <a:avLst/>
            </a:prstGeom>
            <a:ln w="444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5FB8E8-CA23-894F-92FD-40ED972CF645}"/>
                </a:ext>
              </a:extLst>
            </p:cNvPr>
            <p:cNvCxnSpPr/>
            <p:nvPr/>
          </p:nvCxnSpPr>
          <p:spPr>
            <a:xfrm>
              <a:off x="10823536" y="1839686"/>
              <a:ext cx="600364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B2F5C4B-1186-4346-9A50-C9616F8D8E9F}"/>
                </a:ext>
              </a:extLst>
            </p:cNvPr>
            <p:cNvCxnSpPr/>
            <p:nvPr/>
          </p:nvCxnSpPr>
          <p:spPr>
            <a:xfrm>
              <a:off x="10828978" y="6645729"/>
              <a:ext cx="600364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FCABC9A-B0D4-C84D-B341-359EA25A99AD}"/>
                </a:ext>
              </a:extLst>
            </p:cNvPr>
            <p:cNvSpPr txBox="1"/>
            <p:nvPr/>
          </p:nvSpPr>
          <p:spPr>
            <a:xfrm>
              <a:off x="9209324" y="3788229"/>
              <a:ext cx="2808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Maximum length: 64K bytes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Typically: 1500 bytes or less</a:t>
              </a:r>
            </a:p>
          </p:txBody>
        </p:sp>
      </p:grp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4475E451-EA6C-E04C-BC05-BA34B2EC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layer services, focusing on data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network layer service models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forwarding versus routing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how a router works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addressing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generalized forwarding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Internet architecture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72573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in the Internet</a:t>
            </a:r>
          </a:p>
          <a:p>
            <a:pPr lvl="1"/>
            <a:r>
              <a:rPr lang="en-US" sz="2800" dirty="0"/>
              <a:t>IP protocol</a:t>
            </a:r>
          </a:p>
          <a:p>
            <a:pPr lvl="1"/>
            <a:r>
              <a:rPr lang="en-US" sz="2800" dirty="0"/>
              <a:t>NAT, middleboxes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0DE33-80BA-7C4C-A2DC-16FEA33E2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4F87F8F-A53C-824C-9A6F-AF7997886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D91C5-7E6B-064E-B644-B3D97F483120}"/>
              </a:ext>
            </a:extLst>
          </p:cNvPr>
          <p:cNvSpPr/>
          <p:nvPr/>
        </p:nvSpPr>
        <p:spPr>
          <a:xfrm>
            <a:off x="587829" y="1257300"/>
            <a:ext cx="5878285" cy="51924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D0024F-77D0-A74A-A5B5-FFFF50D1DDEC}"/>
              </a:ext>
            </a:extLst>
          </p:cNvPr>
          <p:cNvSpPr/>
          <p:nvPr/>
        </p:nvSpPr>
        <p:spPr>
          <a:xfrm>
            <a:off x="6014358" y="5165271"/>
            <a:ext cx="5878285" cy="16927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CA2E5CF7-ABDF-1E4F-BC06-A54C4E2C8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79206" y="1475622"/>
            <a:ext cx="3496144" cy="16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403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are interfaces actually connected?</a:t>
            </a:r>
          </a:p>
        </p:txBody>
      </p:sp>
      <p:grpSp>
        <p:nvGrpSpPr>
          <p:cNvPr id="83" name="Group 14">
            <a:extLst>
              <a:ext uri="{FF2B5EF4-FFF2-40B4-BE49-F238E27FC236}">
                <a16:creationId xmlns:a16="http://schemas.microsoft.com/office/drawing/2014/main" id="{181797ED-C1D3-9C46-AF50-05AA834190C9}"/>
              </a:ext>
            </a:extLst>
          </p:cNvPr>
          <p:cNvGrpSpPr>
            <a:grpSpLocks/>
          </p:cNvGrpSpPr>
          <p:nvPr/>
        </p:nvGrpSpPr>
        <p:grpSpPr bwMode="auto">
          <a:xfrm>
            <a:off x="4691921" y="2355418"/>
            <a:ext cx="3185855" cy="1323439"/>
            <a:chOff x="4692210" y="2354697"/>
            <a:chExt cx="3185636" cy="1323881"/>
          </a:xfrm>
        </p:grpSpPr>
        <p:sp>
          <p:nvSpPr>
            <p:cNvPr id="84" name="TextBox 10">
              <a:extLst>
                <a:ext uri="{FF2B5EF4-FFF2-40B4-BE49-F238E27FC236}">
                  <a16:creationId xmlns:a16="http://schemas.microsoft.com/office/drawing/2014/main" id="{C857A02E-9CF0-0148-BC47-41B31887B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210" y="2354697"/>
              <a:ext cx="2548153" cy="1323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interfaces connected by Ethernet switches</a:t>
              </a:r>
            </a:p>
          </p:txBody>
        </p:sp>
        <p:cxnSp>
          <p:nvCxnSpPr>
            <p:cNvPr id="85" name="Straight Connector 12">
              <a:extLst>
                <a:ext uri="{FF2B5EF4-FFF2-40B4-BE49-F238E27FC236}">
                  <a16:creationId xmlns:a16="http://schemas.microsoft.com/office/drawing/2014/main" id="{51DB36B2-E6A1-484F-B772-F98C78EA95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801407" y="2510599"/>
              <a:ext cx="2076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9" name="Group 15">
            <a:extLst>
              <a:ext uri="{FF2B5EF4-FFF2-40B4-BE49-F238E27FC236}">
                <a16:creationId xmlns:a16="http://schemas.microsoft.com/office/drawing/2014/main" id="{4247575D-10FD-6943-A644-EC2D2B6B26A5}"/>
              </a:ext>
            </a:extLst>
          </p:cNvPr>
          <p:cNvGrpSpPr>
            <a:grpSpLocks/>
          </p:cNvGrpSpPr>
          <p:nvPr/>
        </p:nvGrpSpPr>
        <p:grpSpPr bwMode="auto">
          <a:xfrm>
            <a:off x="7689955" y="3656040"/>
            <a:ext cx="4167265" cy="2436076"/>
            <a:chOff x="5036498" y="3790332"/>
            <a:chExt cx="4168379" cy="2435958"/>
          </a:xfrm>
        </p:grpSpPr>
        <p:pic>
          <p:nvPicPr>
            <p:cNvPr id="90" name="Picture 777" descr="access_point_stylized_small">
              <a:extLst>
                <a:ext uri="{FF2B5EF4-FFF2-40B4-BE49-F238E27FC236}">
                  <a16:creationId xmlns:a16="http://schemas.microsoft.com/office/drawing/2014/main" id="{7FB858BD-D76C-3C42-9F58-7CAE9F9A2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Box 89">
              <a:extLst>
                <a:ext uri="{FF2B5EF4-FFF2-40B4-BE49-F238E27FC236}">
                  <a16:creationId xmlns:a16="http://schemas.microsoft.com/office/drawing/2014/main" id="{CBC18245-6191-C44B-A2ED-478F0C6B5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98" y="5518438"/>
              <a:ext cx="4168379" cy="7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wireless WiFi interfaces connected by WiFi base station</a:t>
              </a:r>
            </a:p>
          </p:txBody>
        </p:sp>
        <p:cxnSp>
          <p:nvCxnSpPr>
            <p:cNvPr id="127" name="Straight Connector 90">
              <a:extLst>
                <a:ext uri="{FF2B5EF4-FFF2-40B4-BE49-F238E27FC236}">
                  <a16:creationId xmlns:a16="http://schemas.microsoft.com/office/drawing/2014/main" id="{56427654-2312-7947-B2CE-AE26D8B036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850795" y="4241577"/>
              <a:ext cx="0" cy="128909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9A41BCF-31EA-6747-9E6D-B126CC753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751" y="4355476"/>
            <a:ext cx="432153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 now: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don</a:t>
            </a:r>
            <a:r>
              <a:rPr kumimoji="0" lang="fr-F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need to worry about how one interface is connected to another (with no intervening router)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9B5261-3EAB-2D49-8E78-BC9943D92A14}"/>
              </a:ext>
            </a:extLst>
          </p:cNvPr>
          <p:cNvGrpSpPr/>
          <p:nvPr/>
        </p:nvGrpSpPr>
        <p:grpSpPr>
          <a:xfrm>
            <a:off x="7865822" y="1784294"/>
            <a:ext cx="3069150" cy="1444428"/>
            <a:chOff x="7865822" y="1784294"/>
            <a:chExt cx="3069150" cy="144442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DFEFA8-1282-FF40-BD4C-03D667AB1031}"/>
                </a:ext>
              </a:extLst>
            </p:cNvPr>
            <p:cNvCxnSpPr/>
            <p:nvPr/>
          </p:nvCxnSpPr>
          <p:spPr>
            <a:xfrm>
              <a:off x="8043483" y="1784294"/>
              <a:ext cx="0" cy="1217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00917B6-4D2A-1447-AC8E-DD9FD8DF7959}"/>
                </a:ext>
              </a:extLst>
            </p:cNvPr>
            <p:cNvGrpSpPr/>
            <p:nvPr/>
          </p:nvGrpSpPr>
          <p:grpSpPr>
            <a:xfrm>
              <a:off x="7865822" y="2488367"/>
              <a:ext cx="618612" cy="329734"/>
              <a:chOff x="3668110" y="2448910"/>
              <a:chExt cx="3794234" cy="216513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462ED61-9088-7C48-A139-A37BDD62352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B4C0890-1563-5B4E-ACB5-504ACEF8EE0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163142D-79D9-CA47-86D6-423C0461A95C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60D38385-0131-EF44-8639-0E7A18B271C1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62C5F6DA-5794-D249-83AE-49E4169347F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B2A3A623-A889-E445-8784-88B3A17C9560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BABC54DF-BC7A-F74E-A41E-161A8BDBB36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856FEB0-8BD1-0347-822A-8A65DF932CFB}"/>
                </a:ext>
              </a:extLst>
            </p:cNvPr>
            <p:cNvCxnSpPr>
              <a:cxnSpLocks/>
            </p:cNvCxnSpPr>
            <p:nvPr/>
          </p:nvCxnSpPr>
          <p:spPr>
            <a:xfrm>
              <a:off x="10631585" y="1932648"/>
              <a:ext cx="0" cy="1296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0EBB62F-C388-9D4B-879D-64A6164175C6}"/>
                </a:ext>
              </a:extLst>
            </p:cNvPr>
            <p:cNvGrpSpPr/>
            <p:nvPr/>
          </p:nvGrpSpPr>
          <p:grpSpPr>
            <a:xfrm>
              <a:off x="10316360" y="2442512"/>
              <a:ext cx="618612" cy="329734"/>
              <a:chOff x="3668110" y="2448910"/>
              <a:chExt cx="3794234" cy="2165130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3DB56F9-0FDE-6541-B8CC-3E2797805A5B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7BB629E8-44BE-7747-A8F6-8CD73A9AB7F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29181AAA-C35B-0544-9F11-9BBCE39A6033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44355D4E-8E7E-194A-9B67-E192E2C8EFCC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9D3A264F-5E88-2248-B832-3FE41DE461C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21A4184B-F6E1-574A-AAE3-3B57512BD891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46A6325B-D7F7-6E4C-8D67-739D7B46C64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96" name="Rectangle 3">
            <a:extLst>
              <a:ext uri="{FF2B5EF4-FFF2-40B4-BE49-F238E27FC236}">
                <a16:creationId xmlns:a16="http://schemas.microsoft.com/office/drawing/2014/main" id="{A87F322D-3466-204B-B679-F084906FBD9F}"/>
              </a:ext>
            </a:extLst>
          </p:cNvPr>
          <p:cNvSpPr txBox="1">
            <a:spLocks noChangeArrowheads="1"/>
          </p:cNvSpPr>
          <p:nvPr/>
        </p:nvSpPr>
        <p:spPr>
          <a:xfrm>
            <a:off x="884650" y="2297495"/>
            <a:ext cx="3496144" cy="106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3889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we’ll learn about that in chapters 6, 7</a:t>
            </a:r>
          </a:p>
        </p:txBody>
      </p:sp>
      <p:sp>
        <p:nvSpPr>
          <p:cNvPr id="97" name="Slide Number Placeholder 3">
            <a:extLst>
              <a:ext uri="{FF2B5EF4-FFF2-40B4-BE49-F238E27FC236}">
                <a16:creationId xmlns:a16="http://schemas.microsoft.com/office/drawing/2014/main" id="{10F2AE14-AC2A-7F49-A403-9BBB21AF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5504825" cy="221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What’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 subnet 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 interfaces that can physically reach each other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without passing through an intervening router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6" name="Text Box 56">
            <a:extLst>
              <a:ext uri="{FF2B5EF4-FFF2-40B4-BE49-F238E27FC236}">
                <a16:creationId xmlns:a16="http://schemas.microsoft.com/office/drawing/2014/main" id="{B04BC199-4923-444E-942F-BE2C9E1E7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084" y="5139102"/>
            <a:ext cx="372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 consisting of 3 subnets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822ACC87-727D-F940-A3A4-2EF4866EA13E}"/>
              </a:ext>
            </a:extLst>
          </p:cNvPr>
          <p:cNvSpPr txBox="1">
            <a:spLocks noChangeArrowheads="1"/>
          </p:cNvSpPr>
          <p:nvPr/>
        </p:nvSpPr>
        <p:spPr>
          <a:xfrm>
            <a:off x="923879" y="3718261"/>
            <a:ext cx="6050358" cy="266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addresses have structure: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part: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devices in same subnet have common high order bits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part: remaining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low order bits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EA981E4D-2FB9-F04E-A3CD-C63BFC66A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5504825" cy="498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 for defining subnets: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detach each interface from its host or router, creating “islands” of isolated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isolated network is called a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3105E2-3EAE-884F-AE2D-429232EDEC1E}"/>
              </a:ext>
            </a:extLst>
          </p:cNvPr>
          <p:cNvGrpSpPr/>
          <p:nvPr/>
        </p:nvGrpSpPr>
        <p:grpSpPr>
          <a:xfrm>
            <a:off x="7112000" y="1378861"/>
            <a:ext cx="4343400" cy="3560762"/>
            <a:chOff x="7112000" y="1378861"/>
            <a:chExt cx="4343400" cy="3560762"/>
          </a:xfrm>
        </p:grpSpPr>
        <p:grpSp>
          <p:nvGrpSpPr>
            <p:cNvPr id="105" name="Group 73">
              <a:extLst>
                <a:ext uri="{FF2B5EF4-FFF2-40B4-BE49-F238E27FC236}">
                  <a16:creationId xmlns:a16="http://schemas.microsoft.com/office/drawing/2014/main" id="{BEA334FB-481B-E049-A8E8-9D0AC1C04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6763" y="1378861"/>
              <a:ext cx="641350" cy="558800"/>
              <a:chOff x="-44" y="1473"/>
              <a:chExt cx="981" cy="1105"/>
            </a:xfrm>
          </p:grpSpPr>
          <p:pic>
            <p:nvPicPr>
              <p:cNvPr id="106" name="Picture 74" descr="desktop_computer_stylized_medium">
                <a:extLst>
                  <a:ext uri="{FF2B5EF4-FFF2-40B4-BE49-F238E27FC236}">
                    <a16:creationId xmlns:a16="http://schemas.microsoft.com/office/drawing/2014/main" id="{0FB216A8-4F98-AA46-B532-32518B83E6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75">
                <a:extLst>
                  <a:ext uri="{FF2B5EF4-FFF2-40B4-BE49-F238E27FC236}">
                    <a16:creationId xmlns:a16="http://schemas.microsoft.com/office/drawing/2014/main" id="{871AC4D7-8642-7D44-9317-417B5F8F859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8" name="Group 80">
              <a:extLst>
                <a:ext uri="{FF2B5EF4-FFF2-40B4-BE49-F238E27FC236}">
                  <a16:creationId xmlns:a16="http://schemas.microsoft.com/office/drawing/2014/main" id="{0EF95EC3-C2D4-9E4C-9521-F92B5B88A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2000" y="1977348"/>
              <a:ext cx="641350" cy="558800"/>
              <a:chOff x="-44" y="1473"/>
              <a:chExt cx="981" cy="1105"/>
            </a:xfrm>
          </p:grpSpPr>
          <p:pic>
            <p:nvPicPr>
              <p:cNvPr id="109" name="Picture 81" descr="desktop_computer_stylized_medium">
                <a:extLst>
                  <a:ext uri="{FF2B5EF4-FFF2-40B4-BE49-F238E27FC236}">
                    <a16:creationId xmlns:a16="http://schemas.microsoft.com/office/drawing/2014/main" id="{BE8FC295-C7B7-C84A-9639-AAA68495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82">
                <a:extLst>
                  <a:ext uri="{FF2B5EF4-FFF2-40B4-BE49-F238E27FC236}">
                    <a16:creationId xmlns:a16="http://schemas.microsoft.com/office/drawing/2014/main" id="{31D155CD-E402-954B-8FA1-5955CB0585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" name="Group 83">
              <a:extLst>
                <a:ext uri="{FF2B5EF4-FFF2-40B4-BE49-F238E27FC236}">
                  <a16:creationId xmlns:a16="http://schemas.microsoft.com/office/drawing/2014/main" id="{BF765BCF-419D-4F4C-A66F-45A7F9698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0575" y="2586948"/>
              <a:ext cx="641350" cy="558800"/>
              <a:chOff x="-44" y="1473"/>
              <a:chExt cx="981" cy="1105"/>
            </a:xfrm>
          </p:grpSpPr>
          <p:pic>
            <p:nvPicPr>
              <p:cNvPr id="112" name="Picture 84" descr="desktop_computer_stylized_medium">
                <a:extLst>
                  <a:ext uri="{FF2B5EF4-FFF2-40B4-BE49-F238E27FC236}">
                    <a16:creationId xmlns:a16="http://schemas.microsoft.com/office/drawing/2014/main" id="{84119354-B347-3240-8A47-9B56540D7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Freeform 85">
                <a:extLst>
                  <a:ext uri="{FF2B5EF4-FFF2-40B4-BE49-F238E27FC236}">
                    <a16:creationId xmlns:a16="http://schemas.microsoft.com/office/drawing/2014/main" id="{8CC47AE7-EF7A-D54F-96D6-26C222D4F8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4" name="Group 87">
              <a:extLst>
                <a:ext uri="{FF2B5EF4-FFF2-40B4-BE49-F238E27FC236}">
                  <a16:creationId xmlns:a16="http://schemas.microsoft.com/office/drawing/2014/main" id="{9C4422EF-C252-1145-92D8-74A11BEA28D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799763" y="1536023"/>
              <a:ext cx="641350" cy="558800"/>
              <a:chOff x="-44" y="1473"/>
              <a:chExt cx="981" cy="1105"/>
            </a:xfrm>
          </p:grpSpPr>
          <p:pic>
            <p:nvPicPr>
              <p:cNvPr id="115" name="Picture 88" descr="desktop_computer_stylized_medium">
                <a:extLst>
                  <a:ext uri="{FF2B5EF4-FFF2-40B4-BE49-F238E27FC236}">
                    <a16:creationId xmlns:a16="http://schemas.microsoft.com/office/drawing/2014/main" id="{3A21162C-4ABF-5B4D-B741-3AA5F44ADB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Freeform 89">
                <a:extLst>
                  <a:ext uri="{FF2B5EF4-FFF2-40B4-BE49-F238E27FC236}">
                    <a16:creationId xmlns:a16="http://schemas.microsoft.com/office/drawing/2014/main" id="{8790702D-4218-6844-AB6C-19506FCB03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7" name="Group 90">
              <a:extLst>
                <a:ext uri="{FF2B5EF4-FFF2-40B4-BE49-F238E27FC236}">
                  <a16:creationId xmlns:a16="http://schemas.microsoft.com/office/drawing/2014/main" id="{5150C92F-F48E-A84A-9BF4-E37FE680353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814050" y="2815548"/>
              <a:ext cx="641350" cy="558800"/>
              <a:chOff x="-44" y="1473"/>
              <a:chExt cx="981" cy="1105"/>
            </a:xfrm>
          </p:grpSpPr>
          <p:pic>
            <p:nvPicPr>
              <p:cNvPr id="118" name="Picture 91" descr="desktop_computer_stylized_medium">
                <a:extLst>
                  <a:ext uri="{FF2B5EF4-FFF2-40B4-BE49-F238E27FC236}">
                    <a16:creationId xmlns:a16="http://schemas.microsoft.com/office/drawing/2014/main" id="{EFC7BB82-D0BA-FF48-BCED-67929C19E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92">
                <a:extLst>
                  <a:ext uri="{FF2B5EF4-FFF2-40B4-BE49-F238E27FC236}">
                    <a16:creationId xmlns:a16="http://schemas.microsoft.com/office/drawing/2014/main" id="{812216D8-CF55-8E49-93DB-7771EC121C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0" name="Group 93">
              <a:extLst>
                <a:ext uri="{FF2B5EF4-FFF2-40B4-BE49-F238E27FC236}">
                  <a16:creationId xmlns:a16="http://schemas.microsoft.com/office/drawing/2014/main" id="{737C2567-35F0-FD42-AC57-E3D8F89E42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715500" y="4339548"/>
              <a:ext cx="641350" cy="558800"/>
              <a:chOff x="-44" y="1473"/>
              <a:chExt cx="981" cy="1105"/>
            </a:xfrm>
          </p:grpSpPr>
          <p:pic>
            <p:nvPicPr>
              <p:cNvPr id="121" name="Picture 94" descr="desktop_computer_stylized_medium">
                <a:extLst>
                  <a:ext uri="{FF2B5EF4-FFF2-40B4-BE49-F238E27FC236}">
                    <a16:creationId xmlns:a16="http://schemas.microsoft.com/office/drawing/2014/main" id="{1C8D42B4-68A5-5A41-9961-FA7E0721D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Freeform 95">
                <a:extLst>
                  <a:ext uri="{FF2B5EF4-FFF2-40B4-BE49-F238E27FC236}">
                    <a16:creationId xmlns:a16="http://schemas.microsoft.com/office/drawing/2014/main" id="{F4363C98-80EE-9645-8C79-355EF0EF3B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3" name="Group 96">
              <a:extLst>
                <a:ext uri="{FF2B5EF4-FFF2-40B4-BE49-F238E27FC236}">
                  <a16:creationId xmlns:a16="http://schemas.microsoft.com/office/drawing/2014/main" id="{32AAD107-7119-2240-A3B7-72F4CCB7B2B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51863" y="4380823"/>
              <a:ext cx="641350" cy="558800"/>
              <a:chOff x="-44" y="1473"/>
              <a:chExt cx="981" cy="1105"/>
            </a:xfrm>
          </p:grpSpPr>
          <p:pic>
            <p:nvPicPr>
              <p:cNvPr id="124" name="Picture 97" descr="desktop_computer_stylized_medium">
                <a:extLst>
                  <a:ext uri="{FF2B5EF4-FFF2-40B4-BE49-F238E27FC236}">
                    <a16:creationId xmlns:a16="http://schemas.microsoft.com/office/drawing/2014/main" id="{FCC6FBDB-2C4D-F445-9734-8B3341F221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98">
                <a:extLst>
                  <a:ext uri="{FF2B5EF4-FFF2-40B4-BE49-F238E27FC236}">
                    <a16:creationId xmlns:a16="http://schemas.microsoft.com/office/drawing/2014/main" id="{1A19AAE9-A155-8743-989B-46EA585FAA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47621971-34E0-CC48-A19B-037E3093111E}"/>
                </a:ext>
              </a:extLst>
            </p:cNvPr>
            <p:cNvGrpSpPr/>
            <p:nvPr/>
          </p:nvGrpSpPr>
          <p:grpSpPr>
            <a:xfrm>
              <a:off x="9053641" y="2438501"/>
              <a:ext cx="632991" cy="300938"/>
              <a:chOff x="7493876" y="2774731"/>
              <a:chExt cx="1481958" cy="894622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6FB98C3C-BD15-1E4E-8161-5771358A56F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CCEC270-4E3D-3340-AFF2-3620AE4874F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6728EBC2-F374-244F-8DF6-ECD78FFF853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7FC2F874-C457-C14E-83DC-0F8852485FD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8029F755-13C4-CD49-A357-AE486E655D3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3A5A8F28-09DA-664C-9D32-7EA01040A2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2ECA3380-F117-EF47-A645-2BCD02B473A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2" name="Text Box 61">
            <a:extLst>
              <a:ext uri="{FF2B5EF4-FFF2-40B4-BE49-F238E27FC236}">
                <a16:creationId xmlns:a16="http://schemas.microsoft.com/office/drawing/2014/main" id="{7450CD71-0D9C-984C-A299-445FA3B3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921" y="5092127"/>
            <a:ext cx="58637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mask: /24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(high-order 24 bits: subnet part of IP address)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6CE07F-517D-D649-BF67-8C5DA464C516}"/>
              </a:ext>
            </a:extLst>
          </p:cNvPr>
          <p:cNvGrpSpPr/>
          <p:nvPr/>
        </p:nvGrpSpPr>
        <p:grpSpPr>
          <a:xfrm>
            <a:off x="6239437" y="3859589"/>
            <a:ext cx="2574780" cy="707886"/>
            <a:chOff x="6239437" y="3859589"/>
            <a:chExt cx="2574780" cy="707886"/>
          </a:xfrm>
        </p:grpSpPr>
        <p:sp>
          <p:nvSpPr>
            <p:cNvPr id="64" name="Text Box 193">
              <a:extLst>
                <a:ext uri="{FF2B5EF4-FFF2-40B4-BE49-F238E27FC236}">
                  <a16:creationId xmlns:a16="http://schemas.microsoft.com/office/drawing/2014/main" id="{B341E022-809C-9E40-A0E3-3806FF4B1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9437" y="3859589"/>
              <a:ext cx="160813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223.1.3.0/24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EDDBC1-46EB-B24C-ABD2-2797AD0BA288}"/>
                </a:ext>
              </a:extLst>
            </p:cNvPr>
            <p:cNvCxnSpPr/>
            <p:nvPr/>
          </p:nvCxnSpPr>
          <p:spPr>
            <a:xfrm>
              <a:off x="7794885" y="4062334"/>
              <a:ext cx="1019332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4FCA67-63DE-A64A-89C3-5E342AE7599A}"/>
              </a:ext>
            </a:extLst>
          </p:cNvPr>
          <p:cNvGrpSpPr/>
          <p:nvPr/>
        </p:nvGrpSpPr>
        <p:grpSpPr>
          <a:xfrm>
            <a:off x="7255489" y="607842"/>
            <a:ext cx="2491388" cy="1475790"/>
            <a:chOff x="7255489" y="607842"/>
            <a:chExt cx="2491388" cy="1475790"/>
          </a:xfrm>
        </p:grpSpPr>
        <p:sp>
          <p:nvSpPr>
            <p:cNvPr id="68" name="Text Box 191">
              <a:extLst>
                <a:ext uri="{FF2B5EF4-FFF2-40B4-BE49-F238E27FC236}">
                  <a16:creationId xmlns:a16="http://schemas.microsoft.com/office/drawing/2014/main" id="{C380DA30-290E-7D46-8D2C-61FF9FCC9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489" y="607842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223.1.1.0/24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E8DEE4-EB84-5C43-B29D-2451810BCA99}"/>
                </a:ext>
              </a:extLst>
            </p:cNvPr>
            <p:cNvCxnSpPr/>
            <p:nvPr/>
          </p:nvCxnSpPr>
          <p:spPr>
            <a:xfrm>
              <a:off x="8289561" y="944379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EDEA9F-4F4C-914B-B7D0-5AA93608D0D4}"/>
              </a:ext>
            </a:extLst>
          </p:cNvPr>
          <p:cNvGrpSpPr/>
          <p:nvPr/>
        </p:nvGrpSpPr>
        <p:grpSpPr>
          <a:xfrm>
            <a:off x="9531133" y="1000631"/>
            <a:ext cx="2491388" cy="1475243"/>
            <a:chOff x="9531133" y="1000631"/>
            <a:chExt cx="2491388" cy="1475243"/>
          </a:xfrm>
        </p:grpSpPr>
        <p:sp>
          <p:nvSpPr>
            <p:cNvPr id="63" name="Text Box 192">
              <a:extLst>
                <a:ext uri="{FF2B5EF4-FFF2-40B4-BE49-F238E27FC236}">
                  <a16:creationId xmlns:a16="http://schemas.microsoft.com/office/drawing/2014/main" id="{30FD6D85-B71D-B84A-94A4-AB27D89C2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1133" y="1000631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223.1.2.0/24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F2C7676-1B9E-6D42-9EC4-80E440D8B177}"/>
                </a:ext>
              </a:extLst>
            </p:cNvPr>
            <p:cNvCxnSpPr/>
            <p:nvPr/>
          </p:nvCxnSpPr>
          <p:spPr>
            <a:xfrm>
              <a:off x="10630525" y="1336621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FFB91F34-0D24-7E4B-BB9F-5412CC114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3643859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1015714" y="1485533"/>
            <a:ext cx="2992759" cy="282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the subnets?</a:t>
            </a:r>
          </a:p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are the /24 subnet addresses?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AAAD98F7-32F1-BF4B-98CB-45DEB61CE5A7}"/>
              </a:ext>
            </a:extLst>
          </p:cNvPr>
          <p:cNvSpPr>
            <a:spLocks/>
          </p:cNvSpPr>
          <p:nvPr/>
        </p:nvSpPr>
        <p:spPr bwMode="auto">
          <a:xfrm>
            <a:off x="7898119" y="2985309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6488F527-6BB3-D24E-8C51-EEDC124AD307}"/>
              </a:ext>
            </a:extLst>
          </p:cNvPr>
          <p:cNvSpPr>
            <a:spLocks/>
          </p:cNvSpPr>
          <p:nvPr/>
        </p:nvSpPr>
        <p:spPr bwMode="auto">
          <a:xfrm>
            <a:off x="6699842" y="4496609"/>
            <a:ext cx="2098623" cy="361221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BB5B858F-E6BD-CD40-8B14-32C4CBF3D8BB}"/>
              </a:ext>
            </a:extLst>
          </p:cNvPr>
          <p:cNvSpPr>
            <a:spLocks/>
          </p:cNvSpPr>
          <p:nvPr/>
        </p:nvSpPr>
        <p:spPr bwMode="auto">
          <a:xfrm>
            <a:off x="6345544" y="2909109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75589C7B-69B2-8940-9517-2C5A1E5A6E79}"/>
              </a:ext>
            </a:extLst>
          </p:cNvPr>
          <p:cNvSpPr>
            <a:spLocks/>
          </p:cNvSpPr>
          <p:nvPr/>
        </p:nvSpPr>
        <p:spPr bwMode="auto">
          <a:xfrm rot="5265760">
            <a:off x="7334817" y="866004"/>
            <a:ext cx="1078238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Line 14">
            <a:extLst>
              <a:ext uri="{FF2B5EF4-FFF2-40B4-BE49-F238E27FC236}">
                <a16:creationId xmlns:a16="http://schemas.microsoft.com/office/drawing/2014/main" id="{A27AACF9-29AB-1F42-A979-89DBCB8DC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9357" y="1956609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 Box 15">
            <a:extLst>
              <a:ext uri="{FF2B5EF4-FFF2-40B4-BE49-F238E27FC236}">
                <a16:creationId xmlns:a16="http://schemas.microsoft.com/office/drawing/2014/main" id="{86ABE5DC-F743-3B4F-90D0-2B2BE524A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456" y="14038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8DA80CA3-4BFA-544E-B250-26C540FF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572" y="2218547"/>
            <a:ext cx="309562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17">
            <a:extLst>
              <a:ext uri="{FF2B5EF4-FFF2-40B4-BE49-F238E27FC236}">
                <a16:creationId xmlns:a16="http://schemas.microsoft.com/office/drawing/2014/main" id="{BE68A712-57FB-6F4C-A3FB-152525A06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846" y="212767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 Box 18">
            <a:extLst>
              <a:ext uri="{FF2B5EF4-FFF2-40B4-BE49-F238E27FC236}">
                <a16:creationId xmlns:a16="http://schemas.microsoft.com/office/drawing/2014/main" id="{9676552A-43A0-714A-AEA1-0C4E2D4C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925" y="151445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" name="Freeform 19">
            <a:extLst>
              <a:ext uri="{FF2B5EF4-FFF2-40B4-BE49-F238E27FC236}">
                <a16:creationId xmlns:a16="http://schemas.microsoft.com/office/drawing/2014/main" id="{CCFF2B55-E38D-3247-9770-7C4658805194}"/>
              </a:ext>
            </a:extLst>
          </p:cNvPr>
          <p:cNvSpPr>
            <a:spLocks/>
          </p:cNvSpPr>
          <p:nvPr/>
        </p:nvSpPr>
        <p:spPr bwMode="auto">
          <a:xfrm>
            <a:off x="5405744" y="4847609"/>
            <a:ext cx="1539875" cy="1070265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Line 34">
            <a:extLst>
              <a:ext uri="{FF2B5EF4-FFF2-40B4-BE49-F238E27FC236}">
                <a16:creationId xmlns:a16="http://schemas.microsoft.com/office/drawing/2014/main" id="{5BEBE0C0-602D-CA47-91CB-81EACE749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394" y="4833159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Text Box 40">
            <a:extLst>
              <a:ext uri="{FF2B5EF4-FFF2-40B4-BE49-F238E27FC236}">
                <a16:creationId xmlns:a16="http://schemas.microsoft.com/office/drawing/2014/main" id="{EFBEBACC-6C23-394B-9616-85081FAC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633" y="5561966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8" name="Rectangle 42">
            <a:extLst>
              <a:ext uri="{FF2B5EF4-FFF2-40B4-BE49-F238E27FC236}">
                <a16:creationId xmlns:a16="http://schemas.microsoft.com/office/drawing/2014/main" id="{4463C3B6-3442-A848-96F8-45BDEAD6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914" y="495857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Text Box 43">
            <a:extLst>
              <a:ext uri="{FF2B5EF4-FFF2-40B4-BE49-F238E27FC236}">
                <a16:creationId xmlns:a16="http://schemas.microsoft.com/office/drawing/2014/main" id="{0DD50976-05F4-7849-BC93-4C4F6CC5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277" y="48759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Freeform 45">
            <a:extLst>
              <a:ext uri="{FF2B5EF4-FFF2-40B4-BE49-F238E27FC236}">
                <a16:creationId xmlns:a16="http://schemas.microsoft.com/office/drawing/2014/main" id="{2242FC36-42F5-C242-B9D7-9C37B5FAD3AB}"/>
              </a:ext>
            </a:extLst>
          </p:cNvPr>
          <p:cNvSpPr>
            <a:spLocks/>
          </p:cNvSpPr>
          <p:nvPr/>
        </p:nvSpPr>
        <p:spPr bwMode="auto">
          <a:xfrm>
            <a:off x="8423582" y="4858944"/>
            <a:ext cx="1539875" cy="112977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6B24106E-72F9-F24A-B2D8-8555ACB90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0344" y="4852209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 Box 66">
            <a:extLst>
              <a:ext uri="{FF2B5EF4-FFF2-40B4-BE49-F238E27FC236}">
                <a16:creationId xmlns:a16="http://schemas.microsoft.com/office/drawing/2014/main" id="{23AF778F-58D8-8A4E-9DBF-1A23C345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8446" y="575766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5" name="Text Box 67">
            <a:extLst>
              <a:ext uri="{FF2B5EF4-FFF2-40B4-BE49-F238E27FC236}">
                <a16:creationId xmlns:a16="http://schemas.microsoft.com/office/drawing/2014/main" id="{C3593735-4F8F-8145-8D53-54EE001CC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662" y="56593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Rectangle 68">
            <a:extLst>
              <a:ext uri="{FF2B5EF4-FFF2-40B4-BE49-F238E27FC236}">
                <a16:creationId xmlns:a16="http://schemas.microsoft.com/office/drawing/2014/main" id="{307F4518-61FD-6F49-B353-C7206508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07" y="495222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7" name="Text Box 69">
            <a:extLst>
              <a:ext uri="{FF2B5EF4-FFF2-40B4-BE49-F238E27FC236}">
                <a16:creationId xmlns:a16="http://schemas.microsoft.com/office/drawing/2014/main" id="{886AD721-E620-3744-9A4F-14D91106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888" y="4864398"/>
            <a:ext cx="1067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223.1.3.27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Text Box 86">
            <a:extLst>
              <a:ext uri="{FF2B5EF4-FFF2-40B4-BE49-F238E27FC236}">
                <a16:creationId xmlns:a16="http://schemas.microsoft.com/office/drawing/2014/main" id="{3F0DAD26-C5A6-A649-906B-10FDCAFA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232" y="55823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223.1.1.2</a:t>
            </a:r>
          </a:p>
        </p:txBody>
      </p:sp>
      <p:sp>
        <p:nvSpPr>
          <p:cNvPr id="143" name="Line 87">
            <a:extLst>
              <a:ext uri="{FF2B5EF4-FFF2-40B4-BE49-F238E27FC236}">
                <a16:creationId xmlns:a16="http://schemas.microsoft.com/office/drawing/2014/main" id="{F47550F3-7907-044F-86DE-F56147AC60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4119" y="2928159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Line 88">
            <a:extLst>
              <a:ext uri="{FF2B5EF4-FFF2-40B4-BE49-F238E27FC236}">
                <a16:creationId xmlns:a16="http://schemas.microsoft.com/office/drawing/2014/main" id="{EE6A5D44-6552-2043-ACBE-313489114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88594" y="2909109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Line 89">
            <a:extLst>
              <a:ext uri="{FF2B5EF4-FFF2-40B4-BE49-F238E27FC236}">
                <a16:creationId xmlns:a16="http://schemas.microsoft.com/office/drawing/2014/main" id="{CBC592C5-3F61-4843-8C7F-5AE59C4808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64619" y="4671234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 Box 90">
            <a:extLst>
              <a:ext uri="{FF2B5EF4-FFF2-40B4-BE49-F238E27FC236}">
                <a16:creationId xmlns:a16="http://schemas.microsoft.com/office/drawing/2014/main" id="{CFD1C51D-A458-6443-B0F5-946E54EC1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969" y="28217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Text Box 91">
            <a:extLst>
              <a:ext uri="{FF2B5EF4-FFF2-40B4-BE49-F238E27FC236}">
                <a16:creationId xmlns:a16="http://schemas.microsoft.com/office/drawing/2014/main" id="{F8EF7741-B8E7-0B4C-A5A4-FDEF5DDBC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4294" y="41076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Text Box 92">
            <a:extLst>
              <a:ext uri="{FF2B5EF4-FFF2-40B4-BE49-F238E27FC236}">
                <a16:creationId xmlns:a16="http://schemas.microsoft.com/office/drawing/2014/main" id="{F359ED7A-71A8-044C-9CEA-745EBF3D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044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93">
            <a:extLst>
              <a:ext uri="{FF2B5EF4-FFF2-40B4-BE49-F238E27FC236}">
                <a16:creationId xmlns:a16="http://schemas.microsoft.com/office/drawing/2014/main" id="{DF8BBCE7-EB2F-F445-91D0-25BC1FEF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269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94">
            <a:extLst>
              <a:ext uri="{FF2B5EF4-FFF2-40B4-BE49-F238E27FC236}">
                <a16:creationId xmlns:a16="http://schemas.microsoft.com/office/drawing/2014/main" id="{BB95AD39-A2CC-3846-8811-C2F30E962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944" y="40695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95">
            <a:extLst>
              <a:ext uri="{FF2B5EF4-FFF2-40B4-BE49-F238E27FC236}">
                <a16:creationId xmlns:a16="http://schemas.microsoft.com/office/drawing/2014/main" id="{B3DB2C6D-56D0-A34E-9FEE-77AC692B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719" y="283132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A0FD3-CBB5-2343-99A4-E0BB72F75639}"/>
              </a:ext>
            </a:extLst>
          </p:cNvPr>
          <p:cNvCxnSpPr>
            <a:cxnSpLocks/>
          </p:cNvCxnSpPr>
          <p:nvPr/>
        </p:nvCxnSpPr>
        <p:spPr>
          <a:xfrm>
            <a:off x="7907727" y="1333593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AEE092-30DA-494C-AE90-7728B58690D0}"/>
              </a:ext>
            </a:extLst>
          </p:cNvPr>
          <p:cNvCxnSpPr>
            <a:cxnSpLocks/>
          </p:cNvCxnSpPr>
          <p:nvPr/>
        </p:nvCxnSpPr>
        <p:spPr>
          <a:xfrm>
            <a:off x="7077714" y="1391530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086C16F-8606-3B4A-BB18-E0F253FB3149}"/>
              </a:ext>
            </a:extLst>
          </p:cNvPr>
          <p:cNvCxnSpPr>
            <a:cxnSpLocks/>
          </p:cNvCxnSpPr>
          <p:nvPr/>
        </p:nvCxnSpPr>
        <p:spPr>
          <a:xfrm>
            <a:off x="8747817" y="13499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0106E0D-D297-8345-A153-BA8DF38B54B6}"/>
              </a:ext>
            </a:extLst>
          </p:cNvPr>
          <p:cNvCxnSpPr>
            <a:cxnSpLocks/>
          </p:cNvCxnSpPr>
          <p:nvPr/>
        </p:nvCxnSpPr>
        <p:spPr>
          <a:xfrm>
            <a:off x="9721099" y="58457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DBA2B390-640A-BF4F-B0C4-F7EEFDFF4607}"/>
              </a:ext>
            </a:extLst>
          </p:cNvPr>
          <p:cNvCxnSpPr>
            <a:cxnSpLocks/>
          </p:cNvCxnSpPr>
          <p:nvPr/>
        </p:nvCxnSpPr>
        <p:spPr>
          <a:xfrm>
            <a:off x="8855191" y="58319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2E8D2E3-F3B0-7C43-AED8-9F54D363C86C}"/>
              </a:ext>
            </a:extLst>
          </p:cNvPr>
          <p:cNvCxnSpPr>
            <a:cxnSpLocks/>
          </p:cNvCxnSpPr>
          <p:nvPr/>
        </p:nvCxnSpPr>
        <p:spPr>
          <a:xfrm>
            <a:off x="6527626" y="57176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91D6F8F-07FB-A848-ACDB-E5F5A82CB4D5}"/>
              </a:ext>
            </a:extLst>
          </p:cNvPr>
          <p:cNvCxnSpPr>
            <a:cxnSpLocks/>
          </p:cNvCxnSpPr>
          <p:nvPr/>
        </p:nvCxnSpPr>
        <p:spPr>
          <a:xfrm>
            <a:off x="5734453" y="57557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4022FF-D8F0-934B-89EC-002E67A42DFB}"/>
              </a:ext>
            </a:extLst>
          </p:cNvPr>
          <p:cNvGrpSpPr/>
          <p:nvPr/>
        </p:nvGrpSpPr>
        <p:grpSpPr>
          <a:xfrm>
            <a:off x="5269942" y="831439"/>
            <a:ext cx="4571749" cy="5747039"/>
            <a:chOff x="3921589" y="800442"/>
            <a:chExt cx="4571749" cy="5747039"/>
          </a:xfrm>
        </p:grpSpPr>
        <p:grpSp>
          <p:nvGrpSpPr>
            <p:cNvPr id="193" name="Group 127">
              <a:extLst>
                <a:ext uri="{FF2B5EF4-FFF2-40B4-BE49-F238E27FC236}">
                  <a16:creationId xmlns:a16="http://schemas.microsoft.com/office/drawing/2014/main" id="{3F21DB98-90D0-2949-9B59-D897E6BF53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2267" y="813299"/>
              <a:ext cx="641350" cy="558800"/>
              <a:chOff x="-44" y="1473"/>
              <a:chExt cx="981" cy="1105"/>
            </a:xfrm>
          </p:grpSpPr>
          <p:pic>
            <p:nvPicPr>
              <p:cNvPr id="194" name="Picture 128" descr="desktop_computer_stylized_medium">
                <a:extLst>
                  <a:ext uri="{FF2B5EF4-FFF2-40B4-BE49-F238E27FC236}">
                    <a16:creationId xmlns:a16="http://schemas.microsoft.com/office/drawing/2014/main" id="{5FC686D7-8C0E-E148-B8A9-29C753654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29">
                <a:extLst>
                  <a:ext uri="{FF2B5EF4-FFF2-40B4-BE49-F238E27FC236}">
                    <a16:creationId xmlns:a16="http://schemas.microsoft.com/office/drawing/2014/main" id="{8C375592-43C5-A94A-A657-F109708E2B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6" name="Group 130">
              <a:extLst>
                <a:ext uri="{FF2B5EF4-FFF2-40B4-BE49-F238E27FC236}">
                  <a16:creationId xmlns:a16="http://schemas.microsoft.com/office/drawing/2014/main" id="{8531BDB7-6357-AB47-9D9A-95D2848E8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3214" y="845876"/>
              <a:ext cx="641350" cy="558800"/>
              <a:chOff x="-44" y="1473"/>
              <a:chExt cx="981" cy="1105"/>
            </a:xfrm>
          </p:grpSpPr>
          <p:pic>
            <p:nvPicPr>
              <p:cNvPr id="197" name="Picture 131" descr="desktop_computer_stylized_medium">
                <a:extLst>
                  <a:ext uri="{FF2B5EF4-FFF2-40B4-BE49-F238E27FC236}">
                    <a16:creationId xmlns:a16="http://schemas.microsoft.com/office/drawing/2014/main" id="{9B95FBC6-FBA8-4B49-811F-87393B875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8" name="Freeform 132">
                <a:extLst>
                  <a:ext uri="{FF2B5EF4-FFF2-40B4-BE49-F238E27FC236}">
                    <a16:creationId xmlns:a16="http://schemas.microsoft.com/office/drawing/2014/main" id="{76B731D4-AA0B-D349-9CC0-BDB7D625F4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33">
              <a:extLst>
                <a:ext uri="{FF2B5EF4-FFF2-40B4-BE49-F238E27FC236}">
                  <a16:creationId xmlns:a16="http://schemas.microsoft.com/office/drawing/2014/main" id="{F1B2FB1F-1C2C-044F-AA04-C080F7D6B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5064" y="800442"/>
              <a:ext cx="641350" cy="558800"/>
              <a:chOff x="-44" y="1473"/>
              <a:chExt cx="981" cy="1105"/>
            </a:xfrm>
          </p:grpSpPr>
          <p:pic>
            <p:nvPicPr>
              <p:cNvPr id="200" name="Picture 134" descr="desktop_computer_stylized_medium">
                <a:extLst>
                  <a:ext uri="{FF2B5EF4-FFF2-40B4-BE49-F238E27FC236}">
                    <a16:creationId xmlns:a16="http://schemas.microsoft.com/office/drawing/2014/main" id="{02F3D829-91D0-0E4F-B7E3-C0BC51D9C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1" name="Freeform 135">
                <a:extLst>
                  <a:ext uri="{FF2B5EF4-FFF2-40B4-BE49-F238E27FC236}">
                    <a16:creationId xmlns:a16="http://schemas.microsoft.com/office/drawing/2014/main" id="{6B0B3BAE-D159-F84A-8165-7BFC85DC5F7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6EF1E37-3B49-0D40-87DC-F9FA89AFA2EF}"/>
                </a:ext>
              </a:extLst>
            </p:cNvPr>
            <p:cNvGrpSpPr/>
            <p:nvPr/>
          </p:nvGrpSpPr>
          <p:grpSpPr>
            <a:xfrm>
              <a:off x="5951096" y="2488367"/>
              <a:ext cx="764498" cy="449705"/>
              <a:chOff x="7493876" y="2774731"/>
              <a:chExt cx="1481958" cy="894622"/>
            </a:xfrm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40376F28-4749-CC48-A0CB-8B2AD034925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56D0A85-CDF4-AC42-AF4B-37B50E409C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683CD1C1-F412-7448-A299-0E99E8221D1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8" name="Freeform 217">
                  <a:extLst>
                    <a:ext uri="{FF2B5EF4-FFF2-40B4-BE49-F238E27FC236}">
                      <a16:creationId xmlns:a16="http://schemas.microsoft.com/office/drawing/2014/main" id="{80DC24D7-3D47-1D41-B777-C81C9EB9FCE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 218">
                  <a:extLst>
                    <a:ext uri="{FF2B5EF4-FFF2-40B4-BE49-F238E27FC236}">
                      <a16:creationId xmlns:a16="http://schemas.microsoft.com/office/drawing/2014/main" id="{B43B84E6-BB86-984B-B3B6-D9EB953A85B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9C11C97D-F662-DC4F-BD97-5429CFC9C8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0311A4A8-E188-654A-8B89-EAB3405BA60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1584F37-BE6C-EA4B-971E-1912AA12BB25}"/>
                </a:ext>
              </a:extLst>
            </p:cNvPr>
            <p:cNvGrpSpPr/>
            <p:nvPr/>
          </p:nvGrpSpPr>
          <p:grpSpPr>
            <a:xfrm>
              <a:off x="7452610" y="4364636"/>
              <a:ext cx="764498" cy="449705"/>
              <a:chOff x="7493876" y="2774731"/>
              <a:chExt cx="1481958" cy="894622"/>
            </a:xfrm>
          </p:grpSpPr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31012971-DEA3-6845-AC13-A255CEA0240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2543A2D-22B6-0649-AEEC-F06F4021DD3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BEFF53D-0E6A-8646-ACAC-71283F133B8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04DABA4E-DEC2-D946-A0D0-F5C45FA6DC9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47344229-14F7-4C43-8414-5F5AF377468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227">
                  <a:extLst>
                    <a:ext uri="{FF2B5EF4-FFF2-40B4-BE49-F238E27FC236}">
                      <a16:creationId xmlns:a16="http://schemas.microsoft.com/office/drawing/2014/main" id="{87FA5A08-7A6B-CF46-930C-602D8BDBC5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228">
                  <a:extLst>
                    <a:ext uri="{FF2B5EF4-FFF2-40B4-BE49-F238E27FC236}">
                      <a16:creationId xmlns:a16="http://schemas.microsoft.com/office/drawing/2014/main" id="{E499445B-0DB0-3142-B183-CA66C970877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91C53FA-ABA6-6D43-BB65-60DBBCFEC5C7}"/>
                </a:ext>
              </a:extLst>
            </p:cNvPr>
            <p:cNvGrpSpPr/>
            <p:nvPr/>
          </p:nvGrpSpPr>
          <p:grpSpPr>
            <a:xfrm>
              <a:off x="4517036" y="4382125"/>
              <a:ext cx="764498" cy="449705"/>
              <a:chOff x="7493876" y="2774731"/>
              <a:chExt cx="1481958" cy="894622"/>
            </a:xfrm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3294910F-4CB9-CF45-8646-26DE97A22ED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1316DC44-6A92-9B4B-9028-475050085E4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E4E7CEA9-1D4F-E545-90CA-F59A8B96693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2B22DAA2-94E0-8D40-9ACC-D24ABE49BB2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34">
                  <a:extLst>
                    <a:ext uri="{FF2B5EF4-FFF2-40B4-BE49-F238E27FC236}">
                      <a16:creationId xmlns:a16="http://schemas.microsoft.com/office/drawing/2014/main" id="{5BC674BD-4F28-8848-B1EE-7DEA5110F9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235">
                  <a:extLst>
                    <a:ext uri="{FF2B5EF4-FFF2-40B4-BE49-F238E27FC236}">
                      <a16:creationId xmlns:a16="http://schemas.microsoft.com/office/drawing/2014/main" id="{D4EE57CB-32BD-2B45-8492-05F066B59A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236">
                  <a:extLst>
                    <a:ext uri="{FF2B5EF4-FFF2-40B4-BE49-F238E27FC236}">
                      <a16:creationId xmlns:a16="http://schemas.microsoft.com/office/drawing/2014/main" id="{A0F9C46B-BB97-4648-AFE1-934417BB3F9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2" name="Group 136">
              <a:extLst>
                <a:ext uri="{FF2B5EF4-FFF2-40B4-BE49-F238E27FC236}">
                  <a16:creationId xmlns:a16="http://schemas.microsoft.com/office/drawing/2014/main" id="{A46FE443-1481-3F46-AEC2-DE1A89401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1988" y="5988681"/>
              <a:ext cx="641350" cy="558800"/>
              <a:chOff x="-44" y="1473"/>
              <a:chExt cx="981" cy="1105"/>
            </a:xfrm>
          </p:grpSpPr>
          <p:pic>
            <p:nvPicPr>
              <p:cNvPr id="203" name="Picture 137" descr="desktop_computer_stylized_medium">
                <a:extLst>
                  <a:ext uri="{FF2B5EF4-FFF2-40B4-BE49-F238E27FC236}">
                    <a16:creationId xmlns:a16="http://schemas.microsoft.com/office/drawing/2014/main" id="{552CE2C0-13B7-9545-9F73-E88A13A25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Freeform 138">
                <a:extLst>
                  <a:ext uri="{FF2B5EF4-FFF2-40B4-BE49-F238E27FC236}">
                    <a16:creationId xmlns:a16="http://schemas.microsoft.com/office/drawing/2014/main" id="{EBDCE7D2-BE4A-B14C-92D1-68B5D3FE39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139">
              <a:extLst>
                <a:ext uri="{FF2B5EF4-FFF2-40B4-BE49-F238E27FC236}">
                  <a16:creationId xmlns:a16="http://schemas.microsoft.com/office/drawing/2014/main" id="{AAAA10F5-D477-E34B-B7B6-A84654286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190" y="5955947"/>
              <a:ext cx="641350" cy="558800"/>
              <a:chOff x="-44" y="1473"/>
              <a:chExt cx="981" cy="1105"/>
            </a:xfrm>
          </p:grpSpPr>
          <p:pic>
            <p:nvPicPr>
              <p:cNvPr id="206" name="Picture 140" descr="desktop_computer_stylized_medium">
                <a:extLst>
                  <a:ext uri="{FF2B5EF4-FFF2-40B4-BE49-F238E27FC236}">
                    <a16:creationId xmlns:a16="http://schemas.microsoft.com/office/drawing/2014/main" id="{ADD02C07-8622-9147-8C7E-716D0CC059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" name="Freeform 141">
                <a:extLst>
                  <a:ext uri="{FF2B5EF4-FFF2-40B4-BE49-F238E27FC236}">
                    <a16:creationId xmlns:a16="http://schemas.microsoft.com/office/drawing/2014/main" id="{0A2F9078-621E-234E-A8BD-CBD1C8FFD9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8" name="Group 142">
              <a:extLst>
                <a:ext uri="{FF2B5EF4-FFF2-40B4-BE49-F238E27FC236}">
                  <a16:creationId xmlns:a16="http://schemas.microsoft.com/office/drawing/2014/main" id="{0790C796-AECD-6C43-9AC1-A6A320775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589" y="5865644"/>
              <a:ext cx="641350" cy="558800"/>
              <a:chOff x="-44" y="1473"/>
              <a:chExt cx="981" cy="1105"/>
            </a:xfrm>
          </p:grpSpPr>
          <p:pic>
            <p:nvPicPr>
              <p:cNvPr id="209" name="Picture 143" descr="desktop_computer_stylized_medium">
                <a:extLst>
                  <a:ext uri="{FF2B5EF4-FFF2-40B4-BE49-F238E27FC236}">
                    <a16:creationId xmlns:a16="http://schemas.microsoft.com/office/drawing/2014/main" id="{EC7F2E78-D630-0742-B3E6-A2B2A451C7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" name="Freeform 144">
                <a:extLst>
                  <a:ext uri="{FF2B5EF4-FFF2-40B4-BE49-F238E27FC236}">
                    <a16:creationId xmlns:a16="http://schemas.microsoft.com/office/drawing/2014/main" id="{137BFC0D-B6D7-614D-8B13-BEC91ACB8C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1" name="Group 145">
              <a:extLst>
                <a:ext uri="{FF2B5EF4-FFF2-40B4-BE49-F238E27FC236}">
                  <a16:creationId xmlns:a16="http://schemas.microsoft.com/office/drawing/2014/main" id="{B7E1F2F7-7CD4-4E49-A5F4-F3F7ABB05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3534" y="5813400"/>
              <a:ext cx="641350" cy="558800"/>
              <a:chOff x="-44" y="1473"/>
              <a:chExt cx="981" cy="1105"/>
            </a:xfrm>
          </p:grpSpPr>
          <p:pic>
            <p:nvPicPr>
              <p:cNvPr id="212" name="Picture 146" descr="desktop_computer_stylized_medium">
                <a:extLst>
                  <a:ext uri="{FF2B5EF4-FFF2-40B4-BE49-F238E27FC236}">
                    <a16:creationId xmlns:a16="http://schemas.microsoft.com/office/drawing/2014/main" id="{33328068-9D28-A94E-854E-AA55BDA92A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" name="Freeform 147">
                <a:extLst>
                  <a:ext uri="{FF2B5EF4-FFF2-40B4-BE49-F238E27FC236}">
                    <a16:creationId xmlns:a16="http://schemas.microsoft.com/office/drawing/2014/main" id="{E60C7BD3-8A82-504B-B81D-2FDDD4220B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4" name="Text Box 41">
            <a:extLst>
              <a:ext uri="{FF2B5EF4-FFF2-40B4-BE49-F238E27FC236}">
                <a16:creationId xmlns:a16="http://schemas.microsoft.com/office/drawing/2014/main" id="{5DBB1AC4-8014-5E49-A935-8490AAA2E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324" y="5542214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8D420B-2797-1F49-A046-DBAA7356C19E}"/>
              </a:ext>
            </a:extLst>
          </p:cNvPr>
          <p:cNvGrpSpPr/>
          <p:nvPr/>
        </p:nvGrpSpPr>
        <p:grpSpPr>
          <a:xfrm>
            <a:off x="2970204" y="933306"/>
            <a:ext cx="9056493" cy="4702911"/>
            <a:chOff x="2970204" y="933306"/>
            <a:chExt cx="9056493" cy="470291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80E4E41-341B-D44C-A65D-69A7E0B7DF8F}"/>
                </a:ext>
              </a:extLst>
            </p:cNvPr>
            <p:cNvGrpSpPr/>
            <p:nvPr/>
          </p:nvGrpSpPr>
          <p:grpSpPr>
            <a:xfrm>
              <a:off x="8152109" y="933306"/>
              <a:ext cx="3244327" cy="864497"/>
              <a:chOff x="6090834" y="607842"/>
              <a:chExt cx="3244327" cy="864497"/>
            </a:xfrm>
          </p:grpSpPr>
          <p:sp>
            <p:nvSpPr>
              <p:cNvPr id="91" name="Text Box 191">
                <a:extLst>
                  <a:ext uri="{FF2B5EF4-FFF2-40B4-BE49-F238E27FC236}">
                    <a16:creationId xmlns:a16="http://schemas.microsoft.com/office/drawing/2014/main" id="{D376C8BF-4E91-414E-99B4-9EDBBFFB0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489" y="60784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223.1.1/24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7F1EA1B-3CBF-2647-8FEC-4A2697C6D1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4" y="866887"/>
                <a:ext cx="1222333" cy="60545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318547F-F742-104D-9A1E-83C75E127CFF}"/>
                </a:ext>
              </a:extLst>
            </p:cNvPr>
            <p:cNvGrpSpPr/>
            <p:nvPr/>
          </p:nvGrpSpPr>
          <p:grpSpPr>
            <a:xfrm>
              <a:off x="8567981" y="2945502"/>
              <a:ext cx="2717381" cy="632023"/>
              <a:chOff x="6090835" y="840316"/>
              <a:chExt cx="2717381" cy="632023"/>
            </a:xfrm>
          </p:grpSpPr>
          <p:sp>
            <p:nvSpPr>
              <p:cNvPr id="96" name="Text Box 191">
                <a:extLst>
                  <a:ext uri="{FF2B5EF4-FFF2-40B4-BE49-F238E27FC236}">
                    <a16:creationId xmlns:a16="http://schemas.microsoft.com/office/drawing/2014/main" id="{BE0B33C0-E823-DF4A-9CD8-63EAD005B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544" y="840316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223.1.7/24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2A0B626-F390-4D4A-AF51-431DE14568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8F4AFDD-E3C5-ED41-B6AB-FAA4C0538DA6}"/>
                </a:ext>
              </a:extLst>
            </p:cNvPr>
            <p:cNvGrpSpPr/>
            <p:nvPr/>
          </p:nvGrpSpPr>
          <p:grpSpPr>
            <a:xfrm>
              <a:off x="9262822" y="5019691"/>
              <a:ext cx="2763875" cy="616526"/>
              <a:chOff x="6090835" y="855813"/>
              <a:chExt cx="2763875" cy="616526"/>
            </a:xfrm>
          </p:grpSpPr>
          <p:sp>
            <p:nvSpPr>
              <p:cNvPr id="106" name="Text Box 191">
                <a:extLst>
                  <a:ext uri="{FF2B5EF4-FFF2-40B4-BE49-F238E27FC236}">
                    <a16:creationId xmlns:a16="http://schemas.microsoft.com/office/drawing/2014/main" id="{01FD5240-2EA2-0547-9E5A-DDECB3B6E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5038" y="855813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223.1.3/24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21AC0BF-50DA-6045-8CEE-DC950BF4C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88727E-DE4C-2149-A9CB-D0081F154D0D}"/>
                </a:ext>
              </a:extLst>
            </p:cNvPr>
            <p:cNvGrpSpPr/>
            <p:nvPr/>
          </p:nvGrpSpPr>
          <p:grpSpPr>
            <a:xfrm>
              <a:off x="2970204" y="4924121"/>
              <a:ext cx="2681511" cy="616523"/>
              <a:chOff x="2350272" y="4955118"/>
              <a:chExt cx="2681511" cy="616523"/>
            </a:xfrm>
          </p:grpSpPr>
          <p:sp>
            <p:nvSpPr>
              <p:cNvPr id="109" name="Text Box 191">
                <a:extLst>
                  <a:ext uri="{FF2B5EF4-FFF2-40B4-BE49-F238E27FC236}">
                    <a16:creationId xmlns:a16="http://schemas.microsoft.com/office/drawing/2014/main" id="{A4D454C9-2377-2144-9568-DFFF47AB5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272" y="4955118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223.1.2/24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83AE024-1D73-064A-BCF8-30317353E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778" y="5202265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8E4C11D-BAC1-9542-9E0F-838420ECC0F9}"/>
                </a:ext>
              </a:extLst>
            </p:cNvPr>
            <p:cNvGrpSpPr/>
            <p:nvPr/>
          </p:nvGrpSpPr>
          <p:grpSpPr>
            <a:xfrm>
              <a:off x="4362467" y="3185728"/>
              <a:ext cx="2495532" cy="492537"/>
              <a:chOff x="2536251" y="5079104"/>
              <a:chExt cx="2495532" cy="492537"/>
            </a:xfrm>
          </p:grpSpPr>
          <p:sp>
            <p:nvSpPr>
              <p:cNvPr id="112" name="Text Box 191">
                <a:extLst>
                  <a:ext uri="{FF2B5EF4-FFF2-40B4-BE49-F238E27FC236}">
                    <a16:creationId xmlns:a16="http://schemas.microsoft.com/office/drawing/2014/main" id="{C1545E2A-91DA-6941-824C-18B5505C17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6251" y="5079104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223.1.9/24</a:t>
                </a: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DF0C53D-5034-4441-862A-8627EC886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9085" y="5349499"/>
                <a:ext cx="472698" cy="22214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B2CAF3-1397-8349-831B-5AFEFB9A7D54}"/>
                </a:ext>
              </a:extLst>
            </p:cNvPr>
            <p:cNvGrpSpPr/>
            <p:nvPr/>
          </p:nvGrpSpPr>
          <p:grpSpPr>
            <a:xfrm>
              <a:off x="6605504" y="4602997"/>
              <a:ext cx="2079672" cy="648084"/>
              <a:chOff x="1320582" y="5594888"/>
              <a:chExt cx="2079672" cy="648084"/>
            </a:xfrm>
          </p:grpSpPr>
          <p:sp>
            <p:nvSpPr>
              <p:cNvPr id="115" name="Text Box 191">
                <a:extLst>
                  <a:ext uri="{FF2B5EF4-FFF2-40B4-BE49-F238E27FC236}">
                    <a16:creationId xmlns:a16="http://schemas.microsoft.com/office/drawing/2014/main" id="{2DC2D22A-1CD2-634F-8976-C28F4B96C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582" y="584286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223.1.8/24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3911C1C-F5CA-8741-A35F-BE8EE6DB2AE9}"/>
                  </a:ext>
                </a:extLst>
              </p:cNvPr>
              <p:cNvCxnSpPr/>
              <p:nvPr/>
            </p:nvCxnSpPr>
            <p:spPr>
              <a:xfrm flipV="1">
                <a:off x="2355742" y="5594888"/>
                <a:ext cx="0" cy="34096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Slide Number Placeholder 3">
            <a:extLst>
              <a:ext uri="{FF2B5EF4-FFF2-40B4-BE49-F238E27FC236}">
                <a16:creationId xmlns:a16="http://schemas.microsoft.com/office/drawing/2014/main" id="{4B49317B-9855-3844-A22F-AD77FDB60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4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IP addressing: CIDR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11096157" cy="207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CIDR: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lassless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omain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(pronounced “cider”)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 portion of address of arbitrary length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format: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a.b.c.d/x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where x is # bits in subnet portion of address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BFDBCB-D833-424E-B896-ECF456E857A6}"/>
              </a:ext>
            </a:extLst>
          </p:cNvPr>
          <p:cNvGrpSpPr/>
          <p:nvPr/>
        </p:nvGrpSpPr>
        <p:grpSpPr>
          <a:xfrm>
            <a:off x="3242716" y="3863272"/>
            <a:ext cx="6124575" cy="1624012"/>
            <a:chOff x="3242716" y="3863272"/>
            <a:chExt cx="6124575" cy="1624012"/>
          </a:xfrm>
        </p:grpSpPr>
        <p:sp>
          <p:nvSpPr>
            <p:cNvPr id="71" name="Text Box 5">
              <a:extLst>
                <a:ext uri="{FF2B5EF4-FFF2-40B4-BE49-F238E27FC236}">
                  <a16:creationId xmlns:a16="http://schemas.microsoft.com/office/drawing/2014/main" id="{DF99B885-3705-9D49-B24E-90392B918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716" y="4444297"/>
              <a:ext cx="6124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11001000  00010111  0001000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0  00000000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Text Box 6">
              <a:extLst>
                <a:ext uri="{FF2B5EF4-FFF2-40B4-BE49-F238E27FC236}">
                  <a16:creationId xmlns:a16="http://schemas.microsoft.com/office/drawing/2014/main" id="{53AC14AD-B9EE-554E-9932-48BD3C8AF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829" y="3899784"/>
              <a:ext cx="869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part</a:t>
              </a:r>
            </a:p>
          </p:txBody>
        </p:sp>
        <p:sp>
          <p:nvSpPr>
            <p:cNvPr id="85" name="Text Box 7">
              <a:extLst>
                <a:ext uri="{FF2B5EF4-FFF2-40B4-BE49-F238E27FC236}">
                  <a16:creationId xmlns:a16="http://schemas.microsoft.com/office/drawing/2014/main" id="{A9661791-FEB7-4F4F-86F8-6CFB4289A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4604" y="3863272"/>
              <a:ext cx="615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host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part</a:t>
              </a:r>
            </a:p>
          </p:txBody>
        </p:sp>
        <p:sp>
          <p:nvSpPr>
            <p:cNvPr id="89" name="Line 8">
              <a:extLst>
                <a:ext uri="{FF2B5EF4-FFF2-40B4-BE49-F238E27FC236}">
                  <a16:creationId xmlns:a16="http://schemas.microsoft.com/office/drawing/2014/main" id="{3951CC4F-1C7E-7149-9A31-48715C63D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304" y="4209347"/>
              <a:ext cx="1620837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CD44A653-71EC-9D4E-A7F3-98231B266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2129" y="4198234"/>
              <a:ext cx="595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Text Box 12">
              <a:extLst>
                <a:ext uri="{FF2B5EF4-FFF2-40B4-BE49-F238E27FC236}">
                  <a16:creationId xmlns:a16="http://schemas.microsoft.com/office/drawing/2014/main" id="{D9A9A07F-569F-3443-AEE2-00A164A4D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9466" y="5030084"/>
              <a:ext cx="2219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Line 14">
              <a:extLst>
                <a:ext uri="{FF2B5EF4-FFF2-40B4-BE49-F238E27FC236}">
                  <a16:creationId xmlns:a16="http://schemas.microsoft.com/office/drawing/2014/main" id="{2DDD0515-22AD-7341-9655-745249D5C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566" y="4199822"/>
              <a:ext cx="143827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15">
              <a:extLst>
                <a:ext uri="{FF2B5EF4-FFF2-40B4-BE49-F238E27FC236}">
                  <a16:creationId xmlns:a16="http://schemas.microsoft.com/office/drawing/2014/main" id="{EE979EFA-8152-E542-864B-818BC9C39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1829" y="4210934"/>
              <a:ext cx="647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C68F452-8EED-AA47-AB8D-3B3E453FE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11096157" cy="267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That’s actually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two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questions: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within its network (host part of address)?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for itself (network part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A2288-FC78-F84B-AA24-40801EC93568}"/>
              </a:ext>
            </a:extLst>
          </p:cNvPr>
          <p:cNvSpPr/>
          <p:nvPr/>
        </p:nvSpPr>
        <p:spPr>
          <a:xfrm>
            <a:off x="1104900" y="4234164"/>
            <a:ext cx="10533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hard-coded by sysadmin in config file (e.g.,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/etc/rc.config in UNIX)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ynamic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onfiguration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rotocol: dynamically get address from as server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“plug-and-play”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084C300-711D-1C4E-A81B-733D1F5A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001077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5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1128-B8E1-7C40-B73B-BD6D4E18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1379472"/>
            <a:ext cx="11035748" cy="634860"/>
          </a:xfrm>
        </p:spPr>
        <p:txBody>
          <a:bodyPr>
            <a:normAutofit/>
          </a:bodyPr>
          <a:lstStyle/>
          <a:p>
            <a:pPr indent="-287338">
              <a:buFont typeface="Wingdings" charset="2"/>
              <a:buChar char="§"/>
              <a:defRPr/>
            </a:pPr>
            <a:r>
              <a:rPr lang="en-US" sz="3200" dirty="0"/>
              <a:t>transfer packet from input link to appropriate output link</a:t>
            </a:r>
          </a:p>
          <a:p>
            <a:pPr indent="-287338">
              <a:buFont typeface="Wingdings" charset="2"/>
              <a:buChar char="§"/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Switching fabrics</a:t>
            </a:r>
            <a:endParaRPr lang="en-US" sz="4800" dirty="0"/>
          </a:p>
        </p:txBody>
      </p:sp>
      <p:grpSp>
        <p:nvGrpSpPr>
          <p:cNvPr id="140" name="Group 60">
            <a:extLst>
              <a:ext uri="{FF2B5EF4-FFF2-40B4-BE49-F238E27FC236}">
                <a16:creationId xmlns:a16="http://schemas.microsoft.com/office/drawing/2014/main" id="{E16CE5B6-2BB1-8843-9C94-E2F2D5BE7F75}"/>
              </a:ext>
            </a:extLst>
          </p:cNvPr>
          <p:cNvGrpSpPr>
            <a:grpSpLocks/>
          </p:cNvGrpSpPr>
          <p:nvPr/>
        </p:nvGrpSpPr>
        <p:grpSpPr bwMode="auto">
          <a:xfrm>
            <a:off x="4510432" y="3943350"/>
            <a:ext cx="1609725" cy="2343150"/>
            <a:chOff x="2418" y="1882"/>
            <a:chExt cx="1014" cy="14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Rectangle 45">
              <a:extLst>
                <a:ext uri="{FF2B5EF4-FFF2-40B4-BE49-F238E27FC236}">
                  <a16:creationId xmlns:a16="http://schemas.microsoft.com/office/drawing/2014/main" id="{F26101B5-1F43-6C44-B633-4C17C2A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2" name="Text Box 48">
              <a:extLst>
                <a:ext uri="{FF2B5EF4-FFF2-40B4-BE49-F238E27FC236}">
                  <a16:creationId xmlns:a16="http://schemas.microsoft.com/office/drawing/2014/main" id="{1E1E4579-D30C-D245-B0D4-E5A2AEC25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5" y="2418"/>
              <a:ext cx="876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high-speed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</p:grpSp>
      <p:sp>
        <p:nvSpPr>
          <p:cNvPr id="160" name="Text Box 57">
            <a:extLst>
              <a:ext uri="{FF2B5EF4-FFF2-40B4-BE49-F238E27FC236}">
                <a16:creationId xmlns:a16="http://schemas.microsoft.com/office/drawing/2014/main" id="{F1679189-37C6-6D40-A05F-4B13D87DE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772" y="4857819"/>
            <a:ext cx="1492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 input ports</a:t>
            </a:r>
          </a:p>
        </p:txBody>
      </p:sp>
      <p:grpSp>
        <p:nvGrpSpPr>
          <p:cNvPr id="168" name="Group 38">
            <a:extLst>
              <a:ext uri="{FF2B5EF4-FFF2-40B4-BE49-F238E27FC236}">
                <a16:creationId xmlns:a16="http://schemas.microsoft.com/office/drawing/2014/main" id="{8AC17FBD-D822-CD43-929D-2CC812BF0667}"/>
              </a:ext>
            </a:extLst>
          </p:cNvPr>
          <p:cNvGrpSpPr>
            <a:grpSpLocks/>
          </p:cNvGrpSpPr>
          <p:nvPr/>
        </p:nvGrpSpPr>
        <p:grpSpPr bwMode="auto">
          <a:xfrm>
            <a:off x="6149007" y="5709203"/>
            <a:ext cx="1472095" cy="386798"/>
            <a:chOff x="-51" y="2454"/>
            <a:chExt cx="1482" cy="357"/>
          </a:xfrm>
        </p:grpSpPr>
        <p:grpSp>
          <p:nvGrpSpPr>
            <p:cNvPr id="169" name="Group 39">
              <a:extLst>
                <a:ext uri="{FF2B5EF4-FFF2-40B4-BE49-F238E27FC236}">
                  <a16:creationId xmlns:a16="http://schemas.microsoft.com/office/drawing/2014/main" id="{0892708C-B62F-1443-A450-88C550BC04B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171" name="Rectangle 40">
                <a:extLst>
                  <a:ext uri="{FF2B5EF4-FFF2-40B4-BE49-F238E27FC236}">
                    <a16:creationId xmlns:a16="http://schemas.microsoft.com/office/drawing/2014/main" id="{646AD0B4-3035-904E-BC08-F1F7B9E66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2" name="Rectangle 41">
                <a:extLst>
                  <a:ext uri="{FF2B5EF4-FFF2-40B4-BE49-F238E27FC236}">
                    <a16:creationId xmlns:a16="http://schemas.microsoft.com/office/drawing/2014/main" id="{C11D294C-080E-E146-92DD-4E0970AA1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3" name="Rectangle 42">
                <a:extLst>
                  <a:ext uri="{FF2B5EF4-FFF2-40B4-BE49-F238E27FC236}">
                    <a16:creationId xmlns:a16="http://schemas.microsoft.com/office/drawing/2014/main" id="{AEC771A2-E626-8246-BD5D-885A3F232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C6CD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4" name="Rectangle 43">
                <a:extLst>
                  <a:ext uri="{FF2B5EF4-FFF2-40B4-BE49-F238E27FC236}">
                    <a16:creationId xmlns:a16="http://schemas.microsoft.com/office/drawing/2014/main" id="{D9ACADB5-CB99-0C44-953C-36D248E85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70" name="Line 44">
              <a:extLst>
                <a:ext uri="{FF2B5EF4-FFF2-40B4-BE49-F238E27FC236}">
                  <a16:creationId xmlns:a16="http://schemas.microsoft.com/office/drawing/2014/main" id="{0B5CB4ED-80BB-FD4A-8E51-691C12DA6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Text Box 57">
            <a:extLst>
              <a:ext uri="{FF2B5EF4-FFF2-40B4-BE49-F238E27FC236}">
                <a16:creationId xmlns:a16="http://schemas.microsoft.com/office/drawing/2014/main" id="{7B04503A-E5E8-3F47-B2CA-2C4493C55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378" y="4864446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 output ports</a:t>
            </a:r>
          </a:p>
        </p:txBody>
      </p:sp>
      <p:grpSp>
        <p:nvGrpSpPr>
          <p:cNvPr id="182" name="Group 38">
            <a:extLst>
              <a:ext uri="{FF2B5EF4-FFF2-40B4-BE49-F238E27FC236}">
                <a16:creationId xmlns:a16="http://schemas.microsoft.com/office/drawing/2014/main" id="{0D66BD80-759C-4845-8712-8D0B4AF84EF1}"/>
              </a:ext>
            </a:extLst>
          </p:cNvPr>
          <p:cNvGrpSpPr>
            <a:grpSpLocks/>
          </p:cNvGrpSpPr>
          <p:nvPr/>
        </p:nvGrpSpPr>
        <p:grpSpPr bwMode="auto">
          <a:xfrm>
            <a:off x="6155633" y="4072559"/>
            <a:ext cx="1472095" cy="386798"/>
            <a:chOff x="-51" y="2454"/>
            <a:chExt cx="1482" cy="357"/>
          </a:xfrm>
        </p:grpSpPr>
        <p:grpSp>
          <p:nvGrpSpPr>
            <p:cNvPr id="183" name="Group 39">
              <a:extLst>
                <a:ext uri="{FF2B5EF4-FFF2-40B4-BE49-F238E27FC236}">
                  <a16:creationId xmlns:a16="http://schemas.microsoft.com/office/drawing/2014/main" id="{5C936A85-45B9-074E-B843-773AFF5135C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185" name="Rectangle 40">
                <a:extLst>
                  <a:ext uri="{FF2B5EF4-FFF2-40B4-BE49-F238E27FC236}">
                    <a16:creationId xmlns:a16="http://schemas.microsoft.com/office/drawing/2014/main" id="{B622FEB5-7929-1240-B7D5-15643E719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Rectangle 41">
                <a:extLst>
                  <a:ext uri="{FF2B5EF4-FFF2-40B4-BE49-F238E27FC236}">
                    <a16:creationId xmlns:a16="http://schemas.microsoft.com/office/drawing/2014/main" id="{9EC76602-1084-F84D-AD9A-D96EB15A8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7" name="Rectangle 42">
                <a:extLst>
                  <a:ext uri="{FF2B5EF4-FFF2-40B4-BE49-F238E27FC236}">
                    <a16:creationId xmlns:a16="http://schemas.microsoft.com/office/drawing/2014/main" id="{DD155316-70EC-7F4D-B61B-21231E854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C6CD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8" name="Rectangle 43">
                <a:extLst>
                  <a:ext uri="{FF2B5EF4-FFF2-40B4-BE49-F238E27FC236}">
                    <a16:creationId xmlns:a16="http://schemas.microsoft.com/office/drawing/2014/main" id="{BFE2402A-9D06-854F-8BB0-978456C98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84" name="Line 44">
              <a:extLst>
                <a:ext uri="{FF2B5EF4-FFF2-40B4-BE49-F238E27FC236}">
                  <a16:creationId xmlns:a16="http://schemas.microsoft.com/office/drawing/2014/main" id="{D7FF759B-D504-9D47-8A31-C0C49E47A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7B67A3-971A-E044-9E63-6007998B6291}"/>
              </a:ext>
            </a:extLst>
          </p:cNvPr>
          <p:cNvSpPr txBox="1"/>
          <p:nvPr/>
        </p:nvSpPr>
        <p:spPr>
          <a:xfrm rot="5400000">
            <a:off x="6248400" y="4708389"/>
            <a:ext cx="927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0C8DE0E-9EEF-204C-9448-24E1458DC419}"/>
              </a:ext>
            </a:extLst>
          </p:cNvPr>
          <p:cNvSpPr txBox="1"/>
          <p:nvPr/>
        </p:nvSpPr>
        <p:spPr>
          <a:xfrm rot="5400000">
            <a:off x="3472070" y="4715016"/>
            <a:ext cx="927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grpSp>
        <p:nvGrpSpPr>
          <p:cNvPr id="192" name="Group 39">
            <a:extLst>
              <a:ext uri="{FF2B5EF4-FFF2-40B4-BE49-F238E27FC236}">
                <a16:creationId xmlns:a16="http://schemas.microsoft.com/office/drawing/2014/main" id="{43EE5875-DB50-8F42-9E84-EBF455D6C7E5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3242010" y="4065933"/>
            <a:ext cx="1078742" cy="386798"/>
            <a:chOff x="171" y="2454"/>
            <a:chExt cx="1086" cy="357"/>
          </a:xfrm>
        </p:grpSpPr>
        <p:sp>
          <p:nvSpPr>
            <p:cNvPr id="194" name="Rectangle 40">
              <a:extLst>
                <a:ext uri="{FF2B5EF4-FFF2-40B4-BE49-F238E27FC236}">
                  <a16:creationId xmlns:a16="http://schemas.microsoft.com/office/drawing/2014/main" id="{906CC695-2DD1-2E42-A750-72D29415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54"/>
              <a:ext cx="1084" cy="35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41">
              <a:extLst>
                <a:ext uri="{FF2B5EF4-FFF2-40B4-BE49-F238E27FC236}">
                  <a16:creationId xmlns:a16="http://schemas.microsoft.com/office/drawing/2014/main" id="{99D0D5A4-1E5B-0B43-A1B7-FD7BC835D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2554"/>
              <a:ext cx="337" cy="1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6" name="Rectangle 42">
              <a:extLst>
                <a:ext uri="{FF2B5EF4-FFF2-40B4-BE49-F238E27FC236}">
                  <a16:creationId xmlns:a16="http://schemas.microsoft.com/office/drawing/2014/main" id="{6140224D-DBC1-EB40-AFE8-D6D0132B5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2490"/>
              <a:ext cx="274" cy="2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C6CD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7" name="Rectangle 43">
              <a:extLst>
                <a:ext uri="{FF2B5EF4-FFF2-40B4-BE49-F238E27FC236}">
                  <a16:creationId xmlns:a16="http://schemas.microsoft.com/office/drawing/2014/main" id="{0A00DDFA-F665-324F-A415-D0B5E35A5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2488"/>
              <a:ext cx="274" cy="2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93" name="Line 44">
            <a:extLst>
              <a:ext uri="{FF2B5EF4-FFF2-40B4-BE49-F238E27FC236}">
                <a16:creationId xmlns:a16="http://schemas.microsoft.com/office/drawing/2014/main" id="{A888E476-EAD9-6C4A-A7A3-DDB9C8C3A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1494" y="4260957"/>
            <a:ext cx="1472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9" name="Group 39">
            <a:extLst>
              <a:ext uri="{FF2B5EF4-FFF2-40B4-BE49-F238E27FC236}">
                <a16:creationId xmlns:a16="http://schemas.microsoft.com/office/drawing/2014/main" id="{861F8D20-AD91-3246-9499-A09CBEB79CED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3248636" y="5729080"/>
            <a:ext cx="1078742" cy="386798"/>
            <a:chOff x="171" y="2454"/>
            <a:chExt cx="1086" cy="357"/>
          </a:xfrm>
        </p:grpSpPr>
        <p:sp>
          <p:nvSpPr>
            <p:cNvPr id="201" name="Rectangle 40">
              <a:extLst>
                <a:ext uri="{FF2B5EF4-FFF2-40B4-BE49-F238E27FC236}">
                  <a16:creationId xmlns:a16="http://schemas.microsoft.com/office/drawing/2014/main" id="{C04E48EB-4A34-004B-84AD-61BC56BA5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54"/>
              <a:ext cx="1084" cy="35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2" name="Rectangle 41">
              <a:extLst>
                <a:ext uri="{FF2B5EF4-FFF2-40B4-BE49-F238E27FC236}">
                  <a16:creationId xmlns:a16="http://schemas.microsoft.com/office/drawing/2014/main" id="{D0C6BD53-6130-A748-BC48-3FA658887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2554"/>
              <a:ext cx="337" cy="1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42">
              <a:extLst>
                <a:ext uri="{FF2B5EF4-FFF2-40B4-BE49-F238E27FC236}">
                  <a16:creationId xmlns:a16="http://schemas.microsoft.com/office/drawing/2014/main" id="{19984A44-E408-0A4C-A437-40EAEAA84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2490"/>
              <a:ext cx="274" cy="2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C6CD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Rectangle 43">
              <a:extLst>
                <a:ext uri="{FF2B5EF4-FFF2-40B4-BE49-F238E27FC236}">
                  <a16:creationId xmlns:a16="http://schemas.microsoft.com/office/drawing/2014/main" id="{30660A84-3620-0541-9A93-C5E1D76F1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2488"/>
              <a:ext cx="274" cy="2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0" name="Line 44">
            <a:extLst>
              <a:ext uri="{FF2B5EF4-FFF2-40B4-BE49-F238E27FC236}">
                <a16:creationId xmlns:a16="http://schemas.microsoft.com/office/drawing/2014/main" id="{975E947C-3697-5947-8DC9-3EF33B31B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120" y="5924104"/>
            <a:ext cx="1472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DC2E6EA4-0C86-5F4C-BB3E-C92E5B769FC5}"/>
              </a:ext>
            </a:extLst>
          </p:cNvPr>
          <p:cNvSpPr txBox="1">
            <a:spLocks/>
          </p:cNvSpPr>
          <p:nvPr/>
        </p:nvSpPr>
        <p:spPr>
          <a:xfrm>
            <a:off x="805070" y="1889680"/>
            <a:ext cx="11035748" cy="2317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switching rate: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rate at which packets can be transfer from inputs to outputs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often measured as multiple of input/output line rate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inputs: switching rate N times line rate desirable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77334-DD7E-1B48-8BC7-370BDB02F09A}"/>
              </a:ext>
            </a:extLst>
          </p:cNvPr>
          <p:cNvSpPr txBox="1"/>
          <p:nvPr/>
        </p:nvSpPr>
        <p:spPr>
          <a:xfrm>
            <a:off x="2756452" y="40816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8F21D3F-8391-534C-9242-3758758C301A}"/>
              </a:ext>
            </a:extLst>
          </p:cNvPr>
          <p:cNvSpPr txBox="1"/>
          <p:nvPr/>
        </p:nvSpPr>
        <p:spPr>
          <a:xfrm>
            <a:off x="2749826" y="57183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8A4E43E-89E0-E547-8C85-19EA30836952}"/>
              </a:ext>
            </a:extLst>
          </p:cNvPr>
          <p:cNvSpPr txBox="1"/>
          <p:nvPr/>
        </p:nvSpPr>
        <p:spPr>
          <a:xfrm>
            <a:off x="7593495" y="40816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94AA5E3-B3F2-B445-8CEF-84D33DC4565C}"/>
              </a:ext>
            </a:extLst>
          </p:cNvPr>
          <p:cNvSpPr txBox="1"/>
          <p:nvPr/>
        </p:nvSpPr>
        <p:spPr>
          <a:xfrm>
            <a:off x="7586868" y="57183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02FF0-F045-2443-B110-8EA634D57D8A}"/>
              </a:ext>
            </a:extLst>
          </p:cNvPr>
          <p:cNvSpPr txBox="1"/>
          <p:nvPr/>
        </p:nvSpPr>
        <p:spPr>
          <a:xfrm>
            <a:off x="4611758" y="4094922"/>
            <a:ext cx="133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(rate: NR, ideally)</a:t>
            </a:r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1006AEB9-8E30-BF47-8218-D88E2916A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0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Switching fabrics</a:t>
            </a:r>
            <a:endParaRPr lang="en-US" sz="4800" dirty="0"/>
          </a:p>
        </p:txBody>
      </p:sp>
      <p:grpSp>
        <p:nvGrpSpPr>
          <p:cNvPr id="311" name="Group 80">
            <a:extLst>
              <a:ext uri="{FF2B5EF4-FFF2-40B4-BE49-F238E27FC236}">
                <a16:creationId xmlns:a16="http://schemas.microsoft.com/office/drawing/2014/main" id="{3ECBEF50-5AB0-494A-8A71-7779C83BEB48}"/>
              </a:ext>
            </a:extLst>
          </p:cNvPr>
          <p:cNvGrpSpPr>
            <a:grpSpLocks/>
          </p:cNvGrpSpPr>
          <p:nvPr/>
        </p:nvGrpSpPr>
        <p:grpSpPr bwMode="auto">
          <a:xfrm>
            <a:off x="4769281" y="4484392"/>
            <a:ext cx="1093120" cy="215900"/>
            <a:chOff x="876" y="2800"/>
            <a:chExt cx="788" cy="175"/>
          </a:xfrm>
        </p:grpSpPr>
        <p:sp>
          <p:nvSpPr>
            <p:cNvPr id="312" name="Rectangle 81">
              <a:extLst>
                <a:ext uri="{FF2B5EF4-FFF2-40B4-BE49-F238E27FC236}">
                  <a16:creationId xmlns:a16="http://schemas.microsoft.com/office/drawing/2014/main" id="{37D52850-F316-4144-A0B4-19C304D68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Rectangle 82">
              <a:extLst>
                <a:ext uri="{FF2B5EF4-FFF2-40B4-BE49-F238E27FC236}">
                  <a16:creationId xmlns:a16="http://schemas.microsoft.com/office/drawing/2014/main" id="{69439B26-261D-744E-9369-27374726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Rectangle 83">
              <a:extLst>
                <a:ext uri="{FF2B5EF4-FFF2-40B4-BE49-F238E27FC236}">
                  <a16:creationId xmlns:a16="http://schemas.microsoft.com/office/drawing/2014/main" id="{1B510572-6B31-7748-A75A-BF9B27F84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Rectangle 84">
              <a:extLst>
                <a:ext uri="{FF2B5EF4-FFF2-40B4-BE49-F238E27FC236}">
                  <a16:creationId xmlns:a16="http://schemas.microsoft.com/office/drawing/2014/main" id="{09923AAC-D18D-164E-B81F-A06E6E34C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Line 85">
              <a:extLst>
                <a:ext uri="{FF2B5EF4-FFF2-40B4-BE49-F238E27FC236}">
                  <a16:creationId xmlns:a16="http://schemas.microsoft.com/office/drawing/2014/main" id="{7260ED2A-03CA-CD4D-ADAC-6C8DFBED0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" y="2887"/>
              <a:ext cx="7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7" name="Group 86">
            <a:extLst>
              <a:ext uri="{FF2B5EF4-FFF2-40B4-BE49-F238E27FC236}">
                <a16:creationId xmlns:a16="http://schemas.microsoft.com/office/drawing/2014/main" id="{BE86221D-4C38-2645-B32F-F1F6D4B5168D}"/>
              </a:ext>
            </a:extLst>
          </p:cNvPr>
          <p:cNvGrpSpPr>
            <a:grpSpLocks/>
          </p:cNvGrpSpPr>
          <p:nvPr/>
        </p:nvGrpSpPr>
        <p:grpSpPr bwMode="auto">
          <a:xfrm>
            <a:off x="4767694" y="4879680"/>
            <a:ext cx="1094506" cy="215900"/>
            <a:chOff x="876" y="2800"/>
            <a:chExt cx="789" cy="175"/>
          </a:xfrm>
        </p:grpSpPr>
        <p:sp>
          <p:nvSpPr>
            <p:cNvPr id="318" name="Rectangle 87">
              <a:extLst>
                <a:ext uri="{FF2B5EF4-FFF2-40B4-BE49-F238E27FC236}">
                  <a16:creationId xmlns:a16="http://schemas.microsoft.com/office/drawing/2014/main" id="{996C6DCD-B0C9-FD49-B834-5736A5B7D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Rectangle 88">
              <a:extLst>
                <a:ext uri="{FF2B5EF4-FFF2-40B4-BE49-F238E27FC236}">
                  <a16:creationId xmlns:a16="http://schemas.microsoft.com/office/drawing/2014/main" id="{4C49FD79-8AA8-374F-9E0F-16366ADC4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89">
              <a:extLst>
                <a:ext uri="{FF2B5EF4-FFF2-40B4-BE49-F238E27FC236}">
                  <a16:creationId xmlns:a16="http://schemas.microsoft.com/office/drawing/2014/main" id="{30AA73C6-743D-744D-8076-CEB84412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Rectangle 90">
              <a:extLst>
                <a:ext uri="{FF2B5EF4-FFF2-40B4-BE49-F238E27FC236}">
                  <a16:creationId xmlns:a16="http://schemas.microsoft.com/office/drawing/2014/main" id="{4090BF92-DB22-2543-BF40-68E82A14D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Line 91">
              <a:extLst>
                <a:ext uri="{FF2B5EF4-FFF2-40B4-BE49-F238E27FC236}">
                  <a16:creationId xmlns:a16="http://schemas.microsoft.com/office/drawing/2014/main" id="{A9CC5C11-4FA7-CD4B-974B-BE7F20975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" y="2887"/>
              <a:ext cx="7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3" name="Group 92">
            <a:extLst>
              <a:ext uri="{FF2B5EF4-FFF2-40B4-BE49-F238E27FC236}">
                <a16:creationId xmlns:a16="http://schemas.microsoft.com/office/drawing/2014/main" id="{7F0C30F0-93C0-7B41-A148-F2583C432712}"/>
              </a:ext>
            </a:extLst>
          </p:cNvPr>
          <p:cNvGrpSpPr>
            <a:grpSpLocks/>
          </p:cNvGrpSpPr>
          <p:nvPr/>
        </p:nvGrpSpPr>
        <p:grpSpPr bwMode="auto">
          <a:xfrm>
            <a:off x="4762932" y="5306717"/>
            <a:ext cx="1079248" cy="215900"/>
            <a:chOff x="876" y="2800"/>
            <a:chExt cx="778" cy="175"/>
          </a:xfrm>
        </p:grpSpPr>
        <p:sp>
          <p:nvSpPr>
            <p:cNvPr id="324" name="Rectangle 93">
              <a:extLst>
                <a:ext uri="{FF2B5EF4-FFF2-40B4-BE49-F238E27FC236}">
                  <a16:creationId xmlns:a16="http://schemas.microsoft.com/office/drawing/2014/main" id="{FE2D31CC-2899-6644-8262-069C836FE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5" name="Rectangle 94">
              <a:extLst>
                <a:ext uri="{FF2B5EF4-FFF2-40B4-BE49-F238E27FC236}">
                  <a16:creationId xmlns:a16="http://schemas.microsoft.com/office/drawing/2014/main" id="{E084BCAF-AF68-F044-95BA-E9DD3AB8A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6" name="Rectangle 95">
              <a:extLst>
                <a:ext uri="{FF2B5EF4-FFF2-40B4-BE49-F238E27FC236}">
                  <a16:creationId xmlns:a16="http://schemas.microsoft.com/office/drawing/2014/main" id="{21E8CE31-B88B-E249-802C-CD6E7DB90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7" name="Rectangle 96">
              <a:extLst>
                <a:ext uri="{FF2B5EF4-FFF2-40B4-BE49-F238E27FC236}">
                  <a16:creationId xmlns:a16="http://schemas.microsoft.com/office/drawing/2014/main" id="{1D496C77-4D8A-4B49-BD5B-56233FC90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Line 97">
              <a:extLst>
                <a:ext uri="{FF2B5EF4-FFF2-40B4-BE49-F238E27FC236}">
                  <a16:creationId xmlns:a16="http://schemas.microsoft.com/office/drawing/2014/main" id="{A04C69F2-C1EE-854B-B285-27D90EB90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" y="2887"/>
              <a:ext cx="7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29" name="Line 98">
            <a:extLst>
              <a:ext uri="{FF2B5EF4-FFF2-40B4-BE49-F238E27FC236}">
                <a16:creationId xmlns:a16="http://schemas.microsoft.com/office/drawing/2014/main" id="{C1BD91B1-20FC-3B4C-8D6A-F8B58DCC0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8461" y="4492509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0" name="Group 99">
            <a:extLst>
              <a:ext uri="{FF2B5EF4-FFF2-40B4-BE49-F238E27FC236}">
                <a16:creationId xmlns:a16="http://schemas.microsoft.com/office/drawing/2014/main" id="{81F4A5FC-EF4D-2A48-8784-1750FC54BE25}"/>
              </a:ext>
            </a:extLst>
          </p:cNvPr>
          <p:cNvGrpSpPr>
            <a:grpSpLocks/>
          </p:cNvGrpSpPr>
          <p:nvPr/>
        </p:nvGrpSpPr>
        <p:grpSpPr bwMode="auto">
          <a:xfrm>
            <a:off x="5956300" y="4501349"/>
            <a:ext cx="1030288" cy="215900"/>
            <a:chOff x="367" y="3463"/>
            <a:chExt cx="649" cy="136"/>
          </a:xfrm>
        </p:grpSpPr>
        <p:sp>
          <p:nvSpPr>
            <p:cNvPr id="331" name="Rectangle 100">
              <a:extLst>
                <a:ext uri="{FF2B5EF4-FFF2-40B4-BE49-F238E27FC236}">
                  <a16:creationId xmlns:a16="http://schemas.microsoft.com/office/drawing/2014/main" id="{2FA335FE-AECE-F547-B1ED-C257408CF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Rectangle 101">
              <a:extLst>
                <a:ext uri="{FF2B5EF4-FFF2-40B4-BE49-F238E27FC236}">
                  <a16:creationId xmlns:a16="http://schemas.microsoft.com/office/drawing/2014/main" id="{5F80436E-3841-8349-8966-AB341E01A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02">
              <a:extLst>
                <a:ext uri="{FF2B5EF4-FFF2-40B4-BE49-F238E27FC236}">
                  <a16:creationId xmlns:a16="http://schemas.microsoft.com/office/drawing/2014/main" id="{36262B26-2B10-664E-B485-2B0BF6B95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Rectangle 103">
              <a:extLst>
                <a:ext uri="{FF2B5EF4-FFF2-40B4-BE49-F238E27FC236}">
                  <a16:creationId xmlns:a16="http://schemas.microsoft.com/office/drawing/2014/main" id="{B2511842-B5CE-E242-9E79-819A629F7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Line 104">
              <a:extLst>
                <a:ext uri="{FF2B5EF4-FFF2-40B4-BE49-F238E27FC236}">
                  <a16:creationId xmlns:a16="http://schemas.microsoft.com/office/drawing/2014/main" id="{CAAFBF8F-0301-0F4D-9DF5-B3DD1EC8C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" y="3527"/>
              <a:ext cx="6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6" name="Group 105">
            <a:extLst>
              <a:ext uri="{FF2B5EF4-FFF2-40B4-BE49-F238E27FC236}">
                <a16:creationId xmlns:a16="http://schemas.microsoft.com/office/drawing/2014/main" id="{7BFAB449-E2DA-3147-849E-09A6366B098F}"/>
              </a:ext>
            </a:extLst>
          </p:cNvPr>
          <p:cNvGrpSpPr>
            <a:grpSpLocks/>
          </p:cNvGrpSpPr>
          <p:nvPr/>
        </p:nvGrpSpPr>
        <p:grpSpPr bwMode="auto">
          <a:xfrm>
            <a:off x="5946775" y="4893462"/>
            <a:ext cx="1044574" cy="215900"/>
            <a:chOff x="358" y="3463"/>
            <a:chExt cx="658" cy="136"/>
          </a:xfrm>
        </p:grpSpPr>
        <p:sp>
          <p:nvSpPr>
            <p:cNvPr id="337" name="Rectangle 106">
              <a:extLst>
                <a:ext uri="{FF2B5EF4-FFF2-40B4-BE49-F238E27FC236}">
                  <a16:creationId xmlns:a16="http://schemas.microsoft.com/office/drawing/2014/main" id="{9C435B71-B7F9-FB4C-83FD-6F3745D78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07">
              <a:extLst>
                <a:ext uri="{FF2B5EF4-FFF2-40B4-BE49-F238E27FC236}">
                  <a16:creationId xmlns:a16="http://schemas.microsoft.com/office/drawing/2014/main" id="{09CF7D3E-B128-CD40-817F-B76520EE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108">
              <a:extLst>
                <a:ext uri="{FF2B5EF4-FFF2-40B4-BE49-F238E27FC236}">
                  <a16:creationId xmlns:a16="http://schemas.microsoft.com/office/drawing/2014/main" id="{86FC5905-2FC0-E848-B8C8-C68F4ACE3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Rectangle 109">
              <a:extLst>
                <a:ext uri="{FF2B5EF4-FFF2-40B4-BE49-F238E27FC236}">
                  <a16:creationId xmlns:a16="http://schemas.microsoft.com/office/drawing/2014/main" id="{D25B9F48-5027-6E4E-BF5B-3A43EB204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Line 110">
              <a:extLst>
                <a:ext uri="{FF2B5EF4-FFF2-40B4-BE49-F238E27FC236}">
                  <a16:creationId xmlns:a16="http://schemas.microsoft.com/office/drawing/2014/main" id="{9C3B50DE-BC7E-DC41-A996-2C8F99ABF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" y="3527"/>
              <a:ext cx="6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42" name="Group 111">
            <a:extLst>
              <a:ext uri="{FF2B5EF4-FFF2-40B4-BE49-F238E27FC236}">
                <a16:creationId xmlns:a16="http://schemas.microsoft.com/office/drawing/2014/main" id="{7DF99D71-DDE6-BB4A-B28F-8F67E7B81B51}"/>
              </a:ext>
            </a:extLst>
          </p:cNvPr>
          <p:cNvGrpSpPr>
            <a:grpSpLocks/>
          </p:cNvGrpSpPr>
          <p:nvPr/>
        </p:nvGrpSpPr>
        <p:grpSpPr bwMode="auto">
          <a:xfrm>
            <a:off x="5945368" y="5315556"/>
            <a:ext cx="1046163" cy="215900"/>
            <a:chOff x="357" y="3463"/>
            <a:chExt cx="659" cy="136"/>
          </a:xfrm>
        </p:grpSpPr>
        <p:sp>
          <p:nvSpPr>
            <p:cNvPr id="343" name="Rectangle 112">
              <a:extLst>
                <a:ext uri="{FF2B5EF4-FFF2-40B4-BE49-F238E27FC236}">
                  <a16:creationId xmlns:a16="http://schemas.microsoft.com/office/drawing/2014/main" id="{DADCADDA-AA8E-4A44-881D-9DC07838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Rectangle 113">
              <a:extLst>
                <a:ext uri="{FF2B5EF4-FFF2-40B4-BE49-F238E27FC236}">
                  <a16:creationId xmlns:a16="http://schemas.microsoft.com/office/drawing/2014/main" id="{7B071F8D-7A94-0545-B654-6656D361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Rectangle 114">
              <a:extLst>
                <a:ext uri="{FF2B5EF4-FFF2-40B4-BE49-F238E27FC236}">
                  <a16:creationId xmlns:a16="http://schemas.microsoft.com/office/drawing/2014/main" id="{030036A2-20DE-2444-AEBC-ED30EF2E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Rectangle 115">
              <a:extLst>
                <a:ext uri="{FF2B5EF4-FFF2-40B4-BE49-F238E27FC236}">
                  <a16:creationId xmlns:a16="http://schemas.microsoft.com/office/drawing/2014/main" id="{618626AC-F6A7-144F-9ECD-C4110EE9D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Line 116">
              <a:extLst>
                <a:ext uri="{FF2B5EF4-FFF2-40B4-BE49-F238E27FC236}">
                  <a16:creationId xmlns:a16="http://schemas.microsoft.com/office/drawing/2014/main" id="{75B1015E-550F-F445-8AAB-4865BC07F6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" y="3527"/>
              <a:ext cx="6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48" name="Text Box 117">
            <a:extLst>
              <a:ext uri="{FF2B5EF4-FFF2-40B4-BE49-F238E27FC236}">
                <a16:creationId xmlns:a16="http://schemas.microsoft.com/office/drawing/2014/main" id="{65D98CB2-870D-B84B-9B0C-A2C174F40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477" y="5835029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7B28A1-7CC4-EC46-9F15-0A766D5FA67A}"/>
              </a:ext>
            </a:extLst>
          </p:cNvPr>
          <p:cNvGrpSpPr/>
          <p:nvPr/>
        </p:nvGrpSpPr>
        <p:grpSpPr>
          <a:xfrm>
            <a:off x="1186899" y="4439064"/>
            <a:ext cx="2798763" cy="1752600"/>
            <a:chOff x="1968777" y="4452316"/>
            <a:chExt cx="2798763" cy="1752600"/>
          </a:xfrm>
        </p:grpSpPr>
        <p:grpSp>
          <p:nvGrpSpPr>
            <p:cNvPr id="272" name="Group 30">
              <a:extLst>
                <a:ext uri="{FF2B5EF4-FFF2-40B4-BE49-F238E27FC236}">
                  <a16:creationId xmlns:a16="http://schemas.microsoft.com/office/drawing/2014/main" id="{3C7C2E39-B8FC-2E4E-8EA7-9980DBE08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1177" y="4534866"/>
              <a:ext cx="890588" cy="215900"/>
              <a:chOff x="876" y="2800"/>
              <a:chExt cx="642" cy="175"/>
            </a:xfrm>
          </p:grpSpPr>
          <p:sp>
            <p:nvSpPr>
              <p:cNvPr id="273" name="Rectangle 7">
                <a:extLst>
                  <a:ext uri="{FF2B5EF4-FFF2-40B4-BE49-F238E27FC236}">
                    <a16:creationId xmlns:a16="http://schemas.microsoft.com/office/drawing/2014/main" id="{1C7F0720-4AD3-7241-A18F-1322594DD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4" name="Rectangle 8">
                <a:extLst>
                  <a:ext uri="{FF2B5EF4-FFF2-40B4-BE49-F238E27FC236}">
                    <a16:creationId xmlns:a16="http://schemas.microsoft.com/office/drawing/2014/main" id="{6355CF5C-E1D3-BA4C-9C14-531EDEA37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Rectangle 9">
                <a:extLst>
                  <a:ext uri="{FF2B5EF4-FFF2-40B4-BE49-F238E27FC236}">
                    <a16:creationId xmlns:a16="http://schemas.microsoft.com/office/drawing/2014/main" id="{41497BCF-AE4C-5744-A422-5C5FDE760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6" name="Rectangle 10">
                <a:extLst>
                  <a:ext uri="{FF2B5EF4-FFF2-40B4-BE49-F238E27FC236}">
                    <a16:creationId xmlns:a16="http://schemas.microsoft.com/office/drawing/2014/main" id="{BC5034A8-3C30-BA4E-9BC2-0F43C7DAE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Line 11">
                <a:extLst>
                  <a:ext uri="{FF2B5EF4-FFF2-40B4-BE49-F238E27FC236}">
                    <a16:creationId xmlns:a16="http://schemas.microsoft.com/office/drawing/2014/main" id="{B5DB05AA-F635-D242-8616-F8A3AA123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78" name="Group 45">
              <a:extLst>
                <a:ext uri="{FF2B5EF4-FFF2-40B4-BE49-F238E27FC236}">
                  <a16:creationId xmlns:a16="http://schemas.microsoft.com/office/drawing/2014/main" id="{8F35E416-2B65-1B4A-A2ED-DF0FCBEF83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365" y="4930154"/>
              <a:ext cx="890587" cy="215900"/>
              <a:chOff x="876" y="2800"/>
              <a:chExt cx="642" cy="175"/>
            </a:xfrm>
          </p:grpSpPr>
          <p:sp>
            <p:nvSpPr>
              <p:cNvPr id="279" name="Rectangle 46">
                <a:extLst>
                  <a:ext uri="{FF2B5EF4-FFF2-40B4-BE49-F238E27FC236}">
                    <a16:creationId xmlns:a16="http://schemas.microsoft.com/office/drawing/2014/main" id="{38918ABB-CEF1-BE45-AEE3-24901AE8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0" name="Rectangle 47">
                <a:extLst>
                  <a:ext uri="{FF2B5EF4-FFF2-40B4-BE49-F238E27FC236}">
                    <a16:creationId xmlns:a16="http://schemas.microsoft.com/office/drawing/2014/main" id="{FA6EFB7D-6BC0-FB42-BB60-753DA2C2F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1" name="Rectangle 48">
                <a:extLst>
                  <a:ext uri="{FF2B5EF4-FFF2-40B4-BE49-F238E27FC236}">
                    <a16:creationId xmlns:a16="http://schemas.microsoft.com/office/drawing/2014/main" id="{E6160B5F-9E39-C440-A991-AFCD9768C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2" name="Rectangle 49">
                <a:extLst>
                  <a:ext uri="{FF2B5EF4-FFF2-40B4-BE49-F238E27FC236}">
                    <a16:creationId xmlns:a16="http://schemas.microsoft.com/office/drawing/2014/main" id="{732D2AFE-3597-644A-97A1-28DD2F90A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Line 50">
                <a:extLst>
                  <a:ext uri="{FF2B5EF4-FFF2-40B4-BE49-F238E27FC236}">
                    <a16:creationId xmlns:a16="http://schemas.microsoft.com/office/drawing/2014/main" id="{F3A2C82B-D735-2341-9B29-100DEE8F8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84" name="Group 51">
              <a:extLst>
                <a:ext uri="{FF2B5EF4-FFF2-40B4-BE49-F238E27FC236}">
                  <a16:creationId xmlns:a16="http://schemas.microsoft.com/office/drawing/2014/main" id="{6BA36712-4E6B-3D4E-ABC4-0CE286CF5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602" y="5357191"/>
              <a:ext cx="890588" cy="215900"/>
              <a:chOff x="876" y="2800"/>
              <a:chExt cx="642" cy="175"/>
            </a:xfrm>
          </p:grpSpPr>
          <p:sp>
            <p:nvSpPr>
              <p:cNvPr id="285" name="Rectangle 52">
                <a:extLst>
                  <a:ext uri="{FF2B5EF4-FFF2-40B4-BE49-F238E27FC236}">
                    <a16:creationId xmlns:a16="http://schemas.microsoft.com/office/drawing/2014/main" id="{129DC514-3311-A645-A11D-4FF6C0B87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6" name="Rectangle 53">
                <a:extLst>
                  <a:ext uri="{FF2B5EF4-FFF2-40B4-BE49-F238E27FC236}">
                    <a16:creationId xmlns:a16="http://schemas.microsoft.com/office/drawing/2014/main" id="{E067EF7E-DADF-0B4B-A13F-44B8E3407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Rectangle 54">
                <a:extLst>
                  <a:ext uri="{FF2B5EF4-FFF2-40B4-BE49-F238E27FC236}">
                    <a16:creationId xmlns:a16="http://schemas.microsoft.com/office/drawing/2014/main" id="{9301E58F-0697-8D42-8D86-7240128C5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8" name="Rectangle 55">
                <a:extLst>
                  <a:ext uri="{FF2B5EF4-FFF2-40B4-BE49-F238E27FC236}">
                    <a16:creationId xmlns:a16="http://schemas.microsoft.com/office/drawing/2014/main" id="{91AC650D-8A42-5745-8F86-B02FF0476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Line 56">
                <a:extLst>
                  <a:ext uri="{FF2B5EF4-FFF2-40B4-BE49-F238E27FC236}">
                    <a16:creationId xmlns:a16="http://schemas.microsoft.com/office/drawing/2014/main" id="{F9808253-1247-4A4E-96D0-B5614778E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0" name="Rectangle 57">
              <a:extLst>
                <a:ext uri="{FF2B5EF4-FFF2-40B4-BE49-F238E27FC236}">
                  <a16:creationId xmlns:a16="http://schemas.microsoft.com/office/drawing/2014/main" id="{41269D84-F7BD-3F4B-9EE9-23A8785FC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015" y="4452316"/>
              <a:ext cx="704850" cy="117633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1" name="Group 64">
              <a:extLst>
                <a:ext uri="{FF2B5EF4-FFF2-40B4-BE49-F238E27FC236}">
                  <a16:creationId xmlns:a16="http://schemas.microsoft.com/office/drawing/2014/main" id="{F48BF83F-9F4E-FD44-89AF-AD40F44A1B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627" y="4533279"/>
              <a:ext cx="890588" cy="215900"/>
              <a:chOff x="455" y="3463"/>
              <a:chExt cx="561" cy="136"/>
            </a:xfrm>
          </p:grpSpPr>
          <p:sp>
            <p:nvSpPr>
              <p:cNvPr id="292" name="Rectangle 59">
                <a:extLst>
                  <a:ext uri="{FF2B5EF4-FFF2-40B4-BE49-F238E27FC236}">
                    <a16:creationId xmlns:a16="http://schemas.microsoft.com/office/drawing/2014/main" id="{4E120DDC-4D03-F842-94AF-27555EDB5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Rectangle 60">
                <a:extLst>
                  <a:ext uri="{FF2B5EF4-FFF2-40B4-BE49-F238E27FC236}">
                    <a16:creationId xmlns:a16="http://schemas.microsoft.com/office/drawing/2014/main" id="{3E424F24-DEF2-7747-8B32-D2D41DCCB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61">
                <a:extLst>
                  <a:ext uri="{FF2B5EF4-FFF2-40B4-BE49-F238E27FC236}">
                    <a16:creationId xmlns:a16="http://schemas.microsoft.com/office/drawing/2014/main" id="{FCB1CF36-46B1-EA41-94AF-564D1A453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Rectangle 62">
                <a:extLst>
                  <a:ext uri="{FF2B5EF4-FFF2-40B4-BE49-F238E27FC236}">
                    <a16:creationId xmlns:a16="http://schemas.microsoft.com/office/drawing/2014/main" id="{1B49B267-612F-D84F-B02E-C419C0367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63">
                <a:extLst>
                  <a:ext uri="{FF2B5EF4-FFF2-40B4-BE49-F238E27FC236}">
                    <a16:creationId xmlns:a16="http://schemas.microsoft.com/office/drawing/2014/main" id="{DCB1F4FA-6E22-F34F-B286-A108C325D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97" name="Group 65">
              <a:extLst>
                <a:ext uri="{FF2B5EF4-FFF2-40B4-BE49-F238E27FC236}">
                  <a16:creationId xmlns:a16="http://schemas.microsoft.com/office/drawing/2014/main" id="{719D39D4-FB51-7642-A36C-2BA36F169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4390" y="4925391"/>
              <a:ext cx="890587" cy="215900"/>
              <a:chOff x="455" y="3463"/>
              <a:chExt cx="561" cy="136"/>
            </a:xfrm>
          </p:grpSpPr>
          <p:sp>
            <p:nvSpPr>
              <p:cNvPr id="298" name="Rectangle 66">
                <a:extLst>
                  <a:ext uri="{FF2B5EF4-FFF2-40B4-BE49-F238E27FC236}">
                    <a16:creationId xmlns:a16="http://schemas.microsoft.com/office/drawing/2014/main" id="{95FB090C-CEEB-C642-B6E3-796C33946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Rectangle 67">
                <a:extLst>
                  <a:ext uri="{FF2B5EF4-FFF2-40B4-BE49-F238E27FC236}">
                    <a16:creationId xmlns:a16="http://schemas.microsoft.com/office/drawing/2014/main" id="{90EE24D2-2A23-8A4B-AA6C-77A540AF2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Rectangle 68">
                <a:extLst>
                  <a:ext uri="{FF2B5EF4-FFF2-40B4-BE49-F238E27FC236}">
                    <a16:creationId xmlns:a16="http://schemas.microsoft.com/office/drawing/2014/main" id="{0EE5C8FE-A545-1047-B033-D000FCC81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Rectangle 69">
                <a:extLst>
                  <a:ext uri="{FF2B5EF4-FFF2-40B4-BE49-F238E27FC236}">
                    <a16:creationId xmlns:a16="http://schemas.microsoft.com/office/drawing/2014/main" id="{4875E736-57B1-E048-9DED-51F8EBE44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Line 70">
                <a:extLst>
                  <a:ext uri="{FF2B5EF4-FFF2-40B4-BE49-F238E27FC236}">
                    <a16:creationId xmlns:a16="http://schemas.microsoft.com/office/drawing/2014/main" id="{F1131A5F-4FDC-6741-B569-1128DD469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03" name="Group 71">
              <a:extLst>
                <a:ext uri="{FF2B5EF4-FFF2-40B4-BE49-F238E27FC236}">
                  <a16:creationId xmlns:a16="http://schemas.microsoft.com/office/drawing/2014/main" id="{563249F4-CC55-FB4F-A620-0484EEFEF1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627" y="5352429"/>
              <a:ext cx="890588" cy="215900"/>
              <a:chOff x="455" y="3463"/>
              <a:chExt cx="561" cy="136"/>
            </a:xfrm>
          </p:grpSpPr>
          <p:sp>
            <p:nvSpPr>
              <p:cNvPr id="304" name="Rectangle 72">
                <a:extLst>
                  <a:ext uri="{FF2B5EF4-FFF2-40B4-BE49-F238E27FC236}">
                    <a16:creationId xmlns:a16="http://schemas.microsoft.com/office/drawing/2014/main" id="{C3C1DBA4-7D91-0449-AD0B-AD923E348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73">
                <a:extLst>
                  <a:ext uri="{FF2B5EF4-FFF2-40B4-BE49-F238E27FC236}">
                    <a16:creationId xmlns:a16="http://schemas.microsoft.com/office/drawing/2014/main" id="{0745B999-1569-3C4A-B569-9ACA75633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74">
                <a:extLst>
                  <a:ext uri="{FF2B5EF4-FFF2-40B4-BE49-F238E27FC236}">
                    <a16:creationId xmlns:a16="http://schemas.microsoft.com/office/drawing/2014/main" id="{521FB59F-393E-8043-969B-F33591006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Rectangle 75">
                <a:extLst>
                  <a:ext uri="{FF2B5EF4-FFF2-40B4-BE49-F238E27FC236}">
                    <a16:creationId xmlns:a16="http://schemas.microsoft.com/office/drawing/2014/main" id="{8BDC1A78-9913-4044-AD8A-150F04126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76">
                <a:extLst>
                  <a:ext uri="{FF2B5EF4-FFF2-40B4-BE49-F238E27FC236}">
                    <a16:creationId xmlns:a16="http://schemas.microsoft.com/office/drawing/2014/main" id="{7CD69A6B-8BD5-4A41-B066-4747BB61C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Text Box 78">
              <a:extLst>
                <a:ext uri="{FF2B5EF4-FFF2-40B4-BE49-F238E27FC236}">
                  <a16:creationId xmlns:a16="http://schemas.microsoft.com/office/drawing/2014/main" id="{DA6CCE94-715B-FE44-98B3-B5292404E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327" y="5838204"/>
              <a:ext cx="1009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memory</a:t>
              </a:r>
            </a:p>
          </p:txBody>
        </p:sp>
        <p:sp>
          <p:nvSpPr>
            <p:cNvPr id="310" name="Text Box 79">
              <a:extLst>
                <a:ext uri="{FF2B5EF4-FFF2-40B4-BE49-F238E27FC236}">
                  <a16:creationId xmlns:a16="http://schemas.microsoft.com/office/drawing/2014/main" id="{021CED6C-C2DB-174F-9D8D-6ABDA5614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752" y="4769816"/>
              <a:ext cx="8239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memory</a:t>
              </a:r>
            </a:p>
          </p:txBody>
        </p:sp>
        <p:sp>
          <p:nvSpPr>
            <p:cNvPr id="402" name="Freeform 171">
              <a:extLst>
                <a:ext uri="{FF2B5EF4-FFF2-40B4-BE49-F238E27FC236}">
                  <a16:creationId xmlns:a16="http://schemas.microsoft.com/office/drawing/2014/main" id="{7EB6C5B2-8711-C447-BA49-C9D20140F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777" y="4577729"/>
              <a:ext cx="2798763" cy="412750"/>
            </a:xfrm>
            <a:custGeom>
              <a:avLst/>
              <a:gdLst>
                <a:gd name="T0" fmla="*/ 0 w 1763"/>
                <a:gd name="T1" fmla="*/ 0 h 260"/>
                <a:gd name="T2" fmla="*/ 2147483647 w 1763"/>
                <a:gd name="T3" fmla="*/ 0 h 260"/>
                <a:gd name="T4" fmla="*/ 2147483647 w 1763"/>
                <a:gd name="T5" fmla="*/ 2147483647 h 260"/>
                <a:gd name="T6" fmla="*/ 2147483647 w 1763"/>
                <a:gd name="T7" fmla="*/ 2147483647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3"/>
                <a:gd name="T13" fmla="*/ 0 h 260"/>
                <a:gd name="T14" fmla="*/ 1763 w 1763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3" h="260">
                  <a:moveTo>
                    <a:pt x="0" y="0"/>
                  </a:moveTo>
                  <a:lnTo>
                    <a:pt x="689" y="0"/>
                  </a:lnTo>
                  <a:lnTo>
                    <a:pt x="1054" y="260"/>
                  </a:lnTo>
                  <a:lnTo>
                    <a:pt x="1763" y="26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03" name="Freeform 172">
            <a:extLst>
              <a:ext uri="{FF2B5EF4-FFF2-40B4-BE49-F238E27FC236}">
                <a16:creationId xmlns:a16="http://schemas.microsoft.com/office/drawing/2014/main" id="{FCB8CAB7-7CE5-7648-B2F4-FF9B29F4C17A}"/>
              </a:ext>
            </a:extLst>
          </p:cNvPr>
          <p:cNvSpPr>
            <a:spLocks/>
          </p:cNvSpPr>
          <p:nvPr/>
        </p:nvSpPr>
        <p:spPr bwMode="auto">
          <a:xfrm>
            <a:off x="5019952" y="4547566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1E24DDED-AAB8-1742-BEAA-647483FFA1F1}"/>
              </a:ext>
            </a:extLst>
          </p:cNvPr>
          <p:cNvGrpSpPr/>
          <p:nvPr/>
        </p:nvGrpSpPr>
        <p:grpSpPr>
          <a:xfrm>
            <a:off x="7258217" y="4512159"/>
            <a:ext cx="2854919" cy="2066925"/>
            <a:chOff x="6675121" y="4485654"/>
            <a:chExt cx="2854919" cy="2066925"/>
          </a:xfrm>
        </p:grpSpPr>
        <p:grpSp>
          <p:nvGrpSpPr>
            <p:cNvPr id="349" name="Group 118">
              <a:extLst>
                <a:ext uri="{FF2B5EF4-FFF2-40B4-BE49-F238E27FC236}">
                  <a16:creationId xmlns:a16="http://schemas.microsoft.com/office/drawing/2014/main" id="{2404D93A-580B-0343-A0B1-94D96A295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9465" y="4485654"/>
              <a:ext cx="890587" cy="215900"/>
              <a:chOff x="876" y="2800"/>
              <a:chExt cx="642" cy="175"/>
            </a:xfrm>
          </p:grpSpPr>
          <p:sp>
            <p:nvSpPr>
              <p:cNvPr id="350" name="Rectangle 119">
                <a:extLst>
                  <a:ext uri="{FF2B5EF4-FFF2-40B4-BE49-F238E27FC236}">
                    <a16:creationId xmlns:a16="http://schemas.microsoft.com/office/drawing/2014/main" id="{DEAD9689-A93F-3A40-A1F0-D7AE2D9E4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Rectangle 120">
                <a:extLst>
                  <a:ext uri="{FF2B5EF4-FFF2-40B4-BE49-F238E27FC236}">
                    <a16:creationId xmlns:a16="http://schemas.microsoft.com/office/drawing/2014/main" id="{B3FFEF5C-2CF8-3F48-AA70-FCA4463DD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Rectangle 121">
                <a:extLst>
                  <a:ext uri="{FF2B5EF4-FFF2-40B4-BE49-F238E27FC236}">
                    <a16:creationId xmlns:a16="http://schemas.microsoft.com/office/drawing/2014/main" id="{6DA8F41A-C8D0-E84A-BE1E-E5D24606E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Rectangle 122">
                <a:extLst>
                  <a:ext uri="{FF2B5EF4-FFF2-40B4-BE49-F238E27FC236}">
                    <a16:creationId xmlns:a16="http://schemas.microsoft.com/office/drawing/2014/main" id="{71D1CE81-6E07-EF41-B20A-E71DD5427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Line 123">
                <a:extLst>
                  <a:ext uri="{FF2B5EF4-FFF2-40B4-BE49-F238E27FC236}">
                    <a16:creationId xmlns:a16="http://schemas.microsoft.com/office/drawing/2014/main" id="{FDFD10E9-723C-CD4E-9B1E-C974437C0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55" name="Group 124">
              <a:extLst>
                <a:ext uri="{FF2B5EF4-FFF2-40B4-BE49-F238E27FC236}">
                  <a16:creationId xmlns:a16="http://schemas.microsoft.com/office/drawing/2014/main" id="{531A9996-A8C0-EB41-BF87-89DBD438F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5652" y="4880941"/>
              <a:ext cx="890588" cy="215900"/>
              <a:chOff x="876" y="2800"/>
              <a:chExt cx="642" cy="175"/>
            </a:xfrm>
          </p:grpSpPr>
          <p:sp>
            <p:nvSpPr>
              <p:cNvPr id="356" name="Rectangle 125">
                <a:extLst>
                  <a:ext uri="{FF2B5EF4-FFF2-40B4-BE49-F238E27FC236}">
                    <a16:creationId xmlns:a16="http://schemas.microsoft.com/office/drawing/2014/main" id="{2467BB19-E02A-7B43-9CA4-9F0EB6D87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Rectangle 126">
                <a:extLst>
                  <a:ext uri="{FF2B5EF4-FFF2-40B4-BE49-F238E27FC236}">
                    <a16:creationId xmlns:a16="http://schemas.microsoft.com/office/drawing/2014/main" id="{962D332A-F4A3-2648-892A-BD845A64A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Rectangle 127">
                <a:extLst>
                  <a:ext uri="{FF2B5EF4-FFF2-40B4-BE49-F238E27FC236}">
                    <a16:creationId xmlns:a16="http://schemas.microsoft.com/office/drawing/2014/main" id="{72283283-9F77-C548-B1DC-7BED275E1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9" name="Rectangle 128">
                <a:extLst>
                  <a:ext uri="{FF2B5EF4-FFF2-40B4-BE49-F238E27FC236}">
                    <a16:creationId xmlns:a16="http://schemas.microsoft.com/office/drawing/2014/main" id="{97305BF1-8C59-FD41-8C7C-DBF2671DC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Line 129">
                <a:extLst>
                  <a:ext uri="{FF2B5EF4-FFF2-40B4-BE49-F238E27FC236}">
                    <a16:creationId xmlns:a16="http://schemas.microsoft.com/office/drawing/2014/main" id="{EDA7687B-3958-E947-B115-E7E60D777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61" name="Group 130">
              <a:extLst>
                <a:ext uri="{FF2B5EF4-FFF2-40B4-BE49-F238E27FC236}">
                  <a16:creationId xmlns:a16="http://schemas.microsoft.com/office/drawing/2014/main" id="{1D80AFC0-343E-BE4A-A3A1-7940B6D33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0890" y="5307979"/>
              <a:ext cx="890587" cy="215900"/>
              <a:chOff x="876" y="2800"/>
              <a:chExt cx="642" cy="175"/>
            </a:xfrm>
          </p:grpSpPr>
          <p:sp>
            <p:nvSpPr>
              <p:cNvPr id="362" name="Rectangle 131">
                <a:extLst>
                  <a:ext uri="{FF2B5EF4-FFF2-40B4-BE49-F238E27FC236}">
                    <a16:creationId xmlns:a16="http://schemas.microsoft.com/office/drawing/2014/main" id="{41CC58A8-B68E-884F-BD23-08890CD10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3" name="Rectangle 132">
                <a:extLst>
                  <a:ext uri="{FF2B5EF4-FFF2-40B4-BE49-F238E27FC236}">
                    <a16:creationId xmlns:a16="http://schemas.microsoft.com/office/drawing/2014/main" id="{328A28BC-2B66-004E-8A4C-0C3533209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Rectangle 133">
                <a:extLst>
                  <a:ext uri="{FF2B5EF4-FFF2-40B4-BE49-F238E27FC236}">
                    <a16:creationId xmlns:a16="http://schemas.microsoft.com/office/drawing/2014/main" id="{D3427F60-4900-B545-B8F2-23A9D4F79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5" name="Rectangle 134">
                <a:extLst>
                  <a:ext uri="{FF2B5EF4-FFF2-40B4-BE49-F238E27FC236}">
                    <a16:creationId xmlns:a16="http://schemas.microsoft.com/office/drawing/2014/main" id="{808AFD0A-2342-6644-842D-FE9FD6D74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6" name="Line 135">
                <a:extLst>
                  <a:ext uri="{FF2B5EF4-FFF2-40B4-BE49-F238E27FC236}">
                    <a16:creationId xmlns:a16="http://schemas.microsoft.com/office/drawing/2014/main" id="{AA67B89E-6553-F34F-9540-BB2888CF4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67" name="Group 154">
              <a:extLst>
                <a:ext uri="{FF2B5EF4-FFF2-40B4-BE49-F238E27FC236}">
                  <a16:creationId xmlns:a16="http://schemas.microsoft.com/office/drawing/2014/main" id="{FCB38C9C-3886-1647-B1BB-77C45B97E5F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564840" y="5504829"/>
              <a:ext cx="895350" cy="1035050"/>
              <a:chOff x="2954" y="2776"/>
              <a:chExt cx="564" cy="652"/>
            </a:xfrm>
          </p:grpSpPr>
          <p:grpSp>
            <p:nvGrpSpPr>
              <p:cNvPr id="368" name="Group 136">
                <a:extLst>
                  <a:ext uri="{FF2B5EF4-FFF2-40B4-BE49-F238E27FC236}">
                    <a16:creationId xmlns:a16="http://schemas.microsoft.com/office/drawing/2014/main" id="{EC3B7F3C-2CB6-0642-A702-4D975C6E96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381" name="Rectangle 137">
                  <a:extLst>
                    <a:ext uri="{FF2B5EF4-FFF2-40B4-BE49-F238E27FC236}">
                      <a16:creationId xmlns:a16="http://schemas.microsoft.com/office/drawing/2014/main" id="{333322CF-B6EA-B147-806E-4AA261E430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2" name="Rectangle 138">
                  <a:extLst>
                    <a:ext uri="{FF2B5EF4-FFF2-40B4-BE49-F238E27FC236}">
                      <a16:creationId xmlns:a16="http://schemas.microsoft.com/office/drawing/2014/main" id="{884DB2A1-6022-954E-B68C-90C304DB2F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3" name="Rectangle 139">
                  <a:extLst>
                    <a:ext uri="{FF2B5EF4-FFF2-40B4-BE49-F238E27FC236}">
                      <a16:creationId xmlns:a16="http://schemas.microsoft.com/office/drawing/2014/main" id="{39F0096A-6580-4B46-9B00-336282120F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4" name="Rectangle 140">
                  <a:extLst>
                    <a:ext uri="{FF2B5EF4-FFF2-40B4-BE49-F238E27FC236}">
                      <a16:creationId xmlns:a16="http://schemas.microsoft.com/office/drawing/2014/main" id="{A02D0A4D-FA88-0445-B282-F1BA4FAC99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5" name="Line 141">
                  <a:extLst>
                    <a:ext uri="{FF2B5EF4-FFF2-40B4-BE49-F238E27FC236}">
                      <a16:creationId xmlns:a16="http://schemas.microsoft.com/office/drawing/2014/main" id="{89AD7EED-2D5A-5F4B-82F9-B59964C7D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69" name="Group 142">
                <a:extLst>
                  <a:ext uri="{FF2B5EF4-FFF2-40B4-BE49-F238E27FC236}">
                    <a16:creationId xmlns:a16="http://schemas.microsoft.com/office/drawing/2014/main" id="{971C6EFA-672B-694C-8BB8-27DE8BB10C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376" name="Rectangle 143">
                  <a:extLst>
                    <a:ext uri="{FF2B5EF4-FFF2-40B4-BE49-F238E27FC236}">
                      <a16:creationId xmlns:a16="http://schemas.microsoft.com/office/drawing/2014/main" id="{E55A46DF-72A8-7647-876D-A80F15CE88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7" name="Rectangle 144">
                  <a:extLst>
                    <a:ext uri="{FF2B5EF4-FFF2-40B4-BE49-F238E27FC236}">
                      <a16:creationId xmlns:a16="http://schemas.microsoft.com/office/drawing/2014/main" id="{D24335F7-9D53-044A-AB88-2B9DF89C15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8" name="Rectangle 145">
                  <a:extLst>
                    <a:ext uri="{FF2B5EF4-FFF2-40B4-BE49-F238E27FC236}">
                      <a16:creationId xmlns:a16="http://schemas.microsoft.com/office/drawing/2014/main" id="{6AEA3435-AA43-9F49-9087-3A3338DAFA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9" name="Rectangle 146">
                  <a:extLst>
                    <a:ext uri="{FF2B5EF4-FFF2-40B4-BE49-F238E27FC236}">
                      <a16:creationId xmlns:a16="http://schemas.microsoft.com/office/drawing/2014/main" id="{177A053B-0BAE-0640-AB44-0E043F06D9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0" name="Line 147">
                  <a:extLst>
                    <a:ext uri="{FF2B5EF4-FFF2-40B4-BE49-F238E27FC236}">
                      <a16:creationId xmlns:a16="http://schemas.microsoft.com/office/drawing/2014/main" id="{8AEFB38B-7DDC-9F44-A516-7DAA76A7E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70" name="Group 148">
                <a:extLst>
                  <a:ext uri="{FF2B5EF4-FFF2-40B4-BE49-F238E27FC236}">
                    <a16:creationId xmlns:a16="http://schemas.microsoft.com/office/drawing/2014/main" id="{FD714310-89A4-394D-B783-5EC2CA17AE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371" name="Rectangle 149">
                  <a:extLst>
                    <a:ext uri="{FF2B5EF4-FFF2-40B4-BE49-F238E27FC236}">
                      <a16:creationId xmlns:a16="http://schemas.microsoft.com/office/drawing/2014/main" id="{ADDE511B-C129-9D4B-A35E-5B67168684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Rectangle 150">
                  <a:extLst>
                    <a:ext uri="{FF2B5EF4-FFF2-40B4-BE49-F238E27FC236}">
                      <a16:creationId xmlns:a16="http://schemas.microsoft.com/office/drawing/2014/main" id="{1926829B-5C2B-7B46-AAD2-DCC04D10C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3" name="Rectangle 151">
                  <a:extLst>
                    <a:ext uri="{FF2B5EF4-FFF2-40B4-BE49-F238E27FC236}">
                      <a16:creationId xmlns:a16="http://schemas.microsoft.com/office/drawing/2014/main" id="{5166BAC0-36EC-054B-AEAE-4083E2973B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4" name="Rectangle 152">
                  <a:extLst>
                    <a:ext uri="{FF2B5EF4-FFF2-40B4-BE49-F238E27FC236}">
                      <a16:creationId xmlns:a16="http://schemas.microsoft.com/office/drawing/2014/main" id="{B8D687ED-21A3-5844-8144-FC4568CCB8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5" name="Line 153">
                  <a:extLst>
                    <a:ext uri="{FF2B5EF4-FFF2-40B4-BE49-F238E27FC236}">
                      <a16:creationId xmlns:a16="http://schemas.microsoft.com/office/drawing/2014/main" id="{B0B99B84-F7F0-474D-9C17-F45572185C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386" name="Line 155">
              <a:extLst>
                <a:ext uri="{FF2B5EF4-FFF2-40B4-BE49-F238E27FC236}">
                  <a16:creationId xmlns:a16="http://schemas.microsoft.com/office/drawing/2014/main" id="{03C8D9EA-BBBC-B346-8BF2-359A0A507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0052" y="4592016"/>
              <a:ext cx="10636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7" name="Line 156">
              <a:extLst>
                <a:ext uri="{FF2B5EF4-FFF2-40B4-BE49-F238E27FC236}">
                  <a16:creationId xmlns:a16="http://schemas.microsoft.com/office/drawing/2014/main" id="{A11B99D5-398C-2B4F-8426-2A7897D26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21952" y="4979366"/>
              <a:ext cx="1111250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8" name="Line 157">
              <a:extLst>
                <a:ext uri="{FF2B5EF4-FFF2-40B4-BE49-F238E27FC236}">
                  <a16:creationId xmlns:a16="http://schemas.microsoft.com/office/drawing/2014/main" id="{E19B9C74-C0F9-9C48-96BC-5083BFA42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1952" y="5411166"/>
              <a:ext cx="1101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9" name="Line 158">
              <a:extLst>
                <a:ext uri="{FF2B5EF4-FFF2-40B4-BE49-F238E27FC236}">
                  <a16:creationId xmlns:a16="http://schemas.microsoft.com/office/drawing/2014/main" id="{972BC1ED-3C65-0D48-80B7-F3828BC10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4527" y="4592016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Line 159">
              <a:extLst>
                <a:ext uri="{FF2B5EF4-FFF2-40B4-BE49-F238E27FC236}">
                  <a16:creationId xmlns:a16="http://schemas.microsoft.com/office/drawing/2014/main" id="{C423A751-C773-8948-92DB-5C00303B0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26802" y="4592016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1" name="Line 160">
              <a:extLst>
                <a:ext uri="{FF2B5EF4-FFF2-40B4-BE49-F238E27FC236}">
                  <a16:creationId xmlns:a16="http://schemas.microsoft.com/office/drawing/2014/main" id="{2109E4A3-3D73-694A-B332-08F4B9DB2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3677" y="4582491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2" name="Oval 161">
              <a:extLst>
                <a:ext uri="{FF2B5EF4-FFF2-40B4-BE49-F238E27FC236}">
                  <a16:creationId xmlns:a16="http://schemas.microsoft.com/office/drawing/2014/main" id="{560F0CCD-566F-2848-BC28-48AB5BC46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252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3" name="Oval 162">
              <a:extLst>
                <a:ext uri="{FF2B5EF4-FFF2-40B4-BE49-F238E27FC236}">
                  <a16:creationId xmlns:a16="http://schemas.microsoft.com/office/drawing/2014/main" id="{6B545151-450A-F94D-A4C6-78382BC8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252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4" name="Oval 163">
              <a:extLst>
                <a:ext uri="{FF2B5EF4-FFF2-40B4-BE49-F238E27FC236}">
                  <a16:creationId xmlns:a16="http://schemas.microsoft.com/office/drawing/2014/main" id="{EA145C17-3847-3E48-8C50-06E7F086C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902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5" name="Oval 164">
              <a:extLst>
                <a:ext uri="{FF2B5EF4-FFF2-40B4-BE49-F238E27FC236}">
                  <a16:creationId xmlns:a16="http://schemas.microsoft.com/office/drawing/2014/main" id="{D583174B-E718-A249-BE75-33AB9B1F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8702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Oval 165">
              <a:extLst>
                <a:ext uri="{FF2B5EF4-FFF2-40B4-BE49-F238E27FC236}">
                  <a16:creationId xmlns:a16="http://schemas.microsoft.com/office/drawing/2014/main" id="{FC9B88BE-9FFF-DE40-8BFE-380354604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8702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Oval 166">
              <a:extLst>
                <a:ext uri="{FF2B5EF4-FFF2-40B4-BE49-F238E27FC236}">
                  <a16:creationId xmlns:a16="http://schemas.microsoft.com/office/drawing/2014/main" id="{6F896AF1-2C34-3149-8329-09390CA6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2352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Oval 167">
              <a:extLst>
                <a:ext uri="{FF2B5EF4-FFF2-40B4-BE49-F238E27FC236}">
                  <a16:creationId xmlns:a16="http://schemas.microsoft.com/office/drawing/2014/main" id="{54294AED-0555-D244-94AB-1E755BFB4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9227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Oval 168">
              <a:extLst>
                <a:ext uri="{FF2B5EF4-FFF2-40B4-BE49-F238E27FC236}">
                  <a16:creationId xmlns:a16="http://schemas.microsoft.com/office/drawing/2014/main" id="{89BB0930-936E-2C4A-B203-3AF50935C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9227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0" name="Oval 169">
              <a:extLst>
                <a:ext uri="{FF2B5EF4-FFF2-40B4-BE49-F238E27FC236}">
                  <a16:creationId xmlns:a16="http://schemas.microsoft.com/office/drawing/2014/main" id="{54A896D0-B039-1C43-B23B-699A69438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877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1" name="Text Box 170">
              <a:extLst>
                <a:ext uri="{FF2B5EF4-FFF2-40B4-BE49-F238E27FC236}">
                  <a16:creationId xmlns:a16="http://schemas.microsoft.com/office/drawing/2014/main" id="{D7A7FAC4-A795-2344-B8A6-A06C12033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121" y="5767934"/>
              <a:ext cx="174919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interconnection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404" name="Freeform 173">
              <a:extLst>
                <a:ext uri="{FF2B5EF4-FFF2-40B4-BE49-F238E27FC236}">
                  <a16:creationId xmlns:a16="http://schemas.microsoft.com/office/drawing/2014/main" id="{7731649A-7A0C-FF4B-AE01-BDFE9F590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7077" y="4538041"/>
              <a:ext cx="1543050" cy="2014538"/>
            </a:xfrm>
            <a:custGeom>
              <a:avLst/>
              <a:gdLst>
                <a:gd name="T0" fmla="*/ 0 w 972"/>
                <a:gd name="T1" fmla="*/ 2147483647 h 1266"/>
                <a:gd name="T2" fmla="*/ 2147483647 w 972"/>
                <a:gd name="T3" fmla="*/ 0 h 1266"/>
                <a:gd name="T4" fmla="*/ 2147483647 w 972"/>
                <a:gd name="T5" fmla="*/ 2147483647 h 1266"/>
                <a:gd name="T6" fmla="*/ 0 60000 65536"/>
                <a:gd name="T7" fmla="*/ 0 60000 65536"/>
                <a:gd name="T8" fmla="*/ 0 60000 65536"/>
                <a:gd name="T9" fmla="*/ 0 w 972"/>
                <a:gd name="T10" fmla="*/ 0 h 1266"/>
                <a:gd name="T11" fmla="*/ 972 w 972"/>
                <a:gd name="T12" fmla="*/ 1266 h 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06" name="Content Placeholder 2">
            <a:extLst>
              <a:ext uri="{FF2B5EF4-FFF2-40B4-BE49-F238E27FC236}">
                <a16:creationId xmlns:a16="http://schemas.microsoft.com/office/drawing/2014/main" id="{2B7122AF-D615-5F41-945E-7E1D8CD01EF3}"/>
              </a:ext>
            </a:extLst>
          </p:cNvPr>
          <p:cNvSpPr txBox="1">
            <a:spLocks/>
          </p:cNvSpPr>
          <p:nvPr/>
        </p:nvSpPr>
        <p:spPr>
          <a:xfrm>
            <a:off x="818322" y="3691974"/>
            <a:ext cx="11035748" cy="65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three major types of switching fabrics:</a:t>
            </a:r>
          </a:p>
        </p:txBody>
      </p:sp>
      <p:sp>
        <p:nvSpPr>
          <p:cNvPr id="412" name="Content Placeholder 2">
            <a:extLst>
              <a:ext uri="{FF2B5EF4-FFF2-40B4-BE49-F238E27FC236}">
                <a16:creationId xmlns:a16="http://schemas.microsoft.com/office/drawing/2014/main" id="{B6082DFD-51BE-9044-ABA0-EB366AEB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1379472"/>
            <a:ext cx="11035748" cy="634860"/>
          </a:xfrm>
        </p:spPr>
        <p:txBody>
          <a:bodyPr>
            <a:normAutofit/>
          </a:bodyPr>
          <a:lstStyle/>
          <a:p>
            <a:pPr indent="-287338">
              <a:buFont typeface="Wingdings" charset="2"/>
              <a:buChar char="§"/>
              <a:defRPr/>
            </a:pPr>
            <a:r>
              <a:rPr lang="en-US" sz="3200" dirty="0"/>
              <a:t>transfer packet from input link to appropriate output link</a:t>
            </a:r>
          </a:p>
          <a:p>
            <a:pPr indent="-287338">
              <a:buFont typeface="Wingdings" charset="2"/>
              <a:buChar char="§"/>
              <a:defRPr/>
            </a:pPr>
            <a:endParaRPr lang="en-US" dirty="0"/>
          </a:p>
        </p:txBody>
      </p:sp>
      <p:sp>
        <p:nvSpPr>
          <p:cNvPr id="413" name="Content Placeholder 2">
            <a:extLst>
              <a:ext uri="{FF2B5EF4-FFF2-40B4-BE49-F238E27FC236}">
                <a16:creationId xmlns:a16="http://schemas.microsoft.com/office/drawing/2014/main" id="{A6F34ABD-FD08-FA48-8F01-C889297B0D8A}"/>
              </a:ext>
            </a:extLst>
          </p:cNvPr>
          <p:cNvSpPr txBox="1">
            <a:spLocks/>
          </p:cNvSpPr>
          <p:nvPr/>
        </p:nvSpPr>
        <p:spPr>
          <a:xfrm>
            <a:off x="805070" y="1889680"/>
            <a:ext cx="11035748" cy="2317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switching rate: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rate at which packets can be transfer from inputs to outputs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often measured as multiple of input/output line rate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inputs: switching rate N times line rate desirable</a:t>
            </a:r>
          </a:p>
        </p:txBody>
      </p:sp>
      <p:sp>
        <p:nvSpPr>
          <p:cNvPr id="141" name="Slide Number Placeholder 4">
            <a:extLst>
              <a:ext uri="{FF2B5EF4-FFF2-40B4-BE49-F238E27FC236}">
                <a16:creationId xmlns:a16="http://schemas.microsoft.com/office/drawing/2014/main" id="{82EC96B9-9A8B-1444-8EB6-680BED473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2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1128-B8E1-7C40-B73B-BD6D4E18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5" y="1472236"/>
            <a:ext cx="11287539" cy="2768460"/>
          </a:xfrm>
        </p:spPr>
        <p:txBody>
          <a:bodyPr>
            <a:normAutofit/>
          </a:bodyPr>
          <a:lstStyle/>
          <a:p>
            <a:pPr marL="234950" indent="-234950">
              <a:buNone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first generation routers:</a:t>
            </a:r>
          </a:p>
          <a:p>
            <a:pPr marL="404813" indent="-287338"/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traditional computers with switching under direct control of CPU</a:t>
            </a:r>
          </a:p>
          <a:p>
            <a:pPr marL="404813" indent="-287338"/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 copied to system’</a:t>
            </a:r>
            <a:r>
              <a:rPr lang="en-US" altLang="ja-JP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memory</a:t>
            </a:r>
          </a:p>
          <a:p>
            <a:pPr marL="404813" indent="-287338"/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speed limited by memory bandwidth (2 bus crossings per datagram)</a:t>
            </a:r>
            <a:endParaRPr lang="en-US" altLang="en-US" sz="20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Switching via memory</a:t>
            </a:r>
            <a:endParaRPr lang="en-US" sz="4800" dirty="0"/>
          </a:p>
        </p:txBody>
      </p:sp>
      <p:grpSp>
        <p:nvGrpSpPr>
          <p:cNvPr id="172" name="Group 42">
            <a:extLst>
              <a:ext uri="{FF2B5EF4-FFF2-40B4-BE49-F238E27FC236}">
                <a16:creationId xmlns:a16="http://schemas.microsoft.com/office/drawing/2014/main" id="{F2B5464E-F88B-A642-84D4-5094AFD5B16B}"/>
              </a:ext>
            </a:extLst>
          </p:cNvPr>
          <p:cNvGrpSpPr>
            <a:grpSpLocks/>
          </p:cNvGrpSpPr>
          <p:nvPr/>
        </p:nvGrpSpPr>
        <p:grpSpPr bwMode="auto">
          <a:xfrm>
            <a:off x="2991749" y="4058753"/>
            <a:ext cx="6611937" cy="1787525"/>
            <a:chOff x="983" y="2540"/>
            <a:chExt cx="4165" cy="1126"/>
          </a:xfrm>
        </p:grpSpPr>
        <p:sp>
          <p:nvSpPr>
            <p:cNvPr id="173" name="Rectangle 30">
              <a:extLst>
                <a:ext uri="{FF2B5EF4-FFF2-40B4-BE49-F238E27FC236}">
                  <a16:creationId xmlns:a16="http://schemas.microsoft.com/office/drawing/2014/main" id="{45BBBE01-E2E8-274B-8035-4961E1D9E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Text Box 31">
              <a:extLst>
                <a:ext uri="{FF2B5EF4-FFF2-40B4-BE49-F238E27FC236}">
                  <a16:creationId xmlns:a16="http://schemas.microsoft.com/office/drawing/2014/main" id="{FFED6ECD-74D4-9944-B695-F1E1E045E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1" y="2557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input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Ethernet)</a:t>
              </a:r>
            </a:p>
          </p:txBody>
        </p:sp>
        <p:sp>
          <p:nvSpPr>
            <p:cNvPr id="175" name="Text Box 32">
              <a:extLst>
                <a:ext uri="{FF2B5EF4-FFF2-40B4-BE49-F238E27FC236}">
                  <a16:creationId xmlns:a16="http://schemas.microsoft.com/office/drawing/2014/main" id="{20392B0C-5AA1-5D4A-8C31-19BC5047B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" y="2773"/>
              <a:ext cx="6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memory</a:t>
              </a:r>
            </a:p>
          </p:txBody>
        </p:sp>
        <p:sp>
          <p:nvSpPr>
            <p:cNvPr id="176" name="Rectangle 34">
              <a:extLst>
                <a:ext uri="{FF2B5EF4-FFF2-40B4-BE49-F238E27FC236}">
                  <a16:creationId xmlns:a16="http://schemas.microsoft.com/office/drawing/2014/main" id="{EA86606E-2DCD-924C-A723-41E2CA4CD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Rectangle 35">
              <a:extLst>
                <a:ext uri="{FF2B5EF4-FFF2-40B4-BE49-F238E27FC236}">
                  <a16:creationId xmlns:a16="http://schemas.microsoft.com/office/drawing/2014/main" id="{24885012-DDCB-5048-A51F-1CDF934C2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8" name="Text Box 36">
              <a:extLst>
                <a:ext uri="{FF2B5EF4-FFF2-40B4-BE49-F238E27FC236}">
                  <a16:creationId xmlns:a16="http://schemas.microsoft.com/office/drawing/2014/main" id="{14386179-C33A-9940-94C2-AA092DA42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2555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output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Ethernet)</a:t>
              </a:r>
            </a:p>
          </p:txBody>
        </p:sp>
        <p:sp>
          <p:nvSpPr>
            <p:cNvPr id="179" name="Line 37">
              <a:extLst>
                <a:ext uri="{FF2B5EF4-FFF2-40B4-BE49-F238E27FC236}">
                  <a16:creationId xmlns:a16="http://schemas.microsoft.com/office/drawing/2014/main" id="{65666B6A-D931-D542-B3CE-2E1BC9433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60D852FF-88FA-2B42-8C46-DCE293525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6E64FFE5-A2FF-0849-879D-A0AA8D057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Line 40">
              <a:extLst>
                <a:ext uri="{FF2B5EF4-FFF2-40B4-BE49-F238E27FC236}">
                  <a16:creationId xmlns:a16="http://schemas.microsoft.com/office/drawing/2014/main" id="{CA89C20C-F9FF-C845-B7D8-9DEA22C14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Text Box 41">
              <a:extLst>
                <a:ext uri="{FF2B5EF4-FFF2-40B4-BE49-F238E27FC236}">
                  <a16:creationId xmlns:a16="http://schemas.microsoft.com/office/drawing/2014/main" id="{2EA1FDDA-9659-AC45-86D4-9A5051345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3435"/>
              <a:ext cx="8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system bus</a:t>
              </a:r>
            </a:p>
          </p:txBody>
        </p:sp>
      </p:grpSp>
      <p:pic>
        <p:nvPicPr>
          <p:cNvPr id="184" name="Picture 43">
            <a:extLst>
              <a:ext uri="{FF2B5EF4-FFF2-40B4-BE49-F238E27FC236}">
                <a16:creationId xmlns:a16="http://schemas.microsoft.com/office/drawing/2014/main" id="{934DBF87-BC52-A04F-9252-6C0BA3F1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74" y="4252428"/>
            <a:ext cx="533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Picture 44">
            <a:extLst>
              <a:ext uri="{FF2B5EF4-FFF2-40B4-BE49-F238E27FC236}">
                <a16:creationId xmlns:a16="http://schemas.microsoft.com/office/drawing/2014/main" id="{F4E5056C-1E65-BD48-BC26-3C48FF56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574" y="4215916"/>
            <a:ext cx="533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Rectangle 45">
            <a:extLst>
              <a:ext uri="{FF2B5EF4-FFF2-40B4-BE49-F238E27FC236}">
                <a16:creationId xmlns:a16="http://schemas.microsoft.com/office/drawing/2014/main" id="{8A994D05-53E3-B047-9E60-A9448B35F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061" y="4487378"/>
            <a:ext cx="434975" cy="22225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Rectangle 46">
            <a:extLst>
              <a:ext uri="{FF2B5EF4-FFF2-40B4-BE49-F238E27FC236}">
                <a16:creationId xmlns:a16="http://schemas.microsoft.com/office/drawing/2014/main" id="{14B41E01-8B4F-2643-84CF-7D3D707C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761" y="4496903"/>
            <a:ext cx="446088" cy="2127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873C787-12AC-6546-8188-86FCEB09A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-0.00162 L 0.11159 -0.00162 L 0.11497 0.13334 L 0.26849 0.13334 L 0.26849 0.0391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1487 3.7037E-6 L 0.15195 0.13819 L 0.31055 0.13588 L 0.30924 0.03842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49 0.03912 L 0.28151 0.03912 L 0.28151 0.12685 L 0.44622 0.12199 L 0.44713 -0.00324 L 0.58046 -0.00324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9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6" grpId="1" animBg="1"/>
      <p:bldP spid="186" grpId="2" animBg="1"/>
      <p:bldP spid="187" grpId="0" animBg="1"/>
      <p:bldP spid="18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1128-B8E1-7C40-B73B-BD6D4E18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40" y="1405975"/>
            <a:ext cx="10574934" cy="27684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sz="3200" dirty="0"/>
              <a:t>datagram from input port memory to output port memory via a shared bus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i="1" dirty="0">
                <a:solidFill>
                  <a:srgbClr val="CC0000"/>
                </a:solidFill>
              </a:rPr>
              <a:t>bus contention:</a:t>
            </a:r>
            <a:r>
              <a:rPr lang="en-US" sz="3200" dirty="0"/>
              <a:t>  switching speed limited by bus bandwidth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32 Gbps bus, Cisco 5600: sufficient speed for access routers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Switching via a bus</a:t>
            </a:r>
            <a:endParaRPr lang="en-US" sz="4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8CD304-8CB5-AA4B-A0E8-C0ADE3BF0764}"/>
              </a:ext>
            </a:extLst>
          </p:cNvPr>
          <p:cNvGrpSpPr/>
          <p:nvPr/>
        </p:nvGrpSpPr>
        <p:grpSpPr>
          <a:xfrm>
            <a:off x="4078698" y="4298863"/>
            <a:ext cx="5296665" cy="1766337"/>
            <a:chOff x="4336991" y="4484392"/>
            <a:chExt cx="2903568" cy="1047064"/>
          </a:xfrm>
        </p:grpSpPr>
        <p:grpSp>
          <p:nvGrpSpPr>
            <p:cNvPr id="21" name="Group 80">
              <a:extLst>
                <a:ext uri="{FF2B5EF4-FFF2-40B4-BE49-F238E27FC236}">
                  <a16:creationId xmlns:a16="http://schemas.microsoft.com/office/drawing/2014/main" id="{6528F6A7-EDEC-9C4B-9732-5C83E48F2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9281" y="4484392"/>
              <a:ext cx="1093120" cy="215900"/>
              <a:chOff x="876" y="2800"/>
              <a:chExt cx="788" cy="175"/>
            </a:xfrm>
          </p:grpSpPr>
          <p:sp>
            <p:nvSpPr>
              <p:cNvPr id="22" name="Rectangle 81">
                <a:extLst>
                  <a:ext uri="{FF2B5EF4-FFF2-40B4-BE49-F238E27FC236}">
                    <a16:creationId xmlns:a16="http://schemas.microsoft.com/office/drawing/2014/main" id="{DFDBF7BA-06E4-494D-8F9D-FFA33A3BF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" name="Rectangle 82">
                <a:extLst>
                  <a:ext uri="{FF2B5EF4-FFF2-40B4-BE49-F238E27FC236}">
                    <a16:creationId xmlns:a16="http://schemas.microsoft.com/office/drawing/2014/main" id="{2C9A0A09-54EF-D24E-84A4-0E4BF0FA6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Rectangle 83">
                <a:extLst>
                  <a:ext uri="{FF2B5EF4-FFF2-40B4-BE49-F238E27FC236}">
                    <a16:creationId xmlns:a16="http://schemas.microsoft.com/office/drawing/2014/main" id="{AF1F9C4D-1234-2343-9758-A7BC801F6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" name="Rectangle 84">
                <a:extLst>
                  <a:ext uri="{FF2B5EF4-FFF2-40B4-BE49-F238E27FC236}">
                    <a16:creationId xmlns:a16="http://schemas.microsoft.com/office/drawing/2014/main" id="{FFA1C2EC-B4A7-7945-BE6D-F41404063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" name="Line 85">
                <a:extLst>
                  <a:ext uri="{FF2B5EF4-FFF2-40B4-BE49-F238E27FC236}">
                    <a16:creationId xmlns:a16="http://schemas.microsoft.com/office/drawing/2014/main" id="{BB9C01BB-870F-9B4A-8484-B8328825B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7"/>
                <a:ext cx="7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7" name="Group 86">
              <a:extLst>
                <a:ext uri="{FF2B5EF4-FFF2-40B4-BE49-F238E27FC236}">
                  <a16:creationId xmlns:a16="http://schemas.microsoft.com/office/drawing/2014/main" id="{0507AB92-4047-F447-8DD5-6B9DDD713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7694" y="4879680"/>
              <a:ext cx="1094506" cy="215900"/>
              <a:chOff x="876" y="2800"/>
              <a:chExt cx="789" cy="175"/>
            </a:xfrm>
          </p:grpSpPr>
          <p:sp>
            <p:nvSpPr>
              <p:cNvPr id="28" name="Rectangle 87">
                <a:extLst>
                  <a:ext uri="{FF2B5EF4-FFF2-40B4-BE49-F238E27FC236}">
                    <a16:creationId xmlns:a16="http://schemas.microsoft.com/office/drawing/2014/main" id="{1F3E0863-B0C8-C846-9E3A-94CA2AB7D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" name="Rectangle 88">
                <a:extLst>
                  <a:ext uri="{FF2B5EF4-FFF2-40B4-BE49-F238E27FC236}">
                    <a16:creationId xmlns:a16="http://schemas.microsoft.com/office/drawing/2014/main" id="{E1208338-3967-594A-A93C-06C80B2E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" name="Rectangle 89">
                <a:extLst>
                  <a:ext uri="{FF2B5EF4-FFF2-40B4-BE49-F238E27FC236}">
                    <a16:creationId xmlns:a16="http://schemas.microsoft.com/office/drawing/2014/main" id="{AD425D1B-FA67-5D49-809C-40473A853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" name="Rectangle 90">
                <a:extLst>
                  <a:ext uri="{FF2B5EF4-FFF2-40B4-BE49-F238E27FC236}">
                    <a16:creationId xmlns:a16="http://schemas.microsoft.com/office/drawing/2014/main" id="{C12121D2-ED33-1E48-B66D-BB7E33554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" name="Line 91">
                <a:extLst>
                  <a:ext uri="{FF2B5EF4-FFF2-40B4-BE49-F238E27FC236}">
                    <a16:creationId xmlns:a16="http://schemas.microsoft.com/office/drawing/2014/main" id="{29B1EBEE-9DC3-F248-883E-3C7EBBC5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7"/>
                <a:ext cx="78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3" name="Group 92">
              <a:extLst>
                <a:ext uri="{FF2B5EF4-FFF2-40B4-BE49-F238E27FC236}">
                  <a16:creationId xmlns:a16="http://schemas.microsoft.com/office/drawing/2014/main" id="{15849422-916A-D541-89DB-EDF9C76CA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932" y="5306717"/>
              <a:ext cx="1079248" cy="215900"/>
              <a:chOff x="876" y="2800"/>
              <a:chExt cx="778" cy="175"/>
            </a:xfrm>
          </p:grpSpPr>
          <p:sp>
            <p:nvSpPr>
              <p:cNvPr id="34" name="Rectangle 93">
                <a:extLst>
                  <a:ext uri="{FF2B5EF4-FFF2-40B4-BE49-F238E27FC236}">
                    <a16:creationId xmlns:a16="http://schemas.microsoft.com/office/drawing/2014/main" id="{6837A002-1AB6-B746-AB5C-86F943C2E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" name="Rectangle 94">
                <a:extLst>
                  <a:ext uri="{FF2B5EF4-FFF2-40B4-BE49-F238E27FC236}">
                    <a16:creationId xmlns:a16="http://schemas.microsoft.com/office/drawing/2014/main" id="{3B8F334D-4C97-7143-9AC3-AC7B3FE5F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" name="Rectangle 95">
                <a:extLst>
                  <a:ext uri="{FF2B5EF4-FFF2-40B4-BE49-F238E27FC236}">
                    <a16:creationId xmlns:a16="http://schemas.microsoft.com/office/drawing/2014/main" id="{4D921AF2-17CB-8E49-8671-3EAA4877D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" name="Rectangle 96">
                <a:extLst>
                  <a:ext uri="{FF2B5EF4-FFF2-40B4-BE49-F238E27FC236}">
                    <a16:creationId xmlns:a16="http://schemas.microsoft.com/office/drawing/2014/main" id="{B87CC2E9-EF90-8543-8B83-B8D8ADCE2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" name="Line 97">
                <a:extLst>
                  <a:ext uri="{FF2B5EF4-FFF2-40B4-BE49-F238E27FC236}">
                    <a16:creationId xmlns:a16="http://schemas.microsoft.com/office/drawing/2014/main" id="{B30FD0D3-0C14-504C-BBDC-CDFB3AC05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7"/>
                <a:ext cx="77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Line 98">
              <a:extLst>
                <a:ext uri="{FF2B5EF4-FFF2-40B4-BE49-F238E27FC236}">
                  <a16:creationId xmlns:a16="http://schemas.microsoft.com/office/drawing/2014/main" id="{DE23C0B3-C20C-6E4B-83D9-8205BD88B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8461" y="4492509"/>
              <a:ext cx="0" cy="10033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" name="Group 99">
              <a:extLst>
                <a:ext uri="{FF2B5EF4-FFF2-40B4-BE49-F238E27FC236}">
                  <a16:creationId xmlns:a16="http://schemas.microsoft.com/office/drawing/2014/main" id="{B057B153-5339-C940-9B95-E3A19199C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4501349"/>
              <a:ext cx="1030288" cy="215900"/>
              <a:chOff x="367" y="3463"/>
              <a:chExt cx="649" cy="136"/>
            </a:xfrm>
          </p:grpSpPr>
          <p:sp>
            <p:nvSpPr>
              <p:cNvPr id="41" name="Rectangle 100">
                <a:extLst>
                  <a:ext uri="{FF2B5EF4-FFF2-40B4-BE49-F238E27FC236}">
                    <a16:creationId xmlns:a16="http://schemas.microsoft.com/office/drawing/2014/main" id="{8DEBF029-6DFE-F347-BF75-F0FE46DE4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" name="Rectangle 101">
                <a:extLst>
                  <a:ext uri="{FF2B5EF4-FFF2-40B4-BE49-F238E27FC236}">
                    <a16:creationId xmlns:a16="http://schemas.microsoft.com/office/drawing/2014/main" id="{30E34A5E-46CF-1448-8180-33029F585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" name="Rectangle 102">
                <a:extLst>
                  <a:ext uri="{FF2B5EF4-FFF2-40B4-BE49-F238E27FC236}">
                    <a16:creationId xmlns:a16="http://schemas.microsoft.com/office/drawing/2014/main" id="{644A9EC6-2179-E746-B3EC-49E5DC46F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" name="Rectangle 103">
                <a:extLst>
                  <a:ext uri="{FF2B5EF4-FFF2-40B4-BE49-F238E27FC236}">
                    <a16:creationId xmlns:a16="http://schemas.microsoft.com/office/drawing/2014/main" id="{ADA4A993-AB6B-9847-94AF-6B5ABC32A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" name="Line 104">
                <a:extLst>
                  <a:ext uri="{FF2B5EF4-FFF2-40B4-BE49-F238E27FC236}">
                    <a16:creationId xmlns:a16="http://schemas.microsoft.com/office/drawing/2014/main" id="{7F7B93B6-8CCC-4246-80FD-A0BC1C0DE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" y="3527"/>
                <a:ext cx="64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" name="Group 105">
              <a:extLst>
                <a:ext uri="{FF2B5EF4-FFF2-40B4-BE49-F238E27FC236}">
                  <a16:creationId xmlns:a16="http://schemas.microsoft.com/office/drawing/2014/main" id="{253A7FA6-AF01-EE46-AEBD-180DFBBE2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6775" y="4893462"/>
              <a:ext cx="1044574" cy="215900"/>
              <a:chOff x="358" y="3463"/>
              <a:chExt cx="658" cy="136"/>
            </a:xfrm>
          </p:grpSpPr>
          <p:sp>
            <p:nvSpPr>
              <p:cNvPr id="47" name="Rectangle 106">
                <a:extLst>
                  <a:ext uri="{FF2B5EF4-FFF2-40B4-BE49-F238E27FC236}">
                    <a16:creationId xmlns:a16="http://schemas.microsoft.com/office/drawing/2014/main" id="{4CB26F35-0AB7-6C45-9E02-E33340F14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Rectangle 107">
                <a:extLst>
                  <a:ext uri="{FF2B5EF4-FFF2-40B4-BE49-F238E27FC236}">
                    <a16:creationId xmlns:a16="http://schemas.microsoft.com/office/drawing/2014/main" id="{67BE3DEA-07EB-2B43-8B04-C28F82821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" name="Rectangle 108">
                <a:extLst>
                  <a:ext uri="{FF2B5EF4-FFF2-40B4-BE49-F238E27FC236}">
                    <a16:creationId xmlns:a16="http://schemas.microsoft.com/office/drawing/2014/main" id="{B51ABD53-CAD7-F74A-89E0-FCB3F00BF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Rectangle 109">
                <a:extLst>
                  <a:ext uri="{FF2B5EF4-FFF2-40B4-BE49-F238E27FC236}">
                    <a16:creationId xmlns:a16="http://schemas.microsoft.com/office/drawing/2014/main" id="{3F2D9755-73A8-9948-95A4-E712A4BDF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110">
                <a:extLst>
                  <a:ext uri="{FF2B5EF4-FFF2-40B4-BE49-F238E27FC236}">
                    <a16:creationId xmlns:a16="http://schemas.microsoft.com/office/drawing/2014/main" id="{D7F71280-BF9B-274A-A19D-8AD6340BC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" y="3527"/>
                <a:ext cx="65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52" name="Group 111">
              <a:extLst>
                <a:ext uri="{FF2B5EF4-FFF2-40B4-BE49-F238E27FC236}">
                  <a16:creationId xmlns:a16="http://schemas.microsoft.com/office/drawing/2014/main" id="{AEA606A1-09BC-9842-A76E-4118C48EB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5368" y="5315556"/>
              <a:ext cx="1046163" cy="215900"/>
              <a:chOff x="357" y="3463"/>
              <a:chExt cx="659" cy="136"/>
            </a:xfrm>
          </p:grpSpPr>
          <p:sp>
            <p:nvSpPr>
              <p:cNvPr id="53" name="Rectangle 112">
                <a:extLst>
                  <a:ext uri="{FF2B5EF4-FFF2-40B4-BE49-F238E27FC236}">
                    <a16:creationId xmlns:a16="http://schemas.microsoft.com/office/drawing/2014/main" id="{0AEBF59D-138D-7B49-A052-A32BEC687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Rectangle 113">
                <a:extLst>
                  <a:ext uri="{FF2B5EF4-FFF2-40B4-BE49-F238E27FC236}">
                    <a16:creationId xmlns:a16="http://schemas.microsoft.com/office/drawing/2014/main" id="{3A86422E-A2BC-1241-A314-C1DCEDCA5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Rectangle 114">
                <a:extLst>
                  <a:ext uri="{FF2B5EF4-FFF2-40B4-BE49-F238E27FC236}">
                    <a16:creationId xmlns:a16="http://schemas.microsoft.com/office/drawing/2014/main" id="{2BDFF28F-4422-D64B-8B07-E2807D44A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Rectangle 115">
                <a:extLst>
                  <a:ext uri="{FF2B5EF4-FFF2-40B4-BE49-F238E27FC236}">
                    <a16:creationId xmlns:a16="http://schemas.microsoft.com/office/drawing/2014/main" id="{0A511C67-6757-134F-8367-4F223A211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Line 116">
                <a:extLst>
                  <a:ext uri="{FF2B5EF4-FFF2-40B4-BE49-F238E27FC236}">
                    <a16:creationId xmlns:a16="http://schemas.microsoft.com/office/drawing/2014/main" id="{761AAC06-8D58-1442-B04E-57C0C45D5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" y="3527"/>
                <a:ext cx="65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9" name="Freeform 172">
              <a:extLst>
                <a:ext uri="{FF2B5EF4-FFF2-40B4-BE49-F238E27FC236}">
                  <a16:creationId xmlns:a16="http://schemas.microsoft.com/office/drawing/2014/main" id="{B11B5CDC-2A64-4848-B87A-BC58BA35A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991" y="4553666"/>
              <a:ext cx="2903568" cy="396590"/>
            </a:xfrm>
            <a:custGeom>
              <a:avLst/>
              <a:gdLst>
                <a:gd name="T0" fmla="*/ 0 w 1264"/>
                <a:gd name="T1" fmla="*/ 2147483647 h 252"/>
                <a:gd name="T2" fmla="*/ 2147483647 w 1264"/>
                <a:gd name="T3" fmla="*/ 0 h 252"/>
                <a:gd name="T4" fmla="*/ 2147483647 w 1264"/>
                <a:gd name="T5" fmla="*/ 2147483647 h 252"/>
                <a:gd name="T6" fmla="*/ 2147483647 w 1264"/>
                <a:gd name="T7" fmla="*/ 2147483647 h 2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4"/>
                <a:gd name="T13" fmla="*/ 0 h 252"/>
                <a:gd name="T14" fmla="*/ 1264 w 1264"/>
                <a:gd name="T15" fmla="*/ 252 h 252"/>
                <a:gd name="connsiteX0" fmla="*/ 0 w 12819"/>
                <a:gd name="connsiteY0" fmla="*/ 155 h 10000"/>
                <a:gd name="connsiteX1" fmla="*/ 7740 w 12819"/>
                <a:gd name="connsiteY1" fmla="*/ 0 h 10000"/>
                <a:gd name="connsiteX2" fmla="*/ 7692 w 12819"/>
                <a:gd name="connsiteY2" fmla="*/ 9762 h 10000"/>
                <a:gd name="connsiteX3" fmla="*/ 12819 w 12819"/>
                <a:gd name="connsiteY3" fmla="*/ 10000 h 10000"/>
                <a:gd name="connsiteX0" fmla="*/ 0 w 12819"/>
                <a:gd name="connsiteY0" fmla="*/ 155 h 10000"/>
                <a:gd name="connsiteX1" fmla="*/ 7740 w 12819"/>
                <a:gd name="connsiteY1" fmla="*/ 0 h 10000"/>
                <a:gd name="connsiteX2" fmla="*/ 7773 w 12819"/>
                <a:gd name="connsiteY2" fmla="*/ 9838 h 10000"/>
                <a:gd name="connsiteX3" fmla="*/ 12819 w 12819"/>
                <a:gd name="connsiteY3" fmla="*/ 10000 h 10000"/>
                <a:gd name="connsiteX0" fmla="*/ 0 w 13839"/>
                <a:gd name="connsiteY0" fmla="*/ 155 h 9838"/>
                <a:gd name="connsiteX1" fmla="*/ 7740 w 13839"/>
                <a:gd name="connsiteY1" fmla="*/ 0 h 9838"/>
                <a:gd name="connsiteX2" fmla="*/ 7773 w 13839"/>
                <a:gd name="connsiteY2" fmla="*/ 9838 h 9838"/>
                <a:gd name="connsiteX3" fmla="*/ 13839 w 13839"/>
                <a:gd name="connsiteY3" fmla="*/ 9696 h 9838"/>
                <a:gd name="connsiteX0" fmla="*/ 0 w 10000"/>
                <a:gd name="connsiteY0" fmla="*/ 158 h 10077"/>
                <a:gd name="connsiteX1" fmla="*/ 5593 w 10000"/>
                <a:gd name="connsiteY1" fmla="*/ 0 h 10077"/>
                <a:gd name="connsiteX2" fmla="*/ 5375 w 10000"/>
                <a:gd name="connsiteY2" fmla="*/ 10077 h 10077"/>
                <a:gd name="connsiteX3" fmla="*/ 10000 w 10000"/>
                <a:gd name="connsiteY3" fmla="*/ 9856 h 10077"/>
                <a:gd name="connsiteX0" fmla="*/ 0 w 10000"/>
                <a:gd name="connsiteY0" fmla="*/ 3 h 9922"/>
                <a:gd name="connsiteX1" fmla="*/ 5351 w 10000"/>
                <a:gd name="connsiteY1" fmla="*/ 0 h 9922"/>
                <a:gd name="connsiteX2" fmla="*/ 5375 w 10000"/>
                <a:gd name="connsiteY2" fmla="*/ 9922 h 9922"/>
                <a:gd name="connsiteX3" fmla="*/ 10000 w 10000"/>
                <a:gd name="connsiteY3" fmla="*/ 9701 h 9922"/>
                <a:gd name="connsiteX0" fmla="*/ 0 w 10000"/>
                <a:gd name="connsiteY0" fmla="*/ 3 h 10078"/>
                <a:gd name="connsiteX1" fmla="*/ 5351 w 10000"/>
                <a:gd name="connsiteY1" fmla="*/ 0 h 10078"/>
                <a:gd name="connsiteX2" fmla="*/ 5346 w 10000"/>
                <a:gd name="connsiteY2" fmla="*/ 10078 h 10078"/>
                <a:gd name="connsiteX3" fmla="*/ 10000 w 10000"/>
                <a:gd name="connsiteY3" fmla="*/ 9777 h 10078"/>
                <a:gd name="connsiteX0" fmla="*/ 0 w 10000"/>
                <a:gd name="connsiteY0" fmla="*/ 3 h 10156"/>
                <a:gd name="connsiteX1" fmla="*/ 5351 w 10000"/>
                <a:gd name="connsiteY1" fmla="*/ 0 h 10156"/>
                <a:gd name="connsiteX2" fmla="*/ 5365 w 10000"/>
                <a:gd name="connsiteY2" fmla="*/ 10156 h 10156"/>
                <a:gd name="connsiteX3" fmla="*/ 10000 w 10000"/>
                <a:gd name="connsiteY3" fmla="*/ 9777 h 1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156">
                  <a:moveTo>
                    <a:pt x="0" y="3"/>
                  </a:moveTo>
                  <a:lnTo>
                    <a:pt x="5351" y="0"/>
                  </a:lnTo>
                  <a:cubicBezTo>
                    <a:pt x="5359" y="3359"/>
                    <a:pt x="5357" y="6797"/>
                    <a:pt x="5365" y="10156"/>
                  </a:cubicBezTo>
                  <a:lnTo>
                    <a:pt x="10000" y="9777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8" name="Slide Number Placeholder 4">
            <a:extLst>
              <a:ext uri="{FF2B5EF4-FFF2-40B4-BE49-F238E27FC236}">
                <a16:creationId xmlns:a16="http://schemas.microsoft.com/office/drawing/2014/main" id="{804CF0B2-B0FB-2D4A-9DE1-131005920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1128-B8E1-7C40-B73B-BD6D4E18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40" y="1405975"/>
            <a:ext cx="6477000" cy="5100842"/>
          </a:xfrm>
        </p:spPr>
        <p:txBody>
          <a:bodyPr>
            <a:normAutofit/>
          </a:bodyPr>
          <a:lstStyle/>
          <a:p>
            <a:pPr indent="-287338">
              <a:buFont typeface="Wingdings" charset="2"/>
              <a:buChar char="§"/>
              <a:defRPr/>
            </a:pPr>
            <a:r>
              <a:rPr lang="en-US" sz="3200" dirty="0"/>
              <a:t>Crossbar, Clos networks, other interconnection nets initially developed to connect processors in multiprocessor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Switching via interconnection network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BC25E0-E8D5-F049-83E9-F0682565AF56}"/>
              </a:ext>
            </a:extLst>
          </p:cNvPr>
          <p:cNvGrpSpPr/>
          <p:nvPr/>
        </p:nvGrpSpPr>
        <p:grpSpPr>
          <a:xfrm>
            <a:off x="8083826" y="1590262"/>
            <a:ext cx="2319130" cy="1855304"/>
            <a:chOff x="7417077" y="4485654"/>
            <a:chExt cx="2112963" cy="2066925"/>
          </a:xfrm>
        </p:grpSpPr>
        <p:grpSp>
          <p:nvGrpSpPr>
            <p:cNvPr id="60" name="Group 118">
              <a:extLst>
                <a:ext uri="{FF2B5EF4-FFF2-40B4-BE49-F238E27FC236}">
                  <a16:creationId xmlns:a16="http://schemas.microsoft.com/office/drawing/2014/main" id="{BDFB8215-3D56-2D42-B36A-269A0DF68C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9465" y="4485654"/>
              <a:ext cx="890587" cy="215900"/>
              <a:chOff x="876" y="2800"/>
              <a:chExt cx="642" cy="175"/>
            </a:xfrm>
          </p:grpSpPr>
          <p:sp>
            <p:nvSpPr>
              <p:cNvPr id="109" name="Rectangle 119">
                <a:extLst>
                  <a:ext uri="{FF2B5EF4-FFF2-40B4-BE49-F238E27FC236}">
                    <a16:creationId xmlns:a16="http://schemas.microsoft.com/office/drawing/2014/main" id="{EF4B7892-A69C-B64C-8510-14C1B274D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" name="Rectangle 120">
                <a:extLst>
                  <a:ext uri="{FF2B5EF4-FFF2-40B4-BE49-F238E27FC236}">
                    <a16:creationId xmlns:a16="http://schemas.microsoft.com/office/drawing/2014/main" id="{FE2EA6C0-E7DC-1842-B380-66BD448F4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1" name="Rectangle 121">
                <a:extLst>
                  <a:ext uri="{FF2B5EF4-FFF2-40B4-BE49-F238E27FC236}">
                    <a16:creationId xmlns:a16="http://schemas.microsoft.com/office/drawing/2014/main" id="{7E0CFCBF-4656-A846-BB21-6FD14CE46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2" name="Rectangle 122">
                <a:extLst>
                  <a:ext uri="{FF2B5EF4-FFF2-40B4-BE49-F238E27FC236}">
                    <a16:creationId xmlns:a16="http://schemas.microsoft.com/office/drawing/2014/main" id="{92F45F15-8114-484B-BB16-CBD68760A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Line 123">
                <a:extLst>
                  <a:ext uri="{FF2B5EF4-FFF2-40B4-BE49-F238E27FC236}">
                    <a16:creationId xmlns:a16="http://schemas.microsoft.com/office/drawing/2014/main" id="{2D95AFB2-02C8-3D4A-87D0-AE121B456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61" name="Group 124">
              <a:extLst>
                <a:ext uri="{FF2B5EF4-FFF2-40B4-BE49-F238E27FC236}">
                  <a16:creationId xmlns:a16="http://schemas.microsoft.com/office/drawing/2014/main" id="{93E2D3F6-A7EF-6542-84C8-21B44C9CEE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5652" y="4880941"/>
              <a:ext cx="890588" cy="215900"/>
              <a:chOff x="876" y="2800"/>
              <a:chExt cx="642" cy="175"/>
            </a:xfrm>
          </p:grpSpPr>
          <p:sp>
            <p:nvSpPr>
              <p:cNvPr id="104" name="Rectangle 125">
                <a:extLst>
                  <a:ext uri="{FF2B5EF4-FFF2-40B4-BE49-F238E27FC236}">
                    <a16:creationId xmlns:a16="http://schemas.microsoft.com/office/drawing/2014/main" id="{41418EC7-91D0-5544-BCA0-2A1CC3DF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5" name="Rectangle 126">
                <a:extLst>
                  <a:ext uri="{FF2B5EF4-FFF2-40B4-BE49-F238E27FC236}">
                    <a16:creationId xmlns:a16="http://schemas.microsoft.com/office/drawing/2014/main" id="{D8E3B2A9-3D82-AD48-A93B-71583BCE3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6" name="Rectangle 127">
                <a:extLst>
                  <a:ext uri="{FF2B5EF4-FFF2-40B4-BE49-F238E27FC236}">
                    <a16:creationId xmlns:a16="http://schemas.microsoft.com/office/drawing/2014/main" id="{C0867EE3-2BC5-874A-814C-A4B0DAF95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Rectangle 128">
                <a:extLst>
                  <a:ext uri="{FF2B5EF4-FFF2-40B4-BE49-F238E27FC236}">
                    <a16:creationId xmlns:a16="http://schemas.microsoft.com/office/drawing/2014/main" id="{75944114-E888-5043-A7C2-56BC12040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" name="Line 129">
                <a:extLst>
                  <a:ext uri="{FF2B5EF4-FFF2-40B4-BE49-F238E27FC236}">
                    <a16:creationId xmlns:a16="http://schemas.microsoft.com/office/drawing/2014/main" id="{26320DB4-394D-0A43-A8A6-C99E5CC0B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62" name="Group 130">
              <a:extLst>
                <a:ext uri="{FF2B5EF4-FFF2-40B4-BE49-F238E27FC236}">
                  <a16:creationId xmlns:a16="http://schemas.microsoft.com/office/drawing/2014/main" id="{DD7E937A-F922-3B49-B727-489978FC6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0890" y="5307979"/>
              <a:ext cx="890587" cy="215900"/>
              <a:chOff x="876" y="2800"/>
              <a:chExt cx="642" cy="175"/>
            </a:xfrm>
          </p:grpSpPr>
          <p:sp>
            <p:nvSpPr>
              <p:cNvPr id="99" name="Rectangle 131">
                <a:extLst>
                  <a:ext uri="{FF2B5EF4-FFF2-40B4-BE49-F238E27FC236}">
                    <a16:creationId xmlns:a16="http://schemas.microsoft.com/office/drawing/2014/main" id="{A0A7DC16-AAF0-0543-B181-2D0657967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5F5F5F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0" name="Rectangle 132">
                <a:extLst>
                  <a:ext uri="{FF2B5EF4-FFF2-40B4-BE49-F238E27FC236}">
                    <a16:creationId xmlns:a16="http://schemas.microsoft.com/office/drawing/2014/main" id="{4888429E-949E-5C46-B8C3-47C65F62A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1" name="Rectangle 133">
                <a:extLst>
                  <a:ext uri="{FF2B5EF4-FFF2-40B4-BE49-F238E27FC236}">
                    <a16:creationId xmlns:a16="http://schemas.microsoft.com/office/drawing/2014/main" id="{B17D677C-7F64-6F43-82D8-FCC88D2C0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2" name="Rectangle 134">
                <a:extLst>
                  <a:ext uri="{FF2B5EF4-FFF2-40B4-BE49-F238E27FC236}">
                    <a16:creationId xmlns:a16="http://schemas.microsoft.com/office/drawing/2014/main" id="{E19D732E-85B6-E34A-9661-7644732E7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3" name="Line 135">
                <a:extLst>
                  <a:ext uri="{FF2B5EF4-FFF2-40B4-BE49-F238E27FC236}">
                    <a16:creationId xmlns:a16="http://schemas.microsoft.com/office/drawing/2014/main" id="{9E926801-1D95-B942-965D-EC34909B2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63" name="Group 154">
              <a:extLst>
                <a:ext uri="{FF2B5EF4-FFF2-40B4-BE49-F238E27FC236}">
                  <a16:creationId xmlns:a16="http://schemas.microsoft.com/office/drawing/2014/main" id="{5D801805-22E9-3342-9E61-4013BDBDBF0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564840" y="5504829"/>
              <a:ext cx="895350" cy="1035050"/>
              <a:chOff x="2954" y="2776"/>
              <a:chExt cx="564" cy="652"/>
            </a:xfrm>
          </p:grpSpPr>
          <p:grpSp>
            <p:nvGrpSpPr>
              <p:cNvPr id="81" name="Group 136">
                <a:extLst>
                  <a:ext uri="{FF2B5EF4-FFF2-40B4-BE49-F238E27FC236}">
                    <a16:creationId xmlns:a16="http://schemas.microsoft.com/office/drawing/2014/main" id="{DC4ACDF3-3A37-974C-9F24-96752CB4F9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94" name="Rectangle 137">
                  <a:extLst>
                    <a:ext uri="{FF2B5EF4-FFF2-40B4-BE49-F238E27FC236}">
                      <a16:creationId xmlns:a16="http://schemas.microsoft.com/office/drawing/2014/main" id="{5140BCA1-AB6C-7246-9D38-40A1E491A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5" name="Rectangle 138">
                  <a:extLst>
                    <a:ext uri="{FF2B5EF4-FFF2-40B4-BE49-F238E27FC236}">
                      <a16:creationId xmlns:a16="http://schemas.microsoft.com/office/drawing/2014/main" id="{C37AD059-391A-BD44-8F54-18B650B06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" name="Rectangle 139">
                  <a:extLst>
                    <a:ext uri="{FF2B5EF4-FFF2-40B4-BE49-F238E27FC236}">
                      <a16:creationId xmlns:a16="http://schemas.microsoft.com/office/drawing/2014/main" id="{EE27F0FF-5EF9-D843-929A-3953523A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7" name="Rectangle 140">
                  <a:extLst>
                    <a:ext uri="{FF2B5EF4-FFF2-40B4-BE49-F238E27FC236}">
                      <a16:creationId xmlns:a16="http://schemas.microsoft.com/office/drawing/2014/main" id="{09C2F96D-9977-7F48-B003-05EE8C4173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" name="Line 141">
                  <a:extLst>
                    <a:ext uri="{FF2B5EF4-FFF2-40B4-BE49-F238E27FC236}">
                      <a16:creationId xmlns:a16="http://schemas.microsoft.com/office/drawing/2014/main" id="{B0A2C267-A8F8-5343-BBA6-24283D0BE1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82" name="Group 142">
                <a:extLst>
                  <a:ext uri="{FF2B5EF4-FFF2-40B4-BE49-F238E27FC236}">
                    <a16:creationId xmlns:a16="http://schemas.microsoft.com/office/drawing/2014/main" id="{73020812-FECA-6246-AAD6-7B05930AC0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89" name="Rectangle 143">
                  <a:extLst>
                    <a:ext uri="{FF2B5EF4-FFF2-40B4-BE49-F238E27FC236}">
                      <a16:creationId xmlns:a16="http://schemas.microsoft.com/office/drawing/2014/main" id="{D6FCD1B7-B959-994C-B29E-A9A5B76E36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0" name="Rectangle 144">
                  <a:extLst>
                    <a:ext uri="{FF2B5EF4-FFF2-40B4-BE49-F238E27FC236}">
                      <a16:creationId xmlns:a16="http://schemas.microsoft.com/office/drawing/2014/main" id="{593F7969-8E89-2D47-BDE5-5210EAEE6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1" name="Rectangle 145">
                  <a:extLst>
                    <a:ext uri="{FF2B5EF4-FFF2-40B4-BE49-F238E27FC236}">
                      <a16:creationId xmlns:a16="http://schemas.microsoft.com/office/drawing/2014/main" id="{C1482B84-B84B-7E4B-AF00-6AA2344929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2" name="Rectangle 146">
                  <a:extLst>
                    <a:ext uri="{FF2B5EF4-FFF2-40B4-BE49-F238E27FC236}">
                      <a16:creationId xmlns:a16="http://schemas.microsoft.com/office/drawing/2014/main" id="{73FD5F69-21CF-0346-B2CA-EDA9FF6EFD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Line 147">
                  <a:extLst>
                    <a:ext uri="{FF2B5EF4-FFF2-40B4-BE49-F238E27FC236}">
                      <a16:creationId xmlns:a16="http://schemas.microsoft.com/office/drawing/2014/main" id="{31A2A149-6C13-3640-A322-7E1A5ED0BD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83" name="Group 148">
                <a:extLst>
                  <a:ext uri="{FF2B5EF4-FFF2-40B4-BE49-F238E27FC236}">
                    <a16:creationId xmlns:a16="http://schemas.microsoft.com/office/drawing/2014/main" id="{6C1D3A5F-381C-864A-88EB-B040498493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84" name="Rectangle 149">
                  <a:extLst>
                    <a:ext uri="{FF2B5EF4-FFF2-40B4-BE49-F238E27FC236}">
                      <a16:creationId xmlns:a16="http://schemas.microsoft.com/office/drawing/2014/main" id="{14AD2249-2359-6A4A-A176-400052377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5F5F5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" name="Rectangle 150">
                  <a:extLst>
                    <a:ext uri="{FF2B5EF4-FFF2-40B4-BE49-F238E27FC236}">
                      <a16:creationId xmlns:a16="http://schemas.microsoft.com/office/drawing/2014/main" id="{04B515EF-281D-F94C-AED4-8ED9BEAE7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Rectangle 151">
                  <a:extLst>
                    <a:ext uri="{FF2B5EF4-FFF2-40B4-BE49-F238E27FC236}">
                      <a16:creationId xmlns:a16="http://schemas.microsoft.com/office/drawing/2014/main" id="{C272AC2F-2576-1447-A246-09AEE63AFD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7" name="Rectangle 152">
                  <a:extLst>
                    <a:ext uri="{FF2B5EF4-FFF2-40B4-BE49-F238E27FC236}">
                      <a16:creationId xmlns:a16="http://schemas.microsoft.com/office/drawing/2014/main" id="{7806C0E0-4DAD-EB43-94FA-6C7BFC6D43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" name="Line 153">
                  <a:extLst>
                    <a:ext uri="{FF2B5EF4-FFF2-40B4-BE49-F238E27FC236}">
                      <a16:creationId xmlns:a16="http://schemas.microsoft.com/office/drawing/2014/main" id="{3BF9883C-66A0-5947-BC28-BF02D827A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64" name="Line 155">
              <a:extLst>
                <a:ext uri="{FF2B5EF4-FFF2-40B4-BE49-F238E27FC236}">
                  <a16:creationId xmlns:a16="http://schemas.microsoft.com/office/drawing/2014/main" id="{A0B12453-ABAF-784E-9587-2EDADB3CE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0052" y="4592016"/>
              <a:ext cx="10636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56">
              <a:extLst>
                <a:ext uri="{FF2B5EF4-FFF2-40B4-BE49-F238E27FC236}">
                  <a16:creationId xmlns:a16="http://schemas.microsoft.com/office/drawing/2014/main" id="{3BA7B7A3-5901-8B41-AF4B-8AD856BE2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21952" y="4979366"/>
              <a:ext cx="1111250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157">
              <a:extLst>
                <a:ext uri="{FF2B5EF4-FFF2-40B4-BE49-F238E27FC236}">
                  <a16:creationId xmlns:a16="http://schemas.microsoft.com/office/drawing/2014/main" id="{F69E1FCD-BBAA-9E43-BED9-EE235364E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1952" y="5411166"/>
              <a:ext cx="1101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Line 158">
              <a:extLst>
                <a:ext uri="{FF2B5EF4-FFF2-40B4-BE49-F238E27FC236}">
                  <a16:creationId xmlns:a16="http://schemas.microsoft.com/office/drawing/2014/main" id="{4DEB4277-4967-454A-9807-61DFB43FB2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4527" y="4592016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Line 159">
              <a:extLst>
                <a:ext uri="{FF2B5EF4-FFF2-40B4-BE49-F238E27FC236}">
                  <a16:creationId xmlns:a16="http://schemas.microsoft.com/office/drawing/2014/main" id="{32ED3CA0-6B4A-9940-A7FF-2B4B1FD49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26802" y="4592016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Line 160">
              <a:extLst>
                <a:ext uri="{FF2B5EF4-FFF2-40B4-BE49-F238E27FC236}">
                  <a16:creationId xmlns:a16="http://schemas.microsoft.com/office/drawing/2014/main" id="{D6336297-B3DB-A64E-8187-6A52BB96D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3677" y="4582491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Oval 161">
              <a:extLst>
                <a:ext uri="{FF2B5EF4-FFF2-40B4-BE49-F238E27FC236}">
                  <a16:creationId xmlns:a16="http://schemas.microsoft.com/office/drawing/2014/main" id="{14FD0237-6962-7D4D-A26A-99F549DF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252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Oval 162">
              <a:extLst>
                <a:ext uri="{FF2B5EF4-FFF2-40B4-BE49-F238E27FC236}">
                  <a16:creationId xmlns:a16="http://schemas.microsoft.com/office/drawing/2014/main" id="{2384493A-323F-B14C-9F98-CA621840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252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Oval 163">
              <a:extLst>
                <a:ext uri="{FF2B5EF4-FFF2-40B4-BE49-F238E27FC236}">
                  <a16:creationId xmlns:a16="http://schemas.microsoft.com/office/drawing/2014/main" id="{32E7692D-5C12-B442-80FF-C7B249514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902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Oval 164">
              <a:extLst>
                <a:ext uri="{FF2B5EF4-FFF2-40B4-BE49-F238E27FC236}">
                  <a16:creationId xmlns:a16="http://schemas.microsoft.com/office/drawing/2014/main" id="{0DDA2FFE-E5BA-0C4F-8A0B-F1CA4A5E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8702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Oval 165">
              <a:extLst>
                <a:ext uri="{FF2B5EF4-FFF2-40B4-BE49-F238E27FC236}">
                  <a16:creationId xmlns:a16="http://schemas.microsoft.com/office/drawing/2014/main" id="{9CF681B8-BF04-5441-BEE3-A16AEEDE8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8702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Oval 166">
              <a:extLst>
                <a:ext uri="{FF2B5EF4-FFF2-40B4-BE49-F238E27FC236}">
                  <a16:creationId xmlns:a16="http://schemas.microsoft.com/office/drawing/2014/main" id="{F756BE03-9919-5149-B8C1-27AA85376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2352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Oval 167">
              <a:extLst>
                <a:ext uri="{FF2B5EF4-FFF2-40B4-BE49-F238E27FC236}">
                  <a16:creationId xmlns:a16="http://schemas.microsoft.com/office/drawing/2014/main" id="{ACBB363A-E96A-164C-982D-673D5C98F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9227" y="4553916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Oval 168">
              <a:extLst>
                <a:ext uri="{FF2B5EF4-FFF2-40B4-BE49-F238E27FC236}">
                  <a16:creationId xmlns:a16="http://schemas.microsoft.com/office/drawing/2014/main" id="{6B3D6E0C-831F-1C4C-A193-5B2FD881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9227" y="493809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Oval 169">
              <a:extLst>
                <a:ext uri="{FF2B5EF4-FFF2-40B4-BE49-F238E27FC236}">
                  <a16:creationId xmlns:a16="http://schemas.microsoft.com/office/drawing/2014/main" id="{9A7D3398-0377-0B4F-823A-F463BA7F4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877" y="5363541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Freeform 173">
              <a:extLst>
                <a:ext uri="{FF2B5EF4-FFF2-40B4-BE49-F238E27FC236}">
                  <a16:creationId xmlns:a16="http://schemas.microsoft.com/office/drawing/2014/main" id="{030444B6-CE0A-BD47-AC76-37A98FE88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7077" y="4538041"/>
              <a:ext cx="1543050" cy="2014538"/>
            </a:xfrm>
            <a:custGeom>
              <a:avLst/>
              <a:gdLst>
                <a:gd name="T0" fmla="*/ 0 w 972"/>
                <a:gd name="T1" fmla="*/ 2147483647 h 1266"/>
                <a:gd name="T2" fmla="*/ 2147483647 w 972"/>
                <a:gd name="T3" fmla="*/ 0 h 1266"/>
                <a:gd name="T4" fmla="*/ 2147483647 w 972"/>
                <a:gd name="T5" fmla="*/ 2147483647 h 1266"/>
                <a:gd name="T6" fmla="*/ 0 60000 65536"/>
                <a:gd name="T7" fmla="*/ 0 60000 65536"/>
                <a:gd name="T8" fmla="*/ 0 60000 65536"/>
                <a:gd name="T9" fmla="*/ 0 w 972"/>
                <a:gd name="T10" fmla="*/ 0 h 1266"/>
                <a:gd name="T11" fmla="*/ 972 w 972"/>
                <a:gd name="T12" fmla="*/ 1266 h 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4BCC10-D7E9-614B-926D-56BBE41D093E}"/>
              </a:ext>
            </a:extLst>
          </p:cNvPr>
          <p:cNvGrpSpPr/>
          <p:nvPr/>
        </p:nvGrpSpPr>
        <p:grpSpPr>
          <a:xfrm>
            <a:off x="8097079" y="4019964"/>
            <a:ext cx="3244414" cy="2535302"/>
            <a:chOff x="8097079" y="4019964"/>
            <a:chExt cx="3244414" cy="2535302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F8CD2492-ABC8-0B42-8CF0-E5637A87FB48}"/>
                </a:ext>
              </a:extLst>
            </p:cNvPr>
            <p:cNvGrpSpPr/>
            <p:nvPr/>
          </p:nvGrpSpPr>
          <p:grpSpPr>
            <a:xfrm>
              <a:off x="8169965" y="4019964"/>
              <a:ext cx="2682875" cy="1949450"/>
              <a:chOff x="7772400" y="4086225"/>
              <a:chExt cx="2682875" cy="1949450"/>
            </a:xfrm>
          </p:grpSpPr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6D34F9C0-29A9-D84A-A418-F4116A1040B0}"/>
                  </a:ext>
                </a:extLst>
              </p:cNvPr>
              <p:cNvSpPr/>
              <p:nvPr/>
            </p:nvSpPr>
            <p:spPr>
              <a:xfrm>
                <a:off x="7778750" y="4194175"/>
                <a:ext cx="2676525" cy="479425"/>
              </a:xfrm>
              <a:custGeom>
                <a:avLst/>
                <a:gdLst>
                  <a:gd name="connsiteX0" fmla="*/ 0 w 2676525"/>
                  <a:gd name="connsiteY0" fmla="*/ 476250 h 479425"/>
                  <a:gd name="connsiteX1" fmla="*/ 622300 w 2676525"/>
                  <a:gd name="connsiteY1" fmla="*/ 479425 h 479425"/>
                  <a:gd name="connsiteX2" fmla="*/ 1028700 w 2676525"/>
                  <a:gd name="connsiteY2" fmla="*/ 0 h 479425"/>
                  <a:gd name="connsiteX3" fmla="*/ 1644650 w 2676525"/>
                  <a:gd name="connsiteY3" fmla="*/ 0 h 479425"/>
                  <a:gd name="connsiteX4" fmla="*/ 2054225 w 2676525"/>
                  <a:gd name="connsiteY4" fmla="*/ 469900 h 479425"/>
                  <a:gd name="connsiteX5" fmla="*/ 2676525 w 2676525"/>
                  <a:gd name="connsiteY5" fmla="*/ 466725 h 47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76525" h="479425">
                    <a:moveTo>
                      <a:pt x="0" y="476250"/>
                    </a:moveTo>
                    <a:lnTo>
                      <a:pt x="622300" y="479425"/>
                    </a:lnTo>
                    <a:lnTo>
                      <a:pt x="1028700" y="0"/>
                    </a:lnTo>
                    <a:lnTo>
                      <a:pt x="1644650" y="0"/>
                    </a:lnTo>
                    <a:lnTo>
                      <a:pt x="2054225" y="469900"/>
                    </a:lnTo>
                    <a:lnTo>
                      <a:pt x="2676525" y="4667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00F4ED56-6913-1F47-AFAA-EA8139FE3A6A}"/>
                  </a:ext>
                </a:extLst>
              </p:cNvPr>
              <p:cNvSpPr/>
              <p:nvPr/>
            </p:nvSpPr>
            <p:spPr>
              <a:xfrm flipV="1">
                <a:off x="7775575" y="5454650"/>
                <a:ext cx="2676525" cy="479425"/>
              </a:xfrm>
              <a:custGeom>
                <a:avLst/>
                <a:gdLst>
                  <a:gd name="connsiteX0" fmla="*/ 0 w 2676525"/>
                  <a:gd name="connsiteY0" fmla="*/ 476250 h 479425"/>
                  <a:gd name="connsiteX1" fmla="*/ 622300 w 2676525"/>
                  <a:gd name="connsiteY1" fmla="*/ 479425 h 479425"/>
                  <a:gd name="connsiteX2" fmla="*/ 1028700 w 2676525"/>
                  <a:gd name="connsiteY2" fmla="*/ 0 h 479425"/>
                  <a:gd name="connsiteX3" fmla="*/ 1644650 w 2676525"/>
                  <a:gd name="connsiteY3" fmla="*/ 0 h 479425"/>
                  <a:gd name="connsiteX4" fmla="*/ 2054225 w 2676525"/>
                  <a:gd name="connsiteY4" fmla="*/ 469900 h 479425"/>
                  <a:gd name="connsiteX5" fmla="*/ 2676525 w 2676525"/>
                  <a:gd name="connsiteY5" fmla="*/ 466725 h 47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76525" h="479425">
                    <a:moveTo>
                      <a:pt x="0" y="476250"/>
                    </a:moveTo>
                    <a:lnTo>
                      <a:pt x="622300" y="479425"/>
                    </a:lnTo>
                    <a:lnTo>
                      <a:pt x="1028700" y="0"/>
                    </a:lnTo>
                    <a:lnTo>
                      <a:pt x="1644650" y="0"/>
                    </a:lnTo>
                    <a:lnTo>
                      <a:pt x="2054225" y="469900"/>
                    </a:lnTo>
                    <a:lnTo>
                      <a:pt x="2676525" y="4667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D040CEC2-BCD9-CC4A-9B8C-BA4CBF9256D1}"/>
                  </a:ext>
                </a:extLst>
              </p:cNvPr>
              <p:cNvSpPr/>
              <p:nvPr/>
            </p:nvSpPr>
            <p:spPr>
              <a:xfrm>
                <a:off x="7781925" y="4699000"/>
                <a:ext cx="2673350" cy="57150"/>
              </a:xfrm>
              <a:custGeom>
                <a:avLst/>
                <a:gdLst>
                  <a:gd name="connsiteX0" fmla="*/ 0 w 2673350"/>
                  <a:gd name="connsiteY0" fmla="*/ 57150 h 57150"/>
                  <a:gd name="connsiteX1" fmla="*/ 619125 w 2673350"/>
                  <a:gd name="connsiteY1" fmla="*/ 57150 h 57150"/>
                  <a:gd name="connsiteX2" fmla="*/ 1025525 w 2673350"/>
                  <a:gd name="connsiteY2" fmla="*/ 0 h 57150"/>
                  <a:gd name="connsiteX3" fmla="*/ 1638300 w 2673350"/>
                  <a:gd name="connsiteY3" fmla="*/ 3175 h 57150"/>
                  <a:gd name="connsiteX4" fmla="*/ 2047875 w 2673350"/>
                  <a:gd name="connsiteY4" fmla="*/ 47625 h 57150"/>
                  <a:gd name="connsiteX5" fmla="*/ 2673350 w 2673350"/>
                  <a:gd name="connsiteY5" fmla="*/ 4762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73350" h="57150">
                    <a:moveTo>
                      <a:pt x="0" y="57150"/>
                    </a:moveTo>
                    <a:lnTo>
                      <a:pt x="619125" y="57150"/>
                    </a:lnTo>
                    <a:lnTo>
                      <a:pt x="1025525" y="0"/>
                    </a:lnTo>
                    <a:lnTo>
                      <a:pt x="1638300" y="3175"/>
                    </a:lnTo>
                    <a:lnTo>
                      <a:pt x="2047875" y="47625"/>
                    </a:lnTo>
                    <a:lnTo>
                      <a:pt x="2673350" y="47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1A2CDA45-208E-9946-A2AD-822647EFEDFA}"/>
                  </a:ext>
                </a:extLst>
              </p:cNvPr>
              <p:cNvSpPr/>
              <p:nvPr/>
            </p:nvSpPr>
            <p:spPr>
              <a:xfrm flipV="1">
                <a:off x="7772400" y="5381625"/>
                <a:ext cx="2673350" cy="57150"/>
              </a:xfrm>
              <a:custGeom>
                <a:avLst/>
                <a:gdLst>
                  <a:gd name="connsiteX0" fmla="*/ 0 w 2673350"/>
                  <a:gd name="connsiteY0" fmla="*/ 57150 h 57150"/>
                  <a:gd name="connsiteX1" fmla="*/ 619125 w 2673350"/>
                  <a:gd name="connsiteY1" fmla="*/ 57150 h 57150"/>
                  <a:gd name="connsiteX2" fmla="*/ 1025525 w 2673350"/>
                  <a:gd name="connsiteY2" fmla="*/ 0 h 57150"/>
                  <a:gd name="connsiteX3" fmla="*/ 1638300 w 2673350"/>
                  <a:gd name="connsiteY3" fmla="*/ 3175 h 57150"/>
                  <a:gd name="connsiteX4" fmla="*/ 2047875 w 2673350"/>
                  <a:gd name="connsiteY4" fmla="*/ 47625 h 57150"/>
                  <a:gd name="connsiteX5" fmla="*/ 2673350 w 2673350"/>
                  <a:gd name="connsiteY5" fmla="*/ 4762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73350" h="57150">
                    <a:moveTo>
                      <a:pt x="0" y="57150"/>
                    </a:moveTo>
                    <a:lnTo>
                      <a:pt x="619125" y="57150"/>
                    </a:lnTo>
                    <a:lnTo>
                      <a:pt x="1025525" y="0"/>
                    </a:lnTo>
                    <a:lnTo>
                      <a:pt x="1638300" y="3175"/>
                    </a:lnTo>
                    <a:lnTo>
                      <a:pt x="2047875" y="47625"/>
                    </a:lnTo>
                    <a:lnTo>
                      <a:pt x="2673350" y="47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FE54A13B-3416-FF4A-B70D-7C6B5BAF587B}"/>
                  </a:ext>
                </a:extLst>
              </p:cNvPr>
              <p:cNvSpPr/>
              <p:nvPr/>
            </p:nvSpPr>
            <p:spPr>
              <a:xfrm>
                <a:off x="7781925" y="4832350"/>
                <a:ext cx="2670175" cy="431800"/>
              </a:xfrm>
              <a:custGeom>
                <a:avLst/>
                <a:gdLst>
                  <a:gd name="connsiteX0" fmla="*/ 0 w 2670175"/>
                  <a:gd name="connsiteY0" fmla="*/ 9525 h 431800"/>
                  <a:gd name="connsiteX1" fmla="*/ 619125 w 2670175"/>
                  <a:gd name="connsiteY1" fmla="*/ 12700 h 431800"/>
                  <a:gd name="connsiteX2" fmla="*/ 1028700 w 2670175"/>
                  <a:gd name="connsiteY2" fmla="*/ 431800 h 431800"/>
                  <a:gd name="connsiteX3" fmla="*/ 1647825 w 2670175"/>
                  <a:gd name="connsiteY3" fmla="*/ 431800 h 431800"/>
                  <a:gd name="connsiteX4" fmla="*/ 2047875 w 2670175"/>
                  <a:gd name="connsiteY4" fmla="*/ 0 h 431800"/>
                  <a:gd name="connsiteX5" fmla="*/ 2670175 w 2670175"/>
                  <a:gd name="connsiteY5" fmla="*/ 0 h 431800"/>
                  <a:gd name="connsiteX6" fmla="*/ 2670175 w 2670175"/>
                  <a:gd name="connsiteY6" fmla="*/ 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70175" h="431800">
                    <a:moveTo>
                      <a:pt x="0" y="9525"/>
                    </a:moveTo>
                    <a:lnTo>
                      <a:pt x="619125" y="12700"/>
                    </a:lnTo>
                    <a:lnTo>
                      <a:pt x="1028700" y="431800"/>
                    </a:lnTo>
                    <a:lnTo>
                      <a:pt x="1647825" y="431800"/>
                    </a:lnTo>
                    <a:lnTo>
                      <a:pt x="2047875" y="0"/>
                    </a:lnTo>
                    <a:lnTo>
                      <a:pt x="2670175" y="0"/>
                    </a:lnTo>
                    <a:lnTo>
                      <a:pt x="267017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422C6A4B-723B-9F4A-9C0E-546001CFE567}"/>
                  </a:ext>
                </a:extLst>
              </p:cNvPr>
              <p:cNvSpPr/>
              <p:nvPr/>
            </p:nvSpPr>
            <p:spPr>
              <a:xfrm flipV="1">
                <a:off x="7772400" y="4870450"/>
                <a:ext cx="2670175" cy="431800"/>
              </a:xfrm>
              <a:custGeom>
                <a:avLst/>
                <a:gdLst>
                  <a:gd name="connsiteX0" fmla="*/ 0 w 2670175"/>
                  <a:gd name="connsiteY0" fmla="*/ 9525 h 431800"/>
                  <a:gd name="connsiteX1" fmla="*/ 619125 w 2670175"/>
                  <a:gd name="connsiteY1" fmla="*/ 12700 h 431800"/>
                  <a:gd name="connsiteX2" fmla="*/ 1028700 w 2670175"/>
                  <a:gd name="connsiteY2" fmla="*/ 431800 h 431800"/>
                  <a:gd name="connsiteX3" fmla="*/ 1647825 w 2670175"/>
                  <a:gd name="connsiteY3" fmla="*/ 431800 h 431800"/>
                  <a:gd name="connsiteX4" fmla="*/ 2047875 w 2670175"/>
                  <a:gd name="connsiteY4" fmla="*/ 0 h 431800"/>
                  <a:gd name="connsiteX5" fmla="*/ 2670175 w 2670175"/>
                  <a:gd name="connsiteY5" fmla="*/ 0 h 431800"/>
                  <a:gd name="connsiteX6" fmla="*/ 2670175 w 2670175"/>
                  <a:gd name="connsiteY6" fmla="*/ 0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70175" h="431800">
                    <a:moveTo>
                      <a:pt x="0" y="9525"/>
                    </a:moveTo>
                    <a:lnTo>
                      <a:pt x="619125" y="12700"/>
                    </a:lnTo>
                    <a:lnTo>
                      <a:pt x="1028700" y="431800"/>
                    </a:lnTo>
                    <a:lnTo>
                      <a:pt x="1647825" y="431800"/>
                    </a:lnTo>
                    <a:lnTo>
                      <a:pt x="2047875" y="0"/>
                    </a:lnTo>
                    <a:lnTo>
                      <a:pt x="2670175" y="0"/>
                    </a:lnTo>
                    <a:lnTo>
                      <a:pt x="267017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E0AF2C1-2620-9E44-97FC-19E9F839C492}"/>
                  </a:ext>
                </a:extLst>
              </p:cNvPr>
              <p:cNvSpPr/>
              <p:nvPr/>
            </p:nvSpPr>
            <p:spPr>
              <a:xfrm>
                <a:off x="7778750" y="4911725"/>
                <a:ext cx="2667000" cy="860425"/>
              </a:xfrm>
              <a:custGeom>
                <a:avLst/>
                <a:gdLst>
                  <a:gd name="connsiteX0" fmla="*/ 0 w 2667000"/>
                  <a:gd name="connsiteY0" fmla="*/ 12700 h 860425"/>
                  <a:gd name="connsiteX1" fmla="*/ 622300 w 2667000"/>
                  <a:gd name="connsiteY1" fmla="*/ 15875 h 860425"/>
                  <a:gd name="connsiteX2" fmla="*/ 1022350 w 2667000"/>
                  <a:gd name="connsiteY2" fmla="*/ 860425 h 860425"/>
                  <a:gd name="connsiteX3" fmla="*/ 1654175 w 2667000"/>
                  <a:gd name="connsiteY3" fmla="*/ 857250 h 860425"/>
                  <a:gd name="connsiteX4" fmla="*/ 2057400 w 2667000"/>
                  <a:gd name="connsiteY4" fmla="*/ 0 h 860425"/>
                  <a:gd name="connsiteX5" fmla="*/ 2667000 w 2667000"/>
                  <a:gd name="connsiteY5" fmla="*/ 3175 h 8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000" h="860425">
                    <a:moveTo>
                      <a:pt x="0" y="12700"/>
                    </a:moveTo>
                    <a:lnTo>
                      <a:pt x="622300" y="15875"/>
                    </a:lnTo>
                    <a:lnTo>
                      <a:pt x="1022350" y="860425"/>
                    </a:lnTo>
                    <a:lnTo>
                      <a:pt x="1654175" y="857250"/>
                    </a:lnTo>
                    <a:lnTo>
                      <a:pt x="2057400" y="0"/>
                    </a:lnTo>
                    <a:lnTo>
                      <a:pt x="2667000" y="31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88B69035-8F28-C644-A38A-B94888D6C889}"/>
                  </a:ext>
                </a:extLst>
              </p:cNvPr>
              <p:cNvSpPr/>
              <p:nvPr/>
            </p:nvSpPr>
            <p:spPr>
              <a:xfrm flipV="1">
                <a:off x="7772400" y="4362450"/>
                <a:ext cx="2667000" cy="860425"/>
              </a:xfrm>
              <a:custGeom>
                <a:avLst/>
                <a:gdLst>
                  <a:gd name="connsiteX0" fmla="*/ 0 w 2667000"/>
                  <a:gd name="connsiteY0" fmla="*/ 12700 h 860425"/>
                  <a:gd name="connsiteX1" fmla="*/ 622300 w 2667000"/>
                  <a:gd name="connsiteY1" fmla="*/ 15875 h 860425"/>
                  <a:gd name="connsiteX2" fmla="*/ 1022350 w 2667000"/>
                  <a:gd name="connsiteY2" fmla="*/ 860425 h 860425"/>
                  <a:gd name="connsiteX3" fmla="*/ 1654175 w 2667000"/>
                  <a:gd name="connsiteY3" fmla="*/ 857250 h 860425"/>
                  <a:gd name="connsiteX4" fmla="*/ 2057400 w 2667000"/>
                  <a:gd name="connsiteY4" fmla="*/ 0 h 860425"/>
                  <a:gd name="connsiteX5" fmla="*/ 2667000 w 2667000"/>
                  <a:gd name="connsiteY5" fmla="*/ 3175 h 8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000" h="860425">
                    <a:moveTo>
                      <a:pt x="0" y="12700"/>
                    </a:moveTo>
                    <a:lnTo>
                      <a:pt x="622300" y="15875"/>
                    </a:lnTo>
                    <a:lnTo>
                      <a:pt x="1022350" y="860425"/>
                    </a:lnTo>
                    <a:lnTo>
                      <a:pt x="1654175" y="857250"/>
                    </a:lnTo>
                    <a:lnTo>
                      <a:pt x="2057400" y="0"/>
                    </a:lnTo>
                    <a:lnTo>
                      <a:pt x="2667000" y="31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96950FD3-B7F2-234A-A4D7-176DF00FF8F2}"/>
                  </a:ext>
                </a:extLst>
              </p:cNvPr>
              <p:cNvSpPr/>
              <p:nvPr/>
            </p:nvSpPr>
            <p:spPr>
              <a:xfrm>
                <a:off x="7896225" y="4606925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668109C4-4800-6341-9708-CD02EDA64090}"/>
                  </a:ext>
                </a:extLst>
              </p:cNvPr>
              <p:cNvSpPr/>
              <p:nvPr/>
            </p:nvSpPr>
            <p:spPr>
              <a:xfrm>
                <a:off x="7893050" y="5153025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7252927-5ABB-4143-A0CF-8F27601B552F}"/>
                  </a:ext>
                </a:extLst>
              </p:cNvPr>
              <p:cNvSpPr/>
              <p:nvPr/>
            </p:nvSpPr>
            <p:spPr>
              <a:xfrm>
                <a:off x="8921750" y="4086225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F93DF06-F167-394B-81B1-7291F4CA8475}"/>
                  </a:ext>
                </a:extLst>
              </p:cNvPr>
              <p:cNvSpPr/>
              <p:nvPr/>
            </p:nvSpPr>
            <p:spPr>
              <a:xfrm>
                <a:off x="8912225" y="4587875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F079388-6C88-6547-87EC-8A1B75261342}"/>
                  </a:ext>
                </a:extLst>
              </p:cNvPr>
              <p:cNvSpPr/>
              <p:nvPr/>
            </p:nvSpPr>
            <p:spPr>
              <a:xfrm>
                <a:off x="8915400" y="51435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D123F75-983B-C64D-8690-6077B5C786EC}"/>
                  </a:ext>
                </a:extLst>
              </p:cNvPr>
              <p:cNvSpPr/>
              <p:nvPr/>
            </p:nvSpPr>
            <p:spPr>
              <a:xfrm>
                <a:off x="8921750" y="5654675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7494C5C3-47A7-E742-A563-34C9D94740D8}"/>
                  </a:ext>
                </a:extLst>
              </p:cNvPr>
              <p:cNvSpPr/>
              <p:nvPr/>
            </p:nvSpPr>
            <p:spPr>
              <a:xfrm>
                <a:off x="9944100" y="5153025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0C425D8-A431-8042-B3F0-55970A83C656}"/>
                  </a:ext>
                </a:extLst>
              </p:cNvPr>
              <p:cNvSpPr/>
              <p:nvPr/>
            </p:nvSpPr>
            <p:spPr>
              <a:xfrm>
                <a:off x="9944100" y="4587875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D9B9457-EBBB-0C43-82B6-87717EDBAAEA}"/>
                </a:ext>
              </a:extLst>
            </p:cNvPr>
            <p:cNvSpPr txBox="1"/>
            <p:nvPr/>
          </p:nvSpPr>
          <p:spPr>
            <a:xfrm>
              <a:off x="8097079" y="5989983"/>
              <a:ext cx="3244414" cy="565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8x8 multistage switch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from smaller-sized switches</a:t>
              </a: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B2396B77-B6FA-2840-BC57-4DD04AF562BD}"/>
              </a:ext>
            </a:extLst>
          </p:cNvPr>
          <p:cNvSpPr txBox="1"/>
          <p:nvPr/>
        </p:nvSpPr>
        <p:spPr>
          <a:xfrm>
            <a:off x="9006580" y="3438940"/>
            <a:ext cx="1359155" cy="329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3x3 crossbar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F80CBFA4-4A18-914C-A713-E4A5E18F64DB}"/>
              </a:ext>
            </a:extLst>
          </p:cNvPr>
          <p:cNvSpPr txBox="1">
            <a:spLocks/>
          </p:cNvSpPr>
          <p:nvPr/>
        </p:nvSpPr>
        <p:spPr>
          <a:xfrm>
            <a:off x="788873" y="3242734"/>
            <a:ext cx="6477000" cy="109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multistage switch: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nxn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switch from multiple stages of smaller switches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ACE683F-C3E3-E542-87F3-26A8CC51B32B}"/>
              </a:ext>
            </a:extLst>
          </p:cNvPr>
          <p:cNvSpPr txBox="1"/>
          <p:nvPr/>
        </p:nvSpPr>
        <p:spPr>
          <a:xfrm>
            <a:off x="9006580" y="3438940"/>
            <a:ext cx="1359155" cy="329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3x3 crossbar</a:t>
            </a:r>
          </a:p>
        </p:txBody>
      </p:sp>
      <p:sp>
        <p:nvSpPr>
          <p:cNvPr id="135" name="Rectangle 46">
            <a:extLst>
              <a:ext uri="{FF2B5EF4-FFF2-40B4-BE49-F238E27FC236}">
                <a16:creationId xmlns:a16="http://schemas.microsoft.com/office/drawing/2014/main" id="{CADDF9A1-F510-0A48-A5C8-B604DC72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457" y="4508938"/>
            <a:ext cx="290819" cy="190180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Rectangle 46">
            <a:extLst>
              <a:ext uri="{FF2B5EF4-FFF2-40B4-BE49-F238E27FC236}">
                <a16:creationId xmlns:a16="http://schemas.microsoft.com/office/drawing/2014/main" id="{EF37199A-A67A-4242-ABE8-2B6C3B2BE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262" y="4508366"/>
            <a:ext cx="290819" cy="190180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7" name="Rectangle 46">
            <a:extLst>
              <a:ext uri="{FF2B5EF4-FFF2-40B4-BE49-F238E27FC236}">
                <a16:creationId xmlns:a16="http://schemas.microsoft.com/office/drawing/2014/main" id="{2A43E4D0-9761-694D-909E-DDC6673E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10" y="4508366"/>
            <a:ext cx="290819" cy="190180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Slide Number Placeholder 4">
            <a:extLst>
              <a:ext uri="{FF2B5EF4-FFF2-40B4-BE49-F238E27FC236}">
                <a16:creationId xmlns:a16="http://schemas.microsoft.com/office/drawing/2014/main" id="{4F8C5248-5115-F748-B1EF-FF98DE1EC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4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6537 0.00023 L 0.0974 -0.06899 L 0.14805 -0.06899 C 0.15925 -0.0463 0.17018 -0.02385 0.18164 -0.00093 C 0.19596 -0.00186 0.28151 -0.00047 0.29662 -0.00116 " pathEditMode="relative" rAng="0" ptsTypes="AAAAAA">
                                      <p:cBhvr>
                                        <p:cTn id="25" dur="3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31" y="-344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24 L 0.06407 0.00069 C 0.06914 0.00949 0.07409 0.01851 0.07904 0.02731 L 0.08867 0.02592 L 0.12214 0.08842 L 0.17136 0.08842 L 0.20482 0.02453 L 0.22982 0.02453 L 0.23477 -0.00116 C 0.25508 -0.00116 0.28073 -0.0007 0.30104 -0.0007 " pathEditMode="relative" rAng="0" ptsTypes="AAAAAAAAAA">
                                      <p:cBhvr>
                                        <p:cTn id="27" dur="3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437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85 0.00139 L 0.10339 0.03912 L 0.11342 0.03842 L 0.14688 0.16365 L 0.19649 0.16296 L 0.23073 0.03634 L 0.25339 0.03564 L 0.26029 -0.00116 L 0.30495 -0.00116 " pathEditMode="relative" ptsTypes="AAAAAAAAAA">
                                      <p:cBhvr>
                                        <p:cTn id="29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67" y="1386402"/>
            <a:ext cx="10515600" cy="135679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If switch fabric slower than input ports combined -&gt; queueing may occur at input queues 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queueing delay and loss due to input buffer overflow!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Input port queuing</a:t>
            </a:r>
            <a:endParaRPr lang="en-US" dirty="0"/>
          </a:p>
        </p:txBody>
      </p:sp>
      <p:sp>
        <p:nvSpPr>
          <p:cNvPr id="104" name="Text Box 62">
            <a:extLst>
              <a:ext uri="{FF2B5EF4-FFF2-40B4-BE49-F238E27FC236}">
                <a16:creationId xmlns:a16="http://schemas.microsoft.com/office/drawing/2014/main" id="{A61D6C7D-A6A0-2949-A958-E9C2A14B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666" y="5728188"/>
            <a:ext cx="44594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output port contention: only one red datagram can be transferred. lower red packet is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blocked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8B7A346-0262-A945-984D-C0F97E764874}"/>
              </a:ext>
            </a:extLst>
          </p:cNvPr>
          <p:cNvGrpSpPr/>
          <p:nvPr/>
        </p:nvGrpSpPr>
        <p:grpSpPr>
          <a:xfrm>
            <a:off x="2528548" y="3841801"/>
            <a:ext cx="3027362" cy="1817687"/>
            <a:chOff x="2908374" y="3743325"/>
            <a:chExt cx="3027362" cy="1817687"/>
          </a:xfrm>
        </p:grpSpPr>
        <p:grpSp>
          <p:nvGrpSpPr>
            <p:cNvPr id="73" name="Group 7">
              <a:extLst>
                <a:ext uri="{FF2B5EF4-FFF2-40B4-BE49-F238E27FC236}">
                  <a16:creationId xmlns:a16="http://schemas.microsoft.com/office/drawing/2014/main" id="{D164F740-85C3-9A46-A495-5762FFD54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8374" y="3751262"/>
              <a:ext cx="3027362" cy="1809750"/>
              <a:chOff x="523" y="976"/>
              <a:chExt cx="2099" cy="1356"/>
            </a:xfrm>
          </p:grpSpPr>
          <p:sp>
            <p:nvSpPr>
              <p:cNvPr id="74" name="Rectangle 8">
                <a:extLst>
                  <a:ext uri="{FF2B5EF4-FFF2-40B4-BE49-F238E27FC236}">
                    <a16:creationId xmlns:a16="http://schemas.microsoft.com/office/drawing/2014/main" id="{3D3FDDE5-E1D2-4741-B9DB-0E91DB81E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75" name="Group 9">
                <a:extLst>
                  <a:ext uri="{FF2B5EF4-FFF2-40B4-BE49-F238E27FC236}">
                    <a16:creationId xmlns:a16="http://schemas.microsoft.com/office/drawing/2014/main" id="{E04796AD-83ED-2C40-B3DD-6EE81FAF76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94" name="Rectangle 10">
                  <a:extLst>
                    <a:ext uri="{FF2B5EF4-FFF2-40B4-BE49-F238E27FC236}">
                      <a16:creationId xmlns:a16="http://schemas.microsoft.com/office/drawing/2014/main" id="{43ED5184-D575-0248-A3F3-81B5349D97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5" name="Rectangle 11">
                  <a:extLst>
                    <a:ext uri="{FF2B5EF4-FFF2-40B4-BE49-F238E27FC236}">
                      <a16:creationId xmlns:a16="http://schemas.microsoft.com/office/drawing/2014/main" id="{2FA9BAD8-AE3E-DB45-B0FD-7FDA2BE93B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" name="Rectangle 12">
                  <a:extLst>
                    <a:ext uri="{FF2B5EF4-FFF2-40B4-BE49-F238E27FC236}">
                      <a16:creationId xmlns:a16="http://schemas.microsoft.com/office/drawing/2014/main" id="{9F580657-7B0A-D44A-A81D-E4A1D6379E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76" name="Group 13">
                <a:extLst>
                  <a:ext uri="{FF2B5EF4-FFF2-40B4-BE49-F238E27FC236}">
                    <a16:creationId xmlns:a16="http://schemas.microsoft.com/office/drawing/2014/main" id="{056EE82A-FAB8-7249-BC14-6FFA66DA07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91" name="Rectangle 14">
                  <a:extLst>
                    <a:ext uri="{FF2B5EF4-FFF2-40B4-BE49-F238E27FC236}">
                      <a16:creationId xmlns:a16="http://schemas.microsoft.com/office/drawing/2014/main" id="{E5CA9310-6AD6-2146-9776-701207231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2" name="Rectangle 15">
                  <a:extLst>
                    <a:ext uri="{FF2B5EF4-FFF2-40B4-BE49-F238E27FC236}">
                      <a16:creationId xmlns:a16="http://schemas.microsoft.com/office/drawing/2014/main" id="{8D066A34-9935-0949-9FF4-6C93094CB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Rectangle 16">
                  <a:extLst>
                    <a:ext uri="{FF2B5EF4-FFF2-40B4-BE49-F238E27FC236}">
                      <a16:creationId xmlns:a16="http://schemas.microsoft.com/office/drawing/2014/main" id="{AEE24D80-D9B2-5E43-BE37-0732E26D5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77" name="Line 17">
                <a:extLst>
                  <a:ext uri="{FF2B5EF4-FFF2-40B4-BE49-F238E27FC236}">
                    <a16:creationId xmlns:a16="http://schemas.microsoft.com/office/drawing/2014/main" id="{E7EAA4E2-487B-894A-934C-8BED5D29A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8" name="Line 18">
                <a:extLst>
                  <a:ext uri="{FF2B5EF4-FFF2-40B4-BE49-F238E27FC236}">
                    <a16:creationId xmlns:a16="http://schemas.microsoft.com/office/drawing/2014/main" id="{F056DF5E-0636-A74F-AFC5-06DA708CC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9" name="Line 19">
                <a:extLst>
                  <a:ext uri="{FF2B5EF4-FFF2-40B4-BE49-F238E27FC236}">
                    <a16:creationId xmlns:a16="http://schemas.microsoft.com/office/drawing/2014/main" id="{1A5F3287-940C-9740-86D0-1AB977CAF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0" name="Line 20">
                <a:extLst>
                  <a:ext uri="{FF2B5EF4-FFF2-40B4-BE49-F238E27FC236}">
                    <a16:creationId xmlns:a16="http://schemas.microsoft.com/office/drawing/2014/main" id="{F520F608-8F8B-EE4D-AB7D-4587DC70B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1" name="Line 21">
                <a:extLst>
                  <a:ext uri="{FF2B5EF4-FFF2-40B4-BE49-F238E27FC236}">
                    <a16:creationId xmlns:a16="http://schemas.microsoft.com/office/drawing/2014/main" id="{5D5075D4-1165-4C4C-AF51-B90ABAD1F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" name="Line 22">
                <a:extLst>
                  <a:ext uri="{FF2B5EF4-FFF2-40B4-BE49-F238E27FC236}">
                    <a16:creationId xmlns:a16="http://schemas.microsoft.com/office/drawing/2014/main" id="{C10787ED-2529-B644-9C51-F8157D8A6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" name="Group 23">
                <a:extLst>
                  <a:ext uri="{FF2B5EF4-FFF2-40B4-BE49-F238E27FC236}">
                    <a16:creationId xmlns:a16="http://schemas.microsoft.com/office/drawing/2014/main" id="{971E0D16-1F7C-F048-8258-EDA2CB10DD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88" name="Line 24">
                  <a:extLst>
                    <a:ext uri="{FF2B5EF4-FFF2-40B4-BE49-F238E27FC236}">
                      <a16:creationId xmlns:a16="http://schemas.microsoft.com/office/drawing/2014/main" id="{A7F9F178-4046-3247-B2E2-AE134DC9BB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9" name="Line 25">
                  <a:extLst>
                    <a:ext uri="{FF2B5EF4-FFF2-40B4-BE49-F238E27FC236}">
                      <a16:creationId xmlns:a16="http://schemas.microsoft.com/office/drawing/2014/main" id="{C8CD8FEE-FC96-3A43-8409-D693193AE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0" name="Line 26">
                  <a:extLst>
                    <a:ext uri="{FF2B5EF4-FFF2-40B4-BE49-F238E27FC236}">
                      <a16:creationId xmlns:a16="http://schemas.microsoft.com/office/drawing/2014/main" id="{4CBECCBD-CFD3-764F-887C-FED5405A0A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84" name="Group 27">
                <a:extLst>
                  <a:ext uri="{FF2B5EF4-FFF2-40B4-BE49-F238E27FC236}">
                    <a16:creationId xmlns:a16="http://schemas.microsoft.com/office/drawing/2014/main" id="{1DA00A78-49E3-534E-A704-59927A7641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85" name="Line 28">
                  <a:extLst>
                    <a:ext uri="{FF2B5EF4-FFF2-40B4-BE49-F238E27FC236}">
                      <a16:creationId xmlns:a16="http://schemas.microsoft.com/office/drawing/2014/main" id="{61838874-A5DC-7947-8DA7-12A88836EA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Line 29">
                  <a:extLst>
                    <a:ext uri="{FF2B5EF4-FFF2-40B4-BE49-F238E27FC236}">
                      <a16:creationId xmlns:a16="http://schemas.microsoft.com/office/drawing/2014/main" id="{5372ECE9-A44D-9040-8B03-CA9D88C7D7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7" name="Line 30">
                  <a:extLst>
                    <a:ext uri="{FF2B5EF4-FFF2-40B4-BE49-F238E27FC236}">
                      <a16:creationId xmlns:a16="http://schemas.microsoft.com/office/drawing/2014/main" id="{FA2DA940-73AA-D447-84F1-95C932F532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97" name="Rectangle 55">
              <a:extLst>
                <a:ext uri="{FF2B5EF4-FFF2-40B4-BE49-F238E27FC236}">
                  <a16:creationId xmlns:a16="http://schemas.microsoft.com/office/drawing/2014/main" id="{DC8735CA-28A8-9844-8915-2B52D5644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811" y="3748087"/>
              <a:ext cx="252413" cy="130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583B70AF-74AA-594D-B7DD-CD3587045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524" y="4479925"/>
              <a:ext cx="252412" cy="13176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Rectangle 57">
              <a:extLst>
                <a:ext uri="{FF2B5EF4-FFF2-40B4-BE49-F238E27FC236}">
                  <a16:creationId xmlns:a16="http://schemas.microsoft.com/office/drawing/2014/main" id="{7B6BE014-EC1B-4245-8E39-262F9C155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936" y="5114925"/>
              <a:ext cx="252413" cy="130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Rectangle 58">
              <a:extLst>
                <a:ext uri="{FF2B5EF4-FFF2-40B4-BE49-F238E27FC236}">
                  <a16:creationId xmlns:a16="http://schemas.microsoft.com/office/drawing/2014/main" id="{5727D261-4FAD-9C40-8357-59F2BB7AE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036" y="3743325"/>
              <a:ext cx="252413" cy="13176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Rectangle 59">
              <a:extLst>
                <a:ext uri="{FF2B5EF4-FFF2-40B4-BE49-F238E27FC236}">
                  <a16:creationId xmlns:a16="http://schemas.microsoft.com/office/drawing/2014/main" id="{1194EC16-CE8F-8D4B-A795-C4A17F3FE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274" y="5103812"/>
              <a:ext cx="252412" cy="13176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Line 60">
              <a:extLst>
                <a:ext uri="{FF2B5EF4-FFF2-40B4-BE49-F238E27FC236}">
                  <a16:creationId xmlns:a16="http://schemas.microsoft.com/office/drawing/2014/main" id="{67621AA8-BE0E-7F4B-BC70-5D6A01E48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911" y="3803650"/>
              <a:ext cx="1479550" cy="15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Freeform 61">
              <a:extLst>
                <a:ext uri="{FF2B5EF4-FFF2-40B4-BE49-F238E27FC236}">
                  <a16:creationId xmlns:a16="http://schemas.microsoft.com/office/drawing/2014/main" id="{63B03E4B-DC34-6549-9693-9E2101F3E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361" y="4202112"/>
              <a:ext cx="1395413" cy="979488"/>
            </a:xfrm>
            <a:custGeom>
              <a:avLst/>
              <a:gdLst>
                <a:gd name="T0" fmla="*/ 0 w 967"/>
                <a:gd name="T1" fmla="*/ 2147483647 h 735"/>
                <a:gd name="T2" fmla="*/ 2147483647 w 967"/>
                <a:gd name="T3" fmla="*/ 2147483647 h 735"/>
                <a:gd name="T4" fmla="*/ 214748364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5" name="Text Box 64">
              <a:extLst>
                <a:ext uri="{FF2B5EF4-FFF2-40B4-BE49-F238E27FC236}">
                  <a16:creationId xmlns:a16="http://schemas.microsoft.com/office/drawing/2014/main" id="{CB734319-6832-8C4E-B16D-A545895BC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6611" y="4548187"/>
              <a:ext cx="74771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06" name="Line 73">
              <a:extLst>
                <a:ext uri="{FF2B5EF4-FFF2-40B4-BE49-F238E27FC236}">
                  <a16:creationId xmlns:a16="http://schemas.microsoft.com/office/drawing/2014/main" id="{5550252A-B930-0747-B713-DACF5B30A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386" y="4548187"/>
              <a:ext cx="1458913" cy="1905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7" name="Group 79">
            <a:extLst>
              <a:ext uri="{FF2B5EF4-FFF2-40B4-BE49-F238E27FC236}">
                <a16:creationId xmlns:a16="http://schemas.microsoft.com/office/drawing/2014/main" id="{C5196E2D-6A1D-9849-8A2B-31C0EF009838}"/>
              </a:ext>
            </a:extLst>
          </p:cNvPr>
          <p:cNvGrpSpPr>
            <a:grpSpLocks/>
          </p:cNvGrpSpPr>
          <p:nvPr/>
        </p:nvGrpSpPr>
        <p:grpSpPr bwMode="auto">
          <a:xfrm>
            <a:off x="7144970" y="3842241"/>
            <a:ext cx="3587750" cy="2570163"/>
            <a:chOff x="2950" y="2025"/>
            <a:chExt cx="2260" cy="1619"/>
          </a:xfrm>
        </p:grpSpPr>
        <p:grpSp>
          <p:nvGrpSpPr>
            <p:cNvPr id="108" name="Group 31">
              <a:extLst>
                <a:ext uri="{FF2B5EF4-FFF2-40B4-BE49-F238E27FC236}">
                  <a16:creationId xmlns:a16="http://schemas.microsoft.com/office/drawing/2014/main" id="{961F130E-3A11-5044-A5C6-98D394F90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118" name="Rectangle 32">
                <a:extLst>
                  <a:ext uri="{FF2B5EF4-FFF2-40B4-BE49-F238E27FC236}">
                    <a16:creationId xmlns:a16="http://schemas.microsoft.com/office/drawing/2014/main" id="{72F70161-3D6F-B147-8A8F-41A13F54E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19" name="Group 33">
                <a:extLst>
                  <a:ext uri="{FF2B5EF4-FFF2-40B4-BE49-F238E27FC236}">
                    <a16:creationId xmlns:a16="http://schemas.microsoft.com/office/drawing/2014/main" id="{E1D22FF4-168D-4C4A-9242-A4710729BB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38" name="Rectangle 34">
                  <a:extLst>
                    <a:ext uri="{FF2B5EF4-FFF2-40B4-BE49-F238E27FC236}">
                      <a16:creationId xmlns:a16="http://schemas.microsoft.com/office/drawing/2014/main" id="{90EE215A-C3AE-254D-88D8-6E5E1C6253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" name="Rectangle 35">
                  <a:extLst>
                    <a:ext uri="{FF2B5EF4-FFF2-40B4-BE49-F238E27FC236}">
                      <a16:creationId xmlns:a16="http://schemas.microsoft.com/office/drawing/2014/main" id="{B87EB84E-1DCB-6747-983D-A91A87C6BA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" name="Rectangle 36">
                  <a:extLst>
                    <a:ext uri="{FF2B5EF4-FFF2-40B4-BE49-F238E27FC236}">
                      <a16:creationId xmlns:a16="http://schemas.microsoft.com/office/drawing/2014/main" id="{13842296-C860-1A4C-94BA-0C09F8E54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20" name="Group 37">
                <a:extLst>
                  <a:ext uri="{FF2B5EF4-FFF2-40B4-BE49-F238E27FC236}">
                    <a16:creationId xmlns:a16="http://schemas.microsoft.com/office/drawing/2014/main" id="{20C7A379-A501-F04B-A31A-66AAB7D4AB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35" name="Rectangle 38">
                  <a:extLst>
                    <a:ext uri="{FF2B5EF4-FFF2-40B4-BE49-F238E27FC236}">
                      <a16:creationId xmlns:a16="http://schemas.microsoft.com/office/drawing/2014/main" id="{9AE46CFA-B305-FE44-AB5C-0CCBC6BAF9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6" name="Rectangle 39">
                  <a:extLst>
                    <a:ext uri="{FF2B5EF4-FFF2-40B4-BE49-F238E27FC236}">
                      <a16:creationId xmlns:a16="http://schemas.microsoft.com/office/drawing/2014/main" id="{06D7163C-5A06-6144-AF1D-9BE7DECCB8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7" name="Rectangle 40">
                  <a:extLst>
                    <a:ext uri="{FF2B5EF4-FFF2-40B4-BE49-F238E27FC236}">
                      <a16:creationId xmlns:a16="http://schemas.microsoft.com/office/drawing/2014/main" id="{06F54AE9-52AF-6E46-8BE7-EDEF5EBD7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21" name="Line 41">
                <a:extLst>
                  <a:ext uri="{FF2B5EF4-FFF2-40B4-BE49-F238E27FC236}">
                    <a16:creationId xmlns:a16="http://schemas.microsoft.com/office/drawing/2014/main" id="{DBC39202-C178-0345-82BD-7B039DC4D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2" name="Line 42">
                <a:extLst>
                  <a:ext uri="{FF2B5EF4-FFF2-40B4-BE49-F238E27FC236}">
                    <a16:creationId xmlns:a16="http://schemas.microsoft.com/office/drawing/2014/main" id="{7204CF78-4E3E-4646-91B1-ADD2AF615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3" name="Line 43">
                <a:extLst>
                  <a:ext uri="{FF2B5EF4-FFF2-40B4-BE49-F238E27FC236}">
                    <a16:creationId xmlns:a16="http://schemas.microsoft.com/office/drawing/2014/main" id="{1055BDC1-D40C-E34D-8FC0-FEC34E65B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4" name="Line 44">
                <a:extLst>
                  <a:ext uri="{FF2B5EF4-FFF2-40B4-BE49-F238E27FC236}">
                    <a16:creationId xmlns:a16="http://schemas.microsoft.com/office/drawing/2014/main" id="{ED714F6D-8C7C-B141-9C39-2A02E5F58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5" name="Line 45">
                <a:extLst>
                  <a:ext uri="{FF2B5EF4-FFF2-40B4-BE49-F238E27FC236}">
                    <a16:creationId xmlns:a16="http://schemas.microsoft.com/office/drawing/2014/main" id="{933F11AA-9C89-1D46-94C9-F6A2C2D75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6" name="Line 46">
                <a:extLst>
                  <a:ext uri="{FF2B5EF4-FFF2-40B4-BE49-F238E27FC236}">
                    <a16:creationId xmlns:a16="http://schemas.microsoft.com/office/drawing/2014/main" id="{24DAFD3A-BCAA-494F-BFF3-4DD6E41FE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7" name="Group 47">
                <a:extLst>
                  <a:ext uri="{FF2B5EF4-FFF2-40B4-BE49-F238E27FC236}">
                    <a16:creationId xmlns:a16="http://schemas.microsoft.com/office/drawing/2014/main" id="{727F9349-D858-B041-AFEF-0AA192390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32" name="Line 48">
                  <a:extLst>
                    <a:ext uri="{FF2B5EF4-FFF2-40B4-BE49-F238E27FC236}">
                      <a16:creationId xmlns:a16="http://schemas.microsoft.com/office/drawing/2014/main" id="{92DDAA32-1BC7-F341-9DF3-8F292F94E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3" name="Line 49">
                  <a:extLst>
                    <a:ext uri="{FF2B5EF4-FFF2-40B4-BE49-F238E27FC236}">
                      <a16:creationId xmlns:a16="http://schemas.microsoft.com/office/drawing/2014/main" id="{E1CF388A-0B46-9045-8B1B-9EFE86E92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4" name="Line 50">
                  <a:extLst>
                    <a:ext uri="{FF2B5EF4-FFF2-40B4-BE49-F238E27FC236}">
                      <a16:creationId xmlns:a16="http://schemas.microsoft.com/office/drawing/2014/main" id="{8098E830-FF85-B942-A58C-7073F1ABDA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28" name="Group 51">
                <a:extLst>
                  <a:ext uri="{FF2B5EF4-FFF2-40B4-BE49-F238E27FC236}">
                    <a16:creationId xmlns:a16="http://schemas.microsoft.com/office/drawing/2014/main" id="{3BE0EB8F-2722-8840-9E9E-42692DC4EC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29" name="Line 52">
                  <a:extLst>
                    <a:ext uri="{FF2B5EF4-FFF2-40B4-BE49-F238E27FC236}">
                      <a16:creationId xmlns:a16="http://schemas.microsoft.com/office/drawing/2014/main" id="{1471ECA8-52E2-7B48-B1D0-0E3A3FC8CC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0" name="Line 53">
                  <a:extLst>
                    <a:ext uri="{FF2B5EF4-FFF2-40B4-BE49-F238E27FC236}">
                      <a16:creationId xmlns:a16="http://schemas.microsoft.com/office/drawing/2014/main" id="{5E4485D6-A44E-9F41-A60B-F118E8445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1" name="Line 54">
                  <a:extLst>
                    <a:ext uri="{FF2B5EF4-FFF2-40B4-BE49-F238E27FC236}">
                      <a16:creationId xmlns:a16="http://schemas.microsoft.com/office/drawing/2014/main" id="{76683E62-74AF-A340-8049-71651532D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09" name="Text Box 63">
              <a:extLst>
                <a:ext uri="{FF2B5EF4-FFF2-40B4-BE49-F238E27FC236}">
                  <a16:creationId xmlns:a16="http://schemas.microsoft.com/office/drawing/2014/main" id="{BB81457D-DD34-A44B-8BDA-064DBFE04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0" y="3237"/>
              <a:ext cx="22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one packet time later: green packet experiences HOL blocking</a:t>
              </a:r>
              <a:endPara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65">
              <a:extLst>
                <a:ext uri="{FF2B5EF4-FFF2-40B4-BE49-F238E27FC236}">
                  <a16:creationId xmlns:a16="http://schemas.microsoft.com/office/drawing/2014/main" id="{07D40F57-D66B-F444-8FCA-AFEAF69F0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2507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CF7111F1-74EA-1F48-AF61-C3DDC0EAC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Rectangle 69">
              <a:extLst>
                <a:ext uri="{FF2B5EF4-FFF2-40B4-BE49-F238E27FC236}">
                  <a16:creationId xmlns:a16="http://schemas.microsoft.com/office/drawing/2014/main" id="{C338CC7B-B194-3243-B60D-75BEFA01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Rectangle 70">
              <a:extLst>
                <a:ext uri="{FF2B5EF4-FFF2-40B4-BE49-F238E27FC236}">
                  <a16:creationId xmlns:a16="http://schemas.microsoft.com/office/drawing/2014/main" id="{CD0DF6A5-8591-FF4A-B8B0-1D6E2162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4" name="Freeform 71">
              <a:extLst>
                <a:ext uri="{FF2B5EF4-FFF2-40B4-BE49-F238E27FC236}">
                  <a16:creationId xmlns:a16="http://schemas.microsoft.com/office/drawing/2014/main" id="{D86522CF-FBA5-EA4F-A7F3-97C45B0DB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65 h 735"/>
                <a:gd name="T2" fmla="*/ 134 w 967"/>
                <a:gd name="T3" fmla="*/ 65 h 735"/>
                <a:gd name="T4" fmla="*/ 251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Freeform 72">
              <a:extLst>
                <a:ext uri="{FF2B5EF4-FFF2-40B4-BE49-F238E27FC236}">
                  <a16:creationId xmlns:a16="http://schemas.microsoft.com/office/drawing/2014/main" id="{F3DEE41D-FD9A-D049-8B83-8B6A31265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  <a:gd name="T9" fmla="*/ 0 w 860"/>
                <a:gd name="T10" fmla="*/ 0 h 437"/>
                <a:gd name="T11" fmla="*/ 860 w 860"/>
                <a:gd name="T12" fmla="*/ 437 h 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6" name="Rectangle 76">
              <a:extLst>
                <a:ext uri="{FF2B5EF4-FFF2-40B4-BE49-F238E27FC236}">
                  <a16:creationId xmlns:a16="http://schemas.microsoft.com/office/drawing/2014/main" id="{CC9EB8FA-449A-AD48-B0D0-F22B0CB1D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7" name="Rectangle 77">
              <a:extLst>
                <a:ext uri="{FF2B5EF4-FFF2-40B4-BE49-F238E27FC236}">
                  <a16:creationId xmlns:a16="http://schemas.microsoft.com/office/drawing/2014/main" id="{ED96AE20-CFC4-C449-96F2-A1836A8AD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2" name="Content Placeholder 1">
            <a:extLst>
              <a:ext uri="{FF2B5EF4-FFF2-40B4-BE49-F238E27FC236}">
                <a16:creationId xmlns:a16="http://schemas.microsoft.com/office/drawing/2014/main" id="{427FA225-82DF-964C-86B6-E9C527239F0C}"/>
              </a:ext>
            </a:extLst>
          </p:cNvPr>
          <p:cNvSpPr txBox="1">
            <a:spLocks/>
          </p:cNvSpPr>
          <p:nvPr/>
        </p:nvSpPr>
        <p:spPr>
          <a:xfrm>
            <a:off x="835334" y="2690269"/>
            <a:ext cx="10515600" cy="984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Head-of-the-Line (HOL) blocking: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queued datagram at front of queue prevents others in queue from moving forward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Slide Number Placeholder 4">
            <a:extLst>
              <a:ext uri="{FF2B5EF4-FFF2-40B4-BE49-F238E27FC236}">
                <a16:creationId xmlns:a16="http://schemas.microsoft.com/office/drawing/2014/main" id="{27DA9828-E8AA-634F-A5D6-E2BC44AAF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9967480022634C8FBEBB24F7EDF5A5" ma:contentTypeVersion="4" ma:contentTypeDescription="Create a new document." ma:contentTypeScope="" ma:versionID="ff528db06983ea591edb42719d90bb8f">
  <xsd:schema xmlns:xsd="http://www.w3.org/2001/XMLSchema" xmlns:xs="http://www.w3.org/2001/XMLSchema" xmlns:p="http://schemas.microsoft.com/office/2006/metadata/properties" xmlns:ns2="612c33fe-cb78-4e18-a12b-6e9e5acf2a90" targetNamespace="http://schemas.microsoft.com/office/2006/metadata/properties" ma:root="true" ma:fieldsID="ed9c2169de57cd06ad5a2a3d1b1b6d36" ns2:_="">
    <xsd:import namespace="612c33fe-cb78-4e18-a12b-6e9e5acf2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c33fe-cb78-4e18-a12b-6e9e5acf2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06701F-4A36-450D-B5B1-154728825FC0}"/>
</file>

<file path=customXml/itemProps2.xml><?xml version="1.0" encoding="utf-8"?>
<ds:datastoreItem xmlns:ds="http://schemas.openxmlformats.org/officeDocument/2006/customXml" ds:itemID="{6ACA09C1-398D-4ED0-9E20-C75B2FF22288}"/>
</file>

<file path=customXml/itemProps3.xml><?xml version="1.0" encoding="utf-8"?>
<ds:datastoreItem xmlns:ds="http://schemas.openxmlformats.org/officeDocument/2006/customXml" ds:itemID="{464FDBEE-C88D-49AB-AEB9-5B5CF69802DC}"/>
</file>

<file path=docProps/app.xml><?xml version="1.0" encoding="utf-8"?>
<Properties xmlns="http://schemas.openxmlformats.org/officeDocument/2006/extended-properties" xmlns:vt="http://schemas.openxmlformats.org/officeDocument/2006/docPropsVTypes">
  <TotalTime>17282</TotalTime>
  <Words>1860</Words>
  <Application>Microsoft Office PowerPoint</Application>
  <PresentationFormat>Widescreen</PresentationFormat>
  <Paragraphs>533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Comic Sans MS</vt:lpstr>
      <vt:lpstr>Gill Sans MT</vt:lpstr>
      <vt:lpstr>Symbol</vt:lpstr>
      <vt:lpstr>Tahoma</vt:lpstr>
      <vt:lpstr>Times New Roman</vt:lpstr>
      <vt:lpstr>Wingdings</vt:lpstr>
      <vt:lpstr>Office Theme</vt:lpstr>
      <vt:lpstr>PowerPoint Presentation</vt:lpstr>
      <vt:lpstr>Network layer: our goals</vt:lpstr>
      <vt:lpstr>Network layer: “data plane” roadmap</vt:lpstr>
      <vt:lpstr>Switching fabrics</vt:lpstr>
      <vt:lpstr>Switching fabrics</vt:lpstr>
      <vt:lpstr>Switching via memory</vt:lpstr>
      <vt:lpstr>Switching via a bus</vt:lpstr>
      <vt:lpstr>Switching via interconnection network</vt:lpstr>
      <vt:lpstr>Input port queuing</vt:lpstr>
      <vt:lpstr>Output port queuing</vt:lpstr>
      <vt:lpstr>Output port queuing</vt:lpstr>
      <vt:lpstr>Buffer Management</vt:lpstr>
      <vt:lpstr>Packet Scheduling: FCFS</vt:lpstr>
      <vt:lpstr>Scheduling policies: priority</vt:lpstr>
      <vt:lpstr>Scheduling policies: round robin</vt:lpstr>
      <vt:lpstr>Scheduling policies: weighted fair queueing</vt:lpstr>
      <vt:lpstr>Network layer: “data plane” roadmap</vt:lpstr>
      <vt:lpstr>Network Layer: Internet</vt:lpstr>
      <vt:lpstr>IP Datagram format</vt:lpstr>
      <vt:lpstr>IP addressing: introduction</vt:lpstr>
      <vt:lpstr>IP addressing: introduction</vt:lpstr>
      <vt:lpstr>IP addressing: introduction</vt:lpstr>
      <vt:lpstr>Subnets</vt:lpstr>
      <vt:lpstr>Subnets</vt:lpstr>
      <vt:lpstr>Subnets</vt:lpstr>
      <vt:lpstr>IP addressing: CIDR</vt:lpstr>
      <vt:lpstr>IP addresses: how to get one?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HP</cp:lastModifiedBy>
  <cp:revision>531</cp:revision>
  <dcterms:created xsi:type="dcterms:W3CDTF">2020-01-18T07:24:59Z</dcterms:created>
  <dcterms:modified xsi:type="dcterms:W3CDTF">2024-12-06T05:02:20Z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0x0101008E9967480022634C8FBEBB24F7EDF5A5</vt:lpwstr>
  </property>
</Properties>
</file>