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778" r:id="rId2"/>
    <p:sldId id="781" r:id="rId3"/>
    <p:sldId id="782" r:id="rId4"/>
    <p:sldId id="783" r:id="rId5"/>
    <p:sldId id="784" r:id="rId6"/>
    <p:sldId id="785" r:id="rId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DDDDD"/>
    <a:srgbClr val="FFCCFF"/>
    <a:srgbClr val="000099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7F61FD0-FAF2-4545-8D3A-10FB997685FF}" type="slidenum">
              <a:rPr lang="en-US" i="0" smtClean="0">
                <a:latin typeface="Times New Roman" charset="0"/>
              </a:rPr>
              <a:pPr>
                <a:defRPr/>
              </a:pPr>
              <a:t>2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3014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F620C57-5F31-6443-8544-E81A27D767F3}" type="slidenum">
              <a:rPr lang="en-US" i="0" smtClean="0">
                <a:latin typeface="Times New Roman" charset="0"/>
              </a:rPr>
              <a:pPr>
                <a:defRPr/>
              </a:pPr>
              <a:t>3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0400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8AA7049-8658-2C4B-A161-18F367F0585E}" type="slidenum">
              <a:rPr lang="en-US" i="0" smtClean="0">
                <a:latin typeface="Times New Roman" charset="0"/>
              </a:rPr>
              <a:pPr>
                <a:defRPr/>
              </a:pPr>
              <a:t>4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3880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DB44EAB-FE29-FA45-963B-6DA8F6A2E717}" type="slidenum">
              <a:rPr lang="en-US" i="0" smtClean="0">
                <a:latin typeface="Times New Roman" charset="0"/>
              </a:rPr>
              <a:pPr>
                <a:defRPr/>
              </a:pPr>
              <a:t>5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0251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AB2606F-C1DD-AB42-91E2-4D2AE510B66F}" type="slidenum">
              <a:rPr lang="en-US" i="0" smtClean="0">
                <a:latin typeface="Times New Roman" charset="0"/>
              </a:rPr>
              <a:pPr>
                <a:defRPr/>
              </a:pPr>
              <a:t>6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411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572125" y="6486525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 Link Layer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81975" y="6486525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5-</a:t>
            </a:r>
            <a:fld id="{9AB7E571-4613-BD47-B8AF-E4769FE4BB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7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572125" y="6486525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 Link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81975" y="6486525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5-</a:t>
            </a:r>
            <a:fld id="{D0626857-DD43-9D46-91D4-DEBFBA1258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1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"/>
          <p:cNvSpPr>
            <a:spLocks noChangeArrowheads="1"/>
          </p:cNvSpPr>
          <p:nvPr/>
        </p:nvSpPr>
        <p:spPr bwMode="auto">
          <a:xfrm>
            <a:off x="5608638" y="3489325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3063"/>
              </a:lnSpc>
            </a:pPr>
            <a:r>
              <a:rPr lang="en-US" sz="2800" i="1" dirty="0">
                <a:solidFill>
                  <a:srgbClr val="008000"/>
                </a:solidFill>
                <a:cs typeface="Arial" charset="0"/>
              </a:rPr>
              <a:t>Computer Networking: A Top Down </a:t>
            </a:r>
            <a:r>
              <a:rPr lang="en-US" sz="2800" i="1" dirty="0" smtClean="0">
                <a:solidFill>
                  <a:srgbClr val="008000"/>
                </a:solidFill>
                <a:cs typeface="Arial" charset="0"/>
              </a:rPr>
              <a:t>Approach </a:t>
            </a:r>
            <a:r>
              <a:rPr lang="en-US" sz="2800" dirty="0">
                <a:solidFill>
                  <a:srgbClr val="008000"/>
                </a:solidFill>
                <a:cs typeface="Arial" charset="0"/>
              </a:rPr>
              <a:t/>
            </a:r>
            <a:br>
              <a:rPr lang="en-US" sz="2800" dirty="0">
                <a:solidFill>
                  <a:srgbClr val="008000"/>
                </a:solidFill>
                <a:cs typeface="Arial" charset="0"/>
              </a:rPr>
            </a:br>
            <a:endParaRPr lang="en-US" sz="2000" dirty="0">
              <a:solidFill>
                <a:srgbClr val="008000"/>
              </a:solidFill>
              <a:cs typeface="Arial" charset="0"/>
            </a:endParaRPr>
          </a:p>
        </p:txBody>
      </p:sp>
      <p:pic>
        <p:nvPicPr>
          <p:cNvPr id="40964" name="Picture 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6146800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1" descr="kurose7e_cover_small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325438"/>
            <a:ext cx="3087687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5634038" y="4510088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dirty="0">
                <a:solidFill>
                  <a:srgbClr val="008000"/>
                </a:solidFill>
                <a:cs typeface="Arial" charset="0"/>
              </a:rPr>
              <a:t>7</a:t>
            </a:r>
            <a:r>
              <a:rPr lang="en-US" baseline="30000" dirty="0">
                <a:solidFill>
                  <a:srgbClr val="008000"/>
                </a:solidFill>
                <a:cs typeface="Arial" charset="0"/>
              </a:rPr>
              <a:t>th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> edition 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dirty="0">
                <a:solidFill>
                  <a:srgbClr val="008000"/>
                </a:solidFill>
                <a:cs typeface="Arial" charset="0"/>
              </a:rPr>
              <a:t>Jim Kurose, Keith Ross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Pearson/Addison Wesley</a:t>
            </a:r>
            <a:br>
              <a:rPr lang="en-US" sz="1400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April 2016</a:t>
            </a:r>
          </a:p>
        </p:txBody>
      </p:sp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371475" y="715963"/>
            <a:ext cx="448786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Chapter </a:t>
            </a: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6</a:t>
            </a:r>
            <a: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  <a:t/>
            </a:r>
            <a:b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</a:b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The Link Layer </a:t>
            </a:r>
          </a:p>
          <a:p>
            <a:pPr eaLnBrk="1" hangingPunct="1">
              <a:lnSpc>
                <a:spcPct val="85000"/>
              </a:lnSpc>
            </a:pP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and LANs</a:t>
            </a:r>
            <a:endParaRPr lang="en-US" sz="4400" dirty="0">
              <a:solidFill>
                <a:srgbClr val="000099"/>
              </a:solidFill>
              <a:latin typeface="Gill Sans MT" charset="0"/>
              <a:cs typeface="Arial" charset="0"/>
            </a:endParaRP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389188"/>
            <a:ext cx="389096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1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3" name="Picture 66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86836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49263" y="200025"/>
            <a:ext cx="6308725" cy="8763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layer: introduction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2275" y="1330325"/>
            <a:ext cx="4267200" cy="3802063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terminology: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hosts and routers: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nodes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communication channels that connect adjacent nodes along communication path: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links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wired links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wireless links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LANs</a:t>
            </a:r>
            <a:endParaRPr lang="en-US" b="1" dirty="0">
              <a:solidFill>
                <a:srgbClr val="FF0000"/>
              </a:solidFill>
              <a:latin typeface="Gill Sans MT" charset="0"/>
            </a:endParaRP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layer-2 packet: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frame,</a:t>
            </a:r>
            <a:r>
              <a:rPr lang="en-US" sz="2400" b="1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encapsulates datagram</a:t>
            </a:r>
          </a:p>
          <a:p>
            <a:pPr>
              <a:buFont typeface="Wingdings" charset="0"/>
              <a:buNone/>
              <a:defRPr/>
            </a:pPr>
            <a:endParaRPr lang="en-US" sz="2400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sp>
        <p:nvSpPr>
          <p:cNvPr id="4103" name="Text Box 467"/>
          <p:cNvSpPr txBox="1">
            <a:spLocks noChangeArrowheads="1"/>
          </p:cNvSpPr>
          <p:nvPr/>
        </p:nvSpPr>
        <p:spPr bwMode="auto">
          <a:xfrm>
            <a:off x="396875" y="5299075"/>
            <a:ext cx="4881563" cy="10445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4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data-link layer</a:t>
            </a:r>
            <a:r>
              <a:rPr lang="en-US" sz="2400" i="0" dirty="0" smtClean="0">
                <a:latin typeface="Gill Sans MT" charset="0"/>
                <a:cs typeface="+mn-cs"/>
              </a:rPr>
              <a:t> has responsibility of 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 smtClean="0">
                <a:latin typeface="Gill Sans MT" charset="0"/>
                <a:cs typeface="+mn-cs"/>
              </a:rPr>
              <a:t>transferring datagram from one node 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 smtClean="0">
                <a:latin typeface="Gill Sans MT" charset="0"/>
                <a:cs typeface="+mn-cs"/>
              </a:rPr>
              <a:t>to </a:t>
            </a:r>
            <a:r>
              <a:rPr lang="en-US" sz="24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physically adjacent</a:t>
            </a:r>
            <a:r>
              <a:rPr lang="en-US" sz="2400" i="0" dirty="0" smtClean="0">
                <a:latin typeface="Gill Sans MT" charset="0"/>
                <a:cs typeface="+mn-cs"/>
              </a:rPr>
              <a:t> node over a link</a:t>
            </a:r>
            <a:endParaRPr lang="en-US" i="0" dirty="0" smtClean="0">
              <a:latin typeface="Gill Sans MT" charset="0"/>
              <a:cs typeface="+mn-cs"/>
            </a:endParaRPr>
          </a:p>
        </p:txBody>
      </p:sp>
      <p:sp>
        <p:nvSpPr>
          <p:cNvPr id="4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45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537" name="Freeform 415"/>
          <p:cNvSpPr>
            <a:spLocks/>
          </p:cNvSpPr>
          <p:nvPr/>
        </p:nvSpPr>
        <p:spPr bwMode="auto">
          <a:xfrm>
            <a:off x="7004050" y="3527425"/>
            <a:ext cx="1314450" cy="674688"/>
          </a:xfrm>
          <a:custGeom>
            <a:avLst/>
            <a:gdLst>
              <a:gd name="T0" fmla="*/ 2147483647 w 828"/>
              <a:gd name="T1" fmla="*/ 2147483647 h 425"/>
              <a:gd name="T2" fmla="*/ 2147483647 w 828"/>
              <a:gd name="T3" fmla="*/ 2147483647 h 425"/>
              <a:gd name="T4" fmla="*/ 2147483647 w 828"/>
              <a:gd name="T5" fmla="*/ 2147483647 h 425"/>
              <a:gd name="T6" fmla="*/ 2147483647 w 828"/>
              <a:gd name="T7" fmla="*/ 2147483647 h 425"/>
              <a:gd name="T8" fmla="*/ 2147483647 w 828"/>
              <a:gd name="T9" fmla="*/ 2147483647 h 425"/>
              <a:gd name="T10" fmla="*/ 2147483647 w 828"/>
              <a:gd name="T11" fmla="*/ 2147483647 h 425"/>
              <a:gd name="T12" fmla="*/ 2147483647 w 828"/>
              <a:gd name="T13" fmla="*/ 2147483647 h 425"/>
              <a:gd name="T14" fmla="*/ 2147483647 w 828"/>
              <a:gd name="T15" fmla="*/ 2147483647 h 425"/>
              <a:gd name="T16" fmla="*/ 2147483647 w 828"/>
              <a:gd name="T17" fmla="*/ 2147483647 h 425"/>
              <a:gd name="T18" fmla="*/ 2147483647 w 828"/>
              <a:gd name="T19" fmla="*/ 2147483647 h 425"/>
              <a:gd name="T20" fmla="*/ 2147483647 w 828"/>
              <a:gd name="T21" fmla="*/ 2147483647 h 425"/>
              <a:gd name="T22" fmla="*/ 2147483647 w 828"/>
              <a:gd name="T23" fmla="*/ 21474836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38" name="Freeform 416"/>
          <p:cNvSpPr>
            <a:spLocks/>
          </p:cNvSpPr>
          <p:nvPr/>
        </p:nvSpPr>
        <p:spPr bwMode="auto">
          <a:xfrm>
            <a:off x="7023100" y="2017139"/>
            <a:ext cx="1730375" cy="1125538"/>
          </a:xfrm>
          <a:custGeom>
            <a:avLst/>
            <a:gdLst>
              <a:gd name="T0" fmla="*/ 2147483647 w 765"/>
              <a:gd name="T1" fmla="*/ 2147483647 h 459"/>
              <a:gd name="T2" fmla="*/ 2147483647 w 765"/>
              <a:gd name="T3" fmla="*/ 2147483647 h 459"/>
              <a:gd name="T4" fmla="*/ 2147483647 w 765"/>
              <a:gd name="T5" fmla="*/ 2147483647 h 459"/>
              <a:gd name="T6" fmla="*/ 2147483647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2147483647 h 459"/>
              <a:gd name="T22" fmla="*/ 2147483647 w 765"/>
              <a:gd name="T23" fmla="*/ 214748364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39" name="Freeform 417"/>
          <p:cNvSpPr>
            <a:spLocks/>
          </p:cNvSpPr>
          <p:nvPr/>
        </p:nvSpPr>
        <p:spPr bwMode="auto">
          <a:xfrm>
            <a:off x="5202238" y="1709738"/>
            <a:ext cx="1736725" cy="1071563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40" name="Group 418"/>
          <p:cNvGrpSpPr>
            <a:grpSpLocks/>
          </p:cNvGrpSpPr>
          <p:nvPr/>
        </p:nvGrpSpPr>
        <p:grpSpPr bwMode="auto">
          <a:xfrm>
            <a:off x="5278438" y="2974975"/>
            <a:ext cx="1458912" cy="933450"/>
            <a:chOff x="2889" y="1631"/>
            <a:chExt cx="980" cy="743"/>
          </a:xfrm>
        </p:grpSpPr>
        <p:sp>
          <p:nvSpPr>
            <p:cNvPr id="889" name="Rectangle 419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90" name="AutoShape 420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solidFill>
                  <a:srgbClr val="00CCFF"/>
                </a:solidFill>
              </a:endParaRPr>
            </a:p>
          </p:txBody>
        </p:sp>
      </p:grpSp>
      <p:sp>
        <p:nvSpPr>
          <p:cNvPr id="541" name="Line 421"/>
          <p:cNvSpPr>
            <a:spLocks noChangeShapeType="1"/>
          </p:cNvSpPr>
          <p:nvPr/>
        </p:nvSpPr>
        <p:spPr bwMode="auto">
          <a:xfrm>
            <a:off x="7396163" y="3813175"/>
            <a:ext cx="163512" cy="1206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2" name="Line 422"/>
          <p:cNvSpPr>
            <a:spLocks noChangeShapeType="1"/>
          </p:cNvSpPr>
          <p:nvPr/>
        </p:nvSpPr>
        <p:spPr bwMode="auto">
          <a:xfrm>
            <a:off x="7493000" y="3733800"/>
            <a:ext cx="27940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3" name="Line 423"/>
          <p:cNvSpPr>
            <a:spLocks noChangeShapeType="1"/>
          </p:cNvSpPr>
          <p:nvPr/>
        </p:nvSpPr>
        <p:spPr bwMode="auto">
          <a:xfrm flipV="1">
            <a:off x="7729538" y="3819525"/>
            <a:ext cx="134937" cy="1047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4" name="Line 424"/>
          <p:cNvSpPr>
            <a:spLocks noChangeShapeType="1"/>
          </p:cNvSpPr>
          <p:nvPr/>
        </p:nvSpPr>
        <p:spPr bwMode="auto">
          <a:xfrm>
            <a:off x="6427788" y="3740150"/>
            <a:ext cx="67945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5" name="Line 425"/>
          <p:cNvSpPr>
            <a:spLocks noChangeShapeType="1"/>
          </p:cNvSpPr>
          <p:nvPr/>
        </p:nvSpPr>
        <p:spPr bwMode="auto">
          <a:xfrm>
            <a:off x="6723063" y="2587625"/>
            <a:ext cx="509587" cy="31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6" name="Freeform 427"/>
          <p:cNvSpPr>
            <a:spLocks/>
          </p:cNvSpPr>
          <p:nvPr/>
        </p:nvSpPr>
        <p:spPr bwMode="auto">
          <a:xfrm>
            <a:off x="5497513" y="4378325"/>
            <a:ext cx="3079750" cy="1665288"/>
          </a:xfrm>
          <a:custGeom>
            <a:avLst/>
            <a:gdLst>
              <a:gd name="T0" fmla="*/ 2147483647 w 1940"/>
              <a:gd name="T1" fmla="*/ 2147483647 h 1049"/>
              <a:gd name="T2" fmla="*/ 2147483647 w 1940"/>
              <a:gd name="T3" fmla="*/ 2147483647 h 1049"/>
              <a:gd name="T4" fmla="*/ 2147483647 w 1940"/>
              <a:gd name="T5" fmla="*/ 2147483647 h 1049"/>
              <a:gd name="T6" fmla="*/ 2147483647 w 1940"/>
              <a:gd name="T7" fmla="*/ 2147483647 h 1049"/>
              <a:gd name="T8" fmla="*/ 2147483647 w 1940"/>
              <a:gd name="T9" fmla="*/ 2147483647 h 1049"/>
              <a:gd name="T10" fmla="*/ 2147483647 w 1940"/>
              <a:gd name="T11" fmla="*/ 2147483647 h 1049"/>
              <a:gd name="T12" fmla="*/ 2147483647 w 1940"/>
              <a:gd name="T13" fmla="*/ 2147483647 h 1049"/>
              <a:gd name="T14" fmla="*/ 2147483647 w 1940"/>
              <a:gd name="T15" fmla="*/ 2147483647 h 1049"/>
              <a:gd name="T16" fmla="*/ 2147483647 w 1940"/>
              <a:gd name="T17" fmla="*/ 2147483647 h 1049"/>
              <a:gd name="T18" fmla="*/ 2147483647 w 1940"/>
              <a:gd name="T19" fmla="*/ 2147483647 h 1049"/>
              <a:gd name="T20" fmla="*/ 2147483647 w 1940"/>
              <a:gd name="T21" fmla="*/ 2147483647 h 1049"/>
              <a:gd name="T22" fmla="*/ 2147483647 w 1940"/>
              <a:gd name="T23" fmla="*/ 2147483647 h 1049"/>
              <a:gd name="T24" fmla="*/ 2147483647 w 1940"/>
              <a:gd name="T25" fmla="*/ 2147483647 h 1049"/>
              <a:gd name="T26" fmla="*/ 2147483647 w 1940"/>
              <a:gd name="T27" fmla="*/ 2147483647 h 1049"/>
              <a:gd name="T28" fmla="*/ 2147483647 w 1940"/>
              <a:gd name="T29" fmla="*/ 2147483647 h 1049"/>
              <a:gd name="T30" fmla="*/ 2147483647 w 1940"/>
              <a:gd name="T31" fmla="*/ 2147483647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7" name="Line 428"/>
          <p:cNvSpPr>
            <a:spLocks noChangeShapeType="1"/>
          </p:cNvSpPr>
          <p:nvPr/>
        </p:nvSpPr>
        <p:spPr bwMode="auto">
          <a:xfrm rot="16200000">
            <a:off x="7845425" y="5159376"/>
            <a:ext cx="523875" cy="1397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8" name="Line 429"/>
          <p:cNvSpPr>
            <a:spLocks noChangeShapeType="1"/>
          </p:cNvSpPr>
          <p:nvPr/>
        </p:nvSpPr>
        <p:spPr bwMode="auto">
          <a:xfrm rot="5400000" flipV="1">
            <a:off x="7991475" y="5440363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9" name="Line 430"/>
          <p:cNvSpPr>
            <a:spLocks noChangeShapeType="1"/>
          </p:cNvSpPr>
          <p:nvPr/>
        </p:nvSpPr>
        <p:spPr bwMode="auto">
          <a:xfrm rot="16200000" flipH="1">
            <a:off x="8207749" y="5085976"/>
            <a:ext cx="8249" cy="18362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0" name="Line 431"/>
          <p:cNvSpPr>
            <a:spLocks noChangeShapeType="1"/>
          </p:cNvSpPr>
          <p:nvPr/>
        </p:nvSpPr>
        <p:spPr bwMode="auto">
          <a:xfrm>
            <a:off x="7358063" y="4697413"/>
            <a:ext cx="390525" cy="1841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1" name="Line 432"/>
          <p:cNvSpPr>
            <a:spLocks noChangeShapeType="1"/>
          </p:cNvSpPr>
          <p:nvPr/>
        </p:nvSpPr>
        <p:spPr bwMode="auto">
          <a:xfrm flipV="1">
            <a:off x="6737350" y="4684713"/>
            <a:ext cx="322263" cy="198437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2" name="Line 433"/>
          <p:cNvSpPr>
            <a:spLocks noChangeShapeType="1"/>
          </p:cNvSpPr>
          <p:nvPr/>
        </p:nvSpPr>
        <p:spPr bwMode="auto">
          <a:xfrm flipV="1">
            <a:off x="6780213" y="4976813"/>
            <a:ext cx="97155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3" name="Line 435"/>
          <p:cNvSpPr>
            <a:spLocks noChangeShapeType="1"/>
          </p:cNvSpPr>
          <p:nvPr/>
        </p:nvSpPr>
        <p:spPr bwMode="auto">
          <a:xfrm>
            <a:off x="6100763" y="4773613"/>
            <a:ext cx="263525" cy="8572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4" name="Line 436"/>
          <p:cNvSpPr>
            <a:spLocks noChangeShapeType="1"/>
          </p:cNvSpPr>
          <p:nvPr/>
        </p:nvSpPr>
        <p:spPr bwMode="auto">
          <a:xfrm flipV="1">
            <a:off x="5841999" y="4952398"/>
            <a:ext cx="548981" cy="15776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5" name="Line 439"/>
          <p:cNvSpPr>
            <a:spLocks noChangeShapeType="1"/>
          </p:cNvSpPr>
          <p:nvPr/>
        </p:nvSpPr>
        <p:spPr bwMode="auto">
          <a:xfrm flipH="1">
            <a:off x="6278768" y="5070474"/>
            <a:ext cx="131556" cy="24404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6" name="Line 440"/>
          <p:cNvSpPr>
            <a:spLocks noChangeShapeType="1"/>
          </p:cNvSpPr>
          <p:nvPr/>
        </p:nvSpPr>
        <p:spPr bwMode="auto">
          <a:xfrm flipH="1" flipV="1">
            <a:off x="6595002" y="5008500"/>
            <a:ext cx="67735" cy="261999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7" name="Line 441"/>
          <p:cNvSpPr>
            <a:spLocks noChangeShapeType="1"/>
          </p:cNvSpPr>
          <p:nvPr/>
        </p:nvSpPr>
        <p:spPr bwMode="auto">
          <a:xfrm>
            <a:off x="6691914" y="5003401"/>
            <a:ext cx="555024" cy="319487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8" name="Line 443"/>
          <p:cNvSpPr>
            <a:spLocks noChangeShapeType="1"/>
          </p:cNvSpPr>
          <p:nvPr/>
        </p:nvSpPr>
        <p:spPr bwMode="auto">
          <a:xfrm>
            <a:off x="6281738" y="3522663"/>
            <a:ext cx="0" cy="13176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9" name="Line 444"/>
          <p:cNvSpPr>
            <a:spLocks noChangeShapeType="1"/>
          </p:cNvSpPr>
          <p:nvPr/>
        </p:nvSpPr>
        <p:spPr bwMode="auto">
          <a:xfrm flipV="1">
            <a:off x="7577138" y="2492375"/>
            <a:ext cx="123825" cy="87313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0" name="Line 445"/>
          <p:cNvSpPr>
            <a:spLocks noChangeShapeType="1"/>
          </p:cNvSpPr>
          <p:nvPr/>
        </p:nvSpPr>
        <p:spPr bwMode="auto">
          <a:xfrm>
            <a:off x="7405688" y="2675613"/>
            <a:ext cx="0" cy="825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1" name="Line 446"/>
          <p:cNvSpPr>
            <a:spLocks noChangeShapeType="1"/>
          </p:cNvSpPr>
          <p:nvPr/>
        </p:nvSpPr>
        <p:spPr bwMode="auto">
          <a:xfrm flipV="1">
            <a:off x="7577138" y="2562225"/>
            <a:ext cx="263525" cy="28892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2" name="Line 447"/>
          <p:cNvSpPr>
            <a:spLocks noChangeShapeType="1"/>
          </p:cNvSpPr>
          <p:nvPr/>
        </p:nvSpPr>
        <p:spPr bwMode="auto">
          <a:xfrm>
            <a:off x="7942263" y="2560638"/>
            <a:ext cx="0" cy="1968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3" name="Line 448"/>
          <p:cNvSpPr>
            <a:spLocks noChangeShapeType="1"/>
          </p:cNvSpPr>
          <p:nvPr/>
        </p:nvSpPr>
        <p:spPr bwMode="auto">
          <a:xfrm>
            <a:off x="7596188" y="2867025"/>
            <a:ext cx="188912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4" name="Line 449"/>
          <p:cNvSpPr>
            <a:spLocks noChangeShapeType="1"/>
          </p:cNvSpPr>
          <p:nvPr/>
        </p:nvSpPr>
        <p:spPr bwMode="auto">
          <a:xfrm flipV="1">
            <a:off x="5891213" y="3733800"/>
            <a:ext cx="168275" cy="31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5" name="Line 450"/>
          <p:cNvSpPr>
            <a:spLocks noChangeShapeType="1"/>
          </p:cNvSpPr>
          <p:nvPr/>
        </p:nvSpPr>
        <p:spPr bwMode="auto">
          <a:xfrm>
            <a:off x="8150225" y="2857500"/>
            <a:ext cx="17780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6" name="Line 451"/>
          <p:cNvSpPr>
            <a:spLocks noChangeShapeType="1"/>
          </p:cNvSpPr>
          <p:nvPr/>
        </p:nvSpPr>
        <p:spPr bwMode="auto">
          <a:xfrm flipH="1">
            <a:off x="7296150" y="2933700"/>
            <a:ext cx="98425" cy="7048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7" name="Line 452"/>
          <p:cNvSpPr>
            <a:spLocks noChangeShapeType="1"/>
          </p:cNvSpPr>
          <p:nvPr/>
        </p:nvSpPr>
        <p:spPr bwMode="auto">
          <a:xfrm flipH="1">
            <a:off x="7888288" y="2933700"/>
            <a:ext cx="111125" cy="7270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8" name="Line 541"/>
          <p:cNvSpPr>
            <a:spLocks noChangeShapeType="1"/>
          </p:cNvSpPr>
          <p:nvPr/>
        </p:nvSpPr>
        <p:spPr bwMode="auto">
          <a:xfrm flipV="1">
            <a:off x="7272338" y="4075113"/>
            <a:ext cx="227012" cy="43656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69" name="Group 590"/>
          <p:cNvGrpSpPr>
            <a:grpSpLocks/>
          </p:cNvGrpSpPr>
          <p:nvPr/>
        </p:nvGrpSpPr>
        <p:grpSpPr bwMode="auto">
          <a:xfrm flipH="1">
            <a:off x="5775325" y="4533900"/>
            <a:ext cx="414337" cy="373063"/>
            <a:chOff x="2839" y="3501"/>
            <a:chExt cx="755" cy="803"/>
          </a:xfrm>
        </p:grpSpPr>
        <p:pic>
          <p:nvPicPr>
            <p:cNvPr id="887" name="Picture 591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8" name="Freeform 592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70" name="Group 593"/>
          <p:cNvGrpSpPr>
            <a:grpSpLocks/>
          </p:cNvGrpSpPr>
          <p:nvPr/>
        </p:nvGrpSpPr>
        <p:grpSpPr bwMode="auto">
          <a:xfrm flipH="1">
            <a:off x="5457825" y="4954588"/>
            <a:ext cx="482600" cy="406400"/>
            <a:chOff x="2839" y="3501"/>
            <a:chExt cx="755" cy="803"/>
          </a:xfrm>
        </p:grpSpPr>
        <p:pic>
          <p:nvPicPr>
            <p:cNvPr id="885" name="Picture 594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6" name="Freeform 595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71" name="Group 596"/>
          <p:cNvGrpSpPr>
            <a:grpSpLocks/>
          </p:cNvGrpSpPr>
          <p:nvPr/>
        </p:nvGrpSpPr>
        <p:grpSpPr bwMode="auto">
          <a:xfrm flipH="1">
            <a:off x="5935663" y="5256213"/>
            <a:ext cx="427037" cy="349250"/>
            <a:chOff x="2839" y="3501"/>
            <a:chExt cx="755" cy="803"/>
          </a:xfrm>
        </p:grpSpPr>
        <p:pic>
          <p:nvPicPr>
            <p:cNvPr id="883" name="Picture 597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4" name="Freeform 598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72" name="Group 599"/>
          <p:cNvGrpSpPr>
            <a:grpSpLocks/>
          </p:cNvGrpSpPr>
          <p:nvPr/>
        </p:nvGrpSpPr>
        <p:grpSpPr bwMode="auto">
          <a:xfrm>
            <a:off x="6550025" y="5238750"/>
            <a:ext cx="427037" cy="350838"/>
            <a:chOff x="2839" y="3501"/>
            <a:chExt cx="755" cy="803"/>
          </a:xfrm>
        </p:grpSpPr>
        <p:pic>
          <p:nvPicPr>
            <p:cNvPr id="881" name="Picture 600" descr="desktop_computer_stylized_medium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2" name="Freeform 60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573" name="Picture 603" descr="car_icon_small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15" y="1803458"/>
            <a:ext cx="84931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74" name="Group 652"/>
          <p:cNvGrpSpPr>
            <a:grpSpLocks/>
          </p:cNvGrpSpPr>
          <p:nvPr/>
        </p:nvGrpSpPr>
        <p:grpSpPr bwMode="auto">
          <a:xfrm>
            <a:off x="5613400" y="1546225"/>
            <a:ext cx="415925" cy="385763"/>
            <a:chOff x="2751" y="1851"/>
            <a:chExt cx="462" cy="478"/>
          </a:xfrm>
        </p:grpSpPr>
        <p:pic>
          <p:nvPicPr>
            <p:cNvPr id="879" name="Picture 653" descr="iphone_stylized_small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0" name="Picture 654" descr="antenna_radiation_stylized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79" name="Line 693"/>
          <p:cNvSpPr>
            <a:spLocks noChangeShapeType="1"/>
          </p:cNvSpPr>
          <p:nvPr/>
        </p:nvSpPr>
        <p:spPr bwMode="auto">
          <a:xfrm>
            <a:off x="8345488" y="2855912"/>
            <a:ext cx="305034" cy="259"/>
          </a:xfrm>
          <a:prstGeom prst="line">
            <a:avLst/>
          </a:prstGeom>
          <a:noFill/>
          <a:ln w="25400">
            <a:solidFill>
              <a:srgbClr val="CC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88" name="Group 776"/>
          <p:cNvGrpSpPr>
            <a:grpSpLocks/>
          </p:cNvGrpSpPr>
          <p:nvPr/>
        </p:nvGrpSpPr>
        <p:grpSpPr bwMode="auto">
          <a:xfrm>
            <a:off x="5611813" y="3500438"/>
            <a:ext cx="506412" cy="352425"/>
            <a:chOff x="2967" y="478"/>
            <a:chExt cx="788" cy="625"/>
          </a:xfrm>
        </p:grpSpPr>
        <p:pic>
          <p:nvPicPr>
            <p:cNvPr id="781" name="Picture 777" descr="access_point_stylized_small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2" name="Picture 778" descr="antenna_radiation_stylized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89" name="Group 779"/>
          <p:cNvGrpSpPr>
            <a:grpSpLocks/>
          </p:cNvGrpSpPr>
          <p:nvPr/>
        </p:nvGrpSpPr>
        <p:grpSpPr bwMode="auto">
          <a:xfrm>
            <a:off x="7132638" y="5003800"/>
            <a:ext cx="563562" cy="420688"/>
            <a:chOff x="2967" y="478"/>
            <a:chExt cx="788" cy="625"/>
          </a:xfrm>
        </p:grpSpPr>
        <p:pic>
          <p:nvPicPr>
            <p:cNvPr id="779" name="Picture 780" descr="access_point_stylized_small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0" name="Picture 781" descr="antenna_radiation_stylized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90" name="Group 523"/>
          <p:cNvGrpSpPr>
            <a:grpSpLocks/>
          </p:cNvGrpSpPr>
          <p:nvPr/>
        </p:nvGrpSpPr>
        <p:grpSpPr bwMode="auto">
          <a:xfrm>
            <a:off x="5890114" y="1844675"/>
            <a:ext cx="457200" cy="733152"/>
            <a:chOff x="6061075" y="1844675"/>
            <a:chExt cx="457200" cy="733152"/>
          </a:xfrm>
        </p:grpSpPr>
        <p:sp>
          <p:nvSpPr>
            <p:cNvPr id="759" name="Line 426"/>
            <p:cNvSpPr>
              <a:spLocks noChangeShapeType="1"/>
            </p:cNvSpPr>
            <p:nvPr/>
          </p:nvSpPr>
          <p:spPr bwMode="auto">
            <a:xfrm>
              <a:off x="6289675" y="2403475"/>
              <a:ext cx="227964" cy="174352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60" name="Group 782"/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761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76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6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1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3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91" name="Group 950"/>
          <p:cNvGrpSpPr>
            <a:grpSpLocks/>
          </p:cNvGrpSpPr>
          <p:nvPr/>
        </p:nvGrpSpPr>
        <p:grpSpPr bwMode="auto">
          <a:xfrm>
            <a:off x="8240713" y="5002213"/>
            <a:ext cx="227012" cy="481013"/>
            <a:chOff x="4140" y="429"/>
            <a:chExt cx="1425" cy="2396"/>
          </a:xfrm>
        </p:grpSpPr>
        <p:sp>
          <p:nvSpPr>
            <p:cNvPr id="727" name="Freeform 95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" name="Rectangle 952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29" name="Freeform 95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0" name="Freeform 95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1" name="Rectangle 955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2" name="Group 95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57" name="AutoShape 957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8" name="AutoShape 958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33" name="Rectangle 959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4" name="Group 96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55" name="AutoShape 961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6" name="AutoShape 962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35" name="Rectangle 963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6" name="Rectangle 964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7" name="Group 96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53" name="AutoShape 966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4" name="AutoShape 967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38" name="Freeform 96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39" name="Group 96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51" name="AutoShape 970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2" name="AutoShape 971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40" name="Rectangle 972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1" name="Freeform 97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2" name="Freeform 97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3" name="Oval 975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4" name="Freeform 97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5" name="AutoShape 977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6" name="AutoShape 978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7" name="Oval 979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8" name="Oval 980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749" name="Oval 981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0" name="Rectangle 982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592" name="Group 983"/>
          <p:cNvGrpSpPr>
            <a:grpSpLocks/>
          </p:cNvGrpSpPr>
          <p:nvPr/>
        </p:nvGrpSpPr>
        <p:grpSpPr bwMode="auto">
          <a:xfrm>
            <a:off x="7924800" y="5303838"/>
            <a:ext cx="227012" cy="481013"/>
            <a:chOff x="4140" y="429"/>
            <a:chExt cx="1425" cy="2396"/>
          </a:xfrm>
        </p:grpSpPr>
        <p:sp>
          <p:nvSpPr>
            <p:cNvPr id="695" name="Freeform 98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6" name="Rectangle 985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7" name="Freeform 98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8" name="Freeform 98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9" name="Rectangle 988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00" name="Group 98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25" name="AutoShape 990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6" name="AutoShape 991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1" name="Rectangle 992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02" name="Group 99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23" name="AutoShape 994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4" name="AutoShape 995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3" name="Rectangle 996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4" name="Rectangle 997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05" name="Group 99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21" name="AutoShape 999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2" name="AutoShape 100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6" name="Freeform 100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07" name="Group 100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19" name="AutoShape 1003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0" name="AutoShape 1004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8" name="Rectangle 1005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9" name="Freeform 100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0" name="Freeform 100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1" name="Oval 1008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2" name="Freeform 100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3" name="AutoShape 1010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4" name="AutoShape 1011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5" name="Oval 1012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6" name="Oval 1013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717" name="Oval 1014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8" name="Rectangle 1015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pic>
        <p:nvPicPr>
          <p:cNvPr id="593" name="Picture 1017" descr="antenna_stylized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0" y="2043113"/>
            <a:ext cx="530702" cy="22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" name="Picture 1018" descr="laptop_keyboard"/>
          <p:cNvPicPr>
            <a:picLocks noChangeAspect="1" noChangeArrowheads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5327957" y="2291590"/>
            <a:ext cx="437221" cy="15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5" name="Freeform 1019"/>
          <p:cNvSpPr>
            <a:spLocks/>
          </p:cNvSpPr>
          <p:nvPr/>
        </p:nvSpPr>
        <p:spPr bwMode="auto">
          <a:xfrm>
            <a:off x="5472854" y="2136804"/>
            <a:ext cx="351919" cy="208167"/>
          </a:xfrm>
          <a:custGeom>
            <a:avLst/>
            <a:gdLst>
              <a:gd name="T0" fmla="*/ 6573757 w 2982"/>
              <a:gd name="T1" fmla="*/ 0 h 2442"/>
              <a:gd name="T2" fmla="*/ 0 w 2982"/>
              <a:gd name="T3" fmla="*/ 2477886 h 2442"/>
              <a:gd name="T4" fmla="*/ 26294911 w 2982"/>
              <a:gd name="T5" fmla="*/ 3095568 h 2442"/>
              <a:gd name="T6" fmla="*/ 32868668 w 2982"/>
              <a:gd name="T7" fmla="*/ 617681 h 2442"/>
              <a:gd name="T8" fmla="*/ 6573757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596" name="Picture 1020" descr="screen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187" y="2142158"/>
            <a:ext cx="319785" cy="18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7" name="Freeform 1021"/>
          <p:cNvSpPr>
            <a:spLocks/>
          </p:cNvSpPr>
          <p:nvPr/>
        </p:nvSpPr>
        <p:spPr bwMode="auto">
          <a:xfrm>
            <a:off x="5536928" y="2130663"/>
            <a:ext cx="298167" cy="38736"/>
          </a:xfrm>
          <a:custGeom>
            <a:avLst/>
            <a:gdLst>
              <a:gd name="T0" fmla="*/ 1641570 w 2528"/>
              <a:gd name="T1" fmla="*/ 0 h 455"/>
              <a:gd name="T2" fmla="*/ 27891942 w 2528"/>
              <a:gd name="T3" fmla="*/ 616030 h 455"/>
              <a:gd name="T4" fmla="*/ 26250491 w 2528"/>
              <a:gd name="T5" fmla="*/ 616030 h 455"/>
              <a:gd name="T6" fmla="*/ 0 w 2528"/>
              <a:gd name="T7" fmla="*/ 616030 h 455"/>
              <a:gd name="T8" fmla="*/ 1641570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8" name="Freeform 1022"/>
          <p:cNvSpPr>
            <a:spLocks/>
          </p:cNvSpPr>
          <p:nvPr/>
        </p:nvSpPr>
        <p:spPr bwMode="auto">
          <a:xfrm>
            <a:off x="5469738" y="2130348"/>
            <a:ext cx="82770" cy="161243"/>
          </a:xfrm>
          <a:custGeom>
            <a:avLst/>
            <a:gdLst>
              <a:gd name="T0" fmla="*/ 6561704 w 702"/>
              <a:gd name="T1" fmla="*/ 0 h 1893"/>
              <a:gd name="T2" fmla="*/ 0 w 702"/>
              <a:gd name="T3" fmla="*/ 2474096 h 1893"/>
              <a:gd name="T4" fmla="*/ 1640426 w 702"/>
              <a:gd name="T5" fmla="*/ 2474096 h 1893"/>
              <a:gd name="T6" fmla="*/ 8202130 w 702"/>
              <a:gd name="T7" fmla="*/ 616693 h 1893"/>
              <a:gd name="T8" fmla="*/ 6561704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9" name="Freeform 1023"/>
          <p:cNvSpPr>
            <a:spLocks/>
          </p:cNvSpPr>
          <p:nvPr/>
        </p:nvSpPr>
        <p:spPr bwMode="auto">
          <a:xfrm>
            <a:off x="5743755" y="2159164"/>
            <a:ext cx="89197" cy="186122"/>
          </a:xfrm>
          <a:custGeom>
            <a:avLst/>
            <a:gdLst>
              <a:gd name="T0" fmla="*/ 8213085 w 756"/>
              <a:gd name="T1" fmla="*/ 0 h 2184"/>
              <a:gd name="T2" fmla="*/ 1642593 w 756"/>
              <a:gd name="T3" fmla="*/ 3093852 h 2184"/>
              <a:gd name="T4" fmla="*/ 0 w 756"/>
              <a:gd name="T5" fmla="*/ 3093852 h 2184"/>
              <a:gd name="T6" fmla="*/ 6570492 w 756"/>
              <a:gd name="T7" fmla="*/ 617339 h 2184"/>
              <a:gd name="T8" fmla="*/ 8213085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0" name="Freeform 1024"/>
          <p:cNvSpPr>
            <a:spLocks/>
          </p:cNvSpPr>
          <p:nvPr/>
        </p:nvSpPr>
        <p:spPr bwMode="auto">
          <a:xfrm>
            <a:off x="5468764" y="2283402"/>
            <a:ext cx="327185" cy="62828"/>
          </a:xfrm>
          <a:custGeom>
            <a:avLst/>
            <a:gdLst>
              <a:gd name="T0" fmla="*/ 1642768 w 2773"/>
              <a:gd name="T1" fmla="*/ 0 h 738"/>
              <a:gd name="T2" fmla="*/ 0 w 2773"/>
              <a:gd name="T3" fmla="*/ 616021 h 738"/>
              <a:gd name="T4" fmla="*/ 26283822 w 2773"/>
              <a:gd name="T5" fmla="*/ 1232127 h 738"/>
              <a:gd name="T6" fmla="*/ 26283822 w 2773"/>
              <a:gd name="T7" fmla="*/ 616021 h 738"/>
              <a:gd name="T8" fmla="*/ 1642768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1" name="Freeform 1025"/>
          <p:cNvSpPr>
            <a:spLocks/>
          </p:cNvSpPr>
          <p:nvPr/>
        </p:nvSpPr>
        <p:spPr bwMode="auto">
          <a:xfrm>
            <a:off x="5753688" y="2160738"/>
            <a:ext cx="83549" cy="186909"/>
          </a:xfrm>
          <a:custGeom>
            <a:avLst/>
            <a:gdLst>
              <a:gd name="T0" fmla="*/ 27077483 w 637"/>
              <a:gd name="T1" fmla="*/ 0 h 1659"/>
              <a:gd name="T2" fmla="*/ 27077483 w 637"/>
              <a:gd name="T3" fmla="*/ 0 h 1659"/>
              <a:gd name="T4" fmla="*/ 2253593 w 637"/>
              <a:gd name="T5" fmla="*/ 84370993 h 1659"/>
              <a:gd name="T6" fmla="*/ 0 w 637"/>
              <a:gd name="T7" fmla="*/ 81515082 h 1659"/>
              <a:gd name="T8" fmla="*/ 27077483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2" name="Freeform 1026"/>
          <p:cNvSpPr>
            <a:spLocks/>
          </p:cNvSpPr>
          <p:nvPr/>
        </p:nvSpPr>
        <p:spPr bwMode="auto">
          <a:xfrm>
            <a:off x="5469153" y="2291748"/>
            <a:ext cx="290961" cy="62041"/>
          </a:xfrm>
          <a:custGeom>
            <a:avLst/>
            <a:gdLst>
              <a:gd name="T0" fmla="*/ 0 w 2216"/>
              <a:gd name="T1" fmla="*/ 0 h 550"/>
              <a:gd name="T2" fmla="*/ 2258362 w 2216"/>
              <a:gd name="T3" fmla="*/ 2875657 h 550"/>
              <a:gd name="T4" fmla="*/ 95077021 w 2216"/>
              <a:gd name="T5" fmla="*/ 28705919 h 550"/>
              <a:gd name="T6" fmla="*/ 95077021 w 2216"/>
              <a:gd name="T7" fmla="*/ 24405125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03" name="Group 1027"/>
          <p:cNvGrpSpPr>
            <a:grpSpLocks/>
          </p:cNvGrpSpPr>
          <p:nvPr/>
        </p:nvGrpSpPr>
        <p:grpSpPr bwMode="auto">
          <a:xfrm>
            <a:off x="5464285" y="2358040"/>
            <a:ext cx="98740" cy="36846"/>
            <a:chOff x="1740" y="2642"/>
            <a:chExt cx="752" cy="327"/>
          </a:xfrm>
        </p:grpSpPr>
        <p:sp>
          <p:nvSpPr>
            <p:cNvPr id="689" name="Freeform 1028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0" name="Freeform 1029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1" name="Freeform 1030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2" name="Freeform 1031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3" name="Freeform 1032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4" name="Freeform 1033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04" name="Freeform 1034"/>
          <p:cNvSpPr>
            <a:spLocks/>
          </p:cNvSpPr>
          <p:nvPr/>
        </p:nvSpPr>
        <p:spPr bwMode="auto">
          <a:xfrm>
            <a:off x="5633330" y="2363551"/>
            <a:ext cx="119578" cy="80936"/>
          </a:xfrm>
          <a:custGeom>
            <a:avLst/>
            <a:gdLst>
              <a:gd name="T0" fmla="*/ 1765285 w 990"/>
              <a:gd name="T1" fmla="*/ 10672924 h 792"/>
              <a:gd name="T2" fmla="*/ 15858459 w 990"/>
              <a:gd name="T3" fmla="*/ 0 h 792"/>
              <a:gd name="T4" fmla="*/ 15858459 w 990"/>
              <a:gd name="T5" fmla="*/ 1065249 h 792"/>
              <a:gd name="T6" fmla="*/ 0 w 990"/>
              <a:gd name="T7" fmla="*/ 10672924 h 792"/>
              <a:gd name="T8" fmla="*/ 1765285 w 990"/>
              <a:gd name="T9" fmla="*/ 10672924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5" name="Freeform 1035"/>
          <p:cNvSpPr>
            <a:spLocks/>
          </p:cNvSpPr>
          <p:nvPr/>
        </p:nvSpPr>
        <p:spPr bwMode="auto">
          <a:xfrm>
            <a:off x="5328152" y="2370007"/>
            <a:ext cx="305957" cy="73850"/>
          </a:xfrm>
          <a:custGeom>
            <a:avLst/>
            <a:gdLst>
              <a:gd name="T0" fmla="*/ 1766745 w 2532"/>
              <a:gd name="T1" fmla="*/ 0 h 723"/>
              <a:gd name="T2" fmla="*/ 1766745 w 2532"/>
              <a:gd name="T3" fmla="*/ 0 h 723"/>
              <a:gd name="T4" fmla="*/ 38810380 w 2532"/>
              <a:gd name="T5" fmla="*/ 9588243 h 723"/>
              <a:gd name="T6" fmla="*/ 38810380 w 2532"/>
              <a:gd name="T7" fmla="*/ 10652479 h 723"/>
              <a:gd name="T8" fmla="*/ 0 w 2532"/>
              <a:gd name="T9" fmla="*/ 1064237 h 723"/>
              <a:gd name="T10" fmla="*/ 1766745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6" name="Freeform 1036"/>
          <p:cNvSpPr>
            <a:spLocks/>
          </p:cNvSpPr>
          <p:nvPr/>
        </p:nvSpPr>
        <p:spPr bwMode="auto">
          <a:xfrm>
            <a:off x="5328347" y="2356465"/>
            <a:ext cx="3311" cy="14959"/>
          </a:xfrm>
          <a:custGeom>
            <a:avLst/>
            <a:gdLst>
              <a:gd name="T0" fmla="*/ 2059569 w 26"/>
              <a:gd name="T1" fmla="*/ 1056289 h 147"/>
              <a:gd name="T2" fmla="*/ 2059569 w 26"/>
              <a:gd name="T3" fmla="*/ 2112475 h 147"/>
              <a:gd name="T4" fmla="*/ 0 w 26"/>
              <a:gd name="T5" fmla="*/ 2112475 h 147"/>
              <a:gd name="T6" fmla="*/ 2059569 w 26"/>
              <a:gd name="T7" fmla="*/ 0 h 147"/>
              <a:gd name="T8" fmla="*/ 2059569 w 26"/>
              <a:gd name="T9" fmla="*/ 1056289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7" name="Freeform 1037"/>
          <p:cNvSpPr>
            <a:spLocks/>
          </p:cNvSpPr>
          <p:nvPr/>
        </p:nvSpPr>
        <p:spPr bwMode="auto">
          <a:xfrm>
            <a:off x="5328542" y="2295527"/>
            <a:ext cx="142170" cy="61883"/>
          </a:xfrm>
          <a:custGeom>
            <a:avLst/>
            <a:gdLst>
              <a:gd name="T0" fmla="*/ 17669579 w 1176"/>
              <a:gd name="T1" fmla="*/ 0 h 606"/>
              <a:gd name="T2" fmla="*/ 0 w 1176"/>
              <a:gd name="T3" fmla="*/ 8519635 h 606"/>
              <a:gd name="T4" fmla="*/ 1768421 w 1176"/>
              <a:gd name="T5" fmla="*/ 8519635 h 606"/>
              <a:gd name="T6" fmla="*/ 17669579 w 1176"/>
              <a:gd name="T7" fmla="*/ 1063652 h 606"/>
              <a:gd name="T8" fmla="*/ 17669579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8" name="Freeform 1038"/>
          <p:cNvSpPr>
            <a:spLocks/>
          </p:cNvSpPr>
          <p:nvPr/>
        </p:nvSpPr>
        <p:spPr bwMode="auto">
          <a:xfrm>
            <a:off x="5338085" y="2359615"/>
            <a:ext cx="290182" cy="71016"/>
          </a:xfrm>
          <a:custGeom>
            <a:avLst/>
            <a:gdLst>
              <a:gd name="T0" fmla="*/ 1510505 w 2532"/>
              <a:gd name="T1" fmla="*/ 0 h 723"/>
              <a:gd name="T2" fmla="*/ 1510505 w 2532"/>
              <a:gd name="T3" fmla="*/ 0 h 723"/>
              <a:gd name="T4" fmla="*/ 18059933 w 2532"/>
              <a:gd name="T5" fmla="*/ 5682655 h 723"/>
              <a:gd name="T6" fmla="*/ 18059933 w 2532"/>
              <a:gd name="T7" fmla="*/ 5682655 h 723"/>
              <a:gd name="T8" fmla="*/ 0 w 2532"/>
              <a:gd name="T9" fmla="*/ 945505 h 723"/>
              <a:gd name="T10" fmla="*/ 1510505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9" name="Freeform 1039"/>
          <p:cNvSpPr>
            <a:spLocks/>
          </p:cNvSpPr>
          <p:nvPr/>
        </p:nvSpPr>
        <p:spPr bwMode="auto">
          <a:xfrm flipV="1">
            <a:off x="5627877" y="2354576"/>
            <a:ext cx="118410" cy="73535"/>
          </a:xfrm>
          <a:custGeom>
            <a:avLst/>
            <a:gdLst>
              <a:gd name="T0" fmla="*/ 0 w 2532"/>
              <a:gd name="T1" fmla="*/ 0 h 723"/>
              <a:gd name="T2" fmla="*/ 0 w 2532"/>
              <a:gd name="T3" fmla="*/ 0 h 723"/>
              <a:gd name="T4" fmla="*/ 0 w 2532"/>
              <a:gd name="T5" fmla="*/ 9465267 h 723"/>
              <a:gd name="T6" fmla="*/ 0 w 2532"/>
              <a:gd name="T7" fmla="*/ 9465267 h 723"/>
              <a:gd name="T8" fmla="*/ 0 w 2532"/>
              <a:gd name="T9" fmla="*/ 1055120 h 723"/>
              <a:gd name="T10" fmla="*/ 0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10" name="Group 1064"/>
          <p:cNvGrpSpPr>
            <a:grpSpLocks/>
          </p:cNvGrpSpPr>
          <p:nvPr/>
        </p:nvGrpSpPr>
        <p:grpSpPr bwMode="auto">
          <a:xfrm>
            <a:off x="6872288" y="5486400"/>
            <a:ext cx="474662" cy="407988"/>
            <a:chOff x="877" y="1008"/>
            <a:chExt cx="2747" cy="2591"/>
          </a:xfrm>
        </p:grpSpPr>
        <p:pic>
          <p:nvPicPr>
            <p:cNvPr id="666" name="Picture 106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7" name="Picture 1066" descr="laptop_keyboard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8" name="Freeform 1067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4 w 2982"/>
                <a:gd name="T5" fmla="*/ 1 h 2442"/>
                <a:gd name="T6" fmla="*/ 4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669" name="Picture 1068" descr="screen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0" name="Freeform 1069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 w 2528"/>
                <a:gd name="T3" fmla="*/ 1 h 455"/>
                <a:gd name="T4" fmla="*/ 4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1" name="Freeform 1070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2" name="Freeform 1071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3" name="Freeform 1072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 w 2773"/>
                <a:gd name="T5" fmla="*/ 1 h 738"/>
                <a:gd name="T6" fmla="*/ 4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4" name="Freeform 1073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3 w 637"/>
                <a:gd name="T1" fmla="*/ 0 h 1659"/>
                <a:gd name="T2" fmla="*/ 3 w 637"/>
                <a:gd name="T3" fmla="*/ 0 h 1659"/>
                <a:gd name="T4" fmla="*/ 1 w 637"/>
                <a:gd name="T5" fmla="*/ 21 h 1659"/>
                <a:gd name="T6" fmla="*/ 0 w 637"/>
                <a:gd name="T7" fmla="*/ 21 h 1659"/>
                <a:gd name="T8" fmla="*/ 3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5" name="Freeform 1074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3 w 2216"/>
                <a:gd name="T5" fmla="*/ 7 h 550"/>
                <a:gd name="T6" fmla="*/ 13 w 2216"/>
                <a:gd name="T7" fmla="*/ 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76" name="Group 1075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683" name="Freeform 1076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4" name="Freeform 1077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5" name="Freeform 1078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6" name="Freeform 1079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7" name="Freeform 1080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8" name="Freeform 1081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77" name="Freeform 1082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3 h 792"/>
                <a:gd name="T2" fmla="*/ 2 w 990"/>
                <a:gd name="T3" fmla="*/ 0 h 792"/>
                <a:gd name="T4" fmla="*/ 2 w 990"/>
                <a:gd name="T5" fmla="*/ 1 h 792"/>
                <a:gd name="T6" fmla="*/ 0 w 990"/>
                <a:gd name="T7" fmla="*/ 3 h 792"/>
                <a:gd name="T8" fmla="*/ 1 w 990"/>
                <a:gd name="T9" fmla="*/ 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8" name="Freeform 1083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6 w 2532"/>
                <a:gd name="T5" fmla="*/ 3 h 723"/>
                <a:gd name="T6" fmla="*/ 6 w 2532"/>
                <a:gd name="T7" fmla="*/ 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9" name="Freeform 1084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0" name="Freeform 1085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 w 1176"/>
                <a:gd name="T1" fmla="*/ 0 h 606"/>
                <a:gd name="T2" fmla="*/ 0 w 1176"/>
                <a:gd name="T3" fmla="*/ 2 h 606"/>
                <a:gd name="T4" fmla="*/ 1 w 1176"/>
                <a:gd name="T5" fmla="*/ 2 h 606"/>
                <a:gd name="T6" fmla="*/ 2 w 1176"/>
                <a:gd name="T7" fmla="*/ 1 h 606"/>
                <a:gd name="T8" fmla="*/ 2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1" name="Freeform 1086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 w 2532"/>
                <a:gd name="T5" fmla="*/ 1 h 723"/>
                <a:gd name="T6" fmla="*/ 2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2" name="Freeform 1087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 h 723"/>
                <a:gd name="T6" fmla="*/ 0 w 2532"/>
                <a:gd name="T7" fmla="*/ 3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611" name="Picture 1115" descr="antenna_stylized"/>
          <p:cNvPicPr>
            <a:picLocks noChangeAspect="1" noChangeArrowheads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021" y="3105640"/>
            <a:ext cx="347997" cy="16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2" name="Picture 1116" descr="laptop_keyboard"/>
          <p:cNvPicPr>
            <a:picLocks noChangeAspect="1" noChangeArrowheads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5513878" y="3291709"/>
            <a:ext cx="286699" cy="11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3" name="Freeform 1117"/>
          <p:cNvSpPr>
            <a:spLocks/>
          </p:cNvSpPr>
          <p:nvPr/>
        </p:nvSpPr>
        <p:spPr bwMode="auto">
          <a:xfrm>
            <a:off x="5608891" y="3175799"/>
            <a:ext cx="230764" cy="155883"/>
          </a:xfrm>
          <a:custGeom>
            <a:avLst/>
            <a:gdLst>
              <a:gd name="T0" fmla="*/ 1856482 w 2982"/>
              <a:gd name="T1" fmla="*/ 0 h 2442"/>
              <a:gd name="T2" fmla="*/ 0 w 2982"/>
              <a:gd name="T3" fmla="*/ 1039092 h 2442"/>
              <a:gd name="T4" fmla="*/ 7413777 w 2982"/>
              <a:gd name="T5" fmla="*/ 1299855 h 2442"/>
              <a:gd name="T6" fmla="*/ 9270259 w 2982"/>
              <a:gd name="T7" fmla="*/ 260763 h 2442"/>
              <a:gd name="T8" fmla="*/ 1856482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614" name="Picture 1118" descr="screen"/>
          <p:cNvPicPr>
            <a:picLocks noChangeAspect="1" noChangeArrowheads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257" y="3179808"/>
            <a:ext cx="209692" cy="14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" name="Freeform 1119"/>
          <p:cNvSpPr>
            <a:spLocks/>
          </p:cNvSpPr>
          <p:nvPr/>
        </p:nvSpPr>
        <p:spPr bwMode="auto">
          <a:xfrm>
            <a:off x="5650906" y="3171201"/>
            <a:ext cx="195517" cy="29007"/>
          </a:xfrm>
          <a:custGeom>
            <a:avLst/>
            <a:gdLst>
              <a:gd name="T0" fmla="*/ 460563 w 2528"/>
              <a:gd name="T1" fmla="*/ 0 h 455"/>
              <a:gd name="T2" fmla="*/ 7865770 w 2528"/>
              <a:gd name="T3" fmla="*/ 260107 h 455"/>
              <a:gd name="T4" fmla="*/ 7399174 w 2528"/>
              <a:gd name="T5" fmla="*/ 260107 h 455"/>
              <a:gd name="T6" fmla="*/ 0 w 2528"/>
              <a:gd name="T7" fmla="*/ 260107 h 455"/>
              <a:gd name="T8" fmla="*/ 460563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6" name="Freeform 1120"/>
          <p:cNvSpPr>
            <a:spLocks/>
          </p:cNvSpPr>
          <p:nvPr/>
        </p:nvSpPr>
        <p:spPr bwMode="auto">
          <a:xfrm>
            <a:off x="5606848" y="3170965"/>
            <a:ext cx="54275" cy="120745"/>
          </a:xfrm>
          <a:custGeom>
            <a:avLst/>
            <a:gdLst>
              <a:gd name="T0" fmla="*/ 1847051 w 702"/>
              <a:gd name="T1" fmla="*/ 0 h 1893"/>
              <a:gd name="T2" fmla="*/ 0 w 702"/>
              <a:gd name="T3" fmla="*/ 1037463 h 1893"/>
              <a:gd name="T4" fmla="*/ 460255 w 702"/>
              <a:gd name="T5" fmla="*/ 1037463 h 1893"/>
              <a:gd name="T6" fmla="*/ 2313337 w 702"/>
              <a:gd name="T7" fmla="*/ 260370 h 1893"/>
              <a:gd name="T8" fmla="*/ 1847051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7" name="Freeform 1121"/>
          <p:cNvSpPr>
            <a:spLocks/>
          </p:cNvSpPr>
          <p:nvPr/>
        </p:nvSpPr>
        <p:spPr bwMode="auto">
          <a:xfrm>
            <a:off x="5786529" y="3192543"/>
            <a:ext cx="58489" cy="139375"/>
          </a:xfrm>
          <a:custGeom>
            <a:avLst/>
            <a:gdLst>
              <a:gd name="T0" fmla="*/ 2316427 w 756"/>
              <a:gd name="T1" fmla="*/ 0 h 2184"/>
              <a:gd name="T2" fmla="*/ 460872 w 756"/>
              <a:gd name="T3" fmla="*/ 1299110 h 2184"/>
              <a:gd name="T4" fmla="*/ 0 w 756"/>
              <a:gd name="T5" fmla="*/ 1299110 h 2184"/>
              <a:gd name="T6" fmla="*/ 1849521 w 756"/>
              <a:gd name="T7" fmla="*/ 260626 h 2184"/>
              <a:gd name="T8" fmla="*/ 2316427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8" name="Freeform 1122"/>
          <p:cNvSpPr>
            <a:spLocks/>
          </p:cNvSpPr>
          <p:nvPr/>
        </p:nvSpPr>
        <p:spPr bwMode="auto">
          <a:xfrm>
            <a:off x="5606209" y="3285578"/>
            <a:ext cx="214545" cy="47048"/>
          </a:xfrm>
          <a:custGeom>
            <a:avLst/>
            <a:gdLst>
              <a:gd name="T0" fmla="*/ 460889 w 2773"/>
              <a:gd name="T1" fmla="*/ 0 h 738"/>
              <a:gd name="T2" fmla="*/ 0 w 2773"/>
              <a:gd name="T3" fmla="*/ 260103 h 738"/>
              <a:gd name="T4" fmla="*/ 7410661 w 2773"/>
              <a:gd name="T5" fmla="*/ 520206 h 738"/>
              <a:gd name="T6" fmla="*/ 7410661 w 2773"/>
              <a:gd name="T7" fmla="*/ 260103 h 738"/>
              <a:gd name="T8" fmla="*/ 460889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9" name="Freeform 1123"/>
          <p:cNvSpPr>
            <a:spLocks/>
          </p:cNvSpPr>
          <p:nvPr/>
        </p:nvSpPr>
        <p:spPr bwMode="auto">
          <a:xfrm>
            <a:off x="5793042" y="3193722"/>
            <a:ext cx="54786" cy="139965"/>
          </a:xfrm>
          <a:custGeom>
            <a:avLst/>
            <a:gdLst>
              <a:gd name="T0" fmla="*/ 7633745 w 637"/>
              <a:gd name="T1" fmla="*/ 0 h 1659"/>
              <a:gd name="T2" fmla="*/ 7633745 w 637"/>
              <a:gd name="T3" fmla="*/ 0 h 1659"/>
              <a:gd name="T4" fmla="*/ 636188 w 637"/>
              <a:gd name="T5" fmla="*/ 35432406 h 1659"/>
              <a:gd name="T6" fmla="*/ 0 w 637"/>
              <a:gd name="T7" fmla="*/ 34229500 h 1659"/>
              <a:gd name="T8" fmla="*/ 7633745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0" name="Freeform 1124"/>
          <p:cNvSpPr>
            <a:spLocks/>
          </p:cNvSpPr>
          <p:nvPr/>
        </p:nvSpPr>
        <p:spPr bwMode="auto">
          <a:xfrm>
            <a:off x="5606465" y="3291827"/>
            <a:ext cx="190792" cy="46458"/>
          </a:xfrm>
          <a:custGeom>
            <a:avLst/>
            <a:gdLst>
              <a:gd name="T0" fmla="*/ 0 w 2216"/>
              <a:gd name="T1" fmla="*/ 0 h 550"/>
              <a:gd name="T2" fmla="*/ 637466 w 2216"/>
              <a:gd name="T3" fmla="*/ 1205796 h 550"/>
              <a:gd name="T4" fmla="*/ 26804554 w 2216"/>
              <a:gd name="T5" fmla="*/ 12051036 h 550"/>
              <a:gd name="T6" fmla="*/ 26804554 w 2216"/>
              <a:gd name="T7" fmla="*/ 10245932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21" name="Group 1125"/>
          <p:cNvGrpSpPr>
            <a:grpSpLocks/>
          </p:cNvGrpSpPr>
          <p:nvPr/>
        </p:nvGrpSpPr>
        <p:grpSpPr bwMode="auto">
          <a:xfrm>
            <a:off x="5603272" y="3341469"/>
            <a:ext cx="64747" cy="27592"/>
            <a:chOff x="1740" y="2642"/>
            <a:chExt cx="752" cy="327"/>
          </a:xfrm>
        </p:grpSpPr>
        <p:sp>
          <p:nvSpPr>
            <p:cNvPr id="660" name="Freeform 1126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1" name="Freeform 1127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2" name="Freeform 1128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3" name="Freeform 1129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" name="Freeform 1130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" name="Freeform 1131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22" name="Freeform 1132"/>
          <p:cNvSpPr>
            <a:spLocks/>
          </p:cNvSpPr>
          <p:nvPr/>
        </p:nvSpPr>
        <p:spPr bwMode="auto">
          <a:xfrm>
            <a:off x="5714120" y="3345596"/>
            <a:ext cx="78411" cy="60608"/>
          </a:xfrm>
          <a:custGeom>
            <a:avLst/>
            <a:gdLst>
              <a:gd name="T0" fmla="*/ 495573 w 990"/>
              <a:gd name="T1" fmla="*/ 4479941 h 792"/>
              <a:gd name="T2" fmla="*/ 4472754 w 990"/>
              <a:gd name="T3" fmla="*/ 0 h 792"/>
              <a:gd name="T4" fmla="*/ 4472754 w 990"/>
              <a:gd name="T5" fmla="*/ 450887 h 792"/>
              <a:gd name="T6" fmla="*/ 0 w 990"/>
              <a:gd name="T7" fmla="*/ 4479941 h 792"/>
              <a:gd name="T8" fmla="*/ 495573 w 990"/>
              <a:gd name="T9" fmla="*/ 4479941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3" name="Freeform 1133"/>
          <p:cNvSpPr>
            <a:spLocks/>
          </p:cNvSpPr>
          <p:nvPr/>
        </p:nvSpPr>
        <p:spPr bwMode="auto">
          <a:xfrm>
            <a:off x="5514006" y="3350431"/>
            <a:ext cx="200625" cy="55302"/>
          </a:xfrm>
          <a:custGeom>
            <a:avLst/>
            <a:gdLst>
              <a:gd name="T0" fmla="*/ 496016 w 2532"/>
              <a:gd name="T1" fmla="*/ 0 h 723"/>
              <a:gd name="T2" fmla="*/ 496016 w 2532"/>
              <a:gd name="T3" fmla="*/ 0 h 723"/>
              <a:gd name="T4" fmla="*/ 10943095 w 2532"/>
              <a:gd name="T5" fmla="*/ 4025267 h 723"/>
              <a:gd name="T6" fmla="*/ 10943095 w 2532"/>
              <a:gd name="T7" fmla="*/ 4475790 h 723"/>
              <a:gd name="T8" fmla="*/ 0 w 2532"/>
              <a:gd name="T9" fmla="*/ 444634 h 723"/>
              <a:gd name="T10" fmla="*/ 496016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4" name="Freeform 1134"/>
          <p:cNvSpPr>
            <a:spLocks/>
          </p:cNvSpPr>
          <p:nvPr/>
        </p:nvSpPr>
        <p:spPr bwMode="auto">
          <a:xfrm>
            <a:off x="5514134" y="3340290"/>
            <a:ext cx="2171" cy="11202"/>
          </a:xfrm>
          <a:custGeom>
            <a:avLst/>
            <a:gdLst>
              <a:gd name="T0" fmla="*/ 585669 w 26"/>
              <a:gd name="T1" fmla="*/ 441374 h 147"/>
              <a:gd name="T2" fmla="*/ 585669 w 26"/>
              <a:gd name="T3" fmla="*/ 882672 h 147"/>
              <a:gd name="T4" fmla="*/ 0 w 26"/>
              <a:gd name="T5" fmla="*/ 882672 h 147"/>
              <a:gd name="T6" fmla="*/ 585669 w 26"/>
              <a:gd name="T7" fmla="*/ 0 h 147"/>
              <a:gd name="T8" fmla="*/ 585669 w 26"/>
              <a:gd name="T9" fmla="*/ 441374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5" name="Freeform 1135"/>
          <p:cNvSpPr>
            <a:spLocks/>
          </p:cNvSpPr>
          <p:nvPr/>
        </p:nvSpPr>
        <p:spPr bwMode="auto">
          <a:xfrm>
            <a:off x="5514261" y="3294657"/>
            <a:ext cx="93225" cy="46340"/>
          </a:xfrm>
          <a:custGeom>
            <a:avLst/>
            <a:gdLst>
              <a:gd name="T0" fmla="*/ 4983336 w 1176"/>
              <a:gd name="T1" fmla="*/ 0 h 606"/>
              <a:gd name="T2" fmla="*/ 0 w 1176"/>
              <a:gd name="T3" fmla="*/ 3578656 h 606"/>
              <a:gd name="T4" fmla="*/ 496487 w 1176"/>
              <a:gd name="T5" fmla="*/ 3578656 h 606"/>
              <a:gd name="T6" fmla="*/ 4983336 w 1176"/>
              <a:gd name="T7" fmla="*/ 444436 h 606"/>
              <a:gd name="T8" fmla="*/ 4983336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6" name="Freeform 1136"/>
          <p:cNvSpPr>
            <a:spLocks/>
          </p:cNvSpPr>
          <p:nvPr/>
        </p:nvSpPr>
        <p:spPr bwMode="auto">
          <a:xfrm>
            <a:off x="5520519" y="3342649"/>
            <a:ext cx="190281" cy="53180"/>
          </a:xfrm>
          <a:custGeom>
            <a:avLst/>
            <a:gdLst>
              <a:gd name="T0" fmla="*/ 423548 w 2532"/>
              <a:gd name="T1" fmla="*/ 0 h 723"/>
              <a:gd name="T2" fmla="*/ 423548 w 2532"/>
              <a:gd name="T3" fmla="*/ 0 h 723"/>
              <a:gd name="T4" fmla="*/ 5094150 w 2532"/>
              <a:gd name="T5" fmla="*/ 2385965 h 723"/>
              <a:gd name="T6" fmla="*/ 5094150 w 2532"/>
              <a:gd name="T7" fmla="*/ 2385965 h 723"/>
              <a:gd name="T8" fmla="*/ 0 w 2532"/>
              <a:gd name="T9" fmla="*/ 400358 h 723"/>
              <a:gd name="T10" fmla="*/ 423548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7" name="Freeform 1137"/>
          <p:cNvSpPr>
            <a:spLocks/>
          </p:cNvSpPr>
          <p:nvPr/>
        </p:nvSpPr>
        <p:spPr bwMode="auto">
          <a:xfrm flipV="1">
            <a:off x="5710545" y="3338875"/>
            <a:ext cx="77645" cy="55066"/>
          </a:xfrm>
          <a:custGeom>
            <a:avLst/>
            <a:gdLst>
              <a:gd name="T0" fmla="*/ 0 w 2532"/>
              <a:gd name="T1" fmla="*/ 0 h 723"/>
              <a:gd name="T2" fmla="*/ 0 w 2532"/>
              <a:gd name="T3" fmla="*/ 0 h 723"/>
              <a:gd name="T4" fmla="*/ 0 w 2532"/>
              <a:gd name="T5" fmla="*/ 3973587 h 723"/>
              <a:gd name="T6" fmla="*/ 0 w 2532"/>
              <a:gd name="T7" fmla="*/ 3973587 h 723"/>
              <a:gd name="T8" fmla="*/ 0 w 2532"/>
              <a:gd name="T9" fmla="*/ 440833 h 723"/>
              <a:gd name="T10" fmla="*/ 0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28" name="Group 1139"/>
          <p:cNvGrpSpPr>
            <a:grpSpLocks/>
          </p:cNvGrpSpPr>
          <p:nvPr/>
        </p:nvGrpSpPr>
        <p:grpSpPr bwMode="auto">
          <a:xfrm flipH="1">
            <a:off x="5995499" y="3253643"/>
            <a:ext cx="359261" cy="342045"/>
            <a:chOff x="2839" y="3501"/>
            <a:chExt cx="755" cy="803"/>
          </a:xfrm>
        </p:grpSpPr>
        <p:pic>
          <p:nvPicPr>
            <p:cNvPr id="658" name="Picture 1140" descr="desktop_computer_stylized_medium"/>
            <p:cNvPicPr>
              <a:picLocks noChangeAspect="1" noChangeArrowheads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9" name="Freeform 114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629" name="Group 1142"/>
          <p:cNvGrpSpPr>
            <a:grpSpLocks/>
          </p:cNvGrpSpPr>
          <p:nvPr/>
        </p:nvGrpSpPr>
        <p:grpSpPr bwMode="auto">
          <a:xfrm>
            <a:off x="7307263" y="5422900"/>
            <a:ext cx="474662" cy="407988"/>
            <a:chOff x="877" y="1008"/>
            <a:chExt cx="2747" cy="2591"/>
          </a:xfrm>
        </p:grpSpPr>
        <p:pic>
          <p:nvPicPr>
            <p:cNvPr id="635" name="Picture 1143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6" name="Picture 1144" descr="laptop_keyboard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7" name="Freeform 1145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4 w 2982"/>
                <a:gd name="T5" fmla="*/ 1 h 2442"/>
                <a:gd name="T6" fmla="*/ 4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638" name="Picture 1146" descr="screen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9" name="Freeform 1147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 w 2528"/>
                <a:gd name="T3" fmla="*/ 1 h 455"/>
                <a:gd name="T4" fmla="*/ 4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0" name="Freeform 1148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1" name="Freeform 1149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2" name="Freeform 1150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 w 2773"/>
                <a:gd name="T5" fmla="*/ 1 h 738"/>
                <a:gd name="T6" fmla="*/ 4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3" name="Freeform 1151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3 w 637"/>
                <a:gd name="T1" fmla="*/ 0 h 1659"/>
                <a:gd name="T2" fmla="*/ 3 w 637"/>
                <a:gd name="T3" fmla="*/ 0 h 1659"/>
                <a:gd name="T4" fmla="*/ 1 w 637"/>
                <a:gd name="T5" fmla="*/ 21 h 1659"/>
                <a:gd name="T6" fmla="*/ 0 w 637"/>
                <a:gd name="T7" fmla="*/ 21 h 1659"/>
                <a:gd name="T8" fmla="*/ 3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4" name="Freeform 1152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3 w 2216"/>
                <a:gd name="T5" fmla="*/ 7 h 550"/>
                <a:gd name="T6" fmla="*/ 13 w 2216"/>
                <a:gd name="T7" fmla="*/ 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45" name="Group 1153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652" name="Freeform 1154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3" name="Freeform 1155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4" name="Freeform 1156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5" name="Freeform 1157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6" name="Freeform 1158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7" name="Freeform 1159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46" name="Freeform 1160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3 h 792"/>
                <a:gd name="T2" fmla="*/ 2 w 990"/>
                <a:gd name="T3" fmla="*/ 0 h 792"/>
                <a:gd name="T4" fmla="*/ 2 w 990"/>
                <a:gd name="T5" fmla="*/ 1 h 792"/>
                <a:gd name="T6" fmla="*/ 0 w 990"/>
                <a:gd name="T7" fmla="*/ 3 h 792"/>
                <a:gd name="T8" fmla="*/ 1 w 990"/>
                <a:gd name="T9" fmla="*/ 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7" name="Freeform 1161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6 w 2532"/>
                <a:gd name="T5" fmla="*/ 3 h 723"/>
                <a:gd name="T6" fmla="*/ 6 w 2532"/>
                <a:gd name="T7" fmla="*/ 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8" name="Freeform 1162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9" name="Freeform 1163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 w 1176"/>
                <a:gd name="T1" fmla="*/ 0 h 606"/>
                <a:gd name="T2" fmla="*/ 0 w 1176"/>
                <a:gd name="T3" fmla="*/ 2 h 606"/>
                <a:gd name="T4" fmla="*/ 1 w 1176"/>
                <a:gd name="T5" fmla="*/ 2 h 606"/>
                <a:gd name="T6" fmla="*/ 2 w 1176"/>
                <a:gd name="T7" fmla="*/ 1 h 606"/>
                <a:gd name="T8" fmla="*/ 2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0" name="Freeform 1164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 w 2532"/>
                <a:gd name="T5" fmla="*/ 1 h 723"/>
                <a:gd name="T6" fmla="*/ 2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1" name="Freeform 1165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 h 723"/>
                <a:gd name="T6" fmla="*/ 0 w 2532"/>
                <a:gd name="T7" fmla="*/ 3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630" name="Picture 568" descr="light2.png"/>
          <p:cNvPicPr>
            <a:picLocks noChangeAspect="1"/>
          </p:cNvPicPr>
          <p:nvPr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94843" y="2078789"/>
            <a:ext cx="92772" cy="405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1" name="Picture 1017" descr="antenna_stylized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957" y="2006227"/>
            <a:ext cx="530702" cy="22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2" name="Picture 1017" descr="antenna_stylized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195" y="1745624"/>
            <a:ext cx="530702" cy="22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3" name="Picture 571" descr="fridge2.png"/>
          <p:cNvPicPr>
            <a:picLocks noChangeAspect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702" y="3071517"/>
            <a:ext cx="189578" cy="337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" name="Picture 1115" descr="antenna_stylized"/>
          <p:cNvPicPr>
            <a:picLocks noChangeAspect="1" noChangeArrowheads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938" y="3011924"/>
            <a:ext cx="347997" cy="16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8" name="Group 850"/>
          <p:cNvGrpSpPr>
            <a:grpSpLocks/>
          </p:cNvGrpSpPr>
          <p:nvPr/>
        </p:nvGrpSpPr>
        <p:grpSpPr bwMode="auto">
          <a:xfrm>
            <a:off x="5607471" y="1538038"/>
            <a:ext cx="448245" cy="96676"/>
            <a:chOff x="2199" y="955"/>
            <a:chExt cx="2547" cy="506"/>
          </a:xfrm>
        </p:grpSpPr>
        <p:sp>
          <p:nvSpPr>
            <p:cNvPr id="531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2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3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4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5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6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59" name="Group 850"/>
          <p:cNvGrpSpPr>
            <a:grpSpLocks/>
          </p:cNvGrpSpPr>
          <p:nvPr/>
        </p:nvGrpSpPr>
        <p:grpSpPr bwMode="auto">
          <a:xfrm>
            <a:off x="5276468" y="2033201"/>
            <a:ext cx="448245" cy="96676"/>
            <a:chOff x="2199" y="955"/>
            <a:chExt cx="2547" cy="506"/>
          </a:xfrm>
        </p:grpSpPr>
        <p:sp>
          <p:nvSpPr>
            <p:cNvPr id="525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6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7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8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9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0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0" name="Group 850"/>
          <p:cNvGrpSpPr>
            <a:grpSpLocks/>
          </p:cNvGrpSpPr>
          <p:nvPr/>
        </p:nvGrpSpPr>
        <p:grpSpPr bwMode="auto">
          <a:xfrm>
            <a:off x="6495173" y="2008238"/>
            <a:ext cx="427847" cy="76292"/>
            <a:chOff x="2199" y="955"/>
            <a:chExt cx="2547" cy="506"/>
          </a:xfrm>
        </p:grpSpPr>
        <p:sp>
          <p:nvSpPr>
            <p:cNvPr id="519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0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3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4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1" name="Group 850"/>
          <p:cNvGrpSpPr>
            <a:grpSpLocks/>
          </p:cNvGrpSpPr>
          <p:nvPr/>
        </p:nvGrpSpPr>
        <p:grpSpPr bwMode="auto">
          <a:xfrm>
            <a:off x="6558106" y="1745978"/>
            <a:ext cx="427847" cy="76292"/>
            <a:chOff x="2199" y="955"/>
            <a:chExt cx="2547" cy="506"/>
          </a:xfrm>
        </p:grpSpPr>
        <p:sp>
          <p:nvSpPr>
            <p:cNvPr id="513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4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5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6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7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8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2" name="Group 850"/>
          <p:cNvGrpSpPr>
            <a:grpSpLocks/>
          </p:cNvGrpSpPr>
          <p:nvPr/>
        </p:nvGrpSpPr>
        <p:grpSpPr bwMode="auto">
          <a:xfrm>
            <a:off x="5756886" y="2979399"/>
            <a:ext cx="375111" cy="76292"/>
            <a:chOff x="2199" y="955"/>
            <a:chExt cx="2547" cy="506"/>
          </a:xfrm>
        </p:grpSpPr>
        <p:sp>
          <p:nvSpPr>
            <p:cNvPr id="507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8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0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1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2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3" name="Group 850"/>
          <p:cNvGrpSpPr>
            <a:grpSpLocks/>
          </p:cNvGrpSpPr>
          <p:nvPr/>
        </p:nvGrpSpPr>
        <p:grpSpPr bwMode="auto">
          <a:xfrm>
            <a:off x="5458054" y="3093653"/>
            <a:ext cx="373704" cy="70494"/>
            <a:chOff x="2199" y="955"/>
            <a:chExt cx="2547" cy="506"/>
          </a:xfrm>
        </p:grpSpPr>
        <p:sp>
          <p:nvSpPr>
            <p:cNvPr id="501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2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3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4" name="Group 850"/>
          <p:cNvGrpSpPr>
            <a:grpSpLocks/>
          </p:cNvGrpSpPr>
          <p:nvPr/>
        </p:nvGrpSpPr>
        <p:grpSpPr bwMode="auto">
          <a:xfrm>
            <a:off x="5616258" y="3506728"/>
            <a:ext cx="496588" cy="96676"/>
            <a:chOff x="2199" y="955"/>
            <a:chExt cx="2547" cy="506"/>
          </a:xfrm>
        </p:grpSpPr>
        <p:sp>
          <p:nvSpPr>
            <p:cNvPr id="495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6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7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8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9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0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5" name="Group 850"/>
          <p:cNvGrpSpPr>
            <a:grpSpLocks/>
          </p:cNvGrpSpPr>
          <p:nvPr/>
        </p:nvGrpSpPr>
        <p:grpSpPr bwMode="auto">
          <a:xfrm>
            <a:off x="7154356" y="5005218"/>
            <a:ext cx="536140" cy="131828"/>
            <a:chOff x="2199" y="955"/>
            <a:chExt cx="2547" cy="506"/>
          </a:xfrm>
        </p:grpSpPr>
        <p:sp>
          <p:nvSpPr>
            <p:cNvPr id="489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0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1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2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3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4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6" name="Group 850"/>
          <p:cNvGrpSpPr>
            <a:grpSpLocks/>
          </p:cNvGrpSpPr>
          <p:nvPr/>
        </p:nvGrpSpPr>
        <p:grpSpPr bwMode="auto">
          <a:xfrm>
            <a:off x="7299376" y="5413893"/>
            <a:ext cx="408699" cy="92283"/>
            <a:chOff x="2199" y="955"/>
            <a:chExt cx="2547" cy="506"/>
          </a:xfrm>
        </p:grpSpPr>
        <p:sp>
          <p:nvSpPr>
            <p:cNvPr id="483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4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5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7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7" name="Group 850"/>
          <p:cNvGrpSpPr>
            <a:grpSpLocks/>
          </p:cNvGrpSpPr>
          <p:nvPr/>
        </p:nvGrpSpPr>
        <p:grpSpPr bwMode="auto">
          <a:xfrm>
            <a:off x="6881891" y="5484200"/>
            <a:ext cx="408699" cy="92283"/>
            <a:chOff x="2199" y="955"/>
            <a:chExt cx="2547" cy="506"/>
          </a:xfrm>
        </p:grpSpPr>
        <p:sp>
          <p:nvSpPr>
            <p:cNvPr id="477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8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9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0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8" name="Group 817"/>
          <p:cNvGrpSpPr>
            <a:grpSpLocks/>
          </p:cNvGrpSpPr>
          <p:nvPr/>
        </p:nvGrpSpPr>
        <p:grpSpPr bwMode="auto">
          <a:xfrm>
            <a:off x="5865009" y="1738313"/>
            <a:ext cx="517525" cy="508000"/>
            <a:chOff x="2920" y="1424"/>
            <a:chExt cx="326" cy="320"/>
          </a:xfrm>
        </p:grpSpPr>
        <p:sp>
          <p:nvSpPr>
            <p:cNvPr id="469" name="Oval 818"/>
            <p:cNvSpPr>
              <a:spLocks noChangeArrowheads="1"/>
            </p:cNvSpPr>
            <p:nvPr/>
          </p:nvSpPr>
          <p:spPr bwMode="auto">
            <a:xfrm>
              <a:off x="2920" y="1445"/>
              <a:ext cx="326" cy="2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470" name="Group 819"/>
            <p:cNvGrpSpPr>
              <a:grpSpLocks/>
            </p:cNvGrpSpPr>
            <p:nvPr/>
          </p:nvGrpSpPr>
          <p:grpSpPr bwMode="auto">
            <a:xfrm>
              <a:off x="2949" y="1424"/>
              <a:ext cx="265" cy="280"/>
              <a:chOff x="2949" y="1424"/>
              <a:chExt cx="265" cy="280"/>
            </a:xfrm>
          </p:grpSpPr>
          <p:sp>
            <p:nvSpPr>
              <p:cNvPr id="472" name="Oval 820"/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3" name="Oval 821"/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4" name="Oval 822"/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5" name="Oval 823"/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6" name="Freeform 824"/>
              <p:cNvSpPr>
                <a:spLocks/>
              </p:cNvSpPr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90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71" name="Freeform 825"/>
            <p:cNvSpPr>
              <a:spLocks/>
            </p:cNvSpPr>
            <p:nvPr/>
          </p:nvSpPr>
          <p:spPr bwMode="auto">
            <a:xfrm>
              <a:off x="2995" y="1615"/>
              <a:ext cx="178" cy="129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66CCFF"/>
            </a:solidFill>
            <a:ln w="1905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891" name="Group 347"/>
          <p:cNvGrpSpPr>
            <a:grpSpLocks/>
          </p:cNvGrpSpPr>
          <p:nvPr/>
        </p:nvGrpSpPr>
        <p:grpSpPr bwMode="auto">
          <a:xfrm>
            <a:off x="6326174" y="2477052"/>
            <a:ext cx="416744" cy="205711"/>
            <a:chOff x="1871277" y="1576300"/>
            <a:chExt cx="1128371" cy="437861"/>
          </a:xfrm>
        </p:grpSpPr>
        <p:sp>
          <p:nvSpPr>
            <p:cNvPr id="892" name="Oval 89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93" name="Rectangle 89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4" name="Oval 89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95" name="Freeform 89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6" name="Freeform 89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7" name="Freeform 89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8" name="Freeform 89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899" name="Straight Connector 898"/>
            <p:cNvCxnSpPr>
              <a:endCxn id="89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1" name="Group 347"/>
          <p:cNvGrpSpPr>
            <a:grpSpLocks/>
          </p:cNvGrpSpPr>
          <p:nvPr/>
        </p:nvGrpSpPr>
        <p:grpSpPr bwMode="auto">
          <a:xfrm>
            <a:off x="7177349" y="2476441"/>
            <a:ext cx="416744" cy="205711"/>
            <a:chOff x="1871277" y="1576300"/>
            <a:chExt cx="1128371" cy="437861"/>
          </a:xfrm>
        </p:grpSpPr>
        <p:sp>
          <p:nvSpPr>
            <p:cNvPr id="902" name="Oval 90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03" name="Rectangle 90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4" name="Oval 90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05" name="Freeform 90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6" name="Freeform 90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7" name="Freeform 90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8" name="Freeform 90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09" name="Straight Connector 908"/>
            <p:cNvCxnSpPr>
              <a:endCxn id="90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Straight Connector 90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1" name="Group 347"/>
          <p:cNvGrpSpPr>
            <a:grpSpLocks/>
          </p:cNvGrpSpPr>
          <p:nvPr/>
        </p:nvGrpSpPr>
        <p:grpSpPr bwMode="auto">
          <a:xfrm>
            <a:off x="7686788" y="2399327"/>
            <a:ext cx="416744" cy="205711"/>
            <a:chOff x="1871277" y="1576300"/>
            <a:chExt cx="1128371" cy="437861"/>
          </a:xfrm>
        </p:grpSpPr>
        <p:sp>
          <p:nvSpPr>
            <p:cNvPr id="912" name="Oval 91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13" name="Rectangle 91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4" name="Oval 91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15" name="Freeform 91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6" name="Freeform 91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7" name="Freeform 91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8" name="Freeform 91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19" name="Straight Connector 918"/>
            <p:cNvCxnSpPr>
              <a:endCxn id="91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Connector 91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1" name="Group 347"/>
          <p:cNvGrpSpPr>
            <a:grpSpLocks/>
          </p:cNvGrpSpPr>
          <p:nvPr/>
        </p:nvGrpSpPr>
        <p:grpSpPr bwMode="auto">
          <a:xfrm>
            <a:off x="7752480" y="2760839"/>
            <a:ext cx="416744" cy="205711"/>
            <a:chOff x="1871277" y="1576300"/>
            <a:chExt cx="1128371" cy="437861"/>
          </a:xfrm>
        </p:grpSpPr>
        <p:sp>
          <p:nvSpPr>
            <p:cNvPr id="922" name="Oval 92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23" name="Rectangle 92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4" name="Oval 92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25" name="Freeform 92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6" name="Freeform 92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7" name="Freeform 92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8" name="Freeform 92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29" name="Straight Connector 928"/>
            <p:cNvCxnSpPr>
              <a:endCxn id="92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Straight Connector 92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1" name="Group 347"/>
          <p:cNvGrpSpPr>
            <a:grpSpLocks/>
          </p:cNvGrpSpPr>
          <p:nvPr/>
        </p:nvGrpSpPr>
        <p:grpSpPr bwMode="auto">
          <a:xfrm>
            <a:off x="7201005" y="2760229"/>
            <a:ext cx="416744" cy="205711"/>
            <a:chOff x="1871277" y="1576300"/>
            <a:chExt cx="1128371" cy="437861"/>
          </a:xfrm>
        </p:grpSpPr>
        <p:sp>
          <p:nvSpPr>
            <p:cNvPr id="932" name="Oval 93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33" name="Rectangle 93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4" name="Oval 93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35" name="Freeform 93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6" name="Freeform 93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7" name="Freeform 93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8" name="Freeform 93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39" name="Straight Connector 938"/>
            <p:cNvCxnSpPr>
              <a:endCxn id="93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" name="Straight Connector 93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1" name="Group 347"/>
          <p:cNvGrpSpPr>
            <a:grpSpLocks/>
          </p:cNvGrpSpPr>
          <p:nvPr/>
        </p:nvGrpSpPr>
        <p:grpSpPr bwMode="auto">
          <a:xfrm>
            <a:off x="7083692" y="3627282"/>
            <a:ext cx="416744" cy="205711"/>
            <a:chOff x="1871277" y="1576300"/>
            <a:chExt cx="1128371" cy="437861"/>
          </a:xfrm>
        </p:grpSpPr>
        <p:sp>
          <p:nvSpPr>
            <p:cNvPr id="942" name="Oval 94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43" name="Rectangle 94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4" name="Oval 94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45" name="Freeform 94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6" name="Freeform 94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7" name="Freeform 94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8" name="Freeform 94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49" name="Straight Connector 948"/>
            <p:cNvCxnSpPr>
              <a:endCxn id="94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Straight Connector 94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1" name="Group 347"/>
          <p:cNvGrpSpPr>
            <a:grpSpLocks/>
          </p:cNvGrpSpPr>
          <p:nvPr/>
        </p:nvGrpSpPr>
        <p:grpSpPr bwMode="auto">
          <a:xfrm>
            <a:off x="7424812" y="3896990"/>
            <a:ext cx="416744" cy="205711"/>
            <a:chOff x="1871277" y="1576300"/>
            <a:chExt cx="1128371" cy="437861"/>
          </a:xfrm>
        </p:grpSpPr>
        <p:sp>
          <p:nvSpPr>
            <p:cNvPr id="952" name="Oval 95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53" name="Rectangle 95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4" name="Oval 95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55" name="Freeform 95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6" name="Freeform 95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7" name="Freeform 95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8" name="Freeform 95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59" name="Straight Connector 958"/>
            <p:cNvCxnSpPr>
              <a:endCxn id="95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Straight Connector 95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1" name="Group 347"/>
          <p:cNvGrpSpPr>
            <a:grpSpLocks/>
          </p:cNvGrpSpPr>
          <p:nvPr/>
        </p:nvGrpSpPr>
        <p:grpSpPr bwMode="auto">
          <a:xfrm>
            <a:off x="7740429" y="3636266"/>
            <a:ext cx="416744" cy="205711"/>
            <a:chOff x="1871277" y="1576300"/>
            <a:chExt cx="1128371" cy="437861"/>
          </a:xfrm>
        </p:grpSpPr>
        <p:sp>
          <p:nvSpPr>
            <p:cNvPr id="962" name="Oval 96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63" name="Rectangle 96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4" name="Oval 96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65" name="Freeform 96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6" name="Freeform 96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7" name="Freeform 96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8" name="Freeform 96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69" name="Straight Connector 968"/>
            <p:cNvCxnSpPr>
              <a:endCxn id="96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Straight Connector 96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1" name="Group 347"/>
          <p:cNvGrpSpPr>
            <a:grpSpLocks/>
          </p:cNvGrpSpPr>
          <p:nvPr/>
        </p:nvGrpSpPr>
        <p:grpSpPr bwMode="auto">
          <a:xfrm>
            <a:off x="6056633" y="3656920"/>
            <a:ext cx="375153" cy="169148"/>
            <a:chOff x="1871277" y="1576300"/>
            <a:chExt cx="1128371" cy="437861"/>
          </a:xfrm>
        </p:grpSpPr>
        <p:sp>
          <p:nvSpPr>
            <p:cNvPr id="972" name="Oval 97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73" name="Rectangle 97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4" name="Oval 97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75" name="Freeform 97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6" name="Freeform 97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7" name="Freeform 97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8" name="Freeform 97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79" name="Straight Connector 978"/>
            <p:cNvCxnSpPr>
              <a:endCxn id="97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1" name="Group 347"/>
          <p:cNvGrpSpPr>
            <a:grpSpLocks/>
          </p:cNvGrpSpPr>
          <p:nvPr/>
        </p:nvGrpSpPr>
        <p:grpSpPr bwMode="auto">
          <a:xfrm>
            <a:off x="6970247" y="4493117"/>
            <a:ext cx="522452" cy="260369"/>
            <a:chOff x="1871277" y="1576300"/>
            <a:chExt cx="1128371" cy="437861"/>
          </a:xfrm>
        </p:grpSpPr>
        <p:sp>
          <p:nvSpPr>
            <p:cNvPr id="982" name="Oval 98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83" name="Rectangle 98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4" name="Oval 98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85" name="Freeform 98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6" name="Freeform 98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7" name="Freeform 98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8" name="Freeform 98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89" name="Straight Connector 988"/>
            <p:cNvCxnSpPr>
              <a:endCxn id="98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1" name="Group 347"/>
          <p:cNvGrpSpPr>
            <a:grpSpLocks/>
          </p:cNvGrpSpPr>
          <p:nvPr/>
        </p:nvGrpSpPr>
        <p:grpSpPr bwMode="auto">
          <a:xfrm>
            <a:off x="6260655" y="4818927"/>
            <a:ext cx="522452" cy="260369"/>
            <a:chOff x="1871277" y="1576300"/>
            <a:chExt cx="1128371" cy="437861"/>
          </a:xfrm>
        </p:grpSpPr>
        <p:sp>
          <p:nvSpPr>
            <p:cNvPr id="992" name="Oval 99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93" name="Rectangle 99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4" name="Oval 99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95" name="Freeform 99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6" name="Freeform 99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7" name="Freeform 99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8" name="Freeform 99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99" name="Straight Connector 998"/>
            <p:cNvCxnSpPr>
              <a:endCxn id="99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Straight Connector 99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1" name="Group 347"/>
          <p:cNvGrpSpPr>
            <a:grpSpLocks/>
          </p:cNvGrpSpPr>
          <p:nvPr/>
        </p:nvGrpSpPr>
        <p:grpSpPr bwMode="auto">
          <a:xfrm>
            <a:off x="7693291" y="4813217"/>
            <a:ext cx="522452" cy="260369"/>
            <a:chOff x="1871277" y="1576300"/>
            <a:chExt cx="1128371" cy="437861"/>
          </a:xfrm>
        </p:grpSpPr>
        <p:sp>
          <p:nvSpPr>
            <p:cNvPr id="1002" name="Oval 100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03" name="Rectangle 100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4" name="Oval 100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05" name="Freeform 100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6" name="Freeform 100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7" name="Freeform 100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8" name="Freeform 100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09" name="Straight Connector 1008"/>
            <p:cNvCxnSpPr>
              <a:endCxn id="100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Straight Connector 100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980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92551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244475"/>
            <a:ext cx="7772400" cy="8985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layer: context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2263" y="1547813"/>
            <a:ext cx="4151312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datagram transferred by different link protocols over different links: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e.g., Ethernet on first link, frame relay on intermediate links, 802.11 on last link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each  link protocol provides different services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e.g., may or may not provide rdt over link</a:t>
            </a:r>
          </a:p>
        </p:txBody>
      </p:sp>
      <p:sp>
        <p:nvSpPr>
          <p:cNvPr id="512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18038" y="1479550"/>
            <a:ext cx="4187825" cy="4648200"/>
          </a:xfrm>
          <a:solidFill>
            <a:schemeClr val="bg1"/>
          </a:solidFill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transportation analogy:</a:t>
            </a:r>
          </a:p>
          <a:p>
            <a:pPr>
              <a:defRPr/>
            </a:pPr>
            <a:r>
              <a:rPr lang="en-US" sz="2000" dirty="0">
                <a:latin typeface="Gill Sans MT" charset="0"/>
                <a:cs typeface="+mn-cs"/>
              </a:rPr>
              <a:t>trip from Princeton to Lausanne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limo: Princeton to JFK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plane: JFK to Geneva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train: Geneva to Lausanne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tourist =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datagram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transport segment =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communication link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transportation mode =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link layer protocol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travel agent =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routing algorithm</a:t>
            </a:r>
          </a:p>
          <a:p>
            <a:pPr lvl="1">
              <a:defRPr/>
            </a:pPr>
            <a:endParaRPr lang="en-US" sz="2000" dirty="0">
              <a:solidFill>
                <a:srgbClr val="CC0000"/>
              </a:solidFill>
              <a:latin typeface="Gill Sans MT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74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9" name="Picture 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41400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6176963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 services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1419225"/>
            <a:ext cx="7772400" cy="4648200"/>
          </a:xfrm>
        </p:spPr>
        <p:txBody>
          <a:bodyPr/>
          <a:lstStyle/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framing, link access:</a:t>
            </a:r>
            <a:r>
              <a:rPr lang="en-US" sz="3200" dirty="0">
                <a:latin typeface="Gill Sans MT" charset="0"/>
                <a:cs typeface="+mn-cs"/>
              </a:rPr>
              <a:t> 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encapsulate datagram into frame, adding header, trailer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channel access if shared medium</a:t>
            </a:r>
          </a:p>
          <a:p>
            <a:pPr lvl="1">
              <a:lnSpc>
                <a:spcPct val="75000"/>
              </a:lnSpc>
              <a:defRPr/>
            </a:pPr>
            <a:r>
              <a:rPr lang="ja-JP" altLang="en-US" dirty="0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MAC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addresses used in frame headers to identify source, </a:t>
            </a:r>
            <a:r>
              <a:rPr lang="en-US" dirty="0" smtClean="0">
                <a:latin typeface="Gill Sans MT" charset="0"/>
              </a:rPr>
              <a:t>destination  </a:t>
            </a:r>
            <a:endParaRPr lang="en-US" dirty="0">
              <a:latin typeface="Gill Sans MT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18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7" name="Picture 7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102870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563688"/>
            <a:ext cx="7772400" cy="4648200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flow control: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pacing between adjacent sending and receiving nodes</a:t>
            </a:r>
            <a:endParaRPr lang="en-US" dirty="0">
              <a:latin typeface="Gill Sans MT" charset="0"/>
            </a:endParaRP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error detection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: 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errors caused by signal attenuation, noise. 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receiver detects presence of errors: </a:t>
            </a:r>
          </a:p>
          <a:p>
            <a:pPr lvl="2">
              <a:defRPr/>
            </a:pPr>
            <a:r>
              <a:rPr lang="en-US" dirty="0">
                <a:latin typeface="Gill Sans MT" charset="0"/>
              </a:rPr>
              <a:t>signals sender for retransmission or drops frame 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error correction:</a:t>
            </a:r>
            <a:r>
              <a:rPr lang="en-US" dirty="0">
                <a:latin typeface="Gill Sans MT" charset="0"/>
                <a:cs typeface="+mn-cs"/>
              </a:rPr>
              <a:t> 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receiver identifies </a:t>
            </a:r>
            <a:r>
              <a:rPr lang="en-US" sz="2000" i="1" dirty="0">
                <a:solidFill>
                  <a:srgbClr val="CC0000"/>
                </a:solidFill>
                <a:latin typeface="Gill Sans MT" charset="0"/>
              </a:rPr>
              <a:t>and corrects</a:t>
            </a:r>
            <a:r>
              <a:rPr lang="en-US" sz="2000" dirty="0">
                <a:latin typeface="Gill Sans MT" charset="0"/>
              </a:rPr>
              <a:t> bit error(s) without resorting to retransmission</a:t>
            </a:r>
            <a:endParaRPr lang="en-US" dirty="0">
              <a:latin typeface="Gill Sans MT" charset="0"/>
            </a:endParaRP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half-duplex and full-duplex</a:t>
            </a:r>
            <a:endParaRPr lang="en-US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with half duplex, nodes at both ends of link can transmit, but not at same time</a:t>
            </a:r>
            <a:endParaRPr lang="en-US" dirty="0">
              <a:latin typeface="Gill Sans MT" charset="0"/>
            </a:endParaRP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6176963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 services (more)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61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268" name="Freeform 92"/>
          <p:cNvSpPr>
            <a:spLocks/>
          </p:cNvSpPr>
          <p:nvPr/>
        </p:nvSpPr>
        <p:spPr bwMode="auto">
          <a:xfrm>
            <a:off x="5656263" y="2616200"/>
            <a:ext cx="2308225" cy="3028950"/>
          </a:xfrm>
          <a:custGeom>
            <a:avLst/>
            <a:gdLst>
              <a:gd name="T0" fmla="*/ 0 w 1454"/>
              <a:gd name="T1" fmla="*/ 2743200 h 1908"/>
              <a:gd name="T2" fmla="*/ 31750 w 1454"/>
              <a:gd name="T3" fmla="*/ 2668588 h 1908"/>
              <a:gd name="T4" fmla="*/ 446088 w 1454"/>
              <a:gd name="T5" fmla="*/ 0 h 1908"/>
              <a:gd name="T6" fmla="*/ 1978025 w 1454"/>
              <a:gd name="T7" fmla="*/ 477838 h 1908"/>
              <a:gd name="T8" fmla="*/ 2308225 w 1454"/>
              <a:gd name="T9" fmla="*/ 2370138 h 1908"/>
              <a:gd name="T10" fmla="*/ 393700 w 1454"/>
              <a:gd name="T11" fmla="*/ 3028950 h 1908"/>
              <a:gd name="T12" fmla="*/ 0 w 1454"/>
              <a:gd name="T13" fmla="*/ 2743200 h 19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54" h="1908">
                <a:moveTo>
                  <a:pt x="0" y="1728"/>
                </a:moveTo>
                <a:cubicBezTo>
                  <a:pt x="15" y="1684"/>
                  <a:pt x="4" y="1697"/>
                  <a:pt x="20" y="1681"/>
                </a:cubicBezTo>
                <a:lnTo>
                  <a:pt x="281" y="0"/>
                </a:lnTo>
                <a:lnTo>
                  <a:pt x="1246" y="301"/>
                </a:lnTo>
                <a:lnTo>
                  <a:pt x="1454" y="1493"/>
                </a:lnTo>
                <a:lnTo>
                  <a:pt x="248" y="1908"/>
                </a:lnTo>
                <a:lnTo>
                  <a:pt x="0" y="1728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50000">
                <a:schemeClr val="bg1"/>
              </a:gs>
              <a:gs pos="100000">
                <a:srgbClr val="000099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54276" name="Picture 8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8874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100013"/>
            <a:ext cx="8251825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Where is the link layer implemented?</a:t>
            </a:r>
          </a:p>
        </p:txBody>
      </p:sp>
      <p:sp>
        <p:nvSpPr>
          <p:cNvPr id="81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8463" y="1243013"/>
            <a:ext cx="4075112" cy="4659312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in each and every host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link layer implemented in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adaptor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(aka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network interface card</a:t>
            </a:r>
            <a:r>
              <a:rPr lang="en-US" sz="2400" dirty="0">
                <a:latin typeface="Gill Sans MT" charset="0"/>
                <a:cs typeface="+mn-cs"/>
              </a:rPr>
              <a:t> NIC</a:t>
            </a:r>
            <a:r>
              <a:rPr lang="en-US" sz="2400" dirty="0" smtClean="0">
                <a:latin typeface="Gill Sans MT" charset="0"/>
                <a:cs typeface="+mn-cs"/>
              </a:rPr>
              <a:t>) or on a chip</a:t>
            </a:r>
            <a:endParaRPr lang="en-US" sz="2400" dirty="0"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Ethernet card, 802.11 </a:t>
            </a:r>
            <a:r>
              <a:rPr lang="en-US" dirty="0" smtClean="0">
                <a:latin typeface="Gill Sans MT" charset="0"/>
              </a:rPr>
              <a:t>card; Ethernet chipset</a:t>
            </a:r>
            <a:endParaRPr lang="en-US" dirty="0">
              <a:latin typeface="Gill Sans MT" charset="0"/>
            </a:endParaRPr>
          </a:p>
          <a:p>
            <a:pPr lvl="1">
              <a:defRPr/>
            </a:pPr>
            <a:r>
              <a:rPr lang="en-US" dirty="0">
                <a:latin typeface="Gill Sans MT" charset="0"/>
              </a:rPr>
              <a:t>implements link, physical layer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attaches into </a:t>
            </a:r>
            <a:r>
              <a:rPr lang="en-US" sz="2400" dirty="0" smtClean="0">
                <a:latin typeface="Gill Sans MT" charset="0"/>
                <a:cs typeface="+mn-cs"/>
              </a:rPr>
              <a:t>host’s </a:t>
            </a:r>
            <a:r>
              <a:rPr lang="en-US" sz="2400" dirty="0">
                <a:latin typeface="Gill Sans MT" charset="0"/>
                <a:cs typeface="+mn-cs"/>
              </a:rPr>
              <a:t>system buses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combination of hardware, software, firmware</a:t>
            </a:r>
          </a:p>
          <a:p>
            <a:pPr lvl="1"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8200" name="Rectangle 42"/>
          <p:cNvSpPr>
            <a:spLocks noChangeArrowheads="1"/>
          </p:cNvSpPr>
          <p:nvPr/>
        </p:nvSpPr>
        <p:spPr bwMode="auto">
          <a:xfrm>
            <a:off x="6129338" y="2614613"/>
            <a:ext cx="1836737" cy="2401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01" name="Rectangle 44"/>
          <p:cNvSpPr>
            <a:spLocks noChangeArrowheads="1"/>
          </p:cNvSpPr>
          <p:nvPr/>
        </p:nvSpPr>
        <p:spPr bwMode="auto">
          <a:xfrm>
            <a:off x="6578600" y="4552950"/>
            <a:ext cx="666750" cy="282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02" name="Rectangle 45"/>
          <p:cNvSpPr>
            <a:spLocks noChangeArrowheads="1"/>
          </p:cNvSpPr>
          <p:nvPr/>
        </p:nvSpPr>
        <p:spPr bwMode="auto">
          <a:xfrm>
            <a:off x="6578600" y="3965575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controller</a:t>
            </a:r>
          </a:p>
        </p:txBody>
      </p:sp>
      <p:sp>
        <p:nvSpPr>
          <p:cNvPr id="8203" name="Text Box 46"/>
          <p:cNvSpPr txBox="1">
            <a:spLocks noChangeArrowheads="1"/>
          </p:cNvSpPr>
          <p:nvPr/>
        </p:nvSpPr>
        <p:spPr bwMode="auto">
          <a:xfrm>
            <a:off x="6384925" y="4562475"/>
            <a:ext cx="103663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 i="0" dirty="0" smtClean="0">
                <a:latin typeface="Arial" charset="0"/>
                <a:cs typeface="+mn-cs"/>
              </a:rPr>
              <a:t>physical</a:t>
            </a:r>
          </a:p>
          <a:p>
            <a:pPr algn="ctr" eaLnBrk="1" hangingPunct="1">
              <a:defRPr/>
            </a:pPr>
            <a:r>
              <a:rPr lang="en-US" sz="1200" i="0" dirty="0" smtClean="0">
                <a:latin typeface="Arial" charset="0"/>
                <a:cs typeface="+mn-cs"/>
              </a:rPr>
              <a:t>transmission</a:t>
            </a:r>
          </a:p>
        </p:txBody>
      </p:sp>
      <p:sp>
        <p:nvSpPr>
          <p:cNvPr id="54283" name="Freeform 47"/>
          <p:cNvSpPr>
            <a:spLocks/>
          </p:cNvSpPr>
          <p:nvPr/>
        </p:nvSpPr>
        <p:spPr bwMode="auto">
          <a:xfrm>
            <a:off x="6630988" y="3484563"/>
            <a:ext cx="200025" cy="460375"/>
          </a:xfrm>
          <a:custGeom>
            <a:avLst/>
            <a:gdLst>
              <a:gd name="T0" fmla="*/ 0 w 361"/>
              <a:gd name="T1" fmla="*/ 0 h 478"/>
              <a:gd name="T2" fmla="*/ 0 w 361"/>
              <a:gd name="T3" fmla="*/ 2147483647 h 478"/>
              <a:gd name="T4" fmla="*/ 2147483647 w 361"/>
              <a:gd name="T5" fmla="*/ 2147483647 h 478"/>
              <a:gd name="T6" fmla="*/ 2147483647 w 361"/>
              <a:gd name="T7" fmla="*/ 2147483647 h 4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1" h="478">
                <a:moveTo>
                  <a:pt x="0" y="0"/>
                </a:moveTo>
                <a:lnTo>
                  <a:pt x="0" y="230"/>
                </a:lnTo>
                <a:lnTo>
                  <a:pt x="361" y="230"/>
                </a:lnTo>
                <a:lnTo>
                  <a:pt x="359" y="478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205" name="Line 48"/>
          <p:cNvSpPr>
            <a:spLocks noChangeShapeType="1"/>
          </p:cNvSpPr>
          <p:nvPr/>
        </p:nvSpPr>
        <p:spPr bwMode="auto">
          <a:xfrm>
            <a:off x="6496050" y="3657600"/>
            <a:ext cx="1358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06" name="Line 49"/>
          <p:cNvSpPr>
            <a:spLocks noChangeShapeType="1"/>
          </p:cNvSpPr>
          <p:nvPr/>
        </p:nvSpPr>
        <p:spPr bwMode="auto">
          <a:xfrm flipV="1">
            <a:off x="6891338" y="3665538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07" name="Rectangle 50"/>
          <p:cNvSpPr>
            <a:spLocks noChangeArrowheads="1"/>
          </p:cNvSpPr>
          <p:nvPr/>
        </p:nvSpPr>
        <p:spPr bwMode="auto">
          <a:xfrm>
            <a:off x="6384925" y="2967038"/>
            <a:ext cx="657225" cy="51911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cpu</a:t>
            </a:r>
          </a:p>
        </p:txBody>
      </p:sp>
      <p:sp>
        <p:nvSpPr>
          <p:cNvPr id="8208" name="Rectangle 51"/>
          <p:cNvSpPr>
            <a:spLocks noChangeArrowheads="1"/>
          </p:cNvSpPr>
          <p:nvPr/>
        </p:nvSpPr>
        <p:spPr bwMode="auto">
          <a:xfrm>
            <a:off x="7204075" y="2968625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memory</a:t>
            </a:r>
          </a:p>
        </p:txBody>
      </p:sp>
      <p:sp>
        <p:nvSpPr>
          <p:cNvPr id="8209" name="Line 52"/>
          <p:cNvSpPr>
            <a:spLocks noChangeShapeType="1"/>
          </p:cNvSpPr>
          <p:nvPr/>
        </p:nvSpPr>
        <p:spPr bwMode="auto">
          <a:xfrm flipH="1" flipV="1">
            <a:off x="6688138" y="3487738"/>
            <a:ext cx="1587" cy="16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0" name="Line 53"/>
          <p:cNvSpPr>
            <a:spLocks noChangeShapeType="1"/>
          </p:cNvSpPr>
          <p:nvPr/>
        </p:nvSpPr>
        <p:spPr bwMode="auto">
          <a:xfrm flipH="1" flipV="1">
            <a:off x="7561263" y="3489325"/>
            <a:ext cx="1587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1" name="Text Box 54"/>
          <p:cNvSpPr txBox="1">
            <a:spLocks noChangeArrowheads="1"/>
          </p:cNvSpPr>
          <p:nvPr/>
        </p:nvSpPr>
        <p:spPr bwMode="auto">
          <a:xfrm>
            <a:off x="8008938" y="3786188"/>
            <a:ext cx="87947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host </a:t>
            </a:r>
          </a:p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bus </a:t>
            </a:r>
          </a:p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(e.g., PCI)</a:t>
            </a:r>
          </a:p>
        </p:txBody>
      </p:sp>
      <p:sp>
        <p:nvSpPr>
          <p:cNvPr id="8212" name="Line 55"/>
          <p:cNvSpPr>
            <a:spLocks noChangeShapeType="1"/>
          </p:cNvSpPr>
          <p:nvPr/>
        </p:nvSpPr>
        <p:spPr bwMode="auto">
          <a:xfrm flipH="1">
            <a:off x="6891338" y="4273550"/>
            <a:ext cx="12700" cy="339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3" name="Line 56"/>
          <p:cNvSpPr>
            <a:spLocks noChangeShapeType="1"/>
          </p:cNvSpPr>
          <p:nvPr/>
        </p:nvSpPr>
        <p:spPr bwMode="auto">
          <a:xfrm>
            <a:off x="6889750" y="4806950"/>
            <a:ext cx="0" cy="366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4" name="Line 57"/>
          <p:cNvSpPr>
            <a:spLocks noChangeShapeType="1"/>
          </p:cNvSpPr>
          <p:nvPr/>
        </p:nvSpPr>
        <p:spPr bwMode="auto">
          <a:xfrm flipH="1" flipV="1">
            <a:off x="7686675" y="3662363"/>
            <a:ext cx="382588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5" name="Text Box 58"/>
          <p:cNvSpPr txBox="1">
            <a:spLocks noChangeArrowheads="1"/>
          </p:cNvSpPr>
          <p:nvPr/>
        </p:nvSpPr>
        <p:spPr bwMode="auto">
          <a:xfrm>
            <a:off x="7296150" y="5356225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network adapter</a:t>
            </a:r>
          </a:p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card</a:t>
            </a:r>
          </a:p>
        </p:txBody>
      </p:sp>
      <p:sp>
        <p:nvSpPr>
          <p:cNvPr id="8216" name="Line 59"/>
          <p:cNvSpPr>
            <a:spLocks noChangeShapeType="1"/>
          </p:cNvSpPr>
          <p:nvPr/>
        </p:nvSpPr>
        <p:spPr bwMode="auto">
          <a:xfrm flipH="1" flipV="1">
            <a:off x="7504113" y="4679950"/>
            <a:ext cx="271462" cy="750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7" name="Rectangle 43"/>
          <p:cNvSpPr>
            <a:spLocks noChangeArrowheads="1"/>
          </p:cNvSpPr>
          <p:nvPr/>
        </p:nvSpPr>
        <p:spPr bwMode="auto">
          <a:xfrm>
            <a:off x="6351588" y="3854450"/>
            <a:ext cx="1122362" cy="108267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06260" name="Group 84"/>
          <p:cNvGrpSpPr>
            <a:grpSpLocks/>
          </p:cNvGrpSpPr>
          <p:nvPr/>
        </p:nvGrpSpPr>
        <p:grpSpPr bwMode="auto">
          <a:xfrm>
            <a:off x="5091113" y="2743200"/>
            <a:ext cx="1466850" cy="2065338"/>
            <a:chOff x="2691" y="1728"/>
            <a:chExt cx="924" cy="1301"/>
          </a:xfrm>
        </p:grpSpPr>
        <p:sp>
          <p:nvSpPr>
            <p:cNvPr id="54303" name="Freeform 62"/>
            <p:cNvSpPr>
              <a:spLocks/>
            </p:cNvSpPr>
            <p:nvPr/>
          </p:nvSpPr>
          <p:spPr bwMode="auto">
            <a:xfrm>
              <a:off x="3225" y="2509"/>
              <a:ext cx="390" cy="520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0" h="520">
                  <a:moveTo>
                    <a:pt x="390" y="0"/>
                  </a:moveTo>
                  <a:lnTo>
                    <a:pt x="0" y="221"/>
                  </a:lnTo>
                  <a:lnTo>
                    <a:pt x="3" y="433"/>
                  </a:lnTo>
                  <a:lnTo>
                    <a:pt x="388" y="520"/>
                  </a:lnTo>
                  <a:lnTo>
                    <a:pt x="39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304" name="Freeform 63"/>
            <p:cNvSpPr>
              <a:spLocks/>
            </p:cNvSpPr>
            <p:nvPr/>
          </p:nvSpPr>
          <p:spPr bwMode="auto">
            <a:xfrm>
              <a:off x="3222" y="1767"/>
              <a:ext cx="275" cy="44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26" name="Rectangle 64"/>
            <p:cNvSpPr>
              <a:spLocks noChangeArrowheads="1"/>
            </p:cNvSpPr>
            <p:nvPr/>
          </p:nvSpPr>
          <p:spPr bwMode="auto">
            <a:xfrm>
              <a:off x="2737" y="1775"/>
              <a:ext cx="489" cy="5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27" name="Text Box 65"/>
            <p:cNvSpPr txBox="1">
              <a:spLocks noChangeArrowheads="1"/>
            </p:cNvSpPr>
            <p:nvPr/>
          </p:nvSpPr>
          <p:spPr bwMode="auto">
            <a:xfrm>
              <a:off x="2691" y="1728"/>
              <a:ext cx="57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application</a:t>
              </a:r>
            </a:p>
            <a:p>
              <a:pPr algn="ctr" eaLnBrk="1" hangingPunct="1"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transport</a:t>
              </a:r>
            </a:p>
            <a:p>
              <a:pPr algn="ctr" eaLnBrk="1" hangingPunct="1"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network</a:t>
              </a:r>
            </a:p>
            <a:p>
              <a:pPr algn="ctr" eaLnBrk="1" hangingPunct="1"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link</a:t>
              </a:r>
            </a:p>
          </p:txBody>
        </p:sp>
        <p:sp>
          <p:nvSpPr>
            <p:cNvPr id="8228" name="Line 66"/>
            <p:cNvSpPr>
              <a:spLocks noChangeShapeType="1"/>
            </p:cNvSpPr>
            <p:nvPr/>
          </p:nvSpPr>
          <p:spPr bwMode="auto">
            <a:xfrm>
              <a:off x="2737" y="18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29" name="Line 67"/>
            <p:cNvSpPr>
              <a:spLocks noChangeShapeType="1"/>
            </p:cNvSpPr>
            <p:nvPr/>
          </p:nvSpPr>
          <p:spPr bwMode="auto">
            <a:xfrm>
              <a:off x="2737" y="199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0" name="Line 68"/>
            <p:cNvSpPr>
              <a:spLocks noChangeShapeType="1"/>
            </p:cNvSpPr>
            <p:nvPr/>
          </p:nvSpPr>
          <p:spPr bwMode="auto">
            <a:xfrm>
              <a:off x="2735" y="20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1" name="Line 69"/>
            <p:cNvSpPr>
              <a:spLocks noChangeShapeType="1"/>
            </p:cNvSpPr>
            <p:nvPr/>
          </p:nvSpPr>
          <p:spPr bwMode="auto">
            <a:xfrm>
              <a:off x="2738" y="2206"/>
              <a:ext cx="4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2" name="Rectangle 70"/>
            <p:cNvSpPr>
              <a:spLocks noChangeArrowheads="1"/>
            </p:cNvSpPr>
            <p:nvPr/>
          </p:nvSpPr>
          <p:spPr bwMode="auto">
            <a:xfrm>
              <a:off x="2695" y="2212"/>
              <a:ext cx="552" cy="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3" name="Line 71"/>
            <p:cNvSpPr>
              <a:spLocks noChangeShapeType="1"/>
            </p:cNvSpPr>
            <p:nvPr/>
          </p:nvSpPr>
          <p:spPr bwMode="auto">
            <a:xfrm>
              <a:off x="2738" y="222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4" name="Line 72"/>
            <p:cNvSpPr>
              <a:spLocks noChangeShapeType="1"/>
            </p:cNvSpPr>
            <p:nvPr/>
          </p:nvSpPr>
          <p:spPr bwMode="auto">
            <a:xfrm>
              <a:off x="3225" y="2218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5" name="Rectangle 73"/>
            <p:cNvSpPr>
              <a:spLocks noChangeArrowheads="1"/>
            </p:cNvSpPr>
            <p:nvPr/>
          </p:nvSpPr>
          <p:spPr bwMode="auto">
            <a:xfrm>
              <a:off x="2737" y="2415"/>
              <a:ext cx="489" cy="5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6" name="Text Box 74"/>
            <p:cNvSpPr txBox="1">
              <a:spLocks noChangeArrowheads="1"/>
            </p:cNvSpPr>
            <p:nvPr/>
          </p:nvSpPr>
          <p:spPr bwMode="auto">
            <a:xfrm>
              <a:off x="2745" y="2345"/>
              <a:ext cx="46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endParaRPr lang="en-US" sz="1200" i="0" dirty="0" smtClean="0">
                <a:latin typeface="Arial" charset="0"/>
                <a:cs typeface="+mn-cs"/>
              </a:endParaRPr>
            </a:p>
            <a:p>
              <a:pPr algn="ctr" eaLnBrk="1" hangingPunct="1">
                <a:defRPr/>
              </a:pPr>
              <a:endParaRPr lang="en-US" sz="1200" i="0" dirty="0" smtClean="0">
                <a:latin typeface="Arial" charset="0"/>
                <a:cs typeface="+mn-cs"/>
              </a:endParaRPr>
            </a:p>
            <a:p>
              <a:pPr algn="ctr" eaLnBrk="1" hangingPunct="1">
                <a:defRPr/>
              </a:pPr>
              <a:endParaRPr lang="en-US" sz="1200" i="0" dirty="0" smtClean="0">
                <a:latin typeface="Arial" charset="0"/>
                <a:cs typeface="+mn-cs"/>
              </a:endParaRPr>
            </a:p>
            <a:p>
              <a:pPr algn="ctr" eaLnBrk="1" hangingPunct="1"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link</a:t>
              </a:r>
            </a:p>
            <a:p>
              <a:pPr algn="ctr" eaLnBrk="1" hangingPunct="1"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physical</a:t>
              </a:r>
            </a:p>
          </p:txBody>
        </p:sp>
        <p:sp>
          <p:nvSpPr>
            <p:cNvPr id="8237" name="Line 75"/>
            <p:cNvSpPr>
              <a:spLocks noChangeShapeType="1"/>
            </p:cNvSpPr>
            <p:nvPr/>
          </p:nvSpPr>
          <p:spPr bwMode="auto">
            <a:xfrm>
              <a:off x="2737" y="252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8" name="Line 76"/>
            <p:cNvSpPr>
              <a:spLocks noChangeShapeType="1"/>
            </p:cNvSpPr>
            <p:nvPr/>
          </p:nvSpPr>
          <p:spPr bwMode="auto">
            <a:xfrm>
              <a:off x="2737" y="2632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9" name="Line 77"/>
            <p:cNvSpPr>
              <a:spLocks noChangeShapeType="1"/>
            </p:cNvSpPr>
            <p:nvPr/>
          </p:nvSpPr>
          <p:spPr bwMode="auto">
            <a:xfrm>
              <a:off x="2735" y="272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0" name="Line 78"/>
            <p:cNvSpPr>
              <a:spLocks noChangeShapeType="1"/>
            </p:cNvSpPr>
            <p:nvPr/>
          </p:nvSpPr>
          <p:spPr bwMode="auto">
            <a:xfrm>
              <a:off x="2733" y="283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1" name="Rectangle 79"/>
            <p:cNvSpPr>
              <a:spLocks noChangeArrowheads="1"/>
            </p:cNvSpPr>
            <p:nvPr/>
          </p:nvSpPr>
          <p:spPr bwMode="auto">
            <a:xfrm>
              <a:off x="2719" y="2390"/>
              <a:ext cx="518" cy="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2" name="Line 80"/>
            <p:cNvSpPr>
              <a:spLocks noChangeShapeType="1"/>
            </p:cNvSpPr>
            <p:nvPr/>
          </p:nvSpPr>
          <p:spPr bwMode="auto">
            <a:xfrm>
              <a:off x="2737" y="261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3" name="Line 81"/>
            <p:cNvSpPr>
              <a:spLocks noChangeShapeType="1"/>
            </p:cNvSpPr>
            <p:nvPr/>
          </p:nvSpPr>
          <p:spPr bwMode="auto">
            <a:xfrm>
              <a:off x="3226" y="2614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4" name="Rectangle 82"/>
            <p:cNvSpPr>
              <a:spLocks noChangeArrowheads="1"/>
            </p:cNvSpPr>
            <p:nvPr/>
          </p:nvSpPr>
          <p:spPr bwMode="auto">
            <a:xfrm>
              <a:off x="2736" y="1778"/>
              <a:ext cx="490" cy="431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5" name="Rectangle 83"/>
            <p:cNvSpPr>
              <a:spLocks noChangeArrowheads="1"/>
            </p:cNvSpPr>
            <p:nvPr/>
          </p:nvSpPr>
          <p:spPr bwMode="auto">
            <a:xfrm>
              <a:off x="2733" y="2721"/>
              <a:ext cx="489" cy="219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8219" name="Picture 8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1122363"/>
            <a:ext cx="1350963" cy="135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220" name="Picture 8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317625"/>
            <a:ext cx="11430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54300" name="Group 89"/>
          <p:cNvGrpSpPr>
            <a:grpSpLocks/>
          </p:cNvGrpSpPr>
          <p:nvPr/>
        </p:nvGrpSpPr>
        <p:grpSpPr bwMode="auto">
          <a:xfrm>
            <a:off x="5062538" y="5251450"/>
            <a:ext cx="1109662" cy="1095375"/>
            <a:chOff x="-44" y="1473"/>
            <a:chExt cx="981" cy="1105"/>
          </a:xfrm>
        </p:grpSpPr>
        <p:pic>
          <p:nvPicPr>
            <p:cNvPr id="54301" name="Picture 90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302" name="Freeform 9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5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5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0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9967480022634C8FBEBB24F7EDF5A5" ma:contentTypeVersion="4" ma:contentTypeDescription="Create a new document." ma:contentTypeScope="" ma:versionID="ff528db06983ea591edb42719d90bb8f">
  <xsd:schema xmlns:xsd="http://www.w3.org/2001/XMLSchema" xmlns:xs="http://www.w3.org/2001/XMLSchema" xmlns:p="http://schemas.microsoft.com/office/2006/metadata/properties" xmlns:ns2="612c33fe-cb78-4e18-a12b-6e9e5acf2a90" targetNamespace="http://schemas.microsoft.com/office/2006/metadata/properties" ma:root="true" ma:fieldsID="ed9c2169de57cd06ad5a2a3d1b1b6d36" ns2:_="">
    <xsd:import namespace="612c33fe-cb78-4e18-a12b-6e9e5acf2a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2c33fe-cb78-4e18-a12b-6e9e5acf2a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E578B1-AAC6-4172-9A9B-4DA7172EE63B}"/>
</file>

<file path=customXml/itemProps2.xml><?xml version="1.0" encoding="utf-8"?>
<ds:datastoreItem xmlns:ds="http://schemas.openxmlformats.org/officeDocument/2006/customXml" ds:itemID="{6D50C020-B64A-4001-8CE2-2FF1447AFE32}"/>
</file>

<file path=customXml/itemProps3.xml><?xml version="1.0" encoding="utf-8"?>
<ds:datastoreItem xmlns:ds="http://schemas.openxmlformats.org/officeDocument/2006/customXml" ds:itemID="{796FD957-1E46-4DEB-94D5-8CD3ECB6FE5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17366</TotalTime>
  <Words>372</Words>
  <Application>Microsoft Office PowerPoint</Application>
  <PresentationFormat>On-screen Show (4:3)</PresentationFormat>
  <Paragraphs>88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Comic Sans MS</vt:lpstr>
      <vt:lpstr>Gill Sans MT</vt:lpstr>
      <vt:lpstr>Tahoma</vt:lpstr>
      <vt:lpstr>Times New Roman</vt:lpstr>
      <vt:lpstr>Wingdings</vt:lpstr>
      <vt:lpstr>Default Design</vt:lpstr>
      <vt:lpstr>PowerPoint Presentation</vt:lpstr>
      <vt:lpstr>Link layer: introduction</vt:lpstr>
      <vt:lpstr>Link layer: context</vt:lpstr>
      <vt:lpstr>Link layer services</vt:lpstr>
      <vt:lpstr>Link layer services (more)</vt:lpstr>
      <vt:lpstr>Where is the link layer implemented?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HP</cp:lastModifiedBy>
  <cp:revision>512</cp:revision>
  <dcterms:created xsi:type="dcterms:W3CDTF">1999-10-08T19:08:27Z</dcterms:created>
  <dcterms:modified xsi:type="dcterms:W3CDTF">2024-12-26T05:58:10Z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0x0101008E9967480022634C8FBEBB24F7EDF5A5</vt:lpwstr>
  </property>
</Properties>
</file>