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3"/>
  </p:sldMasterIdLst>
  <p:notesMasterIdLst>
    <p:notesMasterId r:id="rId37"/>
  </p:notesMasterIdLst>
  <p:handoutMasterIdLst>
    <p:handoutMasterId r:id="rId38"/>
  </p:handoutMasterIdLst>
  <p:sldIdLst>
    <p:sldId id="257" r:id="rId4"/>
    <p:sldId id="281" r:id="rId5"/>
    <p:sldId id="368" r:id="rId6"/>
    <p:sldId id="342" r:id="rId7"/>
    <p:sldId id="365" r:id="rId8"/>
    <p:sldId id="369" r:id="rId9"/>
    <p:sldId id="370" r:id="rId10"/>
    <p:sldId id="372" r:id="rId11"/>
    <p:sldId id="358" r:id="rId12"/>
    <p:sldId id="371" r:id="rId13"/>
    <p:sldId id="394" r:id="rId14"/>
    <p:sldId id="367" r:id="rId15"/>
    <p:sldId id="377" r:id="rId16"/>
    <p:sldId id="388" r:id="rId17"/>
    <p:sldId id="261" r:id="rId18"/>
    <p:sldId id="386" r:id="rId19"/>
    <p:sldId id="389" r:id="rId20"/>
    <p:sldId id="387" r:id="rId21"/>
    <p:sldId id="390" r:id="rId22"/>
    <p:sldId id="391" r:id="rId23"/>
    <p:sldId id="392" r:id="rId24"/>
    <p:sldId id="260" r:id="rId25"/>
    <p:sldId id="395" r:id="rId26"/>
    <p:sldId id="396" r:id="rId27"/>
    <p:sldId id="397" r:id="rId28"/>
    <p:sldId id="258" r:id="rId29"/>
    <p:sldId id="259" r:id="rId30"/>
    <p:sldId id="266" r:id="rId31"/>
    <p:sldId id="360" r:id="rId32"/>
    <p:sldId id="362" r:id="rId33"/>
    <p:sldId id="375" r:id="rId34"/>
    <p:sldId id="376" r:id="rId35"/>
    <p:sldId id="366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1" autoAdjust="0"/>
    <p:restoredTop sz="79895" autoAdjust="0"/>
  </p:normalViewPr>
  <p:slideViewPr>
    <p:cSldViewPr>
      <p:cViewPr varScale="1">
        <p:scale>
          <a:sx n="67" d="100"/>
          <a:sy n="67" d="100"/>
        </p:scale>
        <p:origin x="16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50" d="100"/>
          <a:sy n="50" d="100"/>
        </p:scale>
        <p:origin x="-1326" y="-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052760B-AEE4-1ECD-0618-37FD0EAC0B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D8BF639-A65C-9822-CB59-53FEABE157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6503A6BE-0739-6811-7349-768B9122EF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A0472C0E-0E45-D8D6-556A-0E361881E2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6C5791-B27F-4162-8002-A86C912279B7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21A70E8-8561-4EBA-6CB8-7F4DF1FAA0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122AD95-3C58-8AF0-7E9C-22C0BF850C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FA15D64-20CC-0A37-E4F7-505D4EDA27B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6717805-5269-7195-FC4B-1D8C99CF88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A1994C6-7DC0-8C9C-70CB-4347CF2B3A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4A3636A-9E52-2B8F-CC0D-2222E90F1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55B12F0-3168-41F0-B185-04A78C7A0B91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56E74BD-5D5D-9D7A-F641-4F812344E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70B171-5FB2-4B70-BBEF-513B5D11B276}" type="slidenum">
              <a:rPr lang="en-US" altLang="en-AU" smtClean="0"/>
              <a:pPr/>
              <a:t>1</a:t>
            </a:fld>
            <a:endParaRPr lang="en-US" altLang="en-AU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77D9BB9-5C26-486B-D034-62FBB9DC88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265435E-B01A-36EA-EED0-DE0A6074D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23C716E-EBF1-8AA3-AF3E-832DCAF4C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24DCF5-272E-4DC0-8F3A-137F42A78A00}" type="slidenum">
              <a:rPr lang="en-US" altLang="en-AU" smtClean="0"/>
              <a:pPr/>
              <a:t>12</a:t>
            </a:fld>
            <a:endParaRPr lang="en-US" altLang="en-AU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3887B8B-D7E5-9367-05DE-8369F8E6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5A432E1-8BDA-2844-BEFD-DF97BDBE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id="{2100D747-AAD0-9327-4E84-399FE218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id="{65519503-E775-2BF8-76FA-0AED3FF41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0727" name="Rectangle 6">
            <a:extLst>
              <a:ext uri="{FF2B5EF4-FFF2-40B4-BE49-F238E27FC236}">
                <a16:creationId xmlns:a16="http://schemas.microsoft.com/office/drawing/2014/main" id="{27C35415-EAE5-2184-1305-B73346A9D8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0728" name="Rectangle 7">
            <a:extLst>
              <a:ext uri="{FF2B5EF4-FFF2-40B4-BE49-F238E27FC236}">
                <a16:creationId xmlns:a16="http://schemas.microsoft.com/office/drawing/2014/main" id="{D412C331-7263-A159-078B-678A5472E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D70F07E-2D37-F224-A893-5714AF631C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493EF-14FE-464E-8651-E4736AA6F434}" type="slidenum">
              <a:rPr lang="en-US" altLang="en-AU" smtClean="0"/>
              <a:pPr/>
              <a:t>13</a:t>
            </a:fld>
            <a:endParaRPr lang="en-US" altLang="en-AU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B8A3A0D-EA97-4A1D-3773-4A7F51E9D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DE3054D-1654-D23A-DBBC-DA3FD5A00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5FE1DBC4-37A2-EBA0-8D72-3742196AF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75F83C74-798B-47F4-0F9C-EE93F019E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2775" name="Rectangle 6">
            <a:extLst>
              <a:ext uri="{FF2B5EF4-FFF2-40B4-BE49-F238E27FC236}">
                <a16:creationId xmlns:a16="http://schemas.microsoft.com/office/drawing/2014/main" id="{00FCCA11-A931-DFB6-6A73-BCEBE7CD9D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A336A708-2F39-63FF-24B6-6229C70D3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D1AAD29A-497E-2F75-9397-6157CF364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8D028F-417B-4BE8-8082-411F0BDCBE47}" type="slidenum">
              <a:rPr lang="en-US" altLang="en-AU" smtClean="0"/>
              <a:pPr/>
              <a:t>14</a:t>
            </a:fld>
            <a:endParaRPr lang="en-US" altLang="en-AU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FD2EC26-81E6-1018-4EC8-98210993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9E51A3B-1E18-B12F-E888-228B6E1C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2E36D4E8-ED30-2B28-F841-87980A227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9B4CA0F8-2545-A449-B1D0-5ECA5EE1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4823" name="Rectangle 6">
            <a:extLst>
              <a:ext uri="{FF2B5EF4-FFF2-40B4-BE49-F238E27FC236}">
                <a16:creationId xmlns:a16="http://schemas.microsoft.com/office/drawing/2014/main" id="{9E66D07D-09F7-C9B4-2882-B43FFC0650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4824" name="Rectangle 7">
            <a:extLst>
              <a:ext uri="{FF2B5EF4-FFF2-40B4-BE49-F238E27FC236}">
                <a16:creationId xmlns:a16="http://schemas.microsoft.com/office/drawing/2014/main" id="{58A8C811-FCFA-60C0-C860-8E0386DD7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6FA3CF5-27BA-A01B-E1F1-CA551B597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A45EEA-E17E-42EA-B8A5-6BED2DA6140A}" type="slidenum">
              <a:rPr lang="en-US" altLang="en-AU" smtClean="0"/>
              <a:pPr/>
              <a:t>16</a:t>
            </a:fld>
            <a:endParaRPr lang="en-US" altLang="en-AU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E29170E-FCBC-4B17-5FEE-05FB2C79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E983BB2-5FD1-371B-CD22-ECB8DAA5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140A6EAC-226E-A997-AF23-5629D13F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C08B89A5-434F-F613-5598-99C1948F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6A86542B-A7BF-B1CB-7527-73FAE44FAB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BED66E08-73AB-139A-87C9-AB6B5798E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The goal of data in the data warehouse is to improve decision making,</a:t>
            </a:r>
          </a:p>
          <a:p>
            <a:pPr defTabSz="912813" eaLnBrk="1" hangingPunct="1"/>
            <a:r>
              <a:rPr lang="en-US" altLang="en-AU" b="1">
                <a:latin typeface="Arial" panose="020B0604020202020204" pitchFamily="34" charset="0"/>
              </a:rPr>
              <a:t>Why subject oriented?</a:t>
            </a:r>
            <a:r>
              <a:rPr lang="en-US" altLang="en-AU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E0CB317-96CF-6CD6-5BAD-088D2A2C62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A73510-0B13-4769-9CEF-23ED77B41CB8}" type="slidenum">
              <a:rPr lang="en-US" altLang="en-AU" smtClean="0"/>
              <a:pPr/>
              <a:t>17</a:t>
            </a:fld>
            <a:endParaRPr lang="en-US" altLang="en-AU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B965BC0-B136-E12E-E283-D01E4F216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40C8FE1-615D-8EE7-62E1-4A1764563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9D74ED3B-098D-C18A-AB07-F85D5C8E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9942" name="Rectangle 5">
            <a:extLst>
              <a:ext uri="{FF2B5EF4-FFF2-40B4-BE49-F238E27FC236}">
                <a16:creationId xmlns:a16="http://schemas.microsoft.com/office/drawing/2014/main" id="{A44FEFC2-93D1-3C25-534C-4C2547C3B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4C4729F0-DDDD-8B52-F23C-119A7C63B4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39944" name="Rectangle 7">
            <a:extLst>
              <a:ext uri="{FF2B5EF4-FFF2-40B4-BE49-F238E27FC236}">
                <a16:creationId xmlns:a16="http://schemas.microsoft.com/office/drawing/2014/main" id="{D4C3C3EC-C88F-5396-898B-4240D614B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The goal of data in the data warehouse is to improve decision making,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998FAE5-B661-D5C5-B466-E526ED9ED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6DBCC9-E378-4F0A-B52D-CF1B472D0173}" type="slidenum">
              <a:rPr lang="en-US" altLang="en-AU" smtClean="0"/>
              <a:pPr/>
              <a:t>18</a:t>
            </a:fld>
            <a:endParaRPr lang="en-US" altLang="en-AU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C23563C-A789-F702-3DAA-D61B4DF6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B1D8EBE-36B1-B9B6-B7AD-654D998A8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459AB55E-DAF2-2561-DA58-C514534F8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D15457B9-A54D-8C3C-28EB-EF5E6AAA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7A372E0E-5341-5617-D385-51F5773A90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7322E1AE-B550-8EF0-4714-E7C2AE986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For example, a transaction system may hold the most recent address of a customer, where a data warehouse can hold all addresses associated with a customer.</a:t>
            </a:r>
          </a:p>
          <a:p>
            <a:pPr defTabSz="912813" eaLnBrk="1" hangingPunct="1"/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endParaRPr lang="en-US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8B6806C-AB36-4E26-D4C7-61A179DC0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132E01-C177-4BCD-96ED-BC28DD2B0A59}" type="slidenum">
              <a:rPr lang="en-US" altLang="en-AU" smtClean="0"/>
              <a:pPr/>
              <a:t>19</a:t>
            </a:fld>
            <a:endParaRPr lang="en-US" altLang="en-AU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EC4AE25-0778-0BD1-3763-4741D5D3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C882AD1-C189-1668-E7C0-23405CD8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4A8B154B-8331-16EC-6384-7881F8DA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3A4D7358-4EC6-31AE-B50B-81CA63695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52E1C2E-7D64-79B3-7018-AB2FDF9B31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F5311704-C802-7A2B-69EB-D54BDC3C8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r>
              <a:rPr lang="en-US" altLang="en-AU" b="1">
                <a:latin typeface="Arial" panose="020B0604020202020204" pitchFamily="34" charset="0"/>
              </a:rPr>
              <a:t>Non volatile: </a:t>
            </a:r>
            <a:r>
              <a:rPr lang="en-US" altLang="en-AU">
                <a:latin typeface="Arial" panose="020B0604020202020204" pitchFamily="34" charset="0"/>
              </a:rPr>
              <a:t>Data updates are commonplace in an operational database; not so in a data warehouse. The data in a data warehouse is primarily for query and analysis.</a:t>
            </a: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endParaRPr lang="en-US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5B5DD8C-283B-B574-89F1-51C121A898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3E8D8B-9CA6-442A-8C21-724B63FCFBF0}" type="slidenum">
              <a:rPr lang="en-US" altLang="en-AU" smtClean="0"/>
              <a:pPr/>
              <a:t>20</a:t>
            </a:fld>
            <a:endParaRPr lang="en-US" altLang="en-AU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B9AB318-8EE6-CFD8-0AAF-187DA7132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A6C5EC5-6491-38C8-414D-DEDF753C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516FBFC8-D5C2-D0E1-7448-BA1222CF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6086" name="Rectangle 5">
            <a:extLst>
              <a:ext uri="{FF2B5EF4-FFF2-40B4-BE49-F238E27FC236}">
                <a16:creationId xmlns:a16="http://schemas.microsoft.com/office/drawing/2014/main" id="{EFE15DA2-EC89-832D-807A-4DBD2F4E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6087" name="Rectangle 6">
            <a:extLst>
              <a:ext uri="{FF2B5EF4-FFF2-40B4-BE49-F238E27FC236}">
                <a16:creationId xmlns:a16="http://schemas.microsoft.com/office/drawing/2014/main" id="{B2B9095B-1415-43D1-ED70-310518EA3F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46088" name="Rectangle 7">
            <a:extLst>
              <a:ext uri="{FF2B5EF4-FFF2-40B4-BE49-F238E27FC236}">
                <a16:creationId xmlns:a16="http://schemas.microsoft.com/office/drawing/2014/main" id="{61D543C8-ECBE-C4F1-5942-002E7B750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B1F1D8D-DE7F-B4B2-52E5-8A8175122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5793F-9AC3-4E1A-AE1A-AB813740EF0C}" type="slidenum">
              <a:rPr lang="en-US" altLang="en-AU" smtClean="0"/>
              <a:pPr/>
              <a:t>21</a:t>
            </a:fld>
            <a:endParaRPr lang="en-US" altLang="en-AU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29C04F8-3B3E-3296-8538-8B6DD711A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07838E8-CA1F-735E-C1C2-691015E24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45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147D39D2-1546-5B74-FBD4-EA0CF86F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8134" name="Rectangle 5">
            <a:extLst>
              <a:ext uri="{FF2B5EF4-FFF2-40B4-BE49-F238E27FC236}">
                <a16:creationId xmlns:a16="http://schemas.microsoft.com/office/drawing/2014/main" id="{34F5C612-3212-5157-1734-E852FC21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48135" name="Rectangle 6">
            <a:extLst>
              <a:ext uri="{FF2B5EF4-FFF2-40B4-BE49-F238E27FC236}">
                <a16:creationId xmlns:a16="http://schemas.microsoft.com/office/drawing/2014/main" id="{06003F62-7795-A346-387F-02F8E8FD76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>
            <a:extLst>
              <a:ext uri="{FF2B5EF4-FFF2-40B4-BE49-F238E27FC236}">
                <a16:creationId xmlns:a16="http://schemas.microsoft.com/office/drawing/2014/main" id="{364DC25F-742B-D0F8-8EEF-046591654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AAD41F8-6BB7-58E0-1F5B-C6ED91150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E903F9-9E1D-4D9B-8307-E849C1223E3A}" type="slidenum">
              <a:rPr lang="en-US" altLang="en-AU" smtClean="0"/>
              <a:pPr/>
              <a:t>29</a:t>
            </a:fld>
            <a:endParaRPr lang="en-US" altLang="en-AU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9451988-8481-8EA6-1545-41A60195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0"/>
            <a:ext cx="297338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44E19C2E-AD41-80A1-47D2-A05770E6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34413"/>
            <a:ext cx="2973387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958" tIns="0" rIns="18958" bIns="0" anchor="b"/>
          <a:lstStyle>
            <a:lvl1pPr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96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en-AU" sz="1000" i="1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B72DEF6-E8F3-C139-70D5-81727286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34413"/>
            <a:ext cx="297021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E423C63D-D3DC-D656-2973-3B756047B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0213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57351" name="Rectangle 6">
            <a:extLst>
              <a:ext uri="{FF2B5EF4-FFF2-40B4-BE49-F238E27FC236}">
                <a16:creationId xmlns:a16="http://schemas.microsoft.com/office/drawing/2014/main" id="{682C5C35-0320-559C-6071-1E6FBE2DBC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>
            <a:solidFill>
              <a:schemeClr val="tx1"/>
            </a:solidFill>
          </a:ln>
        </p:spPr>
      </p:sp>
      <p:sp>
        <p:nvSpPr>
          <p:cNvPr id="57352" name="Rectangle 7">
            <a:extLst>
              <a:ext uri="{FF2B5EF4-FFF2-40B4-BE49-F238E27FC236}">
                <a16:creationId xmlns:a16="http://schemas.microsoft.com/office/drawing/2014/main" id="{E0EE72DB-03C7-0860-D206-4E529339E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627" tIns="45814" rIns="91627" bIns="45814"/>
          <a:lstStyle/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Data storage capacity is increasing. Cost is reducing. To store data is relatively easy. </a:t>
            </a:r>
          </a:p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when u apply for job u give ur cv..so in dwh we take past and look future. But impt thing is this u not just take the past u take domain knowledge and mind to predict future.</a:t>
            </a:r>
          </a:p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whole view of organization. E.g bank has variety of customers, all belong to same bank. Insurance company</a:t>
            </a:r>
          </a:p>
          <a:p>
            <a:pPr defTabSz="912813" eaLnBrk="1" hangingPunct="1"/>
            <a:r>
              <a:rPr lang="en-US" altLang="en-AU">
                <a:latin typeface="Arial" panose="020B0604020202020204" pitchFamily="34" charset="0"/>
              </a:rPr>
              <a:t>bank is losing customers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DD2AACFE-EA10-6952-BB31-32E4B86D3D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32D056-2D67-4D06-A2B9-45808506664A}" type="slidenum">
              <a:rPr lang="en-US" altLang="en-AU" smtClean="0"/>
              <a:pPr/>
              <a:t>2</a:t>
            </a:fld>
            <a:endParaRPr lang="en-US" altLang="en-AU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6947F6E-4808-4160-D8DB-DA3FD77BA6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0AD7716-DC51-A405-8BE9-4AC87D168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0091389B-3A23-B39F-4638-4A7766B7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3C3974-658D-4110-BBAB-5D3AC572D453}" type="slidenum">
              <a:rPr lang="en-US" altLang="en-AU" smtClean="0"/>
              <a:pPr/>
              <a:t>30</a:t>
            </a:fld>
            <a:endParaRPr lang="en-US" altLang="en-AU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8FD91C2-F12D-4945-67D3-0188819337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03336FD-872D-C8D0-8F9C-A7D59A8A9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262CABA-5726-41C7-11C5-3F3CBB00C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20628-B024-41F9-88D6-50F49BD051D9}" type="slidenum">
              <a:rPr lang="en-US" altLang="en-AU" smtClean="0"/>
              <a:pPr/>
              <a:t>31</a:t>
            </a:fld>
            <a:endParaRPr lang="en-US" altLang="en-AU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3C773B8-6D2F-D035-7F95-F64E29F54E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B11A9BB-C104-925F-B368-9FD5C84CC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They are either about listing the contents of tables or running aggregates of values i.e. rather simple and straightforward queries and fairly easy to program.</a:t>
            </a: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The queries follow rather pre-defined paths into the database and are unlikely to come up with something new or abnormal.</a:t>
            </a: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endParaRPr lang="en-US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660863D-00EB-02FA-5221-A8E483D5D1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1C873C-FEA5-445E-9170-5C7BC9B27A66}" type="slidenum">
              <a:rPr lang="en-US" altLang="en-AU" smtClean="0"/>
              <a:pPr/>
              <a:t>32</a:t>
            </a:fld>
            <a:endParaRPr lang="en-US" altLang="en-AU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4FAB777-6928-F8D8-74DD-D041C74061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632DAB7-073B-C339-B7AE-21513533A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3370D10-D7D6-8D26-0603-59B0788D63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2BCAF5-0BC9-4B56-9459-124B58D4F64A}" type="slidenum">
              <a:rPr lang="en-US" altLang="en-AU" smtClean="0"/>
              <a:pPr/>
              <a:t>33</a:t>
            </a:fld>
            <a:endParaRPr lang="en-US" altLang="en-AU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0157890-2325-B22D-B89A-D81388C56E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0CD54135-5B53-507D-8243-B66D0E1DA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9F52DCE-6F3B-57DD-CB29-E3DC4D5F6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346E89-3D64-4470-8BF8-2F51699178D1}" type="slidenum">
              <a:rPr lang="en-US" altLang="en-AU" smtClean="0"/>
              <a:pPr/>
              <a:t>3</a:t>
            </a:fld>
            <a:endParaRPr lang="en-US" altLang="en-A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C2D6EF4-8345-33D7-2EE6-5D9EFE9789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B2B174A-569C-4A6D-4653-503C40548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A73E0B6-1522-B89A-CDBA-614BD7B2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7A5D70-FEBD-489E-BC4F-6CA3C1BB5BEC}" type="slidenum">
              <a:rPr lang="en-US" altLang="en-AU" smtClean="0"/>
              <a:pPr/>
              <a:t>4</a:t>
            </a:fld>
            <a:endParaRPr lang="en-US" altLang="en-A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35DD0AE-28FD-8417-6F1C-6D567A05EC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41E8955-CB4D-3C9A-DB4D-B4966FF9D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3A0125D-B595-CD72-EB2A-CCCEEA34F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553BB7-1796-4184-BE22-39CE6AF78260}" type="slidenum">
              <a:rPr lang="en-US" altLang="en-AU" smtClean="0"/>
              <a:pPr/>
              <a:t>5</a:t>
            </a:fld>
            <a:endParaRPr lang="en-US" altLang="en-A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0FB3216-CB70-4C37-5C1E-0906B2B8D97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9B529F0-D1E3-3656-DFB7-5897A54C8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DASD: disk storage</a:t>
            </a: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DBMS: The purpose of the DBMS was to facilitate the programmer to store and access data on DASD.</a:t>
            </a: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We started run queries.</a:t>
            </a:r>
            <a:br>
              <a:rPr lang="en-US" altLang="en-AU">
                <a:latin typeface="Arial" panose="020B0604020202020204" pitchFamily="34" charset="0"/>
              </a:rPr>
            </a:br>
            <a:br>
              <a:rPr lang="en-US" altLang="en-AU">
                <a:latin typeface="Arial" panose="020B0604020202020204" pitchFamily="34" charset="0"/>
              </a:rPr>
            </a:br>
            <a:endParaRPr lang="en-US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80EB0F6-1DA5-E1BD-C93D-F7025A7108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AA44A0-FF22-4081-8405-2F4D51FD7D14}" type="slidenum">
              <a:rPr lang="en-US" altLang="en-AU" smtClean="0"/>
              <a:pPr/>
              <a:t>6</a:t>
            </a:fld>
            <a:endParaRPr lang="en-US" altLang="en-AU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4BFF074-3FCA-7F75-6BE5-D64F2A299E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61F17F6-C41D-C532-2E25-F3C1AF37F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MIS: is designed for the efficient processing of data or information. used by lower, middle or upper level management.</a:t>
            </a: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DSS: is designed to provide effective analysis relevant to specific situations. support to analysts and decision makers.</a:t>
            </a:r>
          </a:p>
          <a:p>
            <a:pPr eaLnBrk="1" hangingPunct="1"/>
            <a:endParaRPr lang="en-US" altLang="en-AU">
              <a:latin typeface="Arial" panose="020B0604020202020204" pitchFamily="34" charset="0"/>
            </a:endParaRP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While an MIS simply gathers data, a DSS manipulates that data and helps to develop tools that aid in the decision-making process.</a:t>
            </a:r>
          </a:p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Need of such Tool and tech which can be used without prog knowledge.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F2F24DF-D28F-1A45-DE7F-74D9F2D994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035674-ECAE-4ABB-8B90-0E34A792BB6B}" type="slidenum">
              <a:rPr lang="en-US" altLang="en-AU" smtClean="0"/>
              <a:pPr/>
              <a:t>7</a:t>
            </a:fld>
            <a:endParaRPr lang="en-US" altLang="en-AU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7ADB215-AEF4-82E7-243E-EFBB37BFC0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AD21A05-BBAA-A8F5-7BC8-ECA334F63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AU">
                <a:latin typeface="Arial" panose="020B0604020202020204" pitchFamily="34" charset="0"/>
              </a:rPr>
              <a:t>Not only many systems made, mis made, dbs made but replication of data started. Besides this coherence issue started and a problem arises of </a:t>
            </a:r>
            <a:r>
              <a:rPr lang="en-US" altLang="en-AU" b="1">
                <a:latin typeface="Arial" panose="020B0604020202020204" pitchFamily="34" charset="0"/>
              </a:rPr>
              <a:t>crisis of credibility.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62D15F8-3F53-251E-8A80-C2F793F3A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859EA3-66EE-445D-BDAB-EF45BFB6A9B6}" type="slidenum">
              <a:rPr lang="en-US" altLang="en-AU" smtClean="0"/>
              <a:pPr/>
              <a:t>9</a:t>
            </a:fld>
            <a:endParaRPr lang="en-US" altLang="en-AU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0CA6A8D-BF4D-9447-4B68-BD66CE97610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454D1C-8B84-DEF2-9D7D-2160C3EF0D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10F2DA8-B077-5961-7D0A-D9D91A539E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7F00D3-F230-4476-BEF3-C47CB31F57E7}" type="slidenum">
              <a:rPr lang="en-US" altLang="en-AU" smtClean="0"/>
              <a:pPr/>
              <a:t>10</a:t>
            </a:fld>
            <a:endParaRPr lang="en-US" altLang="en-AU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F0ACFFE-8177-E34A-B13B-295AA0525C6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D9D7833-9391-3C35-1620-18D980654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12813" eaLnBrk="1" hangingPunct="1"/>
            <a:endParaRPr lang="en-AU" altLang="en-A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F17FE7-3CB2-FCFF-BBEF-CA7DE325396A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C949D54-628A-E135-00E5-06BAFFB6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0075AE-80BC-7B51-AFE5-4A22358C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3D99C0-2330-45E0-6229-C79F48C3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7128-445A-4D20-B08E-433185F85400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18144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D0FC-B580-5692-3D62-4A36878A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BDE5-D3A9-2E7D-0582-EC3D9E8C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C397-FE22-17CC-E78F-0E1A15B2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A78722-A93C-4B45-BEB3-756BA321E148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42396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225E6-5E57-D145-1E02-DF2BA6C3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4402-A3E2-B184-2C4D-108A7178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7E41-CF8A-2665-C20C-57490BD0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EE648-33B4-405B-BDD7-13E9BC40D676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830797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5613" y="273050"/>
            <a:ext cx="8226425" cy="5822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97B65-9304-6BB6-5CBB-1A5D667B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5613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A4FD5-C23E-6E95-92E6-A935EEF4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34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C02B-137F-0D0E-C7D9-67F2FB7F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205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DAF52-2234-4564-9411-FBA68C2ED5D2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64905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8B3E-3B06-FC39-2F2A-32260287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8076-0EDB-95DC-FFDF-70D9D043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86B4-1B3D-B865-8E2C-54C91F9C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D3313-F440-4A05-AFC9-D6212AB850D1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5286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AE4268-ED73-1DE9-E312-CB131DE0C052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9A908B-36D8-59D4-93F6-04E61E9E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C6F0A5-06CD-8DE7-DC79-D765B32B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5A4668-DAF2-4F2D-B97B-0A922B09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9AADC-B016-4CA7-964C-5AEB6C0DD8CE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3121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FBB856-FDB8-4683-B295-3E89A09F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91F4F9-06FF-2704-3096-893E31EA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0225A2-CF58-948E-91CC-360045EA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53BAD-E90F-4E3F-921C-52E209C01213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2165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881493-578F-F565-EE44-8C61685409AC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4964AC5-7885-257F-BA10-FED85CE8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B1869A37-2102-5398-E94B-58EBF11F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D61FBBBE-D103-04B8-7756-0EE0A84D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1AAD1-0F1B-4F62-BCB1-C0F3A58AC8B5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85721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1087611-39A9-5284-9CB5-4B54C6BE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38DBC1C-A0E6-6150-1230-22366118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602EABE-6A03-A278-08B9-E897AC1F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B65BC-FF00-4EC3-B663-6F7AB1C44921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249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9A5EDE-9090-1E40-6E96-0EC9D326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1C3DFB-DA98-87C6-43EF-C1A147FC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D8D8C2-902D-F753-F135-4FDB1E00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4B833-1D8C-4F8E-ABE6-40864C3319EC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41926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33BF6-0408-F4ED-BD88-FD001FE9FA73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4CAA5B2-5D9F-A4C7-F6CE-FD51CE9C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82F3EE7-7656-C04D-3F2B-0CC4D5F7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91853E0-C8BA-2DDB-5B67-AEDA46CB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6A28-DEC7-4024-890A-BBC5672EAB7F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51263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77B770C-3B7E-86A7-244B-D8882FA6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F205E7-8F0D-7B4F-78A0-5F1AA8F5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C5B304-0DDE-4EDB-4FC6-D93F92BE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0898-F7F5-48D9-ADB9-E048D42D636D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238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68309E3-794F-C67E-36AB-2126065E3FD0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091E7-841A-E809-F5B1-09C5119F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A709F43E-796C-1F1E-CC42-D025B658D7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AU"/>
              <a:t>Click to edit Master text styles</a:t>
            </a:r>
          </a:p>
          <a:p>
            <a:pPr lvl="1"/>
            <a:r>
              <a:rPr lang="en-US" altLang="en-AU"/>
              <a:t>Second level</a:t>
            </a:r>
          </a:p>
          <a:p>
            <a:pPr lvl="2"/>
            <a:r>
              <a:rPr lang="en-US" altLang="en-AU"/>
              <a:t>Third level</a:t>
            </a:r>
          </a:p>
          <a:p>
            <a:pPr lvl="3"/>
            <a:r>
              <a:rPr lang="en-US" altLang="en-AU"/>
              <a:t>Fourth level</a:t>
            </a:r>
          </a:p>
          <a:p>
            <a:pPr lvl="4"/>
            <a:r>
              <a:rPr lang="en-US" altLang="en-AU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21228F-1DB1-D3E6-D13F-4C06F8F60CB3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BC2C-61BB-6861-F525-4C9192E70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B6904-6C61-CE9E-539E-02731F14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DWH-Ahsan Abdullah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9043-983A-F5D2-517C-9EC766C0D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CCE52D-38D1-4DAF-95D1-7A94DE11CDB7}" type="slidenum">
              <a:rPr lang="en-US" altLang="en-PK"/>
              <a:pPr>
                <a:defRPr/>
              </a:pPr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9" r:id="rId2"/>
    <p:sldLayoutId id="2147484017" r:id="rId3"/>
    <p:sldLayoutId id="2147484010" r:id="rId4"/>
    <p:sldLayoutId id="2147484018" r:id="rId5"/>
    <p:sldLayoutId id="2147484011" r:id="rId6"/>
    <p:sldLayoutId id="2147484012" r:id="rId7"/>
    <p:sldLayoutId id="2147484019" r:id="rId8"/>
    <p:sldLayoutId id="2147484013" r:id="rId9"/>
    <p:sldLayoutId id="2147484014" r:id="rId10"/>
    <p:sldLayoutId id="2147484015" r:id="rId11"/>
    <p:sldLayoutId id="214748402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5BA1894-3E2C-F46A-DB41-BC5604A2D9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914400"/>
          </a:xfrm>
        </p:spPr>
        <p:txBody>
          <a:bodyPr>
            <a:normAutofit fontScale="90000"/>
          </a:bodyPr>
          <a:lstStyle/>
          <a:p>
            <a:pPr algn="ctr" defTabSz="930275" eaLnBrk="1" fontAlgn="auto" hangingPunct="1">
              <a:spcAft>
                <a:spcPts val="0"/>
              </a:spcAft>
              <a:defRPr/>
            </a:pPr>
            <a:r>
              <a:rPr lang="en-US" sz="6000" dirty="0"/>
              <a:t>Data Warehousing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177C621-3A3B-56A2-B09E-CEDDE0EAD4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2514600"/>
            <a:ext cx="9144000" cy="685800"/>
          </a:xfrm>
        </p:spPr>
        <p:txBody>
          <a:bodyPr rtlCol="0">
            <a:normAutofit fontScale="85000" lnSpcReduction="20000"/>
          </a:bodyPr>
          <a:lstStyle/>
          <a:p>
            <a:pPr algn="ctr" defTabSz="9302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4000" dirty="0">
                <a:solidFill>
                  <a:schemeClr val="tx2"/>
                </a:solidFill>
              </a:rPr>
              <a:t>Lecture-1</a:t>
            </a:r>
          </a:p>
          <a:p>
            <a:pPr algn="ctr" defTabSz="9302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dirty="0"/>
              <a:t>Introduction</a:t>
            </a:r>
          </a:p>
        </p:txBody>
      </p:sp>
      <p:sp>
        <p:nvSpPr>
          <p:cNvPr id="9220" name="Rectangle 71">
            <a:extLst>
              <a:ext uri="{FF2B5EF4-FFF2-40B4-BE49-F238E27FC236}">
                <a16:creationId xmlns:a16="http://schemas.microsoft.com/office/drawing/2014/main" id="{D972983E-660F-789D-F920-D65D72B4AA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219018-5080-46A1-9097-C564A2526512}" type="slidenum">
              <a:rPr lang="en-US" altLang="en-AU" smtClean="0">
                <a:solidFill>
                  <a:srgbClr val="FFFFFF"/>
                </a:solidFill>
              </a:rPr>
              <a:pPr/>
              <a:t>1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22445F-2701-36B2-57FD-185B6AB8D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algn="ctr" defTabSz="930275" eaLnBrk="1" fontAlgn="auto" hangingPunct="1">
              <a:spcAft>
                <a:spcPts val="0"/>
              </a:spcAft>
              <a:defRPr/>
            </a:pPr>
            <a:r>
              <a:rPr lang="en-US" dirty="0"/>
              <a:t>Crisis of Credibility</a:t>
            </a:r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B397EA07-FFC5-A851-F960-62E31831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90513" indent="-290513" defTabSz="930275" eaLnBrk="1" hangingPunct="1"/>
            <a:endParaRPr lang="en-US" altLang="en-AU" b="1"/>
          </a:p>
          <a:p>
            <a:pPr marL="290513" indent="-290513" defTabSz="930275" eaLnBrk="1" hangingPunct="1"/>
            <a:r>
              <a:rPr lang="en-US" altLang="en-AU"/>
              <a:t>Department-A which uses a different set of data sources, external reports etc. as compared to Department-B comes with a different answer sales up by 10%, as compared to the</a:t>
            </a:r>
            <a:br>
              <a:rPr lang="en-US" altLang="en-AU"/>
            </a:br>
            <a:r>
              <a:rPr lang="en-US" altLang="en-AU"/>
              <a:t>Department-B i.e. sales down by 10%. </a:t>
            </a:r>
          </a:p>
          <a:p>
            <a:pPr marL="290513" indent="-290513" defTabSz="930275" eaLnBrk="1" hangingPunct="1"/>
            <a:r>
              <a:rPr lang="en-US" altLang="en-AU"/>
              <a:t>This is a typical example of the crisis in credibility because both departments got different view of the business using different sources.</a:t>
            </a:r>
            <a:br>
              <a:rPr lang="en-US" altLang="en-AU"/>
            </a:br>
            <a:br>
              <a:rPr lang="en-US" altLang="en-AU"/>
            </a:br>
            <a:br>
              <a:rPr lang="en-US" altLang="en-AU"/>
            </a:br>
            <a:br>
              <a:rPr lang="en-US" altLang="en-AU"/>
            </a:br>
            <a:br>
              <a:rPr lang="en-US" altLang="en-AU"/>
            </a:br>
            <a:br>
              <a:rPr lang="en-US" altLang="en-AU"/>
            </a:br>
            <a:br>
              <a:rPr lang="en-US" altLang="en-AU"/>
            </a:br>
            <a:endParaRPr lang="en-US" altLang="en-AU"/>
          </a:p>
          <a:p>
            <a:pPr marL="290513" indent="-290513" defTabSz="930275" eaLnBrk="1" hangingPunct="1"/>
            <a:endParaRPr lang="en-US" altLang="en-AU"/>
          </a:p>
          <a:p>
            <a:pPr marL="290513" indent="-290513" defTabSz="930275" eaLnBrk="1" hangingPunct="1"/>
            <a:endParaRPr lang="en-US" altLang="en-AU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ADDF91E9-2B63-7975-528E-6807BA0D4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6945B-EFA9-46BA-8209-699C55C36633}" type="slidenum">
              <a:rPr lang="en-US" altLang="en-AU" smtClean="0">
                <a:solidFill>
                  <a:srgbClr val="FFFFFF"/>
                </a:solidFill>
              </a:rPr>
              <a:pPr/>
              <a:t>10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F10-2339-642C-9C9D-70F83360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What is a Data Warehouse?</a:t>
            </a:r>
            <a:b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endParaRPr lang="en-PK" dirty="0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6D54595-CC78-04DA-8058-1BB6A7CCF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AU" i="1">
                <a:solidFill>
                  <a:srgbClr val="000000"/>
                </a:solidFill>
                <a:cs typeface="Arial" panose="020B0604020202020204" pitchFamily="34" charset="0"/>
              </a:rPr>
              <a:t>A data warehouse is a relational database system businesses use to store data for </a:t>
            </a:r>
            <a:r>
              <a:rPr lang="en-GB" altLang="en-AU" b="1" i="1">
                <a:solidFill>
                  <a:srgbClr val="000000"/>
                </a:solidFill>
                <a:cs typeface="Arial" panose="020B0604020202020204" pitchFamily="34" charset="0"/>
              </a:rPr>
              <a:t>querying and analytics </a:t>
            </a:r>
            <a:r>
              <a:rPr lang="en-GB" altLang="en-AU" i="1">
                <a:solidFill>
                  <a:srgbClr val="000000"/>
                </a:solidFill>
                <a:cs typeface="Arial" panose="020B0604020202020204" pitchFamily="34" charset="0"/>
              </a:rPr>
              <a:t>and managing </a:t>
            </a:r>
            <a:r>
              <a:rPr lang="en-GB" altLang="en-AU" b="1" i="1">
                <a:solidFill>
                  <a:srgbClr val="000000"/>
                </a:solidFill>
                <a:cs typeface="Arial" panose="020B0604020202020204" pitchFamily="34" charset="0"/>
              </a:rPr>
              <a:t>historical records</a:t>
            </a:r>
            <a:r>
              <a:rPr lang="en-GB" altLang="en-AU" i="1">
                <a:solidFill>
                  <a:srgbClr val="000000"/>
                </a:solidFill>
                <a:cs typeface="Arial" panose="020B0604020202020204" pitchFamily="34" charset="0"/>
              </a:rPr>
              <a:t>. It acts as a central repository for data gathered from transactional databases.</a:t>
            </a:r>
          </a:p>
          <a:p>
            <a:endParaRPr lang="en-AU" altLang="en-AU"/>
          </a:p>
        </p:txBody>
      </p:sp>
      <p:pic>
        <p:nvPicPr>
          <p:cNvPr id="28676" name="Picture 2" descr="data warehouse layout">
            <a:extLst>
              <a:ext uri="{FF2B5EF4-FFF2-40B4-BE49-F238E27FC236}">
                <a16:creationId xmlns:a16="http://schemas.microsoft.com/office/drawing/2014/main" id="{84692956-3B72-ADF5-BE27-659C7426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03588"/>
            <a:ext cx="59436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36C84B3A-0B4A-227C-DA3D-AAF2C026C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2264C48-0F59-B1A9-276B-C093BA17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0"/>
            <a:ext cx="9144000" cy="3581400"/>
          </a:xfrm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AU" sz="4400"/>
              <a:t>A </a:t>
            </a:r>
            <a:r>
              <a:rPr lang="en-US" altLang="en-AU" sz="4400" u="sng"/>
              <a:t>complete repository </a:t>
            </a:r>
            <a:r>
              <a:rPr lang="en-US" altLang="en-AU" sz="4400"/>
              <a:t>of </a:t>
            </a:r>
            <a:r>
              <a:rPr lang="en-US" altLang="en-AU" sz="4400" u="sng"/>
              <a:t>historical</a:t>
            </a:r>
            <a:r>
              <a:rPr lang="en-US" altLang="en-AU" sz="4400"/>
              <a:t> corporate data extracted from </a:t>
            </a:r>
            <a:r>
              <a:rPr lang="en-US" altLang="en-AU" sz="4400" u="sng"/>
              <a:t>transaction systems </a:t>
            </a:r>
            <a:r>
              <a:rPr lang="en-US" altLang="en-AU" sz="4400"/>
              <a:t>that is available for </a:t>
            </a:r>
            <a:r>
              <a:rPr lang="en-US" altLang="en-AU" sz="4400" u="sng"/>
              <a:t>ad-hoc</a:t>
            </a:r>
            <a:r>
              <a:rPr lang="en-US" altLang="en-AU" sz="4400"/>
              <a:t> access by </a:t>
            </a:r>
            <a:r>
              <a:rPr lang="en-US" altLang="en-AU" sz="4400" u="sng"/>
              <a:t>knowledge workers</a:t>
            </a:r>
            <a:r>
              <a:rPr lang="en-US" altLang="en-AU" sz="4400"/>
              <a:t>.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9A7439AD-E161-1A25-A517-417C264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13BBCB-0FEB-4EE6-A7CC-D67A5379DB0D}" type="slidenum">
              <a:rPr lang="en-US" altLang="en-AU" smtClean="0">
                <a:solidFill>
                  <a:srgbClr val="FFFFFF"/>
                </a:solidFill>
              </a:rPr>
              <a:pPr/>
              <a:t>12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58E096C7-5E30-C761-9DBF-B58CB751E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79B854BA-0C85-16C2-DD1B-7282363E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86106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 b="1"/>
              <a:t>Complete repository</a:t>
            </a:r>
            <a:br>
              <a:rPr lang="en-US" altLang="en-AU"/>
            </a:br>
            <a:r>
              <a:rPr lang="en-US" altLang="en-AU"/>
              <a:t>• All the data is present from all the branches/outlets of the </a:t>
            </a:r>
            <a:br>
              <a:rPr lang="en-US" altLang="en-AU"/>
            </a:br>
            <a:r>
              <a:rPr lang="en-US" altLang="en-AU"/>
              <a:t>  business.</a:t>
            </a:r>
            <a:br>
              <a:rPr lang="en-US" altLang="en-AU"/>
            </a:br>
            <a:r>
              <a:rPr lang="en-US" altLang="en-AU"/>
              <a:t>• Even the archived data may be brought online.</a:t>
            </a:r>
            <a:br>
              <a:rPr lang="en-US" altLang="en-AU"/>
            </a:br>
            <a:r>
              <a:rPr lang="en-US" altLang="en-AU"/>
              <a:t>• Data from arcane and old systems is also brought online.</a:t>
            </a:r>
            <a:br>
              <a:rPr lang="en-US" altLang="en-AU"/>
            </a:br>
            <a:endParaRPr lang="en-US" altLang="en-AU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 sz="2800" b="1"/>
              <a:t>Transaction System</a:t>
            </a:r>
          </a:p>
          <a:p>
            <a:pPr lvl="1" eaLnBrk="1" hangingPunct="1"/>
            <a:r>
              <a:rPr lang="en-US" altLang="en-AU"/>
              <a:t>	</a:t>
            </a:r>
            <a:r>
              <a:rPr lang="en-US" altLang="en-AU" sz="2400"/>
              <a:t>Management Information System (MIS)</a:t>
            </a:r>
          </a:p>
          <a:p>
            <a:pPr lvl="1" eaLnBrk="1" hangingPunct="1"/>
            <a:r>
              <a:rPr lang="en-US" altLang="en-AU" sz="2400"/>
              <a:t> 	Could be typed sheets (NOT transaction system)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AU" sz="180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AU" b="1"/>
              <a:t>Ad-Hoc access</a:t>
            </a:r>
          </a:p>
          <a:p>
            <a:pPr lvl="1" eaLnBrk="1" hangingPunct="1"/>
            <a:r>
              <a:rPr lang="en-US" altLang="en-AU"/>
              <a:t>	D</a:t>
            </a:r>
            <a:r>
              <a:rPr lang="en-US" altLang="en-AU" sz="2400"/>
              <a:t>ose not have a certain access pattern.</a:t>
            </a:r>
          </a:p>
          <a:p>
            <a:pPr lvl="1" eaLnBrk="1" hangingPunct="1"/>
            <a:r>
              <a:rPr lang="en-US" altLang="en-AU" sz="2400"/>
              <a:t> 	Queries not known in advance. </a:t>
            </a:r>
          </a:p>
          <a:p>
            <a:pPr lvl="1" eaLnBrk="1" hangingPunct="1"/>
            <a:r>
              <a:rPr lang="en-US" altLang="en-AU" sz="2400"/>
              <a:t>	Difficult to write SQL in advance.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AU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/>
              <a:t>	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ADBC0E12-54D6-7FF7-5ECF-890A1936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F34BEF-18DF-4C00-90FB-A7E0E6DDBBC2}" type="slidenum">
              <a:rPr lang="en-US" altLang="en-AU" smtClean="0">
                <a:solidFill>
                  <a:srgbClr val="FFFFFF"/>
                </a:solidFill>
              </a:rPr>
              <a:pPr/>
              <a:t>13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0CA35FD-43FA-7FC5-9662-C438F2130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Another Definition: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50753FAF-6203-8DDB-3D4C-B516FAA00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AU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AU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AU" sz="2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 sz="2800"/>
              <a:t>  A data warehouse is a </a:t>
            </a:r>
            <a:r>
              <a:rPr lang="en-US" altLang="en-AU" sz="2800" i="1"/>
              <a:t>subject-oriented</a:t>
            </a:r>
            <a:r>
              <a:rPr lang="en-US" altLang="en-AU" sz="2800"/>
              <a:t>, </a:t>
            </a:r>
            <a:r>
              <a:rPr lang="en-US" altLang="en-AU" sz="2800" i="1"/>
              <a:t>integrated</a:t>
            </a:r>
            <a:r>
              <a:rPr lang="en-US" altLang="en-AU" sz="2800"/>
              <a:t>, </a:t>
            </a:r>
            <a:r>
              <a:rPr lang="en-US" altLang="en-AU" sz="2800" i="1"/>
              <a:t>time-variant</a:t>
            </a:r>
            <a:r>
              <a:rPr lang="en-US" altLang="en-AU" sz="2800"/>
              <a:t> and </a:t>
            </a:r>
            <a:r>
              <a:rPr lang="en-US" altLang="en-AU" sz="2800" i="1"/>
              <a:t>non-volatile</a:t>
            </a:r>
            <a:r>
              <a:rPr lang="en-US" altLang="en-AU" sz="2800"/>
              <a:t> collection of data in support of management's decision making process.</a:t>
            </a:r>
            <a:endParaRPr lang="en-US" altLang="en-AU"/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472D10BF-95D2-95FA-4270-D148E5BA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368DC9-82D4-44A0-89A4-C2189528CB67}" type="slidenum">
              <a:rPr lang="en-US" altLang="en-AU" smtClean="0">
                <a:solidFill>
                  <a:srgbClr val="FFFFFF"/>
                </a:solidFill>
              </a:rPr>
              <a:pPr/>
              <a:t>14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3D78-A3C7-DE0E-C767-1E6900D3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Characteristics of Data warehouse</a:t>
            </a:r>
            <a:br>
              <a:rPr lang="en-GB" b="1" dirty="0">
                <a:solidFill>
                  <a:srgbClr val="222222"/>
                </a:solidFill>
                <a:latin typeface="Source Sans Pro" panose="020B0503030403020204" pitchFamily="34" charset="0"/>
              </a:rPr>
            </a:br>
            <a:endParaRPr lang="en-PK" dirty="0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ED5C025-383D-21A5-82C4-07E9781A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AU">
                <a:solidFill>
                  <a:srgbClr val="222222"/>
                </a:solidFill>
              </a:rPr>
              <a:t>Data Warehouse Concepts have following characteristics:</a:t>
            </a:r>
          </a:p>
          <a:p>
            <a:r>
              <a:rPr lang="en-GB" altLang="en-AU">
                <a:solidFill>
                  <a:srgbClr val="222222"/>
                </a:solidFill>
              </a:rPr>
              <a:t>Subject-Oriented</a:t>
            </a:r>
          </a:p>
          <a:p>
            <a:r>
              <a:rPr lang="en-GB" altLang="en-AU">
                <a:solidFill>
                  <a:srgbClr val="222222"/>
                </a:solidFill>
              </a:rPr>
              <a:t>Integrated</a:t>
            </a:r>
          </a:p>
          <a:p>
            <a:r>
              <a:rPr lang="en-GB" altLang="en-AU">
                <a:solidFill>
                  <a:srgbClr val="222222"/>
                </a:solidFill>
              </a:rPr>
              <a:t>Time-variant</a:t>
            </a:r>
          </a:p>
          <a:p>
            <a:r>
              <a:rPr lang="en-GB" altLang="en-AU">
                <a:solidFill>
                  <a:srgbClr val="222222"/>
                </a:solidFill>
              </a:rPr>
              <a:t>Non-volatile</a:t>
            </a:r>
          </a:p>
          <a:p>
            <a:endParaRPr lang="en-AU" altLang="en-A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42D9C62B-8095-A62F-8390-F7E2BE99C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1F492993-BAAA-1B70-2D82-371509C5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AU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 sz="2800" b="1"/>
              <a:t>Subject oriented:</a:t>
            </a:r>
            <a:br>
              <a:rPr lang="en-US" altLang="en-AU" sz="2800"/>
            </a:br>
            <a:r>
              <a:rPr lang="en-US" altLang="en-AU" sz="2800"/>
              <a:t>A data warehouse can be used to analyze a particular subject area. For example, sales, customer, products can be a particular subject.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AU" sz="2800" b="1"/>
          </a:p>
          <a:p>
            <a:pPr eaLnBrk="1" hangingPunct="1">
              <a:buFont typeface="Wingdings" panose="05000000000000000000" pitchFamily="2" charset="2"/>
              <a:buNone/>
            </a:pPr>
            <a:br>
              <a:rPr lang="en-US" altLang="en-AU" sz="2800"/>
            </a:br>
            <a:br>
              <a:rPr lang="en-US" altLang="en-AU" sz="2800"/>
            </a:br>
            <a:br>
              <a:rPr lang="en-US" altLang="en-AU" sz="2800"/>
            </a:br>
            <a:br>
              <a:rPr lang="en-US" altLang="en-AU" sz="2800"/>
            </a:br>
            <a:endParaRPr lang="en-US" altLang="en-AU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469EF51B-B88F-C463-D430-976C49F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2CA9B1-110A-4B1D-80ED-285388118CB2}" type="slidenum">
              <a:rPr lang="en-US" altLang="en-AU" smtClean="0">
                <a:solidFill>
                  <a:srgbClr val="FFFFFF"/>
                </a:solidFill>
              </a:rPr>
              <a:pPr/>
              <a:t>16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36869" name="Picture 5">
            <a:extLst>
              <a:ext uri="{FF2B5EF4-FFF2-40B4-BE49-F238E27FC236}">
                <a16:creationId xmlns:a16="http://schemas.microsoft.com/office/drawing/2014/main" id="{9BB02D0D-7F37-9444-9875-0F04B0F2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002338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14BF7BBF-161B-CB2B-C562-22F0DF60C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652B7B8B-B040-A8F4-26A0-C62FD2CE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AU" sz="2800" b="1"/>
              <a:t>Integrated: </a:t>
            </a:r>
          </a:p>
          <a:p>
            <a:pPr eaLnBrk="1" hangingPunct="1"/>
            <a:r>
              <a:rPr lang="en-US" altLang="en-AU" sz="2800"/>
              <a:t>loaded from different sources that store the</a:t>
            </a:r>
            <a:br>
              <a:rPr lang="en-US" altLang="en-AU" sz="2800"/>
            </a:br>
            <a:r>
              <a:rPr lang="en-US" altLang="en-AU" sz="2800"/>
              <a:t>data in different formats.</a:t>
            </a:r>
          </a:p>
          <a:p>
            <a:pPr eaLnBrk="1" hangingPunct="1"/>
            <a:r>
              <a:rPr lang="en-US" altLang="en-AU" sz="2800"/>
              <a:t>checked, cleansed and transformed into a unified format to allow easy and fast access.</a:t>
            </a:r>
            <a:br>
              <a:rPr lang="en-US" altLang="en-AU" sz="2800"/>
            </a:br>
            <a:br>
              <a:rPr lang="en-US" altLang="en-AU" sz="2800"/>
            </a:br>
            <a:br>
              <a:rPr lang="en-US" altLang="en-AU" sz="2800"/>
            </a:br>
            <a:br>
              <a:rPr lang="en-US" altLang="en-AU" sz="2800"/>
            </a:br>
            <a:endParaRPr lang="en-US" altLang="en-AU"/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C16BB495-21C9-1DD6-3428-EC0F41F9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DA6FEC-ACBC-4571-8942-744251C2F9E4}" type="slidenum">
              <a:rPr lang="en-US" altLang="en-AU" smtClean="0">
                <a:solidFill>
                  <a:srgbClr val="FFFFFF"/>
                </a:solidFill>
              </a:rPr>
              <a:pPr/>
              <a:t>17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A22C48AD-D1C3-5646-724A-3DB48F93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5149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86ED7B88-2931-CA47-DA0F-0920D3CBF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9F39F43E-70CE-5281-BF99-FCED92085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1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b="1" dirty="0"/>
              <a:t>Time variant: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/>
              <a:t>-Historical data is kept in a data warehouse.</a:t>
            </a:r>
            <a:br>
              <a:rPr lang="en-US" sz="2800" dirty="0"/>
            </a:br>
            <a:r>
              <a:rPr lang="en-US" sz="2800" dirty="0"/>
              <a:t>- records that are created as of some moment in</a:t>
            </a:r>
            <a:br>
              <a:rPr lang="en-US" sz="2800" dirty="0"/>
            </a:br>
            <a:r>
              <a:rPr lang="en-US" sz="2800" dirty="0"/>
              <a:t>time.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/>
              <a:t>-data warehouse as the data is loaded; the moment</a:t>
            </a:r>
            <a:br>
              <a:rPr lang="en-US" sz="2800" dirty="0"/>
            </a:br>
            <a:r>
              <a:rPr lang="en-US" sz="2800" dirty="0"/>
              <a:t>becomes its time stamp.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4F30B5E9-915C-46CB-881B-5E7049E6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7B15A4-AA6A-496A-891F-12638EBE998A}" type="slidenum">
              <a:rPr lang="en-US" altLang="en-AU" smtClean="0">
                <a:solidFill>
                  <a:srgbClr val="FFFFFF"/>
                </a:solidFill>
              </a:rPr>
              <a:pPr/>
              <a:t>18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32D8E746-1461-25B5-DECD-F8680A5C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89363"/>
            <a:ext cx="6345238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2AEEF6FC-4180-5A25-DA98-B4D8B82EE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4EB63860-FF71-A754-59DA-49ACE6BED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1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b="1" dirty="0"/>
              <a:t>Non-volatile:</a:t>
            </a:r>
            <a:br>
              <a:rPr lang="en-US" sz="2800" dirty="0"/>
            </a:br>
            <a:r>
              <a:rPr lang="en-US" sz="2800" dirty="0"/>
              <a:t>after insertion data is neither changed nor removed.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4B002375-5BBD-C7DC-5614-14653889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65E9A2-F0D2-41E1-AF84-669A7EB256C6}" type="slidenum">
              <a:rPr lang="en-US" altLang="en-AU" smtClean="0">
                <a:solidFill>
                  <a:srgbClr val="FFFFFF"/>
                </a:solidFill>
              </a:rPr>
              <a:pPr/>
              <a:t>19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43013" name="Picture 2">
            <a:extLst>
              <a:ext uri="{FF2B5EF4-FFF2-40B4-BE49-F238E27FC236}">
                <a16:creationId xmlns:a16="http://schemas.microsoft.com/office/drawing/2014/main" id="{10FB9A6D-FD91-D342-4839-668F936F2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71713"/>
            <a:ext cx="5938838" cy="351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C8772968-D687-261E-03D5-DD551480D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Reference Books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70D0801-8B6C-71A2-CA00-F6433032D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038600"/>
          </a:xfrm>
        </p:spPr>
        <p:txBody>
          <a:bodyPr/>
          <a:lstStyle/>
          <a:p>
            <a:pPr marL="914400" lvl="1" indent="-457200" eaLnBrk="1" hangingPunct="1"/>
            <a:endParaRPr lang="en-US" altLang="en-AU" sz="2400"/>
          </a:p>
          <a:p>
            <a:pPr marL="914400" lvl="1" indent="-457200" eaLnBrk="1" hangingPunct="1"/>
            <a:r>
              <a:rPr lang="en-US" altLang="en-AU" sz="2400"/>
              <a:t>W. H. Inmon, </a:t>
            </a:r>
            <a:r>
              <a:rPr lang="en-US" altLang="en-AU" sz="2400" b="1"/>
              <a:t>Building the Data Warehouse 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AU" sz="2400" b="1"/>
              <a:t>	(Second Edition), </a:t>
            </a:r>
            <a:r>
              <a:rPr lang="en-US" altLang="en-AU" sz="2400"/>
              <a:t>John Wiley &amp; Sons Inc., NY.</a:t>
            </a:r>
          </a:p>
          <a:p>
            <a:pPr marL="914400" lvl="1" indent="-457200" eaLnBrk="1" hangingPunct="1"/>
            <a:endParaRPr lang="en-US" altLang="en-AU" sz="2400"/>
          </a:p>
          <a:p>
            <a:pPr marL="914400" lvl="1" indent="-457200" eaLnBrk="1" hangingPunct="1"/>
            <a:r>
              <a:rPr lang="en-US" altLang="en-AU" sz="2400"/>
              <a:t>Paulraj Ponniah, </a:t>
            </a:r>
            <a:r>
              <a:rPr lang="en-US" altLang="en-AU" sz="2400" b="1"/>
              <a:t>Data Warehousing Fundamentals, </a:t>
            </a:r>
          </a:p>
          <a:p>
            <a:pPr marL="914400" lvl="1" indent="-457200" eaLnBrk="1" hangingPunct="1">
              <a:buFont typeface="Wingdings" panose="05000000000000000000" pitchFamily="2" charset="2"/>
              <a:buNone/>
            </a:pPr>
            <a:r>
              <a:rPr lang="en-US" altLang="en-AU" sz="2400"/>
              <a:t>	John Wiley &amp; Sons Inc., NY.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732DD012-B457-95FE-44E4-3F2CD5DD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30B87-1F25-4C3B-A292-3C2842B8DC4D}" type="slidenum">
              <a:rPr lang="en-US" altLang="en-AU" smtClean="0">
                <a:solidFill>
                  <a:srgbClr val="FFFFFF"/>
                </a:solidFill>
              </a:rPr>
              <a:pPr/>
              <a:t>2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50C2625E-E943-5293-EACD-FDD87D833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What is a Data Warehouse?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F2077C67-4E8D-92AC-BD4F-BDE868712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14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b="1" dirty="0"/>
              <a:t>Granularity</a:t>
            </a:r>
          </a:p>
          <a:p>
            <a:pPr marL="0" indent="0" eaLnBrk="1" hangingPunct="1">
              <a:buFont typeface="Arial" charset="0"/>
              <a:buNone/>
              <a:defRPr/>
            </a:pPr>
            <a:endParaRPr lang="en-US" sz="2800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800" dirty="0"/>
              <a:t>Data granularity in a data warehouse refers to the level of detail.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FBAAF8FE-6E64-385C-0ABA-50555783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80CF26-8BC8-40AB-894B-467EA79DF3D2}" type="slidenum">
              <a:rPr lang="en-US" altLang="en-AU" smtClean="0">
                <a:solidFill>
                  <a:srgbClr val="FFFFFF"/>
                </a:solidFill>
              </a:rPr>
              <a:pPr/>
              <a:t>20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9B1531A0-551F-BD5A-03D7-8823DC37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770096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F64506F9-D3F3-464B-2423-717D644E4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200" b="1" dirty="0"/>
              <a:t>THREE DATA LEVELS IN A BANKING DATA WAREHOUSE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F89D56AB-A454-0BD0-3C4D-03A3991F8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1400" dirty="0"/>
          </a:p>
          <a:p>
            <a:pPr marL="0" indent="0" eaLnBrk="1" hangingPunct="1">
              <a:buFont typeface="Arial" charset="0"/>
              <a:buNone/>
              <a:defRPr/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DCD35149-AC57-A5EC-C0D5-D35CAA21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D542CD-A15D-401C-B13B-A8CDAB33843F}" type="slidenum">
              <a:rPr lang="en-US" altLang="en-AU" smtClean="0">
                <a:solidFill>
                  <a:srgbClr val="FFFFFF"/>
                </a:solidFill>
              </a:rPr>
              <a:pPr/>
              <a:t>21</a:t>
            </a:fld>
            <a:endParaRPr lang="en-US" altLang="en-AU">
              <a:solidFill>
                <a:srgbClr val="FFFFFF"/>
              </a:solidFill>
            </a:endParaRPr>
          </a:p>
        </p:txBody>
      </p:sp>
      <p:pic>
        <p:nvPicPr>
          <p:cNvPr id="47109" name="Picture 2">
            <a:extLst>
              <a:ext uri="{FF2B5EF4-FFF2-40B4-BE49-F238E27FC236}">
                <a16:creationId xmlns:a16="http://schemas.microsoft.com/office/drawing/2014/main" id="{66C153C5-15EF-351F-C08F-5679E0C2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8675"/>
            <a:ext cx="8305800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C83E-0580-0FB6-A9E0-AC7A6DE5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OLAP &amp; OLTP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B6D099-F318-5BEB-8C0C-F9E97EC651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524000"/>
          <a:ext cx="8001000" cy="4578350"/>
        </p:xfrm>
        <a:graphic>
          <a:graphicData uri="http://schemas.openxmlformats.org/drawingml/2006/table">
            <a:tbl>
              <a:tblPr/>
              <a:tblGrid>
                <a:gridCol w="398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578"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OLAP (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analytical processing)</a:t>
                      </a:r>
                      <a:endParaRPr lang="en-GB" sz="1800" b="0" dirty="0">
                        <a:effectLst/>
                      </a:endParaRP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effectLst/>
                        </a:rPr>
                        <a:t>OLTP (</a:t>
                      </a:r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transaction processing)</a:t>
                      </a:r>
                      <a:endParaRPr lang="en-GB" sz="1800" b="0" dirty="0">
                        <a:effectLst/>
                      </a:endParaRP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545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Conducts complex data analysis for smart decision making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Conducts large transactions by multiple users in real-time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193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Designed for use by data scientists and knowledge workers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Designed for frontline workers such as bank tellers, cashiers, and front desk officials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841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Data source has multiple schemas to support complex queries from current and historical data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Relies on traditional database management systems to accommodate massive data volumes in real-time transactions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193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effectLst/>
                        </a:rPr>
                        <a:t>Requires read-intensive workloads and involves large data sets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effectLst/>
                        </a:rPr>
                        <a:t>Workloads are based on simple read-and-write operations via Structured Query Language (SQL)</a:t>
                      </a:r>
                    </a:p>
                  </a:txBody>
                  <a:tcPr marL="57005" marR="59380" marT="35628" marB="3562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F2F1-F9A8-66B1-0925-940D1F24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000000"/>
                </a:solidFill>
                <a:latin typeface="Open Sans" panose="020B0606030504020204" pitchFamily="34" charset="0"/>
              </a:rPr>
              <a:t>OLAP &amp; OLTP (cont..)</a:t>
            </a:r>
            <a:endParaRPr lang="en-AU" dirty="0"/>
          </a:p>
        </p:txBody>
      </p:sp>
      <p:pic>
        <p:nvPicPr>
          <p:cNvPr id="50179" name="Content Placeholder 6">
            <a:extLst>
              <a:ext uri="{FF2B5EF4-FFF2-40B4-BE49-F238E27FC236}">
                <a16:creationId xmlns:a16="http://schemas.microsoft.com/office/drawing/2014/main" id="{28B3846A-AD99-1F8D-F605-6755C8748D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828800"/>
            <a:ext cx="8215313" cy="3505200"/>
          </a:xfrm>
        </p:spPr>
      </p:pic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269295EA-3D64-AEAB-198E-CDD49BE4C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84D66D-26F5-4383-A36E-3A721A3ADF2A}" type="slidenum">
              <a:rPr lang="en-US" altLang="LID4096" smtClean="0">
                <a:solidFill>
                  <a:srgbClr val="FFFFFF"/>
                </a:solidFill>
              </a:rPr>
              <a:pPr/>
              <a:t>23</a:t>
            </a:fld>
            <a:endParaRPr lang="en-US" altLang="LID4096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C311-E045-E1B5-269C-BD6C55D2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Activity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2E0F-3C74-0CCA-F02B-8EE83A32C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Example Scenarios: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Scenario 1</a:t>
            </a:r>
            <a:r>
              <a:rPr lang="en-US" dirty="0"/>
              <a:t>: A bank processes a customer's withdrawal request in real-time. </a:t>
            </a:r>
            <a:r>
              <a:rPr lang="en-US" i="1" dirty="0"/>
              <a:t>(?)</a:t>
            </a:r>
            <a:endParaRPr lang="en-US" dirty="0"/>
          </a:p>
          <a:p>
            <a:pPr>
              <a:defRPr/>
            </a:pPr>
            <a:r>
              <a:rPr lang="en-US" b="1" dirty="0"/>
              <a:t>Scenario 2</a:t>
            </a:r>
            <a:r>
              <a:rPr lang="en-US" dirty="0"/>
              <a:t>: An executive analyzes sales data from the past year to decide on next season’s inventory. </a:t>
            </a:r>
            <a:r>
              <a:rPr lang="en-US" i="1" dirty="0"/>
              <a:t>(?)</a:t>
            </a:r>
            <a:endParaRPr lang="en-US" dirty="0"/>
          </a:p>
          <a:p>
            <a:pPr>
              <a:defRPr/>
            </a:pPr>
            <a:r>
              <a:rPr lang="en-US" b="1" dirty="0"/>
              <a:t>Scenario 3</a:t>
            </a:r>
            <a:r>
              <a:rPr lang="en-US" dirty="0"/>
              <a:t>: A hospital updates a patient's record after a check-up. </a:t>
            </a:r>
            <a:r>
              <a:rPr lang="en-US" i="1" dirty="0"/>
              <a:t>(?)</a:t>
            </a:r>
            <a:endParaRPr lang="en-US" dirty="0"/>
          </a:p>
          <a:p>
            <a:pPr>
              <a:defRPr/>
            </a:pPr>
            <a:r>
              <a:rPr lang="en-US" b="1" dirty="0"/>
              <a:t>Scenario 4</a:t>
            </a:r>
            <a:r>
              <a:rPr lang="en-US" dirty="0"/>
              <a:t>: A marketing team analyzes customer purchasing patterns over the last five years to tailor future promotions. </a:t>
            </a:r>
            <a:r>
              <a:rPr lang="en-US" i="1" dirty="0"/>
              <a:t>(?)</a:t>
            </a:r>
            <a:endParaRPr lang="en-US" dirty="0"/>
          </a:p>
          <a:p>
            <a:pPr>
              <a:defRPr/>
            </a:pPr>
            <a:endParaRPr lang="en-AU" dirty="0"/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19D39319-5E92-6E54-DDB2-A4AE046BF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BDE178-8C63-481B-939A-BF0DB3BE9A57}" type="slidenum">
              <a:rPr lang="en-US" altLang="LID4096" smtClean="0">
                <a:solidFill>
                  <a:srgbClr val="FFFFFF"/>
                </a:solidFill>
              </a:rPr>
              <a:pPr/>
              <a:t>24</a:t>
            </a:fld>
            <a:endParaRPr lang="en-US" altLang="LID4096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54BF-7D2A-B440-4D70-B45C80B1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Activity</a:t>
            </a:r>
            <a:endParaRPr lang="en-AU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D40EE2ED-5F47-C320-EC59-3A35113E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Example Scenarios:</a:t>
            </a:r>
          </a:p>
          <a:p>
            <a:r>
              <a:rPr lang="en-US" altLang="en-US" b="1"/>
              <a:t>Scenario 1</a:t>
            </a:r>
            <a:r>
              <a:rPr lang="en-US" altLang="en-US"/>
              <a:t>: A bank processes a customer's withdrawal request in real-time. </a:t>
            </a:r>
            <a:r>
              <a:rPr lang="en-US" altLang="en-US" i="1"/>
              <a:t>(OLTP)</a:t>
            </a:r>
            <a:endParaRPr lang="en-US" altLang="en-US"/>
          </a:p>
          <a:p>
            <a:r>
              <a:rPr lang="en-US" altLang="en-US" b="1"/>
              <a:t>Scenario 2</a:t>
            </a:r>
            <a:r>
              <a:rPr lang="en-US" altLang="en-US"/>
              <a:t>: An executive analyzes sales data from the past year to decide on next season’s inventory. </a:t>
            </a:r>
            <a:r>
              <a:rPr lang="en-US" altLang="en-US" i="1"/>
              <a:t>(OLAP)</a:t>
            </a:r>
            <a:endParaRPr lang="en-US" altLang="en-US"/>
          </a:p>
          <a:p>
            <a:r>
              <a:rPr lang="en-US" altLang="en-US" b="1"/>
              <a:t>Scenario 3</a:t>
            </a:r>
            <a:r>
              <a:rPr lang="en-US" altLang="en-US"/>
              <a:t>: A hospital updates a patient's record after a check-up. </a:t>
            </a:r>
            <a:r>
              <a:rPr lang="en-US" altLang="en-US" i="1"/>
              <a:t>(OLTP)</a:t>
            </a:r>
            <a:endParaRPr lang="en-US" altLang="en-US"/>
          </a:p>
          <a:p>
            <a:r>
              <a:rPr lang="en-US" altLang="en-US" b="1"/>
              <a:t>Scenario 4</a:t>
            </a:r>
            <a:r>
              <a:rPr lang="en-US" altLang="en-US"/>
              <a:t>: A marketing team analyzes customer purchasing patterns over the last five years to tailor future promotions. </a:t>
            </a:r>
            <a:r>
              <a:rPr lang="en-US" altLang="en-US" i="1"/>
              <a:t>(OLAP)</a:t>
            </a:r>
            <a:endParaRPr lang="en-US" altLang="en-US"/>
          </a:p>
          <a:p>
            <a:endParaRPr lang="en-AU" altLang="en-US"/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A59C2595-B393-E624-E028-B83883805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723F2-D9CA-4CAC-8250-E990F1B82707}" type="slidenum">
              <a:rPr lang="en-US" altLang="LID4096" smtClean="0">
                <a:solidFill>
                  <a:srgbClr val="FFFFFF"/>
                </a:solidFill>
              </a:rPr>
              <a:pPr/>
              <a:t>25</a:t>
            </a:fld>
            <a:endParaRPr lang="en-US" altLang="LID4096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9BE9-5F81-B6D3-5B01-E4022E5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solidFill>
                  <a:srgbClr val="747474"/>
                </a:solidFill>
                <a:latin typeface="Open Sans" panose="020B0606030504020204" pitchFamily="34" charset="0"/>
              </a:rPr>
              <a:t>Purpose</a:t>
            </a:r>
            <a:endParaRPr lang="en-PK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271537B-99B6-9101-FF67-D8DE28AC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AU">
                <a:solidFill>
                  <a:srgbClr val="747474"/>
                </a:solidFill>
                <a:latin typeface="Open Sans" panose="020B0606030504020204" pitchFamily="34" charset="0"/>
              </a:rPr>
              <a:t>To store historical data in an organized form to facilitate data analysis and reporting.</a:t>
            </a:r>
            <a:endParaRPr lang="en-AU" alt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12A6-F057-ADF2-E89C-30EC2732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K" dirty="0"/>
              <a:t>scope</a:t>
            </a:r>
          </a:p>
        </p:txBody>
      </p:sp>
      <p:sp>
        <p:nvSpPr>
          <p:cNvPr id="54275" name="Content Placeholder 5">
            <a:extLst>
              <a:ext uri="{FF2B5EF4-FFF2-40B4-BE49-F238E27FC236}">
                <a16:creationId xmlns:a16="http://schemas.microsoft.com/office/drawing/2014/main" id="{DEC18318-6E10-A4D0-7CA7-92CB6516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AU"/>
              <a:t>Stores data from multiple sources.</a:t>
            </a:r>
          </a:p>
          <a:p>
            <a:endParaRPr lang="en-AU" altLang="en-A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D552-8439-B82D-46DF-3A73224C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b="1" dirty="0">
                <a:solidFill>
                  <a:srgbClr val="1F1F1F"/>
                </a:solidFill>
                <a:latin typeface="Source Sans Pro" panose="020B0503030403020204" pitchFamily="34" charset="0"/>
              </a:rPr>
              <a:t>Data warehouse benefits</a:t>
            </a:r>
            <a:br>
              <a:rPr lang="en-GB" b="1" dirty="0">
                <a:solidFill>
                  <a:srgbClr val="1F1F1F"/>
                </a:solidFill>
                <a:latin typeface="Source Sans Pro" panose="020B0503030403020204" pitchFamily="34" charset="0"/>
              </a:rPr>
            </a:br>
            <a:endParaRPr lang="en-PK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C35C7ABC-7C28-BC58-A11C-53850F34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GB" altLang="en-AU" dirty="0">
                <a:solidFill>
                  <a:srgbClr val="1F1F1F"/>
                </a:solidFill>
              </a:rPr>
              <a:t>Data warehouses provide many benefits to businesses. Some of the most common benefits include: 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Provide a stable, centralized repository for large amounts of historical data 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Improve business processes and decision-making with actionable insights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Increase a business’s overall return on investment (ROI)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Improve data quality 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Enhance BI performance and capabilities by drawing on multiple sources</a:t>
            </a:r>
          </a:p>
          <a:p>
            <a:pPr>
              <a:defRPr/>
            </a:pPr>
            <a:r>
              <a:rPr lang="en-GB" altLang="en-AU" dirty="0">
                <a:solidFill>
                  <a:srgbClr val="1F1F1F"/>
                </a:solidFill>
              </a:rPr>
              <a:t>Provide access to historical data business-wide</a:t>
            </a:r>
          </a:p>
          <a:p>
            <a:pPr>
              <a:defRPr/>
            </a:pPr>
            <a:endParaRPr lang="en-AU" altLang="en-A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FADAB8B7-C27B-F1EC-56AB-897C90144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067800" cy="639763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Why a Data Warehouse (DWH)?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4477AE8C-601B-0FE4-B968-FFA8AC323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556625" cy="48006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AU"/>
              <a:t>Data recording and storage is growing.</a:t>
            </a:r>
          </a:p>
          <a:p>
            <a:pPr eaLnBrk="1" hangingPunct="1"/>
            <a:endParaRPr lang="en-US" altLang="en-AU"/>
          </a:p>
          <a:p>
            <a:pPr eaLnBrk="1" hangingPunct="1"/>
            <a:r>
              <a:rPr lang="en-US" altLang="en-AU"/>
              <a:t>History is excellent predictor of the future.</a:t>
            </a:r>
          </a:p>
          <a:p>
            <a:pPr eaLnBrk="1" hangingPunct="1"/>
            <a:endParaRPr lang="en-US" altLang="en-AU"/>
          </a:p>
          <a:p>
            <a:pPr eaLnBrk="1" hangingPunct="1"/>
            <a:r>
              <a:rPr lang="en-US" altLang="en-AU"/>
              <a:t>Gives total view of the organization.</a:t>
            </a:r>
          </a:p>
          <a:p>
            <a:pPr eaLnBrk="1" hangingPunct="1"/>
            <a:endParaRPr lang="en-US" altLang="en-AU"/>
          </a:p>
          <a:p>
            <a:pPr eaLnBrk="1" hangingPunct="1"/>
            <a:r>
              <a:rPr lang="en-US" altLang="en-AU"/>
              <a:t>Intelligent decision-support is required for decision-making.</a:t>
            </a:r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264A2044-AA39-818C-3FA8-4493996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A336C9-3705-4B26-A02F-23F53D60D9AA}" type="slidenum">
              <a:rPr lang="en-US" altLang="en-AU" smtClean="0">
                <a:solidFill>
                  <a:srgbClr val="FFFFFF"/>
                </a:solidFill>
              </a:rPr>
              <a:pPr/>
              <a:t>29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>
            <a:extLst>
              <a:ext uri="{FF2B5EF4-FFF2-40B4-BE49-F238E27FC236}">
                <a16:creationId xmlns:a16="http://schemas.microsoft.com/office/drawing/2014/main" id="{B29107E4-62F4-1490-434F-B4B7E8CAF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 lIns="92075" tIns="46038" rIns="92075" bIns="46038" anchorCtr="0">
            <a:normAutofit fontScale="90000"/>
          </a:bodyPr>
          <a:lstStyle/>
          <a:p>
            <a:pPr algn="ctr" defTabSz="930275" eaLnBrk="1" fontAlgn="auto" hangingPunct="1">
              <a:spcAft>
                <a:spcPts val="0"/>
              </a:spcAft>
              <a:defRPr/>
            </a:pPr>
            <a:r>
              <a:rPr lang="en-US" dirty="0"/>
              <a:t>The need</a:t>
            </a:r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FF7AEBF5-2B13-F628-5F01-8E282C56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 marL="290513" indent="-290513" defTabSz="930275" eaLnBrk="1" hangingPunct="1"/>
            <a:endParaRPr lang="en-US" altLang="en-AU" b="1"/>
          </a:p>
          <a:p>
            <a:pPr marL="290513" indent="-290513" defTabSz="930275" eaLnBrk="1" hangingPunct="1"/>
            <a:r>
              <a:rPr lang="en-US" altLang="en-AU" b="1"/>
              <a:t>Data</a:t>
            </a:r>
            <a:r>
              <a:rPr lang="en-US" altLang="en-AU"/>
              <a:t>: Data is defined as numerical or other facts represented or recorded in a form suitable for</a:t>
            </a:r>
            <a:br>
              <a:rPr lang="en-US" altLang="en-AU"/>
            </a:br>
            <a:r>
              <a:rPr lang="en-US" altLang="en-AU"/>
              <a:t>processing by computers.</a:t>
            </a:r>
            <a:br>
              <a:rPr lang="en-US" altLang="en-AU"/>
            </a:br>
            <a:br>
              <a:rPr lang="en-US" altLang="en-AU"/>
            </a:br>
            <a:r>
              <a:rPr lang="en-US" altLang="en-AU" b="1"/>
              <a:t>Information</a:t>
            </a:r>
            <a:r>
              <a:rPr lang="en-US" altLang="en-AU"/>
              <a:t>: is processed data that is meaningful. For example the current balance, items sold, money made etc.</a:t>
            </a:r>
            <a:br>
              <a:rPr lang="en-US" altLang="en-AU"/>
            </a:br>
            <a:br>
              <a:rPr lang="en-US" altLang="en-AU"/>
            </a:br>
            <a:r>
              <a:rPr lang="en-US" altLang="en-AU" b="1"/>
              <a:t>Knowledge</a:t>
            </a:r>
            <a:r>
              <a:rPr lang="en-US" altLang="en-AU"/>
              <a:t>: Knowledge, is an application of information and data.</a:t>
            </a:r>
          </a:p>
          <a:p>
            <a:pPr marL="290513" indent="-290513" defTabSz="930275" eaLnBrk="1" hangingPunct="1"/>
            <a:endParaRPr lang="en-US" altLang="en-AU"/>
          </a:p>
          <a:p>
            <a:pPr marL="290513" indent="-290513" defTabSz="930275" eaLnBrk="1" hangingPunct="1"/>
            <a:br>
              <a:rPr lang="en-US" altLang="en-AU"/>
            </a:br>
            <a:br>
              <a:rPr lang="en-US" altLang="en-AU"/>
            </a:br>
            <a:endParaRPr lang="en-US" altLang="en-AU"/>
          </a:p>
          <a:p>
            <a:pPr marL="290513" indent="-290513" defTabSz="930275" eaLnBrk="1" hangingPunct="1"/>
            <a:endParaRPr lang="en-US" altLang="en-AU"/>
          </a:p>
          <a:p>
            <a:pPr marL="290513" indent="-290513" defTabSz="930275" eaLnBrk="1" hangingPunct="1"/>
            <a:endParaRPr lang="en-US" altLang="en-AU"/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EDEB79B2-FBBA-2D77-B42E-7E4D606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2361A1-2126-4286-B972-87191085A4B7}" type="slidenum">
              <a:rPr lang="en-US" altLang="en-AU" smtClean="0">
                <a:solidFill>
                  <a:srgbClr val="FFFFFF"/>
                </a:solidFill>
              </a:rPr>
              <a:pPr/>
              <a:t>3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D29B2945-329E-2B30-61B4-AA96720F9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Reason-1:</a:t>
            </a:r>
            <a:r>
              <a:rPr lang="en-US" dirty="0"/>
              <a:t> Why a Data Warehouse?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46B962FB-7AE5-154C-99A2-CFE2007AC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6425" cy="5486400"/>
          </a:xfrm>
        </p:spPr>
        <p:txBody>
          <a:bodyPr/>
          <a:lstStyle/>
          <a:p>
            <a:pPr eaLnBrk="1" hangingPunct="1"/>
            <a:r>
              <a:rPr lang="en-US" altLang="en-AU"/>
              <a:t>Size of Data Sets are going up .</a:t>
            </a:r>
          </a:p>
          <a:p>
            <a:pPr eaLnBrk="1" hangingPunct="1"/>
            <a:r>
              <a:rPr lang="en-US" altLang="en-AU"/>
              <a:t>Cost of data storage is coming down .</a:t>
            </a:r>
          </a:p>
          <a:p>
            <a:pPr lvl="1" eaLnBrk="1" hangingPunct="1"/>
            <a:endParaRPr lang="en-US" altLang="en-AU" sz="1000"/>
          </a:p>
          <a:p>
            <a:pPr lvl="1" eaLnBrk="1" hangingPunct="1"/>
            <a:r>
              <a:rPr lang="en-US" altLang="en-AU"/>
              <a:t>The amount of data average business collects and stores is </a:t>
            </a:r>
            <a:r>
              <a:rPr lang="en-US" altLang="en-AU" b="1"/>
              <a:t>doubling every year</a:t>
            </a:r>
            <a:r>
              <a:rPr lang="en-US" altLang="en-AU"/>
              <a:t> </a:t>
            </a:r>
            <a:endParaRPr lang="en-US" altLang="en-AU" sz="1800"/>
          </a:p>
          <a:p>
            <a:pPr lvl="1" eaLnBrk="1" hangingPunct="1"/>
            <a:endParaRPr lang="en-US" altLang="en-AU" sz="1800"/>
          </a:p>
          <a:p>
            <a:pPr lvl="1" eaLnBrk="1" hangingPunct="1"/>
            <a:endParaRPr lang="en-US" altLang="en-AU" sz="800"/>
          </a:p>
          <a:p>
            <a:pPr lvl="1" eaLnBrk="1" hangingPunct="1"/>
            <a:r>
              <a:rPr lang="en-US" altLang="en-AU"/>
              <a:t>Total hardware and software cost to store and manage 1 Mbyte of data </a:t>
            </a:r>
          </a:p>
          <a:p>
            <a:pPr lvl="2" eaLnBrk="1" hangingPunct="1"/>
            <a:r>
              <a:rPr lang="en-US" altLang="en-AU"/>
              <a:t>1990:  ~ $15</a:t>
            </a:r>
          </a:p>
          <a:p>
            <a:pPr lvl="2" eaLnBrk="1" hangingPunct="1"/>
            <a:r>
              <a:rPr lang="en-US" altLang="en-AU"/>
              <a:t>2002:  ~ ¢15 (Down 100 times) </a:t>
            </a:r>
          </a:p>
          <a:p>
            <a:pPr lvl="2" eaLnBrk="1" hangingPunct="1"/>
            <a:r>
              <a:rPr lang="en-US" altLang="en-AU"/>
              <a:t>By 2007: &lt; ¢1 (Down 150 times)</a:t>
            </a:r>
            <a:endParaRPr lang="en-US" altLang="en-AU" sz="700"/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A8A246C7-B4DF-52A0-F34B-42D64B8A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08C71B-B39E-4D1F-9A29-96091AF38A0C}" type="slidenum">
              <a:rPr lang="en-US" altLang="en-AU" smtClean="0">
                <a:solidFill>
                  <a:srgbClr val="FFFFFF"/>
                </a:solidFill>
              </a:rPr>
              <a:pPr/>
              <a:t>30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>
            <a:extLst>
              <a:ext uri="{FF2B5EF4-FFF2-40B4-BE49-F238E27FC236}">
                <a16:creationId xmlns:a16="http://schemas.microsoft.com/office/drawing/2014/main" id="{70432657-DFC6-40A9-74BD-329BDFEFD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Reason-2:</a:t>
            </a:r>
            <a:r>
              <a:rPr lang="en-US" dirty="0"/>
              <a:t> Why a Data Warehouse?</a:t>
            </a:r>
          </a:p>
        </p:txBody>
      </p:sp>
      <p:sp>
        <p:nvSpPr>
          <p:cNvPr id="60419" name="Slide Number Placeholder 5">
            <a:extLst>
              <a:ext uri="{FF2B5EF4-FFF2-40B4-BE49-F238E27FC236}">
                <a16:creationId xmlns:a16="http://schemas.microsoft.com/office/drawing/2014/main" id="{FE417AAD-CF2F-3316-4146-B326DEF3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68466-5252-43F2-9023-44D9666C5B05}" type="slidenum">
              <a:rPr lang="en-US" altLang="en-AU" smtClean="0">
                <a:solidFill>
                  <a:srgbClr val="FFFFFF"/>
                </a:solidFill>
              </a:rPr>
              <a:pPr/>
              <a:t>31</a:t>
            </a:fld>
            <a:endParaRPr lang="en-US" altLang="en-AU">
              <a:solidFill>
                <a:srgbClr val="FFFFFF"/>
              </a:solidFill>
            </a:endParaRPr>
          </a:p>
        </p:txBody>
      </p:sp>
      <p:grpSp>
        <p:nvGrpSpPr>
          <p:cNvPr id="301065" name="Group 9">
            <a:extLst>
              <a:ext uri="{FF2B5EF4-FFF2-40B4-BE49-F238E27FC236}">
                <a16:creationId xmlns:a16="http://schemas.microsoft.com/office/drawing/2014/main" id="{25CC4858-D43C-4B5F-833E-1F549C67364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120775"/>
            <a:ext cx="5791200" cy="4979988"/>
            <a:chOff x="96" y="1825"/>
            <a:chExt cx="2880" cy="2351"/>
          </a:xfrm>
        </p:grpSpPr>
        <p:grpSp>
          <p:nvGrpSpPr>
            <p:cNvPr id="60421" name="Group 10">
              <a:extLst>
                <a:ext uri="{FF2B5EF4-FFF2-40B4-BE49-F238E27FC236}">
                  <a16:creationId xmlns:a16="http://schemas.microsoft.com/office/drawing/2014/main" id="{2D388833-6AE0-0446-B41A-3F24130AD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064"/>
              <a:ext cx="2880" cy="2112"/>
              <a:chOff x="96" y="2064"/>
              <a:chExt cx="2880" cy="2112"/>
            </a:xfrm>
          </p:grpSpPr>
          <p:sp>
            <p:nvSpPr>
              <p:cNvPr id="60423" name="Rectangle 11">
                <a:extLst>
                  <a:ext uri="{FF2B5EF4-FFF2-40B4-BE49-F238E27FC236}">
                    <a16:creationId xmlns:a16="http://schemas.microsoft.com/office/drawing/2014/main" id="{0CBB7566-4DFB-8652-F021-D9428A856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112"/>
                <a:ext cx="2736" cy="20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AU" altLang="en-AU"/>
              </a:p>
            </p:txBody>
          </p:sp>
          <p:sp>
            <p:nvSpPr>
              <p:cNvPr id="60424" name="Rectangle 12">
                <a:extLst>
                  <a:ext uri="{FF2B5EF4-FFF2-40B4-BE49-F238E27FC236}">
                    <a16:creationId xmlns:a16="http://schemas.microsoft.com/office/drawing/2014/main" id="{AC5F2F72-B3A4-42C5-0071-C1FC479CD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064"/>
                <a:ext cx="2880" cy="1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AU" sz="2400" b="1"/>
                  <a:t>List of all items that were sold last month?</a:t>
                </a:r>
              </a:p>
              <a:p>
                <a:endParaRPr lang="en-US" altLang="en-AU" sz="2400" b="1"/>
              </a:p>
              <a:p>
                <a:r>
                  <a:rPr lang="en-US" altLang="en-AU" sz="2400" b="1"/>
                  <a:t>List of all items purchased by Sana?</a:t>
                </a:r>
              </a:p>
              <a:p>
                <a:endParaRPr lang="en-US" altLang="en-AU" sz="2400" b="1">
                  <a:solidFill>
                    <a:schemeClr val="hlink"/>
                  </a:solidFill>
                </a:endParaRPr>
              </a:p>
              <a:p>
                <a:r>
                  <a:rPr lang="en-US" altLang="en-AU" sz="2400" b="1"/>
                  <a:t>The total sales of the last month grouped by branch?</a:t>
                </a:r>
              </a:p>
              <a:p>
                <a:endParaRPr lang="en-US" altLang="en-AU" sz="2400" b="1"/>
              </a:p>
              <a:p>
                <a:r>
                  <a:rPr lang="en-US" altLang="en-AU" sz="2400" b="1"/>
                  <a:t>How many sales transactions occurred during the month of January?</a:t>
                </a:r>
              </a:p>
            </p:txBody>
          </p:sp>
        </p:grpSp>
        <p:sp>
          <p:nvSpPr>
            <p:cNvPr id="301069" name="Text Box 13">
              <a:extLst>
                <a:ext uri="{FF2B5EF4-FFF2-40B4-BE49-F238E27FC236}">
                  <a16:creationId xmlns:a16="http://schemas.microsoft.com/office/drawing/2014/main" id="{C30B112C-8DD0-E014-9390-5C543EE42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825"/>
              <a:ext cx="1488" cy="24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DBMS Approach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E71E016C-1F74-6417-5DD9-7388A6F99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Reason-2:</a:t>
            </a:r>
            <a:r>
              <a:rPr lang="en-US"/>
              <a:t> Why a Data Warehouse?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4CC91A06-33F3-3B71-687B-2FFA77AB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2D5391-B713-40C2-B65C-6A477DDA80FE}" type="slidenum">
              <a:rPr lang="en-US" altLang="en-AU" smtClean="0">
                <a:solidFill>
                  <a:srgbClr val="FFFFFF"/>
                </a:solidFill>
              </a:rPr>
              <a:pPr/>
              <a:t>32</a:t>
            </a:fld>
            <a:endParaRPr lang="en-US" altLang="en-AU">
              <a:solidFill>
                <a:srgbClr val="FFFFFF"/>
              </a:solidFill>
            </a:endParaRPr>
          </a:p>
        </p:txBody>
      </p:sp>
      <p:grpSp>
        <p:nvGrpSpPr>
          <p:cNvPr id="62468" name="Group 13">
            <a:extLst>
              <a:ext uri="{FF2B5EF4-FFF2-40B4-BE49-F238E27FC236}">
                <a16:creationId xmlns:a16="http://schemas.microsoft.com/office/drawing/2014/main" id="{2A7EEF22-C214-DA3D-1AC4-2BB1CDD2B02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042988"/>
            <a:ext cx="5943600" cy="5053012"/>
            <a:chOff x="1296" y="657"/>
            <a:chExt cx="3744" cy="3183"/>
          </a:xfrm>
        </p:grpSpPr>
        <p:grpSp>
          <p:nvGrpSpPr>
            <p:cNvPr id="62469" name="Group 4">
              <a:extLst>
                <a:ext uri="{FF2B5EF4-FFF2-40B4-BE49-F238E27FC236}">
                  <a16:creationId xmlns:a16="http://schemas.microsoft.com/office/drawing/2014/main" id="{2DB82842-4F3A-6927-F216-9A3BC406A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79"/>
              <a:ext cx="3744" cy="2861"/>
              <a:chOff x="2880" y="2064"/>
              <a:chExt cx="2880" cy="2112"/>
            </a:xfrm>
          </p:grpSpPr>
          <p:sp>
            <p:nvSpPr>
              <p:cNvPr id="62471" name="Rectangle 5">
                <a:extLst>
                  <a:ext uri="{FF2B5EF4-FFF2-40B4-BE49-F238E27FC236}">
                    <a16:creationId xmlns:a16="http://schemas.microsoft.com/office/drawing/2014/main" id="{8F86D03C-DEE9-0CFF-5B6D-70B66A882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112"/>
                <a:ext cx="2736" cy="206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AU" altLang="en-AU"/>
              </a:p>
            </p:txBody>
          </p:sp>
          <p:sp>
            <p:nvSpPr>
              <p:cNvPr id="62472" name="Rectangle 6">
                <a:extLst>
                  <a:ext uri="{FF2B5EF4-FFF2-40B4-BE49-F238E27FC236}">
                    <a16:creationId xmlns:a16="http://schemas.microsoft.com/office/drawing/2014/main" id="{DE90AD01-BDA9-5289-1E22-AE34437B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64"/>
                <a:ext cx="2880" cy="2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AU" sz="2400" b="1"/>
                  <a:t>Which items sell together?  Which items to stock?</a:t>
                </a:r>
              </a:p>
              <a:p>
                <a:endParaRPr lang="en-US" altLang="en-AU" sz="2400" b="1"/>
              </a:p>
              <a:p>
                <a:r>
                  <a:rPr lang="en-US" altLang="en-AU" sz="2400" b="1"/>
                  <a:t>Where and how to place the items?</a:t>
                </a:r>
              </a:p>
              <a:p>
                <a:r>
                  <a:rPr lang="en-US" altLang="en-AU" sz="2400" b="1"/>
                  <a:t>What discounts to offer?</a:t>
                </a:r>
              </a:p>
              <a:p>
                <a:endParaRPr lang="en-US" altLang="en-AU" sz="2400" b="1">
                  <a:solidFill>
                    <a:schemeClr val="hlink"/>
                  </a:solidFill>
                </a:endParaRPr>
              </a:p>
              <a:p>
                <a:r>
                  <a:rPr lang="en-US" altLang="en-AU" sz="2400" b="1"/>
                  <a:t>How best to target customers to increase sales at a branch?</a:t>
                </a:r>
              </a:p>
              <a:p>
                <a:endParaRPr lang="en-US" altLang="en-AU" sz="2400" b="1"/>
              </a:p>
              <a:p>
                <a:r>
                  <a:rPr lang="en-US" altLang="en-AU" sz="2400" b="1"/>
                  <a:t>Which customers are most likely to respond to my next promotional campaign, and why?</a:t>
                </a:r>
              </a:p>
            </p:txBody>
          </p:sp>
        </p:grpSp>
        <p:sp>
          <p:nvSpPr>
            <p:cNvPr id="303111" name="Text Box 7">
              <a:extLst>
                <a:ext uri="{FF2B5EF4-FFF2-40B4-BE49-F238E27FC236}">
                  <a16:creationId xmlns:a16="http://schemas.microsoft.com/office/drawing/2014/main" id="{7A8B8AD2-0A81-FA71-9DC0-FFB0CA76D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657"/>
              <a:ext cx="2346" cy="32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b="1" u="sng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Intelligent Enterprise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Rectangle 3">
            <a:extLst>
              <a:ext uri="{FF2B5EF4-FFF2-40B4-BE49-F238E27FC236}">
                <a16:creationId xmlns:a16="http://schemas.microsoft.com/office/drawing/2014/main" id="{F5EBAB92-63DF-63BB-C6CF-8A291BB2D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/>
              <a:t>Reason-3:</a:t>
            </a:r>
            <a:r>
              <a:rPr lang="en-US"/>
              <a:t> Why a Data Warehouse?</a:t>
            </a:r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BD5C8F27-58BB-7486-FC8C-D5E9A0F02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8610600" cy="5410200"/>
          </a:xfrm>
        </p:spPr>
        <p:txBody>
          <a:bodyPr/>
          <a:lstStyle/>
          <a:p>
            <a:pPr marL="0" indent="0" eaLnBrk="1" hangingPunct="1">
              <a:buSzTx/>
              <a:buFont typeface="Arial" charset="0"/>
              <a:buNone/>
              <a:defRPr/>
            </a:pPr>
            <a:r>
              <a:rPr lang="en-US" sz="4400" dirty="0"/>
              <a:t> Businesses want much more…</a:t>
            </a:r>
          </a:p>
          <a:p>
            <a:pPr eaLnBrk="1" hangingPunct="1">
              <a:buSzTx/>
              <a:buFont typeface="Arial" charset="0"/>
              <a:buChar char="•"/>
              <a:defRPr/>
            </a:pPr>
            <a:endParaRPr lang="en-US" sz="2800" dirty="0"/>
          </a:p>
          <a:p>
            <a:pPr lvl="1"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4000" dirty="0"/>
              <a:t> What happened? </a:t>
            </a:r>
            <a:r>
              <a:rPr lang="en-US" dirty="0"/>
              <a:t>(Descriptive analysis) </a:t>
            </a:r>
          </a:p>
          <a:p>
            <a:pPr lvl="1"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4000" dirty="0"/>
              <a:t> Why it happened? </a:t>
            </a:r>
            <a:r>
              <a:rPr lang="en-US" dirty="0"/>
              <a:t>(Diagnostic analytics)</a:t>
            </a:r>
          </a:p>
          <a:p>
            <a:pPr lvl="1"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4000" dirty="0"/>
              <a:t> What will happen? </a:t>
            </a:r>
            <a:r>
              <a:rPr lang="en-US" dirty="0"/>
              <a:t>(Real-time analytics)</a:t>
            </a:r>
          </a:p>
          <a:p>
            <a:pPr lvl="1"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4000" dirty="0"/>
              <a:t> What is happening? </a:t>
            </a:r>
            <a:r>
              <a:rPr lang="en-US" dirty="0"/>
              <a:t>(Predictive analytics)</a:t>
            </a:r>
          </a:p>
          <a:p>
            <a:pPr lvl="1" eaLnBrk="1" hangingPunct="1"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sz="4000" dirty="0"/>
              <a:t> What do you want to happen? </a:t>
            </a:r>
            <a:r>
              <a:rPr lang="en-US" dirty="0"/>
              <a:t>(prescriptive analytics)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39AA2CB4-437E-646C-0CF2-34193DE1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F0A7DC-C381-4673-BDC4-24935E914C96}" type="slidenum">
              <a:rPr lang="en-US" altLang="en-AU" smtClean="0">
                <a:solidFill>
                  <a:srgbClr val="FFFFFF"/>
                </a:solidFill>
              </a:rPr>
              <a:pPr/>
              <a:t>33</a:t>
            </a:fld>
            <a:endParaRPr lang="en-US" altLang="en-AU">
              <a:solidFill>
                <a:srgbClr val="FFFFFF"/>
              </a:solidFill>
            </a:endParaRPr>
          </a:p>
        </p:txBody>
      </p:sp>
      <p:grpSp>
        <p:nvGrpSpPr>
          <p:cNvPr id="284679" name="Group 7">
            <a:extLst>
              <a:ext uri="{FF2B5EF4-FFF2-40B4-BE49-F238E27FC236}">
                <a16:creationId xmlns:a16="http://schemas.microsoft.com/office/drawing/2014/main" id="{A04F39C1-BB6B-121C-5CB4-59142EEB1E22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86000"/>
            <a:ext cx="1981200" cy="3505200"/>
            <a:chOff x="4368" y="1344"/>
            <a:chExt cx="1248" cy="2208"/>
          </a:xfrm>
        </p:grpSpPr>
        <p:sp>
          <p:nvSpPr>
            <p:cNvPr id="64518" name="AutoShape 5">
              <a:extLst>
                <a:ext uri="{FF2B5EF4-FFF2-40B4-BE49-F238E27FC236}">
                  <a16:creationId xmlns:a16="http://schemas.microsoft.com/office/drawing/2014/main" id="{794079E5-34F3-A342-5262-708A41FF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1344"/>
              <a:ext cx="238" cy="2208"/>
            </a:xfrm>
            <a:prstGeom prst="rightBrace">
              <a:avLst>
                <a:gd name="adj1" fmla="val 773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AU" altLang="en-AU"/>
            </a:p>
          </p:txBody>
        </p:sp>
        <p:sp>
          <p:nvSpPr>
            <p:cNvPr id="284678" name="Text Box 6">
              <a:extLst>
                <a:ext uri="{FF2B5EF4-FFF2-40B4-BE49-F238E27FC236}">
                  <a16:creationId xmlns:a16="http://schemas.microsoft.com/office/drawing/2014/main" id="{C67DEA0B-5CD8-035A-13B5-B6AE63B3F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968"/>
              <a:ext cx="1248" cy="7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Stages of  </a:t>
              </a:r>
            </a:p>
            <a:p>
              <a:pPr algn="ctr">
                <a:defRPr/>
              </a:pPr>
              <a:r>
                <a:rPr lang="en-US" sz="24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Data Warehouse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9F73AB64-7F5E-9DC5-F077-06EF202C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67FD98-98B1-409D-BE23-C1132763F8A0}" type="slidenum">
              <a:rPr lang="en-US" altLang="en-AU" smtClean="0">
                <a:solidFill>
                  <a:srgbClr val="FFFFFF"/>
                </a:solidFill>
              </a:rPr>
              <a:pPr/>
              <a:t>4</a:t>
            </a:fld>
            <a:endParaRPr lang="en-US" altLang="en-AU">
              <a:solidFill>
                <a:srgbClr val="FFFFFF"/>
              </a:solidFill>
            </a:endParaRPr>
          </a:p>
        </p:txBody>
      </p:sp>
      <p:sp>
        <p:nvSpPr>
          <p:cNvPr id="232450" name="Text Box 2">
            <a:extLst>
              <a:ext uri="{FF2B5EF4-FFF2-40B4-BE49-F238E27FC236}">
                <a16:creationId xmlns:a16="http://schemas.microsoft.com/office/drawing/2014/main" id="{43875E2D-0049-7BD3-635B-0CE18462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pic>
        <p:nvPicPr>
          <p:cNvPr id="15364" name="Picture 31">
            <a:extLst>
              <a:ext uri="{FF2B5EF4-FFF2-40B4-BE49-F238E27FC236}">
                <a16:creationId xmlns:a16="http://schemas.microsoft.com/office/drawing/2014/main" id="{F8756787-F870-73F4-CF20-491E2B0B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54113"/>
            <a:ext cx="82486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60B4D857-95E2-1F08-1C9E-B0D98536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171D50-D2A0-460E-B4DC-CFD55C21C283}" type="slidenum">
              <a:rPr lang="en-US" altLang="en-AU" smtClean="0">
                <a:solidFill>
                  <a:srgbClr val="FFFFFF"/>
                </a:solidFill>
              </a:rPr>
              <a:pPr/>
              <a:t>5</a:t>
            </a:fld>
            <a:endParaRPr lang="en-US" altLang="en-AU">
              <a:solidFill>
                <a:srgbClr val="FFFFFF"/>
              </a:solidFill>
            </a:endParaRPr>
          </a:p>
        </p:txBody>
      </p:sp>
      <p:sp>
        <p:nvSpPr>
          <p:cNvPr id="311298" name="Text Box 2">
            <a:extLst>
              <a:ext uri="{FF2B5EF4-FFF2-40B4-BE49-F238E27FC236}">
                <a16:creationId xmlns:a16="http://schemas.microsoft.com/office/drawing/2014/main" id="{F8B8D021-4567-0F20-11F5-31654AA1B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pic>
        <p:nvPicPr>
          <p:cNvPr id="17412" name="Picture 17">
            <a:extLst>
              <a:ext uri="{FF2B5EF4-FFF2-40B4-BE49-F238E27FC236}">
                <a16:creationId xmlns:a16="http://schemas.microsoft.com/office/drawing/2014/main" id="{26C8D14E-8D26-6556-D768-FB82A374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8001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9E1A63B8-A486-14E0-82CE-FA62EC9B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1F80AF-B960-4F23-9DA4-EFCF306C4222}" type="slidenum">
              <a:rPr lang="en-US" altLang="en-AU" smtClean="0">
                <a:solidFill>
                  <a:srgbClr val="FFFFFF"/>
                </a:solidFill>
              </a:rPr>
              <a:pPr/>
              <a:t>6</a:t>
            </a:fld>
            <a:endParaRPr lang="en-US" altLang="en-AU">
              <a:solidFill>
                <a:srgbClr val="FFFFFF"/>
              </a:solidFill>
            </a:endParaRPr>
          </a:p>
        </p:txBody>
      </p:sp>
      <p:sp>
        <p:nvSpPr>
          <p:cNvPr id="311298" name="Text Box 2">
            <a:extLst>
              <a:ext uri="{FF2B5EF4-FFF2-40B4-BE49-F238E27FC236}">
                <a16:creationId xmlns:a16="http://schemas.microsoft.com/office/drawing/2014/main" id="{BE34A40D-C094-9B80-0BB9-DEA8C757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21C1C303-1B13-1EA4-4767-ECF47AB9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28516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409A5692-E065-9422-E09F-79A2BDD8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74E561-C703-4830-8162-2DAA943307E8}" type="slidenum">
              <a:rPr lang="en-US" altLang="en-AU" smtClean="0">
                <a:solidFill>
                  <a:srgbClr val="FFFFFF"/>
                </a:solidFill>
              </a:rPr>
              <a:pPr/>
              <a:t>7</a:t>
            </a:fld>
            <a:endParaRPr lang="en-US" altLang="en-AU">
              <a:solidFill>
                <a:srgbClr val="FFFFFF"/>
              </a:solidFill>
            </a:endParaRPr>
          </a:p>
        </p:txBody>
      </p:sp>
      <p:sp>
        <p:nvSpPr>
          <p:cNvPr id="311298" name="Text Box 2">
            <a:extLst>
              <a:ext uri="{FF2B5EF4-FFF2-40B4-BE49-F238E27FC236}">
                <a16:creationId xmlns:a16="http://schemas.microsoft.com/office/drawing/2014/main" id="{0D4ACAB2-2C77-7C84-F0FD-AFEBA7AC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</a:t>
            </a:r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2C8FA50D-F5B0-A533-A1D8-AE9BB7F5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36700"/>
            <a:ext cx="6594475" cy="372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3">
            <a:extLst>
              <a:ext uri="{FF2B5EF4-FFF2-40B4-BE49-F238E27FC236}">
                <a16:creationId xmlns:a16="http://schemas.microsoft.com/office/drawing/2014/main" id="{70D65381-1F76-6A9E-C245-3A632634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5257800"/>
            <a:ext cx="67341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148-4D3A-3C0C-8EB5-C08D0A56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PK" dirty="0"/>
              <a:t>The Evolution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2521319-84F6-B56D-0A4B-FD1F54C1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AU"/>
              <a:t>The need to synchronize data upon update</a:t>
            </a:r>
          </a:p>
          <a:p>
            <a:r>
              <a:rPr lang="en-GB" altLang="en-AU"/>
              <a:t>The complexity of maintaining programs</a:t>
            </a:r>
          </a:p>
          <a:p>
            <a:r>
              <a:rPr lang="en-GB" altLang="en-AU"/>
              <a:t>The complexity of developing new programs </a:t>
            </a:r>
          </a:p>
          <a:p>
            <a:r>
              <a:rPr lang="en-GB" altLang="en-AU"/>
              <a:t>The need for extensive amounts of hardware to support all the master files</a:t>
            </a:r>
            <a:endParaRPr lang="en-AU" altLang="en-AU"/>
          </a:p>
          <a:p>
            <a:endParaRPr lang="en-AU" altLang="en-AU"/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BBCD776E-93D0-2AEA-03C7-6065B07F2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501C87-9D4C-4FFE-B237-B53602C22D73}" type="slidenum">
              <a:rPr lang="en-US" altLang="en-AU" smtClean="0">
                <a:solidFill>
                  <a:srgbClr val="FFFFFF"/>
                </a:solidFill>
              </a:rPr>
              <a:pPr/>
              <a:t>8</a:t>
            </a:fld>
            <a:endParaRPr lang="en-US" altLang="en-AU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75F5B444-CB3B-DC5C-14E1-AC735A1E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FF70E-28D9-43D3-9469-0B083CC0F183}" type="slidenum">
              <a:rPr lang="en-US" altLang="en-AU" smtClean="0">
                <a:solidFill>
                  <a:srgbClr val="FFFFFF"/>
                </a:solidFill>
              </a:rPr>
              <a:pPr/>
              <a:t>9</a:t>
            </a:fld>
            <a:endParaRPr lang="en-US" altLang="en-AU">
              <a:solidFill>
                <a:srgbClr val="FFFFFF"/>
              </a:solidFill>
            </a:endParaRPr>
          </a:p>
        </p:txBody>
      </p:sp>
      <p:sp>
        <p:nvSpPr>
          <p:cNvPr id="268290" name="Text Box 2">
            <a:extLst>
              <a:ext uri="{FF2B5EF4-FFF2-40B4-BE49-F238E27FC236}">
                <a16:creationId xmlns:a16="http://schemas.microsoft.com/office/drawing/2014/main" id="{54DA92F4-8EF1-E1BF-DB5A-C1CB82DF7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/>
          <a:p>
            <a:pPr algn="ctr">
              <a:defRPr/>
            </a:pPr>
            <a:r>
              <a:rPr lang="en-US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rPr>
              <a:t>Historical overview: Crisis of Credibility</a:t>
            </a:r>
          </a:p>
        </p:txBody>
      </p:sp>
      <p:grpSp>
        <p:nvGrpSpPr>
          <p:cNvPr id="268348" name="Group 60">
            <a:extLst>
              <a:ext uri="{FF2B5EF4-FFF2-40B4-BE49-F238E27FC236}">
                <a16:creationId xmlns:a16="http://schemas.microsoft.com/office/drawing/2014/main" id="{FDEC90F8-70CF-1166-9980-C0E590BE245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81000"/>
            <a:ext cx="4883150" cy="5730875"/>
            <a:chOff x="1296" y="240"/>
            <a:chExt cx="3076" cy="3610"/>
          </a:xfrm>
        </p:grpSpPr>
        <p:sp>
          <p:nvSpPr>
            <p:cNvPr id="24609" name="Line 58">
              <a:extLst>
                <a:ext uri="{FF2B5EF4-FFF2-40B4-BE49-F238E27FC236}">
                  <a16:creationId xmlns:a16="http://schemas.microsoft.com/office/drawing/2014/main" id="{A5C94228-2D81-46C5-C50C-4A5337E29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400"/>
              <a:ext cx="1296" cy="38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Line 57">
              <a:extLst>
                <a:ext uri="{FF2B5EF4-FFF2-40B4-BE49-F238E27FC236}">
                  <a16:creationId xmlns:a16="http://schemas.microsoft.com/office/drawing/2014/main" id="{131088B1-7B2E-2B51-243A-224D20B11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448"/>
              <a:ext cx="1344" cy="43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Text Box 4">
              <a:extLst>
                <a:ext uri="{FF2B5EF4-FFF2-40B4-BE49-F238E27FC236}">
                  <a16:creationId xmlns:a16="http://schemas.microsoft.com/office/drawing/2014/main" id="{637F5B4F-A2AF-B7FE-2F79-292597D21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"/>
              <a:ext cx="3076" cy="3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AU" sz="37000">
                  <a:sym typeface="Webdings" panose="05030102010509060703" pitchFamily="18" charset="2"/>
                </a:rPr>
                <a:t></a:t>
              </a:r>
            </a:p>
          </p:txBody>
        </p:sp>
      </p:grpSp>
      <p:sp>
        <p:nvSpPr>
          <p:cNvPr id="24581" name="AutoShape 42">
            <a:extLst>
              <a:ext uri="{FF2B5EF4-FFF2-40B4-BE49-F238E27FC236}">
                <a16:creationId xmlns:a16="http://schemas.microsoft.com/office/drawing/2014/main" id="{B8E53B19-5F3D-56B1-74C8-C7E67F68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4582" name="AutoShape 43">
            <a:extLst>
              <a:ext uri="{FF2B5EF4-FFF2-40B4-BE49-F238E27FC236}">
                <a16:creationId xmlns:a16="http://schemas.microsoft.com/office/drawing/2014/main" id="{A67E7900-EB30-9B9F-BEF9-B6B73286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95600"/>
            <a:ext cx="457200" cy="533400"/>
          </a:xfrm>
          <a:prstGeom prst="can">
            <a:avLst>
              <a:gd name="adj" fmla="val 29167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4583" name="AutoShape 44">
            <a:extLst>
              <a:ext uri="{FF2B5EF4-FFF2-40B4-BE49-F238E27FC236}">
                <a16:creationId xmlns:a16="http://schemas.microsoft.com/office/drawing/2014/main" id="{B6ED6742-0675-3841-5E24-10725142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124200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4584" name="AutoShape 45">
            <a:extLst>
              <a:ext uri="{FF2B5EF4-FFF2-40B4-BE49-F238E27FC236}">
                <a16:creationId xmlns:a16="http://schemas.microsoft.com/office/drawing/2014/main" id="{3720FC3A-4424-C276-DA45-F458A73D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715000"/>
            <a:ext cx="304800" cy="304800"/>
          </a:xfrm>
          <a:prstGeom prst="ca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4585" name="AutoShape 46">
            <a:extLst>
              <a:ext uri="{FF2B5EF4-FFF2-40B4-BE49-F238E27FC236}">
                <a16:creationId xmlns:a16="http://schemas.microsoft.com/office/drawing/2014/main" id="{B8707F77-C34E-3D3E-0F9E-80A74E85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715000"/>
            <a:ext cx="304800" cy="381000"/>
          </a:xfrm>
          <a:prstGeom prst="can">
            <a:avLst>
              <a:gd name="adj" fmla="val 31250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68335" name="Text Box 47">
            <a:extLst>
              <a:ext uri="{FF2B5EF4-FFF2-40B4-BE49-F238E27FC236}">
                <a16:creationId xmlns:a16="http://schemas.microsoft.com/office/drawing/2014/main" id="{6167EC99-7161-3513-15E8-C058B4986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68850"/>
            <a:ext cx="7620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</a:t>
            </a:r>
          </a:p>
        </p:txBody>
      </p:sp>
      <p:sp>
        <p:nvSpPr>
          <p:cNvPr id="268336" name="Rectangle 48">
            <a:extLst>
              <a:ext uri="{FF2B5EF4-FFF2-40B4-BE49-F238E27FC236}">
                <a16:creationId xmlns:a16="http://schemas.microsoft.com/office/drawing/2014/main" id="{2DE874A4-E858-EB66-34E2-11225F391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44850"/>
            <a:ext cx="1098550" cy="1189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ebdings" pitchFamily="18" charset="2"/>
              </a:rPr>
              <a:t></a:t>
            </a:r>
          </a:p>
        </p:txBody>
      </p:sp>
      <p:sp>
        <p:nvSpPr>
          <p:cNvPr id="24588" name="Rectangle 49">
            <a:extLst>
              <a:ext uri="{FF2B5EF4-FFF2-40B4-BE49-F238E27FC236}">
                <a16:creationId xmlns:a16="http://schemas.microsoft.com/office/drawing/2014/main" id="{B64470EA-61C6-FC92-24B2-A20DD648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592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AU" sz="3600">
                <a:solidFill>
                  <a:srgbClr val="FF0000"/>
                </a:solidFill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24589" name="Rectangle 50">
            <a:extLst>
              <a:ext uri="{FF2B5EF4-FFF2-40B4-BE49-F238E27FC236}">
                <a16:creationId xmlns:a16="http://schemas.microsoft.com/office/drawing/2014/main" id="{F89302C8-8E43-51A2-B5E8-720753E0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667000"/>
            <a:ext cx="592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AU" sz="3600">
                <a:solidFill>
                  <a:schemeClr val="hlink"/>
                </a:solidFill>
                <a:sym typeface="Wingdings" panose="05000000000000000000" pitchFamily="2" charset="2"/>
              </a:rPr>
              <a:t></a:t>
            </a:r>
          </a:p>
        </p:txBody>
      </p:sp>
      <p:sp>
        <p:nvSpPr>
          <p:cNvPr id="268340" name="Text Box 52">
            <a:extLst>
              <a:ext uri="{FF2B5EF4-FFF2-40B4-BE49-F238E27FC236}">
                <a16:creationId xmlns:a16="http://schemas.microsoft.com/office/drawing/2014/main" id="{B020CC3D-71D1-25F5-69CA-A12216FC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7620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5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sym typeface="Wingdings" pitchFamily="2" charset="2"/>
              </a:rPr>
              <a:t></a:t>
            </a:r>
          </a:p>
        </p:txBody>
      </p:sp>
      <p:sp>
        <p:nvSpPr>
          <p:cNvPr id="268341" name="Rectangle 53">
            <a:extLst>
              <a:ext uri="{FF2B5EF4-FFF2-40B4-BE49-F238E27FC236}">
                <a16:creationId xmlns:a16="http://schemas.microsoft.com/office/drawing/2014/main" id="{CE0CA1F0-07F5-78B6-F87F-C3304EBD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78050"/>
            <a:ext cx="1098550" cy="1189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ebdings" pitchFamily="18" charset="2"/>
              </a:rPr>
              <a:t></a:t>
            </a:r>
          </a:p>
        </p:txBody>
      </p:sp>
      <p:sp>
        <p:nvSpPr>
          <p:cNvPr id="24592" name="AutoShape 54">
            <a:extLst>
              <a:ext uri="{FF2B5EF4-FFF2-40B4-BE49-F238E27FC236}">
                <a16:creationId xmlns:a16="http://schemas.microsoft.com/office/drawing/2014/main" id="{70381D32-C01E-3272-358F-D599266C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24400"/>
            <a:ext cx="457200" cy="533400"/>
          </a:xfrm>
          <a:prstGeom prst="can">
            <a:avLst>
              <a:gd name="adj" fmla="val 29167"/>
            </a:avLst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4593" name="AutoShape 55">
            <a:extLst>
              <a:ext uri="{FF2B5EF4-FFF2-40B4-BE49-F238E27FC236}">
                <a16:creationId xmlns:a16="http://schemas.microsoft.com/office/drawing/2014/main" id="{50592C6A-E4FA-3502-CF66-1183DBD65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33800"/>
            <a:ext cx="457200" cy="533400"/>
          </a:xfrm>
          <a:prstGeom prst="can">
            <a:avLst>
              <a:gd name="adj" fmla="val 29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AU" altLang="en-AU"/>
          </a:p>
        </p:txBody>
      </p:sp>
      <p:sp>
        <p:nvSpPr>
          <p:cNvPr id="268349" name="Text Box 61">
            <a:extLst>
              <a:ext uri="{FF2B5EF4-FFF2-40B4-BE49-F238E27FC236}">
                <a16:creationId xmlns:a16="http://schemas.microsoft.com/office/drawing/2014/main" id="{C5BB8EF6-8D4B-16EC-B1A1-4D0265AC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98513"/>
            <a:ext cx="91440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What is the financial health of our company?</a:t>
            </a:r>
          </a:p>
        </p:txBody>
      </p:sp>
      <p:grpSp>
        <p:nvGrpSpPr>
          <p:cNvPr id="268355" name="Group 67">
            <a:extLst>
              <a:ext uri="{FF2B5EF4-FFF2-40B4-BE49-F238E27FC236}">
                <a16:creationId xmlns:a16="http://schemas.microsoft.com/office/drawing/2014/main" id="{B1432CE7-DB96-3D95-95D1-F2E84E1D296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67200"/>
            <a:ext cx="914400" cy="533400"/>
            <a:chOff x="576" y="2688"/>
            <a:chExt cx="576" cy="336"/>
          </a:xfrm>
        </p:grpSpPr>
        <p:sp>
          <p:nvSpPr>
            <p:cNvPr id="24607" name="AutoShape 62">
              <a:extLst>
                <a:ext uri="{FF2B5EF4-FFF2-40B4-BE49-F238E27FC236}">
                  <a16:creationId xmlns:a16="http://schemas.microsoft.com/office/drawing/2014/main" id="{9F05266B-7B3F-3036-7096-F385781A0C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6" y="2688"/>
              <a:ext cx="576" cy="336"/>
            </a:xfrm>
            <a:prstGeom prst="wedgeRectCallout">
              <a:avLst>
                <a:gd name="adj1" fmla="val -77083"/>
                <a:gd name="adj2" fmla="val 6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AU" altLang="en-AU"/>
            </a:p>
          </p:txBody>
        </p:sp>
        <p:sp>
          <p:nvSpPr>
            <p:cNvPr id="24608" name="Text Box 63">
              <a:extLst>
                <a:ext uri="{FF2B5EF4-FFF2-40B4-BE49-F238E27FC236}">
                  <a16:creationId xmlns:a16="http://schemas.microsoft.com/office/drawing/2014/main" id="{71B59321-9799-4424-3ED9-511EAA7C8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AU"/>
                <a:t>-10%</a:t>
              </a:r>
            </a:p>
          </p:txBody>
        </p:sp>
      </p:grpSp>
      <p:grpSp>
        <p:nvGrpSpPr>
          <p:cNvPr id="268356" name="Group 68">
            <a:extLst>
              <a:ext uri="{FF2B5EF4-FFF2-40B4-BE49-F238E27FC236}">
                <a16:creationId xmlns:a16="http://schemas.microsoft.com/office/drawing/2014/main" id="{053572CA-6A07-7F17-FD31-2287F5DD9EC9}"/>
              </a:ext>
            </a:extLst>
          </p:cNvPr>
          <p:cNvGrpSpPr>
            <a:grpSpLocks/>
          </p:cNvGrpSpPr>
          <p:nvPr/>
        </p:nvGrpSpPr>
        <p:grpSpPr bwMode="auto">
          <a:xfrm>
            <a:off x="6737350" y="4572000"/>
            <a:ext cx="958850" cy="533400"/>
            <a:chOff x="4244" y="2880"/>
            <a:chExt cx="604" cy="336"/>
          </a:xfrm>
        </p:grpSpPr>
        <p:sp>
          <p:nvSpPr>
            <p:cNvPr id="24605" name="AutoShape 65">
              <a:extLst>
                <a:ext uri="{FF2B5EF4-FFF2-40B4-BE49-F238E27FC236}">
                  <a16:creationId xmlns:a16="http://schemas.microsoft.com/office/drawing/2014/main" id="{9AF6670E-0194-9136-1B53-5FE4583D8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80"/>
              <a:ext cx="576" cy="336"/>
            </a:xfrm>
            <a:prstGeom prst="wedgeRectCallout">
              <a:avLst>
                <a:gd name="adj1" fmla="val -70139"/>
                <a:gd name="adj2" fmla="val -7708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AU" altLang="en-AU"/>
            </a:p>
          </p:txBody>
        </p:sp>
        <p:sp>
          <p:nvSpPr>
            <p:cNvPr id="24606" name="Text Box 66">
              <a:extLst>
                <a:ext uri="{FF2B5EF4-FFF2-40B4-BE49-F238E27FC236}">
                  <a16:creationId xmlns:a16="http://schemas.microsoft.com/office/drawing/2014/main" id="{D9BD8BD7-CD32-6F54-0AFD-2B610E4E3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244" y="2937"/>
              <a:ext cx="5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AU"/>
                <a:t>  +10%</a:t>
              </a:r>
            </a:p>
          </p:txBody>
        </p:sp>
      </p:grpSp>
      <p:grpSp>
        <p:nvGrpSpPr>
          <p:cNvPr id="268360" name="Group 72">
            <a:extLst>
              <a:ext uri="{FF2B5EF4-FFF2-40B4-BE49-F238E27FC236}">
                <a16:creationId xmlns:a16="http://schemas.microsoft.com/office/drawing/2014/main" id="{AFB2C41B-7D64-067C-8498-DE4C20DA89B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524000"/>
            <a:ext cx="1301750" cy="1585913"/>
            <a:chOff x="4608" y="960"/>
            <a:chExt cx="820" cy="999"/>
          </a:xfrm>
        </p:grpSpPr>
        <p:sp>
          <p:nvSpPr>
            <p:cNvPr id="24603" name="Text Box 69">
              <a:extLst>
                <a:ext uri="{FF2B5EF4-FFF2-40B4-BE49-F238E27FC236}">
                  <a16:creationId xmlns:a16="http://schemas.microsoft.com/office/drawing/2014/main" id="{6622FD9D-C09F-E40A-8B1A-B25C86AD5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056"/>
              <a:ext cx="820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AU" sz="8800">
                  <a:sym typeface="Webdings" panose="05030102010509060703" pitchFamily="18" charset="2"/>
                </a:rPr>
                <a:t></a:t>
              </a:r>
            </a:p>
          </p:txBody>
        </p:sp>
        <p:sp>
          <p:nvSpPr>
            <p:cNvPr id="24604" name="Text Box 70">
              <a:extLst>
                <a:ext uri="{FF2B5EF4-FFF2-40B4-BE49-F238E27FC236}">
                  <a16:creationId xmlns:a16="http://schemas.microsoft.com/office/drawing/2014/main" id="{146F6285-EE0E-AA02-553D-089D138F0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960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AU" sz="2800"/>
                <a:t>??</a:t>
              </a:r>
            </a:p>
          </p:txBody>
        </p:sp>
      </p:grpSp>
      <p:grpSp>
        <p:nvGrpSpPr>
          <p:cNvPr id="268365" name="Group 77">
            <a:extLst>
              <a:ext uri="{FF2B5EF4-FFF2-40B4-BE49-F238E27FC236}">
                <a16:creationId xmlns:a16="http://schemas.microsoft.com/office/drawing/2014/main" id="{5BAFF1D2-C017-E04E-2B2B-EDC41451D8D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048000"/>
            <a:ext cx="4572000" cy="1981200"/>
            <a:chOff x="1440" y="1920"/>
            <a:chExt cx="2880" cy="1248"/>
          </a:xfrm>
        </p:grpSpPr>
        <p:sp>
          <p:nvSpPr>
            <p:cNvPr id="24600" name="Freeform 73">
              <a:extLst>
                <a:ext uri="{FF2B5EF4-FFF2-40B4-BE49-F238E27FC236}">
                  <a16:creationId xmlns:a16="http://schemas.microsoft.com/office/drawing/2014/main" id="{ABD57605-764B-B61F-E6CE-B3ECFB452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2160"/>
              <a:ext cx="2208" cy="960"/>
            </a:xfrm>
            <a:custGeom>
              <a:avLst/>
              <a:gdLst>
                <a:gd name="T0" fmla="*/ 2208 w 2208"/>
                <a:gd name="T1" fmla="*/ 0 h 960"/>
                <a:gd name="T2" fmla="*/ 1440 w 2208"/>
                <a:gd name="T3" fmla="*/ 288 h 960"/>
                <a:gd name="T4" fmla="*/ 816 w 2208"/>
                <a:gd name="T5" fmla="*/ 960 h 960"/>
                <a:gd name="T6" fmla="*/ 720 w 2208"/>
                <a:gd name="T7" fmla="*/ 384 h 960"/>
                <a:gd name="T8" fmla="*/ 672 w 2208"/>
                <a:gd name="T9" fmla="*/ 480 h 960"/>
                <a:gd name="T10" fmla="*/ 0 w 2208"/>
                <a:gd name="T11" fmla="*/ 72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08" h="960">
                  <a:moveTo>
                    <a:pt x="2208" y="0"/>
                  </a:moveTo>
                  <a:lnTo>
                    <a:pt x="1440" y="288"/>
                  </a:lnTo>
                  <a:lnTo>
                    <a:pt x="816" y="960"/>
                  </a:lnTo>
                  <a:lnTo>
                    <a:pt x="720" y="384"/>
                  </a:lnTo>
                  <a:lnTo>
                    <a:pt x="672" y="480"/>
                  </a:lnTo>
                  <a:lnTo>
                    <a:pt x="0" y="720"/>
                  </a:lnTo>
                </a:path>
              </a:pathLst>
            </a:custGeom>
            <a:noFill/>
            <a:ln w="5715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74">
              <a:extLst>
                <a:ext uri="{FF2B5EF4-FFF2-40B4-BE49-F238E27FC236}">
                  <a16:creationId xmlns:a16="http://schemas.microsoft.com/office/drawing/2014/main" id="{D58ABB30-C885-359B-E8EA-0E14E5C7B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2496"/>
              <a:ext cx="528" cy="67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76">
              <a:extLst>
                <a:ext uri="{FF2B5EF4-FFF2-40B4-BE49-F238E27FC236}">
                  <a16:creationId xmlns:a16="http://schemas.microsoft.com/office/drawing/2014/main" id="{A32596FF-668C-AD5B-A3F0-0C380BBBB0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920"/>
              <a:ext cx="672" cy="24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8366" name="Freeform 78">
            <a:extLst>
              <a:ext uri="{FF2B5EF4-FFF2-40B4-BE49-F238E27FC236}">
                <a16:creationId xmlns:a16="http://schemas.microsoft.com/office/drawing/2014/main" id="{282135B7-9214-8E84-BAD1-E3FC8E7DEEF0}"/>
              </a:ext>
            </a:extLst>
          </p:cNvPr>
          <p:cNvSpPr>
            <a:spLocks/>
          </p:cNvSpPr>
          <p:nvPr/>
        </p:nvSpPr>
        <p:spPr bwMode="auto">
          <a:xfrm>
            <a:off x="2286000" y="1676400"/>
            <a:ext cx="4267200" cy="4191000"/>
          </a:xfrm>
          <a:custGeom>
            <a:avLst/>
            <a:gdLst>
              <a:gd name="T0" fmla="*/ 2147483646 w 2688"/>
              <a:gd name="T1" fmla="*/ 0 h 2640"/>
              <a:gd name="T2" fmla="*/ 2147483646 w 2688"/>
              <a:gd name="T3" fmla="*/ 2147483646 h 2640"/>
              <a:gd name="T4" fmla="*/ 0 w 2688"/>
              <a:gd name="T5" fmla="*/ 2147483646 h 2640"/>
              <a:gd name="T6" fmla="*/ 2147483646 w 2688"/>
              <a:gd name="T7" fmla="*/ 2147483646 h 2640"/>
              <a:gd name="T8" fmla="*/ 2147483646 w 2688"/>
              <a:gd name="T9" fmla="*/ 2147483646 h 2640"/>
              <a:gd name="T10" fmla="*/ 2147483646 w 2688"/>
              <a:gd name="T11" fmla="*/ 2147483646 h 2640"/>
              <a:gd name="T12" fmla="*/ 2147483646 w 2688"/>
              <a:gd name="T13" fmla="*/ 2147483646 h 2640"/>
              <a:gd name="T14" fmla="*/ 2147483646 w 2688"/>
              <a:gd name="T15" fmla="*/ 2147483646 h 2640"/>
              <a:gd name="T16" fmla="*/ 2147483646 w 2688"/>
              <a:gd name="T17" fmla="*/ 2147483646 h 2640"/>
              <a:gd name="T18" fmla="*/ 2147483646 w 2688"/>
              <a:gd name="T19" fmla="*/ 2147483646 h 2640"/>
              <a:gd name="T20" fmla="*/ 2147483646 w 2688"/>
              <a:gd name="T21" fmla="*/ 2147483646 h 2640"/>
              <a:gd name="T22" fmla="*/ 2147483646 w 2688"/>
              <a:gd name="T23" fmla="*/ 2147483646 h 2640"/>
              <a:gd name="T24" fmla="*/ 2147483646 w 2688"/>
              <a:gd name="T25" fmla="*/ 2147483646 h 2640"/>
              <a:gd name="T26" fmla="*/ 2147483646 w 2688"/>
              <a:gd name="T27" fmla="*/ 2147483646 h 264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688" h="2640">
                <a:moveTo>
                  <a:pt x="1392" y="0"/>
                </a:moveTo>
                <a:lnTo>
                  <a:pt x="768" y="576"/>
                </a:lnTo>
                <a:lnTo>
                  <a:pt x="0" y="960"/>
                </a:lnTo>
                <a:lnTo>
                  <a:pt x="240" y="1200"/>
                </a:lnTo>
                <a:lnTo>
                  <a:pt x="528" y="2064"/>
                </a:lnTo>
                <a:lnTo>
                  <a:pt x="624" y="2352"/>
                </a:lnTo>
                <a:lnTo>
                  <a:pt x="384" y="2640"/>
                </a:lnTo>
                <a:lnTo>
                  <a:pt x="816" y="2112"/>
                </a:lnTo>
                <a:lnTo>
                  <a:pt x="1776" y="2112"/>
                </a:lnTo>
                <a:lnTo>
                  <a:pt x="2016" y="2208"/>
                </a:lnTo>
                <a:lnTo>
                  <a:pt x="2304" y="2640"/>
                </a:lnTo>
                <a:lnTo>
                  <a:pt x="2160" y="2400"/>
                </a:lnTo>
                <a:lnTo>
                  <a:pt x="2400" y="1632"/>
                </a:lnTo>
                <a:lnTo>
                  <a:pt x="2688" y="1728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4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mposite">
    <a:dk1>
      <a:sysClr val="windowText" lastClr="000000"/>
    </a:dk1>
    <a:lt1>
      <a:sysClr val="window" lastClr="FFFFFF"/>
    </a:lt1>
    <a:dk2>
      <a:srgbClr val="5B6973"/>
    </a:dk2>
    <a:lt2>
      <a:srgbClr val="E7ECED"/>
    </a:lt2>
    <a:accent1>
      <a:srgbClr val="98C723"/>
    </a:accent1>
    <a:accent2>
      <a:srgbClr val="59B0B9"/>
    </a:accent2>
    <a:accent3>
      <a:srgbClr val="DEAE00"/>
    </a:accent3>
    <a:accent4>
      <a:srgbClr val="B77BB4"/>
    </a:accent4>
    <a:accent5>
      <a:srgbClr val="E0773C"/>
    </a:accent5>
    <a:accent6>
      <a:srgbClr val="A98D63"/>
    </a:accent6>
    <a:hlink>
      <a:srgbClr val="26CBEC"/>
    </a:hlink>
    <a:folHlink>
      <a:srgbClr val="598C8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B4255C-AFB5-476C-8AD7-769D750B7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561dd-2ab5-4abd-9284-8f5005bcea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5E962-950B-477E-8253-B826B6E79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13939</TotalTime>
  <Words>1772</Words>
  <Application>Microsoft Office PowerPoint</Application>
  <PresentationFormat>On-screen Show (4:3)</PresentationFormat>
  <Paragraphs>260</Paragraphs>
  <Slides>33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Clarity</vt:lpstr>
      <vt:lpstr>Data Warehousing </vt:lpstr>
      <vt:lpstr>Reference Books</vt:lpstr>
      <vt:lpstr>The need</vt:lpstr>
      <vt:lpstr>PowerPoint Presentation</vt:lpstr>
      <vt:lpstr>PowerPoint Presentation</vt:lpstr>
      <vt:lpstr>PowerPoint Presentation</vt:lpstr>
      <vt:lpstr>PowerPoint Presentation</vt:lpstr>
      <vt:lpstr>The Evolution </vt:lpstr>
      <vt:lpstr>PowerPoint Presentation</vt:lpstr>
      <vt:lpstr>Crisis of Credibility</vt:lpstr>
      <vt:lpstr>What is a Data Warehouse? </vt:lpstr>
      <vt:lpstr>What is a Data Warehouse?</vt:lpstr>
      <vt:lpstr>What is a Data Warehouse?</vt:lpstr>
      <vt:lpstr>Another Definition:</vt:lpstr>
      <vt:lpstr>Characteristics of Data warehouse </vt:lpstr>
      <vt:lpstr>What is a Data Warehouse?</vt:lpstr>
      <vt:lpstr>What is a Data Warehouse?</vt:lpstr>
      <vt:lpstr>What is a Data Warehouse?</vt:lpstr>
      <vt:lpstr>What is a Data Warehouse?</vt:lpstr>
      <vt:lpstr>What is a Data Warehouse?</vt:lpstr>
      <vt:lpstr>    THREE DATA LEVELS IN A BANKING DATA WAREHOUSE  </vt:lpstr>
      <vt:lpstr>OLAP &amp; OLTP</vt:lpstr>
      <vt:lpstr>OLAP &amp; OLTP (cont..)</vt:lpstr>
      <vt:lpstr>Activity</vt:lpstr>
      <vt:lpstr>Activity</vt:lpstr>
      <vt:lpstr>Purpose</vt:lpstr>
      <vt:lpstr>scope</vt:lpstr>
      <vt:lpstr>Data warehouse benefits </vt:lpstr>
      <vt:lpstr>Why a Data Warehouse (DWH)?</vt:lpstr>
      <vt:lpstr>Reason-1: Why a Data Warehouse?</vt:lpstr>
      <vt:lpstr>Reason-2: Why a Data Warehouse?</vt:lpstr>
      <vt:lpstr>Reason-2: Why a Data Warehouse?</vt:lpstr>
      <vt:lpstr>Reason-3: Why a Data Warehouse?</vt:lpstr>
    </vt:vector>
  </TitlesOfParts>
  <Company>FAST 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AA</dc:creator>
  <cp:lastModifiedBy>Umer, Ayaz - umeay001</cp:lastModifiedBy>
  <cp:revision>295</cp:revision>
  <dcterms:created xsi:type="dcterms:W3CDTF">2005-04-29T15:20:08Z</dcterms:created>
  <dcterms:modified xsi:type="dcterms:W3CDTF">2024-09-25T23:28:11Z</dcterms:modified>
</cp:coreProperties>
</file>