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  <p:sldId id="257" r:id="rId6"/>
    <p:sldId id="258" r:id="rId7"/>
    <p:sldId id="259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3480E-CAAA-4FBE-A329-224A40FC60CD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C013-B309-402D-8EE4-8A654FBB6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327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3480E-CAAA-4FBE-A329-224A40FC60CD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C013-B309-402D-8EE4-8A654FBB6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035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3480E-CAAA-4FBE-A329-224A40FC60CD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C013-B309-402D-8EE4-8A654FBB6443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737263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3480E-CAAA-4FBE-A329-224A40FC60CD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C013-B309-402D-8EE4-8A654FBB6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3641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3480E-CAAA-4FBE-A329-224A40FC60CD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C013-B309-402D-8EE4-8A654FBB644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290919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3480E-CAAA-4FBE-A329-224A40FC60CD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C013-B309-402D-8EE4-8A654FBB6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4261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3480E-CAAA-4FBE-A329-224A40FC60CD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C013-B309-402D-8EE4-8A654FBB6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2968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3480E-CAAA-4FBE-A329-224A40FC60CD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C013-B309-402D-8EE4-8A654FBB6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262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3480E-CAAA-4FBE-A329-224A40FC60CD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C013-B309-402D-8EE4-8A654FBB6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742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3480E-CAAA-4FBE-A329-224A40FC60CD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C013-B309-402D-8EE4-8A654FBB6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329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3480E-CAAA-4FBE-A329-224A40FC60CD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C013-B309-402D-8EE4-8A654FBB6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012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3480E-CAAA-4FBE-A329-224A40FC60CD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C013-B309-402D-8EE4-8A654FBB6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398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3480E-CAAA-4FBE-A329-224A40FC60CD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C013-B309-402D-8EE4-8A654FBB6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611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3480E-CAAA-4FBE-A329-224A40FC60CD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C013-B309-402D-8EE4-8A654FBB6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831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3480E-CAAA-4FBE-A329-224A40FC60CD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C013-B309-402D-8EE4-8A654FBB6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678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3480E-CAAA-4FBE-A329-224A40FC60CD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C013-B309-402D-8EE4-8A654FBB6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557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3480E-CAAA-4FBE-A329-224A40FC60CD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7A6C013-B309-402D-8EE4-8A654FBB6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779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2AD74-E939-ECCE-151B-8A96B927D7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4716" y="739978"/>
            <a:ext cx="5334930" cy="3004145"/>
          </a:xfrm>
        </p:spPr>
        <p:txBody>
          <a:bodyPr>
            <a:normAutofit/>
          </a:bodyPr>
          <a:lstStyle/>
          <a:p>
            <a:r>
              <a:rPr lang="en-US" dirty="0"/>
              <a:t>Measure and columns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3CF4A2-7E6A-3D29-5B2F-D3E105680F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94715" y="3836197"/>
            <a:ext cx="5334931" cy="2189214"/>
          </a:xfrm>
        </p:spPr>
        <p:txBody>
          <a:bodyPr>
            <a:normAutofit/>
          </a:bodyPr>
          <a:lstStyle/>
          <a:p>
            <a:r>
              <a:rPr lang="en-US" sz="2200" dirty="0"/>
              <a:t>In Power BI, </a:t>
            </a:r>
            <a:r>
              <a:rPr lang="en-US" sz="2200" b="1" dirty="0"/>
              <a:t>measures</a:t>
            </a:r>
            <a:r>
              <a:rPr lang="en-US" sz="2200" dirty="0"/>
              <a:t> and </a:t>
            </a:r>
            <a:r>
              <a:rPr lang="en-US" sz="2200" b="1" dirty="0"/>
              <a:t>columns</a:t>
            </a:r>
            <a:r>
              <a:rPr lang="en-US" sz="2200" dirty="0"/>
              <a:t> are fundamental components used for creating data models and visualizations. While they both deal with data, they serve different purposes and have distinct characteristics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9FC0FB-21EA-A50F-99E4-1C8C71A0E41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595" r="30905"/>
          <a:stretch/>
        </p:blipFill>
        <p:spPr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85118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C7EDC-058C-CA36-E36B-69562739C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4597747" cy="1616203"/>
          </a:xfrm>
        </p:spPr>
        <p:txBody>
          <a:bodyPr anchor="b">
            <a:normAutofit/>
          </a:bodyPr>
          <a:lstStyle/>
          <a:p>
            <a:r>
              <a:rPr lang="en-US" sz="3200"/>
              <a:t>Column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56607-32FE-1B62-87C7-471E11BA1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3" y="2533476"/>
            <a:ext cx="4597746" cy="344783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/>
              <a:t>Columns are the fields in a table that store </a:t>
            </a:r>
            <a:r>
              <a:rPr lang="en-US" sz="2000" b="1"/>
              <a:t>raw or precomputed data</a:t>
            </a:r>
            <a:r>
              <a:rPr lang="en-US" sz="2000"/>
              <a:t>. They can come directly from a data source or be created as calculated columns within Power BI.</a:t>
            </a:r>
          </a:p>
        </p:txBody>
      </p:sp>
      <p:pic>
        <p:nvPicPr>
          <p:cNvPr id="5" name="Picture 4" descr="A diagram of a graph&#10;&#10;Description automatically generated with medium confidence">
            <a:extLst>
              <a:ext uri="{FF2B5EF4-FFF2-40B4-BE49-F238E27FC236}">
                <a16:creationId xmlns:a16="http://schemas.microsoft.com/office/drawing/2014/main" id="{BE71CEDB-41DF-B180-42E3-592D1C79E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1915420"/>
            <a:ext cx="5319062" cy="2952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191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84989-F72C-6DCF-B0D9-DAA634CD1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Characteristics:</a:t>
            </a:r>
            <a:b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0405119-AC2D-1C3B-2E83-8107EA8F6A8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06828" y="1262398"/>
            <a:ext cx="12043682" cy="406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400" b="1" dirty="0">
                <a:latin typeface="Arial" panose="020B0604020202020204" pitchFamily="34" charset="0"/>
              </a:rPr>
              <a:t>Static Data: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Each cell in a column has a value, similar to a field in an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Excel table.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Storage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Stored as part of the data model, meaning they increase the file size.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Row Context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Calculated columns operate row by row in a table, often using functions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like </a:t>
            </a:r>
            <a:r>
              <a:rPr lang="en-US" altLang="en-US" sz="2400" dirty="0">
                <a:latin typeface="Arial" panose="020B0604020202020204" pitchFamily="34" charset="0"/>
              </a:rPr>
              <a:t>RELATED or IF to define values.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Sources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Can be directly imported or calculated using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DAX (Data Analysis Expressions).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62785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674A2-5D56-ED1B-1714-C251BFC13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>
            <a:normAutofit fontScale="90000"/>
          </a:bodyPr>
          <a:lstStyle/>
          <a:p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</a:t>
            </a:r>
            <a:b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1D7F14B-02C1-AC50-4816-3FB55652065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48342" y="1395925"/>
            <a:ext cx="11843657" cy="1661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Suppose you have a "Sales" table with columns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Product Name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Quantity Sold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Unit Price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2B8FD9-0A24-4AF0-DEA2-5CD888F93918}"/>
              </a:ext>
            </a:extLst>
          </p:cNvPr>
          <p:cNvSpPr txBox="1"/>
          <p:nvPr/>
        </p:nvSpPr>
        <p:spPr>
          <a:xfrm>
            <a:off x="348342" y="2769031"/>
            <a:ext cx="1091837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You might create a calculated column using DAX like:</a:t>
            </a:r>
          </a:p>
          <a:p>
            <a:endParaRPr lang="en-US" sz="2400" dirty="0"/>
          </a:p>
          <a:p>
            <a:r>
              <a:rPr lang="en-US" sz="2400" dirty="0"/>
              <a:t>Total Price = Sales[Quantity Sold] * Sales[Unit Price]</a:t>
            </a:r>
          </a:p>
          <a:p>
            <a:endParaRPr lang="en-US" sz="2400" dirty="0"/>
          </a:p>
          <a:p>
            <a:r>
              <a:rPr lang="en-US" sz="2400" dirty="0"/>
              <a:t>This new column stores the total price for each row in the table.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1B15F0-387B-950B-DFB4-A8001D655DD2}"/>
              </a:ext>
            </a:extLst>
          </p:cNvPr>
          <p:cNvSpPr txBox="1"/>
          <p:nvPr/>
        </p:nvSpPr>
        <p:spPr>
          <a:xfrm>
            <a:off x="348341" y="4881614"/>
            <a:ext cx="9906001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Use Case:</a:t>
            </a:r>
          </a:p>
          <a:p>
            <a:r>
              <a:rPr lang="en-US" sz="2000" dirty="0"/>
              <a:t>When you need row-by-row computations.</a:t>
            </a:r>
          </a:p>
          <a:p>
            <a:r>
              <a:rPr lang="en-US" sz="2000" dirty="0"/>
              <a:t>When the data will be reused in multiple calculations or visualizations</a:t>
            </a:r>
          </a:p>
        </p:txBody>
      </p:sp>
    </p:spTree>
    <p:extLst>
      <p:ext uri="{BB962C8B-B14F-4D97-AF65-F5344CB8AC3E}">
        <p14:creationId xmlns:p14="http://schemas.microsoft.com/office/powerpoint/2010/main" val="84996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2168B-1865-9CCF-A6FC-5FF74E50B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F3917-A40E-39AE-5A19-603EB78C1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Measures are calculations that are performed dynamically based on the data context (e.g., filters applied in visuals).</a:t>
            </a:r>
          </a:p>
        </p:txBody>
      </p:sp>
    </p:spTree>
    <p:extLst>
      <p:ext uri="{BB962C8B-B14F-4D97-AF65-F5344CB8AC3E}">
        <p14:creationId xmlns:p14="http://schemas.microsoft.com/office/powerpoint/2010/main" val="236290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365C9-DA23-9B17-067C-ED3E43D63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673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Key Characteristics: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A9B0D-934A-CA72-5913-6C7EF74B3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Dynamic Calculation</a:t>
            </a:r>
            <a:r>
              <a:rPr lang="en-US" dirty="0"/>
              <a:t>: Values are computed on the fly, depending on user interactions and filters applied in reports.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No Storage</a:t>
            </a:r>
            <a:r>
              <a:rPr lang="en-US" dirty="0"/>
              <a:t>: Measures do not occupy additional space in the data model.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Filter Context</a:t>
            </a:r>
            <a:r>
              <a:rPr lang="en-US" dirty="0"/>
              <a:t>: Measures calculate based on the current context of rows, columns, filters, or slicers in a visualization.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DAX Required</a:t>
            </a:r>
            <a:r>
              <a:rPr lang="en-US" dirty="0"/>
              <a:t>: Always defined using DAX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902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2CFCF-4627-8E5C-2290-2F2CD8E6A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161D728-2DF6-F657-6755-1E3A09597B9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7086" y="1690688"/>
            <a:ext cx="11538736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DAX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Total Sales = SUM(Sales[Total Price])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measure calculates the total sales across all rows but dynamically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changes when filters (e.g., by product or region) are applied.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4E8590-F835-7E99-4009-0730E8DD9858}"/>
              </a:ext>
            </a:extLst>
          </p:cNvPr>
          <p:cNvSpPr txBox="1"/>
          <p:nvPr/>
        </p:nvSpPr>
        <p:spPr>
          <a:xfrm>
            <a:off x="195943" y="4520981"/>
            <a:ext cx="1186542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Use Case:</a:t>
            </a:r>
          </a:p>
          <a:p>
            <a:r>
              <a:rPr lang="en-US" sz="2800" dirty="0"/>
              <a:t>Aggregate or summary calculations, like totals, averages, or percentages</a:t>
            </a:r>
          </a:p>
        </p:txBody>
      </p:sp>
    </p:spTree>
    <p:extLst>
      <p:ext uri="{BB962C8B-B14F-4D97-AF65-F5344CB8AC3E}">
        <p14:creationId xmlns:p14="http://schemas.microsoft.com/office/powerpoint/2010/main" val="2398832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3C4B6-3C0C-8E49-90FE-505D0E2E1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Analysis Expressions (DAX)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A4F79-4274-5ACE-5B86-F4790D904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DAX query</a:t>
            </a:r>
            <a:r>
              <a:rPr lang="en-US" dirty="0"/>
              <a:t> refers to a </a:t>
            </a:r>
            <a:r>
              <a:rPr lang="en-US" b="1" dirty="0"/>
              <a:t>Data Analysis Expressions (DAX)</a:t>
            </a:r>
            <a:r>
              <a:rPr lang="en-US" dirty="0"/>
              <a:t> formula or expression used within Power BI, Excel, or other Microsoft tools to perform data analysis and create calculations in a data model</a:t>
            </a:r>
            <a:r>
              <a:rPr lang="en-US"/>
              <a:t>. </a:t>
            </a:r>
          </a:p>
          <a:p>
            <a:r>
              <a:rPr lang="en-US"/>
              <a:t>DAX </a:t>
            </a:r>
            <a:r>
              <a:rPr lang="en-US" dirty="0"/>
              <a:t>is a formula language designed specifically for working with data in these tools, and it is used to create </a:t>
            </a:r>
            <a:r>
              <a:rPr lang="en-US" b="1" dirty="0"/>
              <a:t>measures</a:t>
            </a:r>
            <a:r>
              <a:rPr lang="en-US" dirty="0"/>
              <a:t>, </a:t>
            </a:r>
            <a:r>
              <a:rPr lang="en-US" b="1" dirty="0"/>
              <a:t>calculated columns</a:t>
            </a:r>
            <a:r>
              <a:rPr lang="en-US" dirty="0"/>
              <a:t>, </a:t>
            </a:r>
            <a:r>
              <a:rPr lang="en-US" b="1" dirty="0"/>
              <a:t>calculated tables</a:t>
            </a:r>
            <a:r>
              <a:rPr lang="en-US" dirty="0"/>
              <a:t>, and </a:t>
            </a:r>
            <a:r>
              <a:rPr lang="en-US" b="1" dirty="0"/>
              <a:t>queries</a:t>
            </a:r>
            <a:r>
              <a:rPr lang="en-US" dirty="0"/>
              <a:t> in Power B</a:t>
            </a:r>
          </a:p>
        </p:txBody>
      </p:sp>
    </p:spTree>
    <p:extLst>
      <p:ext uri="{BB962C8B-B14F-4D97-AF65-F5344CB8AC3E}">
        <p14:creationId xmlns:p14="http://schemas.microsoft.com/office/powerpoint/2010/main" val="425208357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EABA87DC27EC478135062CF833B2EF" ma:contentTypeVersion="4" ma:contentTypeDescription="Create a new document." ma:contentTypeScope="" ma:versionID="4cace2c83786e5b53b0d809e83013462">
  <xsd:schema xmlns:xsd="http://www.w3.org/2001/XMLSchema" xmlns:xs="http://www.w3.org/2001/XMLSchema" xmlns:p="http://schemas.microsoft.com/office/2006/metadata/properties" xmlns:ns2="2d3561dd-2ab5-4abd-9284-8f5005bcea33" targetNamespace="http://schemas.microsoft.com/office/2006/metadata/properties" ma:root="true" ma:fieldsID="62ecfe8f3e96c1c24df27e05e7f0f3a2" ns2:_="">
    <xsd:import namespace="2d3561dd-2ab5-4abd-9284-8f5005bcea3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3561dd-2ab5-4abd-9284-8f5005bcea3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6A9885D-3C44-4609-A7B2-1C1A2106BB7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690D5EE-37C8-4261-B953-565A06D8AEE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43E215B-5C62-4723-BF52-8F12BF1A3B4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d3561dd-2ab5-4abd-9284-8f5005bcea3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102</TotalTime>
  <Words>452</Words>
  <Application>Microsoft Office PowerPoint</Application>
  <PresentationFormat>Widescreen</PresentationFormat>
  <Paragraphs>49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Facet</vt:lpstr>
      <vt:lpstr>Measure and columns</vt:lpstr>
      <vt:lpstr>Column</vt:lpstr>
      <vt:lpstr>Key Characteristics: </vt:lpstr>
      <vt:lpstr>Example </vt:lpstr>
      <vt:lpstr>Measure</vt:lpstr>
      <vt:lpstr>Key Characteristics: </vt:lpstr>
      <vt:lpstr>Example</vt:lpstr>
      <vt:lpstr>Data Analysis Expressions (DAX)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Dr. Dr. Ayaz Umer Assistant Professor FCSE</dc:creator>
  <cp:lastModifiedBy>Dr. Dr. Ayaz Umer Assistant Professor FCSE</cp:lastModifiedBy>
  <cp:revision>17</cp:revision>
  <dcterms:created xsi:type="dcterms:W3CDTF">2024-11-25T10:29:00Z</dcterms:created>
  <dcterms:modified xsi:type="dcterms:W3CDTF">2025-01-04T12:32:23Z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0x010100A2EABA87DC27EC478135062CF833B2EF</vt:lpwstr>
  </property>
</Properties>
</file>