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EA1997-1835-E63E-1484-793B80BD072F}" v="1" dt="2024-12-27T22:18:38.741"/>
    <p1510:client id="{F1AFAEEB-62F7-3F08-F3D0-72AB4EE84699}" v="1" dt="2024-12-27T22:20:0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2022273" userId="S::u2022273@giki.edu.pk::274cfa4e-aa56-4fa5-a957-1b4e72aaaf39" providerId="AD" clId="Web-{F1AFAEEB-62F7-3F08-F3D0-72AB4EE84699}"/>
    <pc:docChg chg="delSld">
      <pc:chgData name="u2022273" userId="S::u2022273@giki.edu.pk::274cfa4e-aa56-4fa5-a957-1b4e72aaaf39" providerId="AD" clId="Web-{F1AFAEEB-62F7-3F08-F3D0-72AB4EE84699}" dt="2024-12-27T22:20:01.420" v="0"/>
      <pc:docMkLst>
        <pc:docMk/>
      </pc:docMkLst>
      <pc:sldChg chg="del">
        <pc:chgData name="u2022273" userId="S::u2022273@giki.edu.pk::274cfa4e-aa56-4fa5-a957-1b4e72aaaf39" providerId="AD" clId="Web-{F1AFAEEB-62F7-3F08-F3D0-72AB4EE84699}" dt="2024-12-27T22:20:01.420" v="0"/>
        <pc:sldMkLst>
          <pc:docMk/>
          <pc:sldMk cId="1879089805" sldId="268"/>
        </pc:sldMkLst>
      </pc:sldChg>
    </pc:docChg>
  </pc:docChgLst>
  <pc:docChgLst>
    <pc:chgData name="u2022273" userId="S::u2022273@giki.edu.pk::274cfa4e-aa56-4fa5-a957-1b4e72aaaf39" providerId="AD" clId="Web-{B3EA1997-1835-E63E-1484-793B80BD072F}"/>
    <pc:docChg chg="addSld">
      <pc:chgData name="u2022273" userId="S::u2022273@giki.edu.pk::274cfa4e-aa56-4fa5-a957-1b4e72aaaf39" providerId="AD" clId="Web-{B3EA1997-1835-E63E-1484-793B80BD072F}" dt="2024-12-27T22:18:38.741" v="0"/>
      <pc:docMkLst>
        <pc:docMk/>
      </pc:docMkLst>
      <pc:sldChg chg="new">
        <pc:chgData name="u2022273" userId="S::u2022273@giki.edu.pk::274cfa4e-aa56-4fa5-a957-1b4e72aaaf39" providerId="AD" clId="Web-{B3EA1997-1835-E63E-1484-793B80BD072F}" dt="2024-12-27T22:18:38.741" v="0"/>
        <pc:sldMkLst>
          <pc:docMk/>
          <pc:sldMk cId="1879089805"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51134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05595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8552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301380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50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69771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742442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010361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2474675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D849-5655-4EFC-A3F0-FEB82883B4A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205060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D849-5655-4EFC-A3F0-FEB82883B4A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29971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D849-5655-4EFC-A3F0-FEB82883B4A4}"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335338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D849-5655-4EFC-A3F0-FEB82883B4A4}"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248174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D849-5655-4EFC-A3F0-FEB82883B4A4}"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43411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ECD849-5655-4EFC-A3F0-FEB82883B4A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381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D849-5655-4EFC-A3F0-FEB82883B4A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6D6814-B8E0-463A-AB4F-04AD587F93A7}" type="slidenum">
              <a:rPr lang="en-US" smtClean="0"/>
              <a:t>‹#›</a:t>
            </a:fld>
            <a:endParaRPr lang="en-US"/>
          </a:p>
        </p:txBody>
      </p:sp>
    </p:spTree>
    <p:extLst>
      <p:ext uri="{BB962C8B-B14F-4D97-AF65-F5344CB8AC3E}">
        <p14:creationId xmlns:p14="http://schemas.microsoft.com/office/powerpoint/2010/main" val="185474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ECD849-5655-4EFC-A3F0-FEB82883B4A4}" type="datetimeFigureOut">
              <a:rPr lang="en-US" smtClean="0"/>
              <a:t>12/27/2024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6D6814-B8E0-463A-AB4F-04AD587F93A7}" type="slidenum">
              <a:rPr lang="en-US" smtClean="0"/>
              <a:t>‹#›</a:t>
            </a:fld>
            <a:endParaRPr lang="en-US"/>
          </a:p>
        </p:txBody>
      </p:sp>
    </p:spTree>
    <p:extLst>
      <p:ext uri="{BB962C8B-B14F-4D97-AF65-F5344CB8AC3E}">
        <p14:creationId xmlns:p14="http://schemas.microsoft.com/office/powerpoint/2010/main" val="459038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B5FF-B308-E764-AF88-933D1A65F828}"/>
              </a:ext>
            </a:extLst>
          </p:cNvPr>
          <p:cNvSpPr>
            <a:spLocks noGrp="1"/>
          </p:cNvSpPr>
          <p:nvPr>
            <p:ph type="ctrTitle"/>
          </p:nvPr>
        </p:nvSpPr>
        <p:spPr>
          <a:xfrm>
            <a:off x="640080" y="320040"/>
            <a:ext cx="6692827" cy="3892669"/>
          </a:xfrm>
        </p:spPr>
        <p:txBody>
          <a:bodyPr>
            <a:normAutofit/>
          </a:bodyPr>
          <a:lstStyle/>
          <a:p>
            <a:pPr algn="l"/>
            <a:r>
              <a:rPr lang="en-US" sz="6600"/>
              <a:t>Self-service Business Intelligence (BI)</a:t>
            </a:r>
          </a:p>
        </p:txBody>
      </p:sp>
      <p:sp>
        <p:nvSpPr>
          <p:cNvPr id="3" name="Subtitle 2">
            <a:extLst>
              <a:ext uri="{FF2B5EF4-FFF2-40B4-BE49-F238E27FC236}">
                <a16:creationId xmlns:a16="http://schemas.microsoft.com/office/drawing/2014/main" id="{76D85262-2AA0-9D9C-1646-E48D7B323365}"/>
              </a:ext>
            </a:extLst>
          </p:cNvPr>
          <p:cNvSpPr>
            <a:spLocks noGrp="1"/>
          </p:cNvSpPr>
          <p:nvPr>
            <p:ph type="subTitle" idx="1"/>
          </p:nvPr>
        </p:nvSpPr>
        <p:spPr>
          <a:xfrm>
            <a:off x="640080" y="4631161"/>
            <a:ext cx="6692827" cy="1569486"/>
          </a:xfrm>
        </p:spPr>
        <p:txBody>
          <a:bodyPr>
            <a:normAutofit/>
          </a:bodyPr>
          <a:lstStyle/>
          <a:p>
            <a:pPr algn="l"/>
            <a:r>
              <a:rPr lang="en-US" sz="1900"/>
              <a:t>Self-service Business Intelligence (BI) is a modern approach to data analysis that enables business users, such as marketing managers, sales professionals, and operations analysts, to independently access and analyze data without requiring help from IT teams or data specialists</a:t>
            </a:r>
          </a:p>
        </p:txBody>
      </p:sp>
      <p:pic>
        <p:nvPicPr>
          <p:cNvPr id="5" name="Picture 4">
            <a:extLst>
              <a:ext uri="{FF2B5EF4-FFF2-40B4-BE49-F238E27FC236}">
                <a16:creationId xmlns:a16="http://schemas.microsoft.com/office/drawing/2014/main" id="{2C553813-C641-5F87-B151-344BFFD6C34C}"/>
              </a:ext>
            </a:extLst>
          </p:cNvPr>
          <p:cNvPicPr>
            <a:picLocks noChangeAspect="1"/>
          </p:cNvPicPr>
          <p:nvPr/>
        </p:nvPicPr>
        <p:blipFill>
          <a:blip r:embed="rId2"/>
          <a:stretch>
            <a:fillRect/>
          </a:stretch>
        </p:blipFill>
        <p:spPr>
          <a:xfrm>
            <a:off x="7781544" y="1155035"/>
            <a:ext cx="4087368" cy="4311455"/>
          </a:xfrm>
          <a:prstGeom prst="rect">
            <a:avLst/>
          </a:prstGeom>
        </p:spPr>
      </p:pic>
    </p:spTree>
    <p:extLst>
      <p:ext uri="{BB962C8B-B14F-4D97-AF65-F5344CB8AC3E}">
        <p14:creationId xmlns:p14="http://schemas.microsoft.com/office/powerpoint/2010/main" val="47432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2CDD-1EF7-7378-346F-B48B12CB331E}"/>
              </a:ext>
            </a:extLst>
          </p:cNvPr>
          <p:cNvSpPr>
            <a:spLocks noGrp="1"/>
          </p:cNvSpPr>
          <p:nvPr>
            <p:ph type="title"/>
          </p:nvPr>
        </p:nvSpPr>
        <p:spPr/>
        <p:txBody>
          <a:bodyPr/>
          <a:lstStyle/>
          <a:p>
            <a:r>
              <a:rPr lang="en-US" b="1" dirty="0"/>
              <a:t>Collaboration and Sharing</a:t>
            </a:r>
            <a:br>
              <a:rPr lang="en-US" b="1" dirty="0"/>
            </a:br>
            <a:endParaRPr lang="en-US" dirty="0"/>
          </a:p>
        </p:txBody>
      </p:sp>
      <p:sp>
        <p:nvSpPr>
          <p:cNvPr id="3" name="Content Placeholder 2">
            <a:extLst>
              <a:ext uri="{FF2B5EF4-FFF2-40B4-BE49-F238E27FC236}">
                <a16:creationId xmlns:a16="http://schemas.microsoft.com/office/drawing/2014/main" id="{E9CE21FD-7574-8C8B-962D-0DF474D90578}"/>
              </a:ext>
            </a:extLst>
          </p:cNvPr>
          <p:cNvSpPr>
            <a:spLocks noGrp="1"/>
          </p:cNvSpPr>
          <p:nvPr>
            <p:ph idx="1"/>
          </p:nvPr>
        </p:nvSpPr>
        <p:spPr/>
        <p:txBody>
          <a:bodyPr/>
          <a:lstStyle/>
          <a:p>
            <a:pPr>
              <a:buFont typeface="Wingdings" panose="05000000000000000000" pitchFamily="2" charset="2"/>
              <a:buChar char="Ø"/>
            </a:pPr>
            <a:r>
              <a:rPr lang="en-US" dirty="0"/>
              <a:t>Publishing reports to the Power BI Service for sharing with team members.</a:t>
            </a:r>
          </a:p>
          <a:p>
            <a:pPr>
              <a:buFont typeface="Wingdings" panose="05000000000000000000" pitchFamily="2" charset="2"/>
              <a:buChar char="Ø"/>
            </a:pPr>
            <a:r>
              <a:rPr lang="en-US" dirty="0"/>
              <a:t>Creating shared dashboards to provide an overview of key metrics.</a:t>
            </a:r>
          </a:p>
          <a:p>
            <a:pPr>
              <a:buFont typeface="Wingdings" panose="05000000000000000000" pitchFamily="2" charset="2"/>
              <a:buChar char="Ø"/>
            </a:pPr>
            <a:r>
              <a:rPr lang="en-US" dirty="0"/>
              <a:t>Exporting reports to formats like PDF or PowerPoint.</a:t>
            </a:r>
          </a:p>
          <a:p>
            <a:endParaRPr lang="en-US" dirty="0"/>
          </a:p>
        </p:txBody>
      </p:sp>
    </p:spTree>
    <p:extLst>
      <p:ext uri="{BB962C8B-B14F-4D97-AF65-F5344CB8AC3E}">
        <p14:creationId xmlns:p14="http://schemas.microsoft.com/office/powerpoint/2010/main" val="1782191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CAF9-C2B7-24E4-1CBB-5F48FD5581DB}"/>
              </a:ext>
            </a:extLst>
          </p:cNvPr>
          <p:cNvSpPr>
            <a:spLocks noGrp="1"/>
          </p:cNvSpPr>
          <p:nvPr>
            <p:ph type="title"/>
          </p:nvPr>
        </p:nvSpPr>
        <p:spPr>
          <a:xfrm>
            <a:off x="838200" y="365126"/>
            <a:ext cx="10515600" cy="962932"/>
          </a:xfrm>
        </p:spPr>
        <p:txBody>
          <a:bodyPr>
            <a:normAutofit fontScale="90000"/>
          </a:bodyPr>
          <a:lstStyle/>
          <a:p>
            <a:r>
              <a:rPr lang="en-US" b="1" dirty="0"/>
              <a:t>Using Power BI Templates</a:t>
            </a:r>
            <a:br>
              <a:rPr lang="en-US" b="1" dirty="0"/>
            </a:br>
            <a:endParaRPr lang="en-US" dirty="0"/>
          </a:p>
        </p:txBody>
      </p:sp>
      <p:sp>
        <p:nvSpPr>
          <p:cNvPr id="3" name="Content Placeholder 2">
            <a:extLst>
              <a:ext uri="{FF2B5EF4-FFF2-40B4-BE49-F238E27FC236}">
                <a16:creationId xmlns:a16="http://schemas.microsoft.com/office/drawing/2014/main" id="{714E0E20-33B6-654F-C91F-32F7F6A6038E}"/>
              </a:ext>
            </a:extLst>
          </p:cNvPr>
          <p:cNvSpPr>
            <a:spLocks noGrp="1"/>
          </p:cNvSpPr>
          <p:nvPr>
            <p:ph idx="1"/>
          </p:nvPr>
        </p:nvSpPr>
        <p:spPr>
          <a:xfrm>
            <a:off x="566057" y="1586139"/>
            <a:ext cx="10515600" cy="4351338"/>
          </a:xfrm>
        </p:spPr>
        <p:txBody>
          <a:bodyPr/>
          <a:lstStyle/>
          <a:p>
            <a:pPr>
              <a:buFont typeface="Wingdings" panose="05000000000000000000" pitchFamily="2" charset="2"/>
              <a:buChar char="Ø"/>
            </a:pPr>
            <a:r>
              <a:rPr lang="en-US" dirty="0"/>
              <a:t>Starting with pre-built templates or importing report templates shared across the organization.</a:t>
            </a:r>
          </a:p>
          <a:p>
            <a:pPr>
              <a:buFont typeface="Wingdings" panose="05000000000000000000" pitchFamily="2" charset="2"/>
              <a:buChar char="Ø"/>
            </a:pPr>
            <a:r>
              <a:rPr lang="en-US" dirty="0"/>
              <a:t>Modifying templates to align with specific business needs</a:t>
            </a:r>
          </a:p>
          <a:p>
            <a:endParaRPr lang="en-US" dirty="0"/>
          </a:p>
        </p:txBody>
      </p:sp>
    </p:spTree>
    <p:extLst>
      <p:ext uri="{BB962C8B-B14F-4D97-AF65-F5344CB8AC3E}">
        <p14:creationId xmlns:p14="http://schemas.microsoft.com/office/powerpoint/2010/main" val="358057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7A3B-DF39-B9B0-2287-54F3AD7EDCC4}"/>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0E15482F-03AC-87A9-C851-B22C54F3D269}"/>
              </a:ext>
            </a:extLst>
          </p:cNvPr>
          <p:cNvSpPr>
            <a:spLocks noGrp="1"/>
          </p:cNvSpPr>
          <p:nvPr>
            <p:ph idx="1"/>
          </p:nvPr>
        </p:nvSpPr>
        <p:spPr/>
        <p:txBody>
          <a:bodyPr/>
          <a:lstStyle/>
          <a:p>
            <a:pPr marL="0" indent="0">
              <a:buNone/>
            </a:pPr>
            <a:r>
              <a:rPr lang="en-US" sz="2400" dirty="0"/>
              <a:t>In Power BI, certain functions and tasks </a:t>
            </a:r>
            <a:r>
              <a:rPr lang="en-US" sz="2400" b="1" dirty="0"/>
              <a:t>are not considered self-service BI</a:t>
            </a:r>
            <a:r>
              <a:rPr lang="en-US" sz="2400" dirty="0"/>
              <a:t> because they typically require advanced technical expertise, administrative access, or involvement from IT or data professionals</a:t>
            </a:r>
          </a:p>
          <a:p>
            <a:r>
              <a:rPr lang="en-US" dirty="0"/>
              <a:t>Data Modeling and Complex Transformations</a:t>
            </a:r>
          </a:p>
          <a:p>
            <a:r>
              <a:rPr lang="en-US" dirty="0"/>
              <a:t>Data Integration and Preparation</a:t>
            </a:r>
          </a:p>
          <a:p>
            <a:r>
              <a:rPr lang="en-US" dirty="0"/>
              <a:t>Data Governance and Security</a:t>
            </a:r>
          </a:p>
          <a:p>
            <a:r>
              <a:rPr lang="en-US" dirty="0"/>
              <a:t>Advanced Analytics and AI</a:t>
            </a:r>
          </a:p>
          <a:p>
            <a:endParaRPr lang="en-US" dirty="0"/>
          </a:p>
          <a:p>
            <a:endParaRPr lang="en-US" b="1" dirty="0"/>
          </a:p>
          <a:p>
            <a:endParaRPr lang="en-US" dirty="0"/>
          </a:p>
        </p:txBody>
      </p:sp>
    </p:spTree>
    <p:extLst>
      <p:ext uri="{BB962C8B-B14F-4D97-AF65-F5344CB8AC3E}">
        <p14:creationId xmlns:p14="http://schemas.microsoft.com/office/powerpoint/2010/main" val="414372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EFF3-BCD9-5F6C-292B-935652434309}"/>
              </a:ext>
            </a:extLst>
          </p:cNvPr>
          <p:cNvSpPr>
            <a:spLocks noGrp="1"/>
          </p:cNvSpPr>
          <p:nvPr>
            <p:ph type="title"/>
          </p:nvPr>
        </p:nvSpPr>
        <p:spPr/>
        <p:txBody>
          <a:bodyPr/>
          <a:lstStyle/>
          <a:p>
            <a:r>
              <a:rPr lang="en-US" dirty="0"/>
              <a:t>Self-service Business Intelligence (BI)</a:t>
            </a:r>
          </a:p>
        </p:txBody>
      </p:sp>
      <p:sp>
        <p:nvSpPr>
          <p:cNvPr id="3" name="Content Placeholder 2">
            <a:extLst>
              <a:ext uri="{FF2B5EF4-FFF2-40B4-BE49-F238E27FC236}">
                <a16:creationId xmlns:a16="http://schemas.microsoft.com/office/drawing/2014/main" id="{A3862660-3C5A-3E48-FF0F-1556E7DCE89D}"/>
              </a:ext>
            </a:extLst>
          </p:cNvPr>
          <p:cNvSpPr>
            <a:spLocks noGrp="1"/>
          </p:cNvSpPr>
          <p:nvPr>
            <p:ph idx="1"/>
          </p:nvPr>
        </p:nvSpPr>
        <p:spPr/>
        <p:txBody>
          <a:bodyPr/>
          <a:lstStyle/>
          <a:p>
            <a:pPr marL="0" indent="0">
              <a:buNone/>
            </a:pPr>
            <a:r>
              <a:rPr lang="en-US" dirty="0"/>
              <a:t>With tools like </a:t>
            </a:r>
          </a:p>
          <a:p>
            <a:r>
              <a:rPr lang="en-US" dirty="0"/>
              <a:t>Power BI, </a:t>
            </a:r>
          </a:p>
          <a:p>
            <a:r>
              <a:rPr lang="en-US" dirty="0"/>
              <a:t>Tableau, users can interact with data through intuitive dashboards, drag-and-drop functionality, and natural language queries.</a:t>
            </a:r>
          </a:p>
        </p:txBody>
      </p:sp>
    </p:spTree>
    <p:extLst>
      <p:ext uri="{BB962C8B-B14F-4D97-AF65-F5344CB8AC3E}">
        <p14:creationId xmlns:p14="http://schemas.microsoft.com/office/powerpoint/2010/main" val="388443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D84C-585C-0BA7-E718-5DBB63D98A8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A57A1CD-26A7-2CC1-1A76-63E16FD9919A}"/>
              </a:ext>
            </a:extLst>
          </p:cNvPr>
          <p:cNvSpPr>
            <a:spLocks noGrp="1"/>
          </p:cNvSpPr>
          <p:nvPr>
            <p:ph idx="1"/>
          </p:nvPr>
        </p:nvSpPr>
        <p:spPr/>
        <p:txBody>
          <a:bodyPr/>
          <a:lstStyle/>
          <a:p>
            <a:pPr marL="0" indent="0">
              <a:buNone/>
            </a:pPr>
            <a:r>
              <a:rPr lang="en-US" dirty="0"/>
              <a:t>A marketing manager can use self-service BI to evaluate campaign performance by pulling data from platforms like Google Analytics or social media metrics and creating custom visualizations, such as charts showing the click-through rate (CTR) or conversion trends over time.</a:t>
            </a:r>
          </a:p>
          <a:p>
            <a:pPr marL="0" indent="0">
              <a:buNone/>
            </a:pPr>
            <a:endParaRPr lang="en-US" dirty="0"/>
          </a:p>
        </p:txBody>
      </p:sp>
    </p:spTree>
    <p:extLst>
      <p:ext uri="{BB962C8B-B14F-4D97-AF65-F5344CB8AC3E}">
        <p14:creationId xmlns:p14="http://schemas.microsoft.com/office/powerpoint/2010/main" val="202442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11A6-1222-7406-08A4-5CCDDE74E5D1}"/>
              </a:ext>
            </a:extLst>
          </p:cNvPr>
          <p:cNvSpPr>
            <a:spLocks noGrp="1"/>
          </p:cNvSpPr>
          <p:nvPr>
            <p:ph type="title"/>
          </p:nvPr>
        </p:nvSpPr>
        <p:spPr/>
        <p:txBody>
          <a:bodyPr/>
          <a:lstStyle/>
          <a:p>
            <a:r>
              <a:rPr lang="en-US" dirty="0"/>
              <a:t>Self-service BI (Power BI)</a:t>
            </a:r>
          </a:p>
        </p:txBody>
      </p:sp>
      <p:sp>
        <p:nvSpPr>
          <p:cNvPr id="3" name="Content Placeholder 2">
            <a:extLst>
              <a:ext uri="{FF2B5EF4-FFF2-40B4-BE49-F238E27FC236}">
                <a16:creationId xmlns:a16="http://schemas.microsoft.com/office/drawing/2014/main" id="{9A2C5D2D-6573-E03D-1515-DB846196CE4C}"/>
              </a:ext>
            </a:extLst>
          </p:cNvPr>
          <p:cNvSpPr>
            <a:spLocks noGrp="1"/>
          </p:cNvSpPr>
          <p:nvPr>
            <p:ph idx="1"/>
          </p:nvPr>
        </p:nvSpPr>
        <p:spPr/>
        <p:txBody>
          <a:bodyPr/>
          <a:lstStyle/>
          <a:p>
            <a:pPr marL="0" indent="0">
              <a:buNone/>
            </a:pPr>
            <a:r>
              <a:rPr lang="en-US" dirty="0"/>
              <a:t>In Power BI, self-service BI functions are those that empower non-technical users to independently interact with and analyze data through intuitive, user-friendly tools.</a:t>
            </a:r>
          </a:p>
          <a:p>
            <a:endParaRPr lang="en-US" dirty="0"/>
          </a:p>
        </p:txBody>
      </p:sp>
    </p:spTree>
    <p:extLst>
      <p:ext uri="{BB962C8B-B14F-4D97-AF65-F5344CB8AC3E}">
        <p14:creationId xmlns:p14="http://schemas.microsoft.com/office/powerpoint/2010/main" val="313852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1927-5406-6A95-2C7A-52A5D7D4D583}"/>
              </a:ext>
            </a:extLst>
          </p:cNvPr>
          <p:cNvSpPr>
            <a:spLocks noGrp="1"/>
          </p:cNvSpPr>
          <p:nvPr>
            <p:ph type="title"/>
          </p:nvPr>
        </p:nvSpPr>
        <p:spPr/>
        <p:txBody>
          <a:bodyPr/>
          <a:lstStyle/>
          <a:p>
            <a:r>
              <a:rPr lang="en-US" b="1" dirty="0"/>
              <a:t>Data Connectivity and Loading</a:t>
            </a:r>
            <a:br>
              <a:rPr lang="en-US" b="1" dirty="0"/>
            </a:br>
            <a:endParaRPr lang="en-US" dirty="0"/>
          </a:p>
        </p:txBody>
      </p:sp>
      <p:sp>
        <p:nvSpPr>
          <p:cNvPr id="3" name="Content Placeholder 2">
            <a:extLst>
              <a:ext uri="{FF2B5EF4-FFF2-40B4-BE49-F238E27FC236}">
                <a16:creationId xmlns:a16="http://schemas.microsoft.com/office/drawing/2014/main" id="{00394A54-E32E-CB4C-DF07-2520BAB1023B}"/>
              </a:ext>
            </a:extLst>
          </p:cNvPr>
          <p:cNvSpPr>
            <a:spLocks noGrp="1"/>
          </p:cNvSpPr>
          <p:nvPr>
            <p:ph idx="1"/>
          </p:nvPr>
        </p:nvSpPr>
        <p:spPr/>
        <p:txBody>
          <a:bodyPr/>
          <a:lstStyle/>
          <a:p>
            <a:r>
              <a:rPr lang="en-US" dirty="0"/>
              <a:t>Connecting to common data sources like Excel, CSV files, SharePoint, SQL Server, or online services like Google Analytics and Salesforce.</a:t>
            </a:r>
          </a:p>
          <a:p>
            <a:pPr>
              <a:buFont typeface="Wingdings" panose="05000000000000000000" pitchFamily="2" charset="2"/>
              <a:buChar char="Ø"/>
            </a:pPr>
            <a:r>
              <a:rPr lang="en-US" dirty="0"/>
              <a:t>Importing and loading data into Power BI for analysis.</a:t>
            </a:r>
          </a:p>
          <a:p>
            <a:endParaRPr lang="en-US" dirty="0"/>
          </a:p>
        </p:txBody>
      </p:sp>
    </p:spTree>
    <p:extLst>
      <p:ext uri="{BB962C8B-B14F-4D97-AF65-F5344CB8AC3E}">
        <p14:creationId xmlns:p14="http://schemas.microsoft.com/office/powerpoint/2010/main" val="131922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8308-AFFA-ECD7-20C0-6234815E36DD}"/>
              </a:ext>
            </a:extLst>
          </p:cNvPr>
          <p:cNvSpPr>
            <a:spLocks noGrp="1"/>
          </p:cNvSpPr>
          <p:nvPr>
            <p:ph type="title"/>
          </p:nvPr>
        </p:nvSpPr>
        <p:spPr/>
        <p:txBody>
          <a:bodyPr/>
          <a:lstStyle/>
          <a:p>
            <a:r>
              <a:rPr lang="en-US" b="1" dirty="0"/>
              <a:t>Data Transformation with Power Query</a:t>
            </a:r>
            <a:br>
              <a:rPr lang="en-US" b="1" dirty="0"/>
            </a:br>
            <a:endParaRPr lang="en-US" dirty="0"/>
          </a:p>
        </p:txBody>
      </p:sp>
      <p:sp>
        <p:nvSpPr>
          <p:cNvPr id="3" name="Content Placeholder 2">
            <a:extLst>
              <a:ext uri="{FF2B5EF4-FFF2-40B4-BE49-F238E27FC236}">
                <a16:creationId xmlns:a16="http://schemas.microsoft.com/office/drawing/2014/main" id="{D68749D2-6315-803D-5839-E878DCB8C4F9}"/>
              </a:ext>
            </a:extLst>
          </p:cNvPr>
          <p:cNvSpPr>
            <a:spLocks noGrp="1"/>
          </p:cNvSpPr>
          <p:nvPr>
            <p:ph idx="1"/>
          </p:nvPr>
        </p:nvSpPr>
        <p:spPr/>
        <p:txBody>
          <a:bodyPr/>
          <a:lstStyle/>
          <a:p>
            <a:pPr>
              <a:buFont typeface="Wingdings" panose="05000000000000000000" pitchFamily="2" charset="2"/>
              <a:buChar char="Ø"/>
            </a:pPr>
            <a:r>
              <a:rPr lang="en-US" dirty="0"/>
              <a:t>Using the Power Query Editor for basic data cleaning and transformation, such as:</a:t>
            </a:r>
          </a:p>
          <a:p>
            <a:pPr marL="742950" lvl="1" indent="-285750">
              <a:buFont typeface="Arial" panose="020B0604020202020204" pitchFamily="34" charset="0"/>
              <a:buChar char="•"/>
            </a:pPr>
            <a:r>
              <a:rPr lang="en-US" dirty="0"/>
              <a:t>Renaming columns and tables.</a:t>
            </a:r>
          </a:p>
          <a:p>
            <a:pPr marL="742950" lvl="1" indent="-285750">
              <a:buFont typeface="Arial" panose="020B0604020202020204" pitchFamily="34" charset="0"/>
              <a:buChar char="•"/>
            </a:pPr>
            <a:r>
              <a:rPr lang="en-US" dirty="0"/>
              <a:t>Removing duplicates and null values.</a:t>
            </a:r>
          </a:p>
          <a:p>
            <a:pPr marL="742950" lvl="1" indent="-285750">
              <a:buFont typeface="Arial" panose="020B0604020202020204" pitchFamily="34" charset="0"/>
              <a:buChar char="•"/>
            </a:pPr>
            <a:r>
              <a:rPr lang="en-US" dirty="0"/>
              <a:t>Splitting or merging columns.</a:t>
            </a:r>
          </a:p>
          <a:p>
            <a:pPr marL="742950" lvl="1" indent="-285750">
              <a:buFont typeface="Arial" panose="020B0604020202020204" pitchFamily="34" charset="0"/>
              <a:buChar char="•"/>
            </a:pPr>
            <a:r>
              <a:rPr lang="en-US" dirty="0"/>
              <a:t>Filtering rows or sorting data.</a:t>
            </a:r>
          </a:p>
          <a:p>
            <a:pPr>
              <a:buFont typeface="Wingdings" panose="05000000000000000000" pitchFamily="2" charset="2"/>
              <a:buChar char="Ø"/>
            </a:pPr>
            <a:r>
              <a:rPr lang="en-US" dirty="0"/>
              <a:t>Applying straightforward transformations using the GUI (e.g., changing data types, grouping data, or creating calculated columns).</a:t>
            </a:r>
          </a:p>
          <a:p>
            <a:endParaRPr lang="en-US" dirty="0"/>
          </a:p>
        </p:txBody>
      </p:sp>
    </p:spTree>
    <p:extLst>
      <p:ext uri="{BB962C8B-B14F-4D97-AF65-F5344CB8AC3E}">
        <p14:creationId xmlns:p14="http://schemas.microsoft.com/office/powerpoint/2010/main" val="395553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0451-07F4-CB45-02DD-551A4897B145}"/>
              </a:ext>
            </a:extLst>
          </p:cNvPr>
          <p:cNvSpPr>
            <a:spLocks noGrp="1"/>
          </p:cNvSpPr>
          <p:nvPr>
            <p:ph type="title"/>
          </p:nvPr>
        </p:nvSpPr>
        <p:spPr/>
        <p:txBody>
          <a:bodyPr/>
          <a:lstStyle/>
          <a:p>
            <a:r>
              <a:rPr lang="en-US" b="1" dirty="0"/>
              <a:t>Data Visualization</a:t>
            </a:r>
            <a:br>
              <a:rPr lang="en-US" b="1" dirty="0"/>
            </a:br>
            <a:endParaRPr lang="en-US" dirty="0"/>
          </a:p>
        </p:txBody>
      </p:sp>
      <p:sp>
        <p:nvSpPr>
          <p:cNvPr id="3" name="Content Placeholder 2">
            <a:extLst>
              <a:ext uri="{FF2B5EF4-FFF2-40B4-BE49-F238E27FC236}">
                <a16:creationId xmlns:a16="http://schemas.microsoft.com/office/drawing/2014/main" id="{509A0D19-3A44-0B60-C994-4773FF56A8C2}"/>
              </a:ext>
            </a:extLst>
          </p:cNvPr>
          <p:cNvSpPr>
            <a:spLocks noGrp="1"/>
          </p:cNvSpPr>
          <p:nvPr>
            <p:ph idx="1"/>
          </p:nvPr>
        </p:nvSpPr>
        <p:spPr>
          <a:xfrm>
            <a:off x="677334" y="2215018"/>
            <a:ext cx="8596668" cy="3880773"/>
          </a:xfrm>
        </p:spPr>
        <p:txBody>
          <a:bodyPr/>
          <a:lstStyle/>
          <a:p>
            <a:pPr>
              <a:buFont typeface="Wingdings" panose="05000000000000000000" pitchFamily="2" charset="2"/>
              <a:buChar char="Ø"/>
            </a:pPr>
            <a:r>
              <a:rPr lang="en-US" dirty="0"/>
              <a:t>Dragging and dropping fields to create charts, graphs, and tables.</a:t>
            </a:r>
          </a:p>
          <a:p>
            <a:pPr>
              <a:buFont typeface="Wingdings" panose="05000000000000000000" pitchFamily="2" charset="2"/>
              <a:buChar char="Ø"/>
            </a:pPr>
            <a:r>
              <a:rPr lang="en-US" dirty="0"/>
              <a:t>Building interactive dashboards and reports with slicers, filters, and visuals like bar charts, pie charts, line graphs, and maps.</a:t>
            </a:r>
          </a:p>
          <a:p>
            <a:pPr>
              <a:buFont typeface="Wingdings" panose="05000000000000000000" pitchFamily="2" charset="2"/>
              <a:buChar char="Ø"/>
            </a:pPr>
            <a:r>
              <a:rPr lang="en-US" dirty="0"/>
              <a:t>Customizing visuals by modifying colors, labels, and layouts.</a:t>
            </a:r>
          </a:p>
          <a:p>
            <a:endParaRPr lang="en-US" dirty="0"/>
          </a:p>
        </p:txBody>
      </p:sp>
    </p:spTree>
    <p:extLst>
      <p:ext uri="{BB962C8B-B14F-4D97-AF65-F5344CB8AC3E}">
        <p14:creationId xmlns:p14="http://schemas.microsoft.com/office/powerpoint/2010/main" val="296828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C9ED-F132-3B19-A998-732177093D21}"/>
              </a:ext>
            </a:extLst>
          </p:cNvPr>
          <p:cNvSpPr>
            <a:spLocks noGrp="1"/>
          </p:cNvSpPr>
          <p:nvPr>
            <p:ph type="title"/>
          </p:nvPr>
        </p:nvSpPr>
        <p:spPr/>
        <p:txBody>
          <a:bodyPr/>
          <a:lstStyle/>
          <a:p>
            <a:r>
              <a:rPr lang="en-US" b="1" dirty="0"/>
              <a:t>Basic Analytics and Calculations</a:t>
            </a:r>
            <a:br>
              <a:rPr lang="en-US" b="1" dirty="0"/>
            </a:br>
            <a:endParaRPr lang="en-US" dirty="0"/>
          </a:p>
        </p:txBody>
      </p:sp>
      <p:sp>
        <p:nvSpPr>
          <p:cNvPr id="3" name="Content Placeholder 2">
            <a:extLst>
              <a:ext uri="{FF2B5EF4-FFF2-40B4-BE49-F238E27FC236}">
                <a16:creationId xmlns:a16="http://schemas.microsoft.com/office/drawing/2014/main" id="{CF924929-D658-CF0F-A421-716D5E8DC961}"/>
              </a:ext>
            </a:extLst>
          </p:cNvPr>
          <p:cNvSpPr>
            <a:spLocks noGrp="1"/>
          </p:cNvSpPr>
          <p:nvPr>
            <p:ph idx="1"/>
          </p:nvPr>
        </p:nvSpPr>
        <p:spPr/>
        <p:txBody>
          <a:bodyPr/>
          <a:lstStyle/>
          <a:p>
            <a:pPr>
              <a:buFont typeface="Wingdings" panose="05000000000000000000" pitchFamily="2" charset="2"/>
              <a:buChar char="Ø"/>
            </a:pPr>
            <a:r>
              <a:rPr lang="en-US" dirty="0"/>
              <a:t>Creating simple measures and calculated columns using DAX (e.g., SUM, AVERAGE, COUNT).</a:t>
            </a:r>
          </a:p>
          <a:p>
            <a:pPr>
              <a:buFont typeface="Wingdings" panose="05000000000000000000" pitchFamily="2" charset="2"/>
              <a:buChar char="Ø"/>
            </a:pPr>
            <a:r>
              <a:rPr lang="en-US" dirty="0"/>
              <a:t>Using built-in analytical tools like "Quick Measures" to calculate ratios, year-to-date, or running totals.</a:t>
            </a:r>
          </a:p>
          <a:p>
            <a:pPr>
              <a:buFont typeface="Wingdings" panose="05000000000000000000" pitchFamily="2" charset="2"/>
              <a:buChar char="Ø"/>
            </a:pPr>
            <a:r>
              <a:rPr lang="en-US" dirty="0"/>
              <a:t>Adding trend lines and data labels to visuals.</a:t>
            </a:r>
          </a:p>
          <a:p>
            <a:endParaRPr lang="en-US" dirty="0"/>
          </a:p>
        </p:txBody>
      </p:sp>
    </p:spTree>
    <p:extLst>
      <p:ext uri="{BB962C8B-B14F-4D97-AF65-F5344CB8AC3E}">
        <p14:creationId xmlns:p14="http://schemas.microsoft.com/office/powerpoint/2010/main" val="334957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7C0C-D5D9-CD9F-8E66-812DE0BD899B}"/>
              </a:ext>
            </a:extLst>
          </p:cNvPr>
          <p:cNvSpPr>
            <a:spLocks noGrp="1"/>
          </p:cNvSpPr>
          <p:nvPr>
            <p:ph type="title"/>
          </p:nvPr>
        </p:nvSpPr>
        <p:spPr/>
        <p:txBody>
          <a:bodyPr/>
          <a:lstStyle/>
          <a:p>
            <a:r>
              <a:rPr lang="en-US" b="1" dirty="0"/>
              <a:t>Interactivity and Filtering</a:t>
            </a:r>
            <a:br>
              <a:rPr lang="en-US" b="1" dirty="0"/>
            </a:br>
            <a:endParaRPr lang="en-US" dirty="0"/>
          </a:p>
        </p:txBody>
      </p:sp>
      <p:sp>
        <p:nvSpPr>
          <p:cNvPr id="3" name="Content Placeholder 2">
            <a:extLst>
              <a:ext uri="{FF2B5EF4-FFF2-40B4-BE49-F238E27FC236}">
                <a16:creationId xmlns:a16="http://schemas.microsoft.com/office/drawing/2014/main" id="{104E9D60-F90D-5E74-8625-87EC861DF5EE}"/>
              </a:ext>
            </a:extLst>
          </p:cNvPr>
          <p:cNvSpPr>
            <a:spLocks noGrp="1"/>
          </p:cNvSpPr>
          <p:nvPr>
            <p:ph idx="1"/>
          </p:nvPr>
        </p:nvSpPr>
        <p:spPr/>
        <p:txBody>
          <a:bodyPr/>
          <a:lstStyle/>
          <a:p>
            <a:pPr>
              <a:buFont typeface="Wingdings" panose="05000000000000000000" pitchFamily="2" charset="2"/>
              <a:buChar char="Ø"/>
            </a:pPr>
            <a:r>
              <a:rPr lang="en-US" dirty="0"/>
              <a:t>Setting up slicers, filters, and drill-through features to explore data interactively.</a:t>
            </a:r>
          </a:p>
          <a:p>
            <a:pPr>
              <a:buFont typeface="Wingdings" panose="05000000000000000000" pitchFamily="2" charset="2"/>
              <a:buChar char="Ø"/>
            </a:pPr>
            <a:r>
              <a:rPr lang="en-US" dirty="0"/>
              <a:t>Configuring report-level, page-level, and visual-level filters.</a:t>
            </a:r>
          </a:p>
          <a:p>
            <a:endParaRPr lang="en-US" dirty="0"/>
          </a:p>
        </p:txBody>
      </p:sp>
    </p:spTree>
    <p:extLst>
      <p:ext uri="{BB962C8B-B14F-4D97-AF65-F5344CB8AC3E}">
        <p14:creationId xmlns:p14="http://schemas.microsoft.com/office/powerpoint/2010/main" val="17087493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ABA87DC27EC478135062CF833B2EF" ma:contentTypeVersion="4" ma:contentTypeDescription="Create a new document." ma:contentTypeScope="" ma:versionID="4cace2c83786e5b53b0d809e83013462">
  <xsd:schema xmlns:xsd="http://www.w3.org/2001/XMLSchema" xmlns:xs="http://www.w3.org/2001/XMLSchema" xmlns:p="http://schemas.microsoft.com/office/2006/metadata/properties" xmlns:ns2="2d3561dd-2ab5-4abd-9284-8f5005bcea33" targetNamespace="http://schemas.microsoft.com/office/2006/metadata/properties" ma:root="true" ma:fieldsID="62ecfe8f3e96c1c24df27e05e7f0f3a2" ns2:_="">
    <xsd:import namespace="2d3561dd-2ab5-4abd-9284-8f5005bcea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561dd-2ab5-4abd-9284-8f5005bce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06A28F-601A-4F63-AF46-554E9FCA06E8}">
  <ds:schemaRefs>
    <ds:schemaRef ds:uri="http://schemas.microsoft.com/sharepoint/v3/contenttype/forms"/>
  </ds:schemaRefs>
</ds:datastoreItem>
</file>

<file path=customXml/itemProps2.xml><?xml version="1.0" encoding="utf-8"?>
<ds:datastoreItem xmlns:ds="http://schemas.openxmlformats.org/officeDocument/2006/customXml" ds:itemID="{0B5E3F7B-7AAC-483A-8771-E308715332F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1BC2BC-4A52-4798-A809-AAA263E02C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3561dd-2ab5-4abd-9284-8f5005bcea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202</TotalTime>
  <Words>509</Words>
  <Application>Microsoft Office PowerPoint</Application>
  <PresentationFormat>Widescreen</PresentationFormat>
  <Paragraphs>45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Self-service Business Intelligence (BI)</vt:lpstr>
      <vt:lpstr>Self-service Business Intelligence (BI)</vt:lpstr>
      <vt:lpstr>Example</vt:lpstr>
      <vt:lpstr>Self-service BI (Power BI)</vt:lpstr>
      <vt:lpstr>Data Connectivity and Loading </vt:lpstr>
      <vt:lpstr>Data Transformation with Power Query </vt:lpstr>
      <vt:lpstr>Data Visualization </vt:lpstr>
      <vt:lpstr>Basic Analytics and Calculations </vt:lpstr>
      <vt:lpstr>Interactivity and Filtering </vt:lpstr>
      <vt:lpstr>Collaboration and Sharing </vt:lpstr>
      <vt:lpstr>Using Power BI Templates </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Dr. Ayaz Umer Assistant Professor FCSE</dc:creator>
  <cp:lastModifiedBy>Dr. Dr. Ayaz Umer Assistant Professor FCSE</cp:lastModifiedBy>
  <cp:revision>14</cp:revision>
  <dcterms:created xsi:type="dcterms:W3CDTF">2024-12-17T04:56:06Z</dcterms:created>
  <dcterms:modified xsi:type="dcterms:W3CDTF">2024-12-27T22:20:01Z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0x010100A2EABA87DC27EC478135062CF833B2EF</vt:lpwstr>
  </property>
</Properties>
</file>