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sldIdLst>
    <p:sldId id="256" r:id="rId2"/>
    <p:sldId id="283" r:id="rId3"/>
    <p:sldId id="311" r:id="rId4"/>
    <p:sldId id="307" r:id="rId5"/>
    <p:sldId id="284" r:id="rId6"/>
    <p:sldId id="287" r:id="rId7"/>
    <p:sldId id="285" r:id="rId8"/>
    <p:sldId id="286" r:id="rId9"/>
    <p:sldId id="288" r:id="rId10"/>
    <p:sldId id="289" r:id="rId11"/>
    <p:sldId id="310" r:id="rId12"/>
    <p:sldId id="291" r:id="rId13"/>
    <p:sldId id="293" r:id="rId14"/>
    <p:sldId id="294" r:id="rId15"/>
    <p:sldId id="309" r:id="rId16"/>
    <p:sldId id="295" r:id="rId17"/>
    <p:sldId id="296" r:id="rId18"/>
    <p:sldId id="297" r:id="rId19"/>
    <p:sldId id="304" r:id="rId20"/>
    <p:sldId id="298" r:id="rId21"/>
    <p:sldId id="300" r:id="rId22"/>
    <p:sldId id="301" r:id="rId23"/>
    <p:sldId id="302" r:id="rId24"/>
    <p:sldId id="282" r:id="rId25"/>
    <p:sldId id="308" r:id="rId2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4063" autoAdjust="0"/>
  </p:normalViewPr>
  <p:slideViewPr>
    <p:cSldViewPr>
      <p:cViewPr varScale="1">
        <p:scale>
          <a:sx n="47" d="100"/>
          <a:sy n="47" d="100"/>
        </p:scale>
        <p:origin x="1840" y="3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6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DF13D-333B-A4AB-7523-23D64020D96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6147" name="Rectangle 3">
            <a:extLst>
              <a:ext uri="{FF2B5EF4-FFF2-40B4-BE49-F238E27FC236}">
                <a16:creationId xmlns:a16="http://schemas.microsoft.com/office/drawing/2014/main" id="{A4245B8A-E942-6C85-4E14-2869B63F4F2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28676" name="Rectangle 4">
            <a:extLst>
              <a:ext uri="{FF2B5EF4-FFF2-40B4-BE49-F238E27FC236}">
                <a16:creationId xmlns:a16="http://schemas.microsoft.com/office/drawing/2014/main" id="{4C3C7301-9085-B055-D21A-EF0CBA5C515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D6A62FBE-1B7B-00DE-4C98-626D5A76F07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12CB57D-8EE0-FED4-8F7A-7762039F0DB1}"/>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6151" name="Rectangle 7">
            <a:extLst>
              <a:ext uri="{FF2B5EF4-FFF2-40B4-BE49-F238E27FC236}">
                <a16:creationId xmlns:a16="http://schemas.microsoft.com/office/drawing/2014/main" id="{822FA18B-AC5C-ADEF-29D3-70E40183EBE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2B2F56C-69FC-C54A-8AAB-973C98767667}" type="slidenum">
              <a:rPr lang="en-US" altLang="en-PK"/>
              <a:pPr/>
              <a:t>‹#›</a:t>
            </a:fld>
            <a:endParaRPr lang="en-US" altLang="en-PK"/>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00ADCCA-0583-DA84-36CA-12DB60814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E0DCC75-1E5E-DF48-9F32-FEE39E23EDC3}" type="slidenum">
              <a:rPr lang="en-US" altLang="en-PK"/>
              <a:pPr eaLnBrk="1" hangingPunct="1"/>
              <a:t>1</a:t>
            </a:fld>
            <a:endParaRPr lang="en-US" altLang="en-PK"/>
          </a:p>
        </p:txBody>
      </p:sp>
      <p:sp>
        <p:nvSpPr>
          <p:cNvPr id="29699" name="Rectangle 2">
            <a:extLst>
              <a:ext uri="{FF2B5EF4-FFF2-40B4-BE49-F238E27FC236}">
                <a16:creationId xmlns:a16="http://schemas.microsoft.com/office/drawing/2014/main" id="{4DB30B75-86CD-BF49-ECED-7DACA6D7D90B}"/>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5FAF72C6-5074-BA6D-BCA6-9D5378326E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98B64C2-1844-C7D3-F93A-592AE5B78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D235B1-6B12-7746-B363-37E77B3AEAF6}" type="slidenum">
              <a:rPr lang="en-US" altLang="en-PK"/>
              <a:pPr eaLnBrk="1" hangingPunct="1"/>
              <a:t>11</a:t>
            </a:fld>
            <a:endParaRPr lang="en-US" altLang="en-PK"/>
          </a:p>
        </p:txBody>
      </p:sp>
      <p:sp>
        <p:nvSpPr>
          <p:cNvPr id="38915" name="Rectangle 2">
            <a:extLst>
              <a:ext uri="{FF2B5EF4-FFF2-40B4-BE49-F238E27FC236}">
                <a16:creationId xmlns:a16="http://schemas.microsoft.com/office/drawing/2014/main" id="{32C74349-6CC3-8A7F-CA40-E617A3097CB7}"/>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AD9594C2-E543-FBF4-6D29-4A5D93B2C8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5FF390FE-B9C1-2BBE-2474-7786A85605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EA13352-320A-1547-B804-4D9B3B1BDF0D}" type="slidenum">
              <a:rPr lang="en-US" altLang="en-PK"/>
              <a:pPr eaLnBrk="1" hangingPunct="1"/>
              <a:t>12</a:t>
            </a:fld>
            <a:endParaRPr lang="en-US" altLang="en-PK"/>
          </a:p>
        </p:txBody>
      </p:sp>
      <p:sp>
        <p:nvSpPr>
          <p:cNvPr id="39939" name="Rectangle 2">
            <a:extLst>
              <a:ext uri="{FF2B5EF4-FFF2-40B4-BE49-F238E27FC236}">
                <a16:creationId xmlns:a16="http://schemas.microsoft.com/office/drawing/2014/main" id="{F6A9CECD-99B0-CDB3-ADBE-EE8ABA0FE7A7}"/>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42D384D-578F-6CAF-1000-66F651D13C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There are a number of business issues with data consolidation, and unfortunately politics can come into play. Different groups always want to argue that “their” data is correct and no one else’s is. The business must decide what values to use when different systems store the same value differently, and this is especially contentious if different systems store the same product or part with different values. Currency conversions must be made to a common currency, and the format of this currency is another business decision.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EC7005A0-2DD0-C4C9-B5F8-9925266893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2E1A3CF-68D0-CA48-917A-E7004EE1CA37}" type="slidenum">
              <a:rPr lang="en-US" altLang="en-PK"/>
              <a:pPr eaLnBrk="1" hangingPunct="1"/>
              <a:t>13</a:t>
            </a:fld>
            <a:endParaRPr lang="en-US" altLang="en-PK"/>
          </a:p>
        </p:txBody>
      </p:sp>
      <p:sp>
        <p:nvSpPr>
          <p:cNvPr id="40963" name="Rectangle 2">
            <a:extLst>
              <a:ext uri="{FF2B5EF4-FFF2-40B4-BE49-F238E27FC236}">
                <a16:creationId xmlns:a16="http://schemas.microsoft.com/office/drawing/2014/main" id="{313ED2FF-B7E6-850E-D5C1-2B4D395B6708}"/>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90F1C813-E83D-2A0F-9AFB-24237F2C8B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There are many different tools that can be used against a common BI database. These different tools support a wide variety of users with different needs when working with data.</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7A506371-4CED-49DE-ED1E-0F1BA945E6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9582241-BEB6-3B4E-97C6-7AEAA7A748E9}" type="slidenum">
              <a:rPr lang="en-US" altLang="en-PK"/>
              <a:pPr eaLnBrk="1" hangingPunct="1"/>
              <a:t>14</a:t>
            </a:fld>
            <a:endParaRPr lang="en-US" altLang="en-PK"/>
          </a:p>
        </p:txBody>
      </p:sp>
      <p:sp>
        <p:nvSpPr>
          <p:cNvPr id="41987" name="Rectangle 2">
            <a:extLst>
              <a:ext uri="{FF2B5EF4-FFF2-40B4-BE49-F238E27FC236}">
                <a16:creationId xmlns:a16="http://schemas.microsoft.com/office/drawing/2014/main" id="{05605479-F0C9-76CF-EA7D-B082582FBE3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5C7E38ED-276D-7D9B-077E-015E33E636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 users of BI can be broken down into:</a:t>
            </a:r>
          </a:p>
          <a:p>
            <a:pPr eaLnBrk="1" hangingPunct="1">
              <a:buFontTx/>
              <a:buChar char="-"/>
            </a:pPr>
            <a:r>
              <a:rPr lang="en-US" altLang="en-PK">
                <a:latin typeface="Arial" panose="020B0604020202020204" pitchFamily="34" charset="0"/>
                <a:cs typeface="Arial" panose="020B0604020202020204" pitchFamily="34" charset="0"/>
              </a:rPr>
              <a:t>High-level users with the need for a broad view and limited analytics capabilities</a:t>
            </a:r>
          </a:p>
          <a:p>
            <a:pPr eaLnBrk="1" hangingPunct="1">
              <a:buFontTx/>
              <a:buChar char="-"/>
            </a:pPr>
            <a:r>
              <a:rPr lang="en-US" altLang="en-PK">
                <a:latin typeface="Arial" panose="020B0604020202020204" pitchFamily="34" charset="0"/>
                <a:cs typeface="Arial" panose="020B0604020202020204" pitchFamily="34" charset="0"/>
              </a:rPr>
              <a:t>Those specialized users who perform detailed data analysis and need powerful tools</a:t>
            </a:r>
          </a:p>
          <a:p>
            <a:pPr eaLnBrk="1" hangingPunct="1">
              <a:buFontTx/>
              <a:buChar char="-"/>
            </a:pPr>
            <a:r>
              <a:rPr lang="en-US" altLang="en-PK">
                <a:latin typeface="Arial" panose="020B0604020202020204" pitchFamily="34" charset="0"/>
                <a:cs typeface="Arial" panose="020B0604020202020204" pitchFamily="34" charset="0"/>
              </a:rPr>
              <a:t>Workers who need basic reports with possible analytic features</a:t>
            </a:r>
          </a:p>
          <a:p>
            <a:pPr eaLnBrk="1" hangingPunct="1">
              <a:buFontTx/>
              <a:buChar char="-"/>
            </a:pPr>
            <a:r>
              <a:rPr lang="en-US" altLang="en-PK">
                <a:latin typeface="Arial" panose="020B0604020202020204" pitchFamily="34" charset="0"/>
                <a:cs typeface="Arial" panose="020B0604020202020204" pitchFamily="34" charset="0"/>
              </a:rPr>
              <a:t>Workers who have BI built into the systems they use without realizing it is BI</a:t>
            </a:r>
          </a:p>
          <a:p>
            <a:pPr eaLnBrk="1" hangingPunct="1">
              <a:buFontTx/>
              <a:buChar char="-"/>
            </a:pPr>
            <a:endParaRPr lang="en-US" altLang="en-PK">
              <a:latin typeface="Arial" panose="020B0604020202020204" pitchFamily="34" charset="0"/>
              <a:cs typeface="Arial" panose="020B0604020202020204" pitchFamily="34" charset="0"/>
            </a:endParaRPr>
          </a:p>
          <a:p>
            <a:pPr eaLnBrk="1" hangingPunct="1"/>
            <a:endParaRPr lang="en-US" altLang="en-PK">
              <a:latin typeface="Arial" panose="020B0604020202020204" pitchFamily="34" charset="0"/>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B8A8CF34-241B-9298-485A-85D1A54F6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4E24B0-36FE-084E-A60F-78B2F3064653}" type="slidenum">
              <a:rPr lang="en-US" altLang="en-PK"/>
              <a:pPr eaLnBrk="1" hangingPunct="1"/>
              <a:t>15</a:t>
            </a:fld>
            <a:endParaRPr lang="en-US" altLang="en-PK"/>
          </a:p>
        </p:txBody>
      </p:sp>
      <p:sp>
        <p:nvSpPr>
          <p:cNvPr id="43011" name="Rectangle 2">
            <a:extLst>
              <a:ext uri="{FF2B5EF4-FFF2-40B4-BE49-F238E27FC236}">
                <a16:creationId xmlns:a16="http://schemas.microsoft.com/office/drawing/2014/main" id="{74713CF2-BB19-4134-DD97-EFC6E47586C5}"/>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550F3B16-8387-BA8C-B688-607692AAEB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 users of BI can be broken down into:</a:t>
            </a:r>
          </a:p>
          <a:p>
            <a:pPr eaLnBrk="1" hangingPunct="1">
              <a:buFontTx/>
              <a:buChar char="-"/>
            </a:pPr>
            <a:r>
              <a:rPr lang="en-US" altLang="en-PK">
                <a:latin typeface="Arial" panose="020B0604020202020204" pitchFamily="34" charset="0"/>
                <a:cs typeface="Arial" panose="020B0604020202020204" pitchFamily="34" charset="0"/>
              </a:rPr>
              <a:t>High-level users with the need for a broad view and limited analytics capabilities</a:t>
            </a:r>
          </a:p>
          <a:p>
            <a:pPr eaLnBrk="1" hangingPunct="1">
              <a:buFontTx/>
              <a:buChar char="-"/>
            </a:pPr>
            <a:r>
              <a:rPr lang="en-US" altLang="en-PK">
                <a:latin typeface="Arial" panose="020B0604020202020204" pitchFamily="34" charset="0"/>
                <a:cs typeface="Arial" panose="020B0604020202020204" pitchFamily="34" charset="0"/>
              </a:rPr>
              <a:t>Those specialized users who perform detailed data analysis and need powerful tools</a:t>
            </a:r>
          </a:p>
          <a:p>
            <a:pPr eaLnBrk="1" hangingPunct="1">
              <a:buFontTx/>
              <a:buChar char="-"/>
            </a:pPr>
            <a:r>
              <a:rPr lang="en-US" altLang="en-PK">
                <a:latin typeface="Arial" panose="020B0604020202020204" pitchFamily="34" charset="0"/>
                <a:cs typeface="Arial" panose="020B0604020202020204" pitchFamily="34" charset="0"/>
              </a:rPr>
              <a:t>Workers who need basic reports with possible analytic features</a:t>
            </a:r>
          </a:p>
          <a:p>
            <a:pPr eaLnBrk="1" hangingPunct="1">
              <a:buFontTx/>
              <a:buChar char="-"/>
            </a:pPr>
            <a:r>
              <a:rPr lang="en-US" altLang="en-PK">
                <a:latin typeface="Arial" panose="020B0604020202020204" pitchFamily="34" charset="0"/>
                <a:cs typeface="Arial" panose="020B0604020202020204" pitchFamily="34" charset="0"/>
              </a:rPr>
              <a:t>Workers who have BI built into the systems they use without realizing it is BI</a:t>
            </a:r>
          </a:p>
          <a:p>
            <a:pPr eaLnBrk="1" hangingPunct="1">
              <a:buFontTx/>
              <a:buChar char="-"/>
            </a:pPr>
            <a:endParaRPr lang="en-US" altLang="en-PK">
              <a:latin typeface="Arial" panose="020B0604020202020204" pitchFamily="34" charset="0"/>
              <a:cs typeface="Arial" panose="020B0604020202020204" pitchFamily="34" charset="0"/>
            </a:endParaRPr>
          </a:p>
          <a:p>
            <a:pPr eaLnBrk="1" hangingPunct="1"/>
            <a:endParaRPr lang="en-US" altLang="en-PK">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DD7596BF-45B6-8A24-16D1-938A06D3A2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D14B85-7B4F-EC4F-9B70-7A48249E2B21}" type="slidenum">
              <a:rPr lang="en-US" altLang="en-PK"/>
              <a:pPr eaLnBrk="1" hangingPunct="1"/>
              <a:t>16</a:t>
            </a:fld>
            <a:endParaRPr lang="en-US" altLang="en-PK"/>
          </a:p>
        </p:txBody>
      </p:sp>
      <p:sp>
        <p:nvSpPr>
          <p:cNvPr id="44035" name="Rectangle 2">
            <a:extLst>
              <a:ext uri="{FF2B5EF4-FFF2-40B4-BE49-F238E27FC236}">
                <a16:creationId xmlns:a16="http://schemas.microsoft.com/office/drawing/2014/main" id="{057B091D-EDAB-510A-9038-A4374A135D43}"/>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9CF3894A-CFD9-594F-4C12-60397A9F2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There are many different approaches to consuming BI. Different approaches can map to multiple groups of users.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EB8F42A4-41E5-2AA9-FEA0-1B3A727026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51ECC0-7152-2A44-AA92-CA626A5ECA03}" type="slidenum">
              <a:rPr lang="en-US" altLang="en-PK"/>
              <a:pPr eaLnBrk="1" hangingPunct="1"/>
              <a:t>17</a:t>
            </a:fld>
            <a:endParaRPr lang="en-US" altLang="en-PK"/>
          </a:p>
        </p:txBody>
      </p:sp>
      <p:sp>
        <p:nvSpPr>
          <p:cNvPr id="45059" name="Rectangle 2">
            <a:extLst>
              <a:ext uri="{FF2B5EF4-FFF2-40B4-BE49-F238E27FC236}">
                <a16:creationId xmlns:a16="http://schemas.microsoft.com/office/drawing/2014/main" id="{048AA699-23F6-E476-7F7A-0D7AAB1D5A8D}"/>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1F4C5A34-A860-19E6-919F-87849639B6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There are a number of components that make up a “data warehouse.” A “data warehouse” and “data mart” are built exactly the same way; the only difference is the scope (a “warehouse” is for the entire business, a “mart” is for a business functional area.) The terms listed here are defined on the next few slides.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A51CFFE-11FF-7F1C-453D-A6FA70D0F3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3C71004-77FC-CC4A-A451-D8FAFF9F68A6}" type="slidenum">
              <a:rPr lang="en-US" altLang="en-PK"/>
              <a:pPr eaLnBrk="1" hangingPunct="1"/>
              <a:t>18</a:t>
            </a:fld>
            <a:endParaRPr lang="en-US" altLang="en-PK"/>
          </a:p>
        </p:txBody>
      </p:sp>
      <p:sp>
        <p:nvSpPr>
          <p:cNvPr id="46083" name="Rectangle 2">
            <a:extLst>
              <a:ext uri="{FF2B5EF4-FFF2-40B4-BE49-F238E27FC236}">
                <a16:creationId xmlns:a16="http://schemas.microsoft.com/office/drawing/2014/main" id="{3ABA90B8-5273-475F-14E2-9DC377FA35FF}"/>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C09052E7-ED1F-1246-EEE1-2922660BC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In order to retrieve data from a warehouse, it helps to know the components of a question. Typically users ask to see “something” (sales, expenses, number of units, etc.) segmented “by” certain things (time, location, salesperson, and so forth.)</a:t>
            </a:r>
          </a:p>
          <a:p>
            <a:pPr eaLnBrk="1" hangingPunct="1"/>
            <a:endParaRPr lang="en-US" altLang="en-PK">
              <a:latin typeface="Arial" panose="020B0604020202020204" pitchFamily="34" charset="0"/>
              <a:cs typeface="Arial" panose="020B0604020202020204" pitchFamily="34" charset="0"/>
            </a:endParaRPr>
          </a:p>
          <a:p>
            <a:pPr eaLnBrk="1" hangingPunct="1"/>
            <a:r>
              <a:rPr lang="en-US" altLang="en-PK">
                <a:latin typeface="Arial" panose="020B0604020202020204" pitchFamily="34" charset="0"/>
                <a:cs typeface="Arial" panose="020B0604020202020204" pitchFamily="34" charset="0"/>
              </a:rPr>
              <a:t>What people want to see are usually numeric and they are called </a:t>
            </a:r>
            <a:r>
              <a:rPr lang="en-US" altLang="en-PK" i="1">
                <a:latin typeface="Arial" panose="020B0604020202020204" pitchFamily="34" charset="0"/>
                <a:cs typeface="Arial" panose="020B0604020202020204" pitchFamily="34" charset="0"/>
              </a:rPr>
              <a:t>measures. </a:t>
            </a:r>
            <a:r>
              <a:rPr lang="en-US" altLang="en-PK">
                <a:latin typeface="Arial" panose="020B0604020202020204" pitchFamily="34" charset="0"/>
                <a:cs typeface="Arial" panose="020B0604020202020204" pitchFamily="34" charset="0"/>
              </a:rPr>
              <a:t>Measures are the basis for KPIs.</a:t>
            </a:r>
          </a:p>
          <a:p>
            <a:pPr eaLnBrk="1" hangingPunct="1"/>
            <a:endParaRPr lang="en-US" altLang="en-PK">
              <a:latin typeface="Arial" panose="020B0604020202020204" pitchFamily="34" charset="0"/>
              <a:cs typeface="Arial" panose="020B0604020202020204" pitchFamily="34" charset="0"/>
            </a:endParaRPr>
          </a:p>
          <a:p>
            <a:pPr eaLnBrk="1" hangingPunct="1"/>
            <a:r>
              <a:rPr lang="en-US" altLang="en-PK">
                <a:latin typeface="Arial" panose="020B0604020202020204" pitchFamily="34" charset="0"/>
                <a:cs typeface="Arial" panose="020B0604020202020204" pitchFamily="34" charset="0"/>
              </a:rPr>
              <a:t>How the data should be segmented are called </a:t>
            </a:r>
            <a:r>
              <a:rPr lang="en-US" altLang="en-PK" i="1">
                <a:latin typeface="Arial" panose="020B0604020202020204" pitchFamily="34" charset="0"/>
                <a:cs typeface="Arial" panose="020B0604020202020204" pitchFamily="34" charset="0"/>
              </a:rPr>
              <a:t>dimensions</a:t>
            </a:r>
            <a:r>
              <a:rPr lang="en-US" altLang="en-PK">
                <a:latin typeface="Arial" panose="020B0604020202020204" pitchFamily="34" charset="0"/>
                <a:cs typeface="Arial" panose="020B0604020202020204" pitchFamily="34" charset="0"/>
              </a:rPr>
              <a:t>.</a:t>
            </a:r>
          </a:p>
          <a:p>
            <a:pPr eaLnBrk="1" hangingPunct="1"/>
            <a:endParaRPr lang="en-US" altLang="en-PK">
              <a:latin typeface="Arial" panose="020B0604020202020204" pitchFamily="34" charset="0"/>
              <a:cs typeface="Arial" panose="020B0604020202020204" pitchFamily="34" charset="0"/>
            </a:endParaRPr>
          </a:p>
          <a:p>
            <a:pPr eaLnBrk="1" hangingPunct="1"/>
            <a:r>
              <a:rPr lang="en-US" altLang="en-PK">
                <a:latin typeface="Arial" panose="020B0604020202020204" pitchFamily="34" charset="0"/>
                <a:cs typeface="Arial" panose="020B0604020202020204" pitchFamily="34" charset="0"/>
              </a:rPr>
              <a:t>These measures, and dimensions, are stored in </a:t>
            </a:r>
            <a:r>
              <a:rPr lang="en-US" altLang="en-PK" i="1">
                <a:latin typeface="Arial" panose="020B0604020202020204" pitchFamily="34" charset="0"/>
                <a:cs typeface="Arial" panose="020B0604020202020204" pitchFamily="34" charset="0"/>
              </a:rPr>
              <a:t>cubes.</a:t>
            </a:r>
            <a:endParaRPr lang="en-US" altLang="en-PK">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EB63C587-BBFA-305C-86D3-168096B119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89C3B3-84E6-8C4E-A2E6-A3FB64D76BF2}" type="slidenum">
              <a:rPr lang="en-US" altLang="en-PK"/>
              <a:pPr eaLnBrk="1" hangingPunct="1"/>
              <a:t>19</a:t>
            </a:fld>
            <a:endParaRPr lang="en-US" altLang="en-PK"/>
          </a:p>
        </p:txBody>
      </p:sp>
      <p:sp>
        <p:nvSpPr>
          <p:cNvPr id="47107" name="Rectangle 2">
            <a:extLst>
              <a:ext uri="{FF2B5EF4-FFF2-40B4-BE49-F238E27FC236}">
                <a16:creationId xmlns:a16="http://schemas.microsoft.com/office/drawing/2014/main" id="{A528A2EE-DA7E-5E11-274C-A7D1D0BDFEDB}"/>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EB8AF475-FEAF-9E04-8873-F931291973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A cube is the basic building block of a data warehouse. A warehouse may contain one or more cubes. A cube is a multidimensional structure that holds data based on dimensions.</a:t>
            </a:r>
          </a:p>
          <a:p>
            <a:pPr eaLnBrk="1" hangingPunct="1"/>
            <a:endParaRPr lang="en-US" altLang="en-PK">
              <a:latin typeface="Arial" panose="020B0604020202020204" pitchFamily="34" charset="0"/>
              <a:cs typeface="Arial" panose="020B0604020202020204" pitchFamily="34" charset="0"/>
            </a:endParaRPr>
          </a:p>
          <a:p>
            <a:pPr eaLnBrk="1" hangingPunct="1"/>
            <a:r>
              <a:rPr lang="en-US" altLang="en-PK">
                <a:latin typeface="Arial" panose="020B0604020202020204" pitchFamily="34" charset="0"/>
                <a:cs typeface="Arial" panose="020B0604020202020204" pitchFamily="34" charset="0"/>
              </a:rPr>
              <a:t>Consider an example of a data warehouse for a shipping company/organization such as FedEx, UPS, or USPS. In this diagram, there are three dimensions shown: Time, Source, and Route. At each intersection of Time, Source, and Route is a cell. Within that cell are two measures: the number of packages and the date one was shipped. This is far different from a relational setup: relational databases are two-dimensional (rows and columns) and each cell can have only a single value.</a:t>
            </a:r>
          </a:p>
          <a:p>
            <a:pPr eaLnBrk="1" hangingPunct="1"/>
            <a:endParaRPr lang="en-US" altLang="en-PK">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6EB69B8C-BFA8-CE1C-DA66-496C8751D2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87168E-35BD-C84F-AA32-A27174648E72}" type="slidenum">
              <a:rPr lang="en-US" altLang="en-PK"/>
              <a:pPr eaLnBrk="1" hangingPunct="1"/>
              <a:t>20</a:t>
            </a:fld>
            <a:endParaRPr lang="en-US" altLang="en-PK"/>
          </a:p>
        </p:txBody>
      </p:sp>
      <p:sp>
        <p:nvSpPr>
          <p:cNvPr id="48131" name="Rectangle 2">
            <a:extLst>
              <a:ext uri="{FF2B5EF4-FFF2-40B4-BE49-F238E27FC236}">
                <a16:creationId xmlns:a16="http://schemas.microsoft.com/office/drawing/2014/main" id="{988101A0-58E0-8292-5CCB-9E754577E4E6}"/>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A6F35958-1BFB-0808-2D70-38B461711B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Measures are the “what” people want to see. They are almost always numeric. They are often additive, but not always. Measures may be KPIs or serve as the basis of KPIs. Unlike in a relational schema, in a cube you would typically want to store calculated values in order to make retrieval faster, and most cubes include the concept of calculated measures.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6F15CA66-BA25-E92A-1777-64E6726EEF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AA6FE1-15A4-CA45-ACFA-8DD6CA52BC32}" type="slidenum">
              <a:rPr lang="en-US" altLang="en-PK"/>
              <a:pPr eaLnBrk="1" hangingPunct="1"/>
              <a:t>2</a:t>
            </a:fld>
            <a:endParaRPr lang="en-US" altLang="en-PK"/>
          </a:p>
        </p:txBody>
      </p:sp>
      <p:sp>
        <p:nvSpPr>
          <p:cNvPr id="30723" name="Rectangle 2">
            <a:extLst>
              <a:ext uri="{FF2B5EF4-FFF2-40B4-BE49-F238E27FC236}">
                <a16:creationId xmlns:a16="http://schemas.microsoft.com/office/drawing/2014/main" id="{8D83C146-D662-EFCC-9DD1-40B7A5357632}"/>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8D421BC1-93DD-6B6F-AE27-7ACB6409A7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PK" dirty="0">
              <a:latin typeface="Arial" panose="020B0604020202020204" pitchFamily="34" charset="0"/>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72F9B142-B5CF-77AC-0FEF-36BFB3A259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D2D08B3-9818-B444-949F-E3BD6131DDC8}" type="slidenum">
              <a:rPr lang="en-US" altLang="en-PK"/>
              <a:pPr eaLnBrk="1" hangingPunct="1"/>
              <a:t>21</a:t>
            </a:fld>
            <a:endParaRPr lang="en-US" altLang="en-PK"/>
          </a:p>
        </p:txBody>
      </p:sp>
      <p:sp>
        <p:nvSpPr>
          <p:cNvPr id="49155" name="Rectangle 2">
            <a:extLst>
              <a:ext uri="{FF2B5EF4-FFF2-40B4-BE49-F238E27FC236}">
                <a16:creationId xmlns:a16="http://schemas.microsoft.com/office/drawing/2014/main" id="{27342D77-7698-622F-9502-19917D06E06C}"/>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53F6BBA4-AD06-9127-9BDC-4582E70736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Dimensions are how people like to segment, or slice, the data. Almost anytime someone asks a question, they describe how they want to see it. For example, sales </a:t>
            </a:r>
            <a:r>
              <a:rPr lang="en-US" altLang="en-PK" i="1">
                <a:latin typeface="Arial" panose="020B0604020202020204" pitchFamily="34" charset="0"/>
                <a:cs typeface="Arial" panose="020B0604020202020204" pitchFamily="34" charset="0"/>
              </a:rPr>
              <a:t>by</a:t>
            </a:r>
            <a:r>
              <a:rPr lang="en-US" altLang="en-PK">
                <a:latin typeface="Arial" panose="020B0604020202020204" pitchFamily="34" charset="0"/>
                <a:cs typeface="Arial" panose="020B0604020202020204" pitchFamily="34" charset="0"/>
              </a:rPr>
              <a:t> store </a:t>
            </a:r>
            <a:r>
              <a:rPr lang="en-US" altLang="en-PK" i="1">
                <a:latin typeface="Arial" panose="020B0604020202020204" pitchFamily="34" charset="0"/>
                <a:cs typeface="Arial" panose="020B0604020202020204" pitchFamily="34" charset="0"/>
              </a:rPr>
              <a:t>by</a:t>
            </a:r>
            <a:r>
              <a:rPr lang="en-US" altLang="en-PK">
                <a:latin typeface="Arial" panose="020B0604020202020204" pitchFamily="34" charset="0"/>
                <a:cs typeface="Arial" panose="020B0604020202020204" pitchFamily="34" charset="0"/>
              </a:rPr>
              <a:t> month. Cubes may contain many dimensions, but the more dimensions that are available, the more challenging it is for non-technical users to explore.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6C96186C-4F90-CCD6-9978-CD3D6CC378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478FDE-A026-6444-9CC4-AE88D502393C}" type="slidenum">
              <a:rPr lang="en-US" altLang="en-PK"/>
              <a:pPr eaLnBrk="1" hangingPunct="1"/>
              <a:t>22</a:t>
            </a:fld>
            <a:endParaRPr lang="en-US" altLang="en-PK"/>
          </a:p>
        </p:txBody>
      </p:sp>
      <p:sp>
        <p:nvSpPr>
          <p:cNvPr id="50179" name="Rectangle 2">
            <a:extLst>
              <a:ext uri="{FF2B5EF4-FFF2-40B4-BE49-F238E27FC236}">
                <a16:creationId xmlns:a16="http://schemas.microsoft.com/office/drawing/2014/main" id="{2253AF49-07F5-C2DD-FC43-0DC2F0F6CB0A}"/>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2A556A7C-9407-C3C4-B8FD-9C9A43ECF1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Attributes represent different ways of looking at something in a dimension. For example, in a product dimension, a user might want to compare the sales of a product by color; is the red product selling better than the blue? Does it depend on which area of the country is examined? Many of the columns in a relational table can become attributes in a warehouse. When looking at employees, attributes such as age, sex, race, postal code, and more, all make sense for performing analysis.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54A44FF7-1AC0-2923-D3CC-853121D8E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D0447FF-17E8-2B43-8448-28AFDAE1A89E}" type="slidenum">
              <a:rPr lang="en-US" altLang="en-PK"/>
              <a:pPr eaLnBrk="1" hangingPunct="1"/>
              <a:t>23</a:t>
            </a:fld>
            <a:endParaRPr lang="en-US" altLang="en-PK"/>
          </a:p>
        </p:txBody>
      </p:sp>
      <p:sp>
        <p:nvSpPr>
          <p:cNvPr id="51203" name="Rectangle 2">
            <a:extLst>
              <a:ext uri="{FF2B5EF4-FFF2-40B4-BE49-F238E27FC236}">
                <a16:creationId xmlns:a16="http://schemas.microsoft.com/office/drawing/2014/main" id="{7A8D8CEA-5BF1-2632-D78F-9823A39054A6}"/>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989AEFEC-623D-CFD1-563B-F996C3A8D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Most dimensions contain hierarchies which allow users to drill down on data. For example, a Time dimension often has a Year level which can then be broken down into Quarters. Quarters can then be broken into Months, and finally Days. Values in the cube are physically stored at the lowest level of granularity but summarized values are stored at each higher level of the dimension, so when a user asks to see Quarterly data, the value is already stored and retrieval is nearly instantaneous.</a:t>
            </a:r>
          </a:p>
          <a:p>
            <a:pPr eaLnBrk="1" hangingPunct="1"/>
            <a:endParaRPr lang="en-US" altLang="en-PK">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A6790DC-27D8-DDF5-7EAC-6DFF5BF6DC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22ED90-9736-964B-B80E-21F240607A41}" type="slidenum">
              <a:rPr lang="en-US" altLang="en-PK"/>
              <a:pPr eaLnBrk="1" hangingPunct="1"/>
              <a:t>24</a:t>
            </a:fld>
            <a:endParaRPr lang="en-US" altLang="en-PK"/>
          </a:p>
        </p:txBody>
      </p:sp>
      <p:sp>
        <p:nvSpPr>
          <p:cNvPr id="52227" name="Rectangle 2">
            <a:extLst>
              <a:ext uri="{FF2B5EF4-FFF2-40B4-BE49-F238E27FC236}">
                <a16:creationId xmlns:a16="http://schemas.microsoft.com/office/drawing/2014/main" id="{B8CB985D-CA22-D599-18CF-FF7667038EA9}"/>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B486E55-FED6-6E6C-7465-C441E06E0B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A56B8C3A-0A7F-DDC6-4147-43537F98D0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5582320-8A5A-8440-905E-A2559106AFA3}" type="slidenum">
              <a:rPr lang="en-US" altLang="en-PK"/>
              <a:pPr eaLnBrk="1" hangingPunct="1"/>
              <a:t>25</a:t>
            </a:fld>
            <a:endParaRPr lang="en-US" altLang="en-PK"/>
          </a:p>
        </p:txBody>
      </p:sp>
      <p:sp>
        <p:nvSpPr>
          <p:cNvPr id="53251" name="Rectangle 2">
            <a:extLst>
              <a:ext uri="{FF2B5EF4-FFF2-40B4-BE49-F238E27FC236}">
                <a16:creationId xmlns:a16="http://schemas.microsoft.com/office/drawing/2014/main" id="{6B48453E-1D6C-0B5B-DB4A-1B02E3BB8EE6}"/>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B89BB6B5-C104-EA90-C47F-FD619F6DE8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70635B24-3253-6CA5-A2AB-2FB362FC82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C72FCB5-F932-6740-9458-8BCD1C03D5EB}" type="slidenum">
              <a:rPr lang="en-US" altLang="en-PK"/>
              <a:pPr eaLnBrk="1" hangingPunct="1"/>
              <a:t>4</a:t>
            </a:fld>
            <a:endParaRPr lang="en-US" altLang="en-PK"/>
          </a:p>
        </p:txBody>
      </p:sp>
      <p:sp>
        <p:nvSpPr>
          <p:cNvPr id="31747" name="Rectangle 2">
            <a:extLst>
              <a:ext uri="{FF2B5EF4-FFF2-40B4-BE49-F238E27FC236}">
                <a16:creationId xmlns:a16="http://schemas.microsoft.com/office/drawing/2014/main" id="{D3CE9575-74EE-D4E6-8BAC-EF440DDAEAC4}"/>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CE45B39F-9229-F2CF-E687-77C6A8F7A5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PK" altLang="en-PK">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957C6152-0666-6829-592B-33EF4C4A97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7606C4-69D3-CC40-9424-C7C538825244}" type="slidenum">
              <a:rPr lang="en-US" altLang="en-PK"/>
              <a:pPr eaLnBrk="1" hangingPunct="1"/>
              <a:t>5</a:t>
            </a:fld>
            <a:endParaRPr lang="en-US" altLang="en-PK"/>
          </a:p>
        </p:txBody>
      </p:sp>
      <p:sp>
        <p:nvSpPr>
          <p:cNvPr id="32771" name="Rectangle 2">
            <a:extLst>
              <a:ext uri="{FF2B5EF4-FFF2-40B4-BE49-F238E27FC236}">
                <a16:creationId xmlns:a16="http://schemas.microsoft.com/office/drawing/2014/main" id="{87D2EA51-07DE-A054-9DD0-13BDDDA29DEF}"/>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20399902-05EB-E188-2B60-8BA2CA9F51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There are a number of challenges with BI. First, there are technical issues: disparate data, different operating systems, different database platforms, and more. This data is usually stored in an OLTP format designed for fast inserts, updates, and deletes, not analysis. Some challenges are human issues: different workers have different levels of expertise for working with data and therefore need different tools. Other challenges are business challenges: what data should be available and to whom and what level.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9980AB4D-9660-7D84-5A3B-9B0A89A819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EA85FF3-26C7-504C-8C27-24A1314420B7}" type="slidenum">
              <a:rPr lang="en-US" altLang="en-PK"/>
              <a:pPr eaLnBrk="1" hangingPunct="1"/>
              <a:t>6</a:t>
            </a:fld>
            <a:endParaRPr lang="en-US" altLang="en-PK"/>
          </a:p>
        </p:txBody>
      </p:sp>
      <p:sp>
        <p:nvSpPr>
          <p:cNvPr id="33795" name="Rectangle 2">
            <a:extLst>
              <a:ext uri="{FF2B5EF4-FFF2-40B4-BE49-F238E27FC236}">
                <a16:creationId xmlns:a16="http://schemas.microsoft.com/office/drawing/2014/main" id="{318ACE55-03E6-F671-DBFC-8F17BEB02340}"/>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270F06F5-E68B-BBAE-EC1D-DD8D0566D8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 first step in building a BI solution is to consolidate data. There are many challenges here, such as distributed data being inconsistent. Data is often “dirty” which means bad data has crept into the system. These data challenges are covered on the next three slides.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B2669721-10C6-0961-9ADE-148ADEE7A0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61E5A1D-D645-4A45-A1D1-1D24031068CF}" type="slidenum">
              <a:rPr lang="en-US" altLang="en-PK"/>
              <a:pPr eaLnBrk="1" hangingPunct="1"/>
              <a:t>7</a:t>
            </a:fld>
            <a:endParaRPr lang="en-US" altLang="en-PK"/>
          </a:p>
        </p:txBody>
      </p:sp>
      <p:sp>
        <p:nvSpPr>
          <p:cNvPr id="34819" name="Rectangle 2">
            <a:extLst>
              <a:ext uri="{FF2B5EF4-FFF2-40B4-BE49-F238E27FC236}">
                <a16:creationId xmlns:a16="http://schemas.microsoft.com/office/drawing/2014/main" id="{42F44948-C29A-B284-79D7-5AD73A8EB7C4}"/>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0B06A848-B5F4-7369-1F97-2FF4B09966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 data is often distributed throughout an organization. A company might have custom applications that use Microsoft SQL Server, purchased applications that use Oracle, employees storing data in Microsoft Excel, and data arriving in XML format. In addition, SQL Server may be running on Windows Server 2003 while Oracle may be running on a Unix server. In order to perform any analysis, data must be consolidated. In the vast majority of cases, the data is physically consolidated on a single server; however, in some rare cases, it is accessed directly where it is. This is rarely done because accessing the data where it resides has an adverse impact on the performance of those OLTP system.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ED893627-049E-9B81-CE78-CD7B32FF9F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7FDAA6-7CAD-5846-A434-AD79BDCFEE04}" type="slidenum">
              <a:rPr lang="en-US" altLang="en-PK"/>
              <a:pPr eaLnBrk="1" hangingPunct="1"/>
              <a:t>8</a:t>
            </a:fld>
            <a:endParaRPr lang="en-US" altLang="en-PK"/>
          </a:p>
        </p:txBody>
      </p:sp>
      <p:sp>
        <p:nvSpPr>
          <p:cNvPr id="35843" name="Rectangle 2">
            <a:extLst>
              <a:ext uri="{FF2B5EF4-FFF2-40B4-BE49-F238E27FC236}">
                <a16:creationId xmlns:a16="http://schemas.microsoft.com/office/drawing/2014/main" id="{CAF74583-EC70-B37F-4DBB-FC971D37FC51}"/>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F09EB41D-ECD1-282A-3F8E-4F6B44AF94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Data is often stored in inconsistent formats. True and False are often represented differently in different systems; True may be 1, 0, T, True, or some binary value that means “true.” Revenues and expenses are often recorded in the local currency, creating a challenge for multinational corporations. Different systems may have different part number or employee IDs. In order to do any sort of analysis, all of these issues must be corrected; data must be made consistent before analysis can be performed.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CE3CD2EA-87DB-53D9-D010-4F291F6E8A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E81E57-B8B7-1048-9EC9-2E682FC3D0DF}" type="slidenum">
              <a:rPr lang="en-US" altLang="en-PK"/>
              <a:pPr eaLnBrk="1" hangingPunct="1"/>
              <a:t>9</a:t>
            </a:fld>
            <a:endParaRPr lang="en-US" altLang="en-PK"/>
          </a:p>
        </p:txBody>
      </p:sp>
      <p:sp>
        <p:nvSpPr>
          <p:cNvPr id="36867" name="Rectangle 2">
            <a:extLst>
              <a:ext uri="{FF2B5EF4-FFF2-40B4-BE49-F238E27FC236}">
                <a16:creationId xmlns:a16="http://schemas.microsoft.com/office/drawing/2014/main" id="{5E1FB518-AE68-EFF2-FEBD-7911B83371CE}"/>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B485850E-63DE-D57E-CB66-760C993685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Virtually all companies have dirty data. Dirty data are bad values that enter a system. It can be a simple typo when entering a number, but it is often a bad value entered into a free-form text field. For example, sales may be attributed to employee IDs that don’t exist in the Employees system, city names might be spelled many different ways, and so forth. Cleaning up bad data can require extensive routines that require updating each time a new bad value is encountered. Organizations can also use data mining algorithms to help clean up data; for example, a fuzzy lookup can be used to help match text values that are similar.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DAE4B04-857F-1DFE-5F3B-BA202DB2FA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096CB3-C457-3044-8C16-A0CB5F6670B6}" type="slidenum">
              <a:rPr lang="en-US" altLang="en-PK"/>
              <a:pPr eaLnBrk="1" hangingPunct="1"/>
              <a:t>10</a:t>
            </a:fld>
            <a:endParaRPr lang="en-US" altLang="en-PK"/>
          </a:p>
        </p:txBody>
      </p:sp>
      <p:sp>
        <p:nvSpPr>
          <p:cNvPr id="37891" name="Rectangle 2">
            <a:extLst>
              <a:ext uri="{FF2B5EF4-FFF2-40B4-BE49-F238E27FC236}">
                <a16:creationId xmlns:a16="http://schemas.microsoft.com/office/drawing/2014/main" id="{22DA7CE6-8251-0D49-8C3E-4E9FD1F82BFD}"/>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2B5630CE-7FBC-139B-E524-B03C9DCE7A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PK">
                <a:latin typeface="Arial" panose="020B0604020202020204" pitchFamily="34" charset="0"/>
                <a:cs typeface="Arial" panose="020B0604020202020204" pitchFamily="34" charset="0"/>
              </a:rPr>
              <a:t>The process of moving data from its source systems, consolidating it in a central location, and fixing data inconsistencies is called Extraction, Transformation, and Loading, or ETL. The extraction step is pulling the data from various source systems. It is then transformed, or made consistent (“True” values are all set to the same, currencies are converted, and so forth.) Finally, it is loaded into a data repository (often called a data factory or data warehouse.)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ctrTitle"/>
          </p:nvPr>
        </p:nvSpPr>
        <p:spPr>
          <a:xfrm>
            <a:off x="747713" y="1654175"/>
            <a:ext cx="7672387" cy="1336675"/>
          </a:xfrm>
          <a:ln algn="ctr"/>
          <a:effectLst>
            <a:outerShdw dist="17961" dir="2700000" algn="ctr" rotWithShape="0">
              <a:srgbClr val="777777">
                <a:alpha val="50000"/>
              </a:srgbClr>
            </a:outerShdw>
          </a:effectLst>
        </p:spPr>
        <p:txBody>
          <a:bodyPr/>
          <a:lstStyle>
            <a:lvl1pPr>
              <a:defRPr/>
            </a:lvl1pPr>
          </a:lstStyle>
          <a:p>
            <a:r>
              <a:rPr lang="en-US"/>
              <a:t>Click to edit Master title style</a:t>
            </a:r>
          </a:p>
        </p:txBody>
      </p:sp>
      <p:sp>
        <p:nvSpPr>
          <p:cNvPr id="109571" name="Rectangle 3"/>
          <p:cNvSpPr>
            <a:spLocks noGrp="1" noChangeArrowheads="1"/>
          </p:cNvSpPr>
          <p:nvPr>
            <p:ph type="subTitle" idx="1"/>
          </p:nvPr>
        </p:nvSpPr>
        <p:spPr>
          <a:xfrm>
            <a:off x="769938" y="3795713"/>
            <a:ext cx="7548562" cy="1025525"/>
          </a:xfrm>
          <a:effectLst>
            <a:outerShdw dist="12700" algn="ctr" rotWithShape="0">
              <a:schemeClr val="bg2">
                <a:alpha val="50000"/>
              </a:schemeClr>
            </a:outerShdw>
          </a:effectLst>
        </p:spPr>
        <p:txBody>
          <a:bodyPr anchor="b"/>
          <a:lstStyle>
            <a:lvl1pPr marL="0" indent="0">
              <a:spcBef>
                <a:spcPct val="0"/>
              </a:spcBef>
              <a:buFont typeface="Wingdings 2" pitchFamily="18" charset="2"/>
              <a:buNone/>
              <a:defRPr sz="3600"/>
            </a:lvl1pPr>
          </a:lstStyle>
          <a:p>
            <a:r>
              <a:rPr lang="en-US"/>
              <a:t>Click to edit Master subtitle style</a:t>
            </a:r>
          </a:p>
        </p:txBody>
      </p:sp>
    </p:spTree>
    <p:extLst>
      <p:ext uri="{BB962C8B-B14F-4D97-AF65-F5344CB8AC3E}">
        <p14:creationId xmlns:p14="http://schemas.microsoft.com/office/powerpoint/2010/main" val="4152052953"/>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4225123"/>
      </p:ext>
    </p:extLst>
  </p:cSld>
  <p:clrMapOvr>
    <a:masterClrMapping/>
  </p:clrMapOvr>
  <p:transition>
    <p:strips dir="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228600"/>
            <a:ext cx="2097088" cy="33083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43625" cy="33083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4407067"/>
      </p:ext>
    </p:extLst>
  </p:cSld>
  <p:clrMapOvr>
    <a:masterClrMapping/>
  </p:clrMapOvr>
  <p:transition>
    <p:strips dir="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4744949"/>
      </p:ext>
    </p:extLst>
  </p:cSld>
  <p:clrMapOvr>
    <a:masterClrMapping/>
  </p:clrMapOvr>
  <p:transition>
    <p:strips dir="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62834054"/>
      </p:ext>
    </p:extLst>
  </p:cSld>
  <p:clrMapOvr>
    <a:masterClrMapping/>
  </p:clrMapOvr>
  <p:transition>
    <p:strips dir="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6050"/>
            <a:ext cx="4117975" cy="2120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1375" y="1416050"/>
            <a:ext cx="4117975" cy="2120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110966"/>
      </p:ext>
    </p:extLst>
  </p:cSld>
  <p:clrMapOvr>
    <a:masterClrMapping/>
  </p:clrMapOvr>
  <p:transition>
    <p:strips dir="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152970"/>
      </p:ext>
    </p:extLst>
  </p:cSld>
  <p:clrMapOvr>
    <a:masterClrMapping/>
  </p:clrMapOvr>
  <p:transition>
    <p:strips dir="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2004980"/>
      </p:ext>
    </p:extLst>
  </p:cSld>
  <p:clrMapOvr>
    <a:masterClrMapping/>
  </p:clrMapOvr>
  <p:transition>
    <p:strips dir="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421072"/>
      </p:ext>
    </p:extLst>
  </p:cSld>
  <p:clrMapOvr>
    <a:masterClrMapping/>
  </p:clrMapOvr>
  <p:transition>
    <p:strips dir="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9801071"/>
      </p:ext>
    </p:extLst>
  </p:cSld>
  <p:clrMapOvr>
    <a:masterClrMapping/>
  </p:clrMapOvr>
  <p:transition>
    <p:strips dir="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53109661"/>
      </p:ext>
    </p:extLst>
  </p:cSld>
  <p:clrMapOvr>
    <a:masterClrMapping/>
  </p:clrMapOvr>
  <p:transition>
    <p:strips dir="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7FC65F9-8645-0847-F69C-30257DC3D2F7}"/>
              </a:ext>
            </a:extLst>
          </p:cNvPr>
          <p:cNvSpPr>
            <a:spLocks noGrp="1" noChangeArrowheads="1"/>
          </p:cNvSpPr>
          <p:nvPr>
            <p:ph type="title"/>
          </p:nvPr>
        </p:nvSpPr>
        <p:spPr bwMode="auto">
          <a:xfrm>
            <a:off x="381000" y="228600"/>
            <a:ext cx="8393113"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PK"/>
              <a:t>Click to edit Title Slide</a:t>
            </a:r>
          </a:p>
        </p:txBody>
      </p:sp>
      <p:sp>
        <p:nvSpPr>
          <p:cNvPr id="1027" name="Rectangle 3">
            <a:extLst>
              <a:ext uri="{FF2B5EF4-FFF2-40B4-BE49-F238E27FC236}">
                <a16:creationId xmlns:a16="http://schemas.microsoft.com/office/drawing/2014/main" id="{3814ED9C-6CFB-3958-45D4-C69434294246}"/>
              </a:ext>
            </a:extLst>
          </p:cNvPr>
          <p:cNvSpPr>
            <a:spLocks noGrp="1" noChangeArrowheads="1"/>
          </p:cNvSpPr>
          <p:nvPr>
            <p:ph type="body" idx="1"/>
          </p:nvPr>
        </p:nvSpPr>
        <p:spPr bwMode="auto">
          <a:xfrm>
            <a:off x="381000" y="1416050"/>
            <a:ext cx="8388350"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PK"/>
              <a:t>Click to edit Master text styles</a:t>
            </a:r>
          </a:p>
          <a:p>
            <a:pPr lvl="1"/>
            <a:r>
              <a:rPr lang="en-US" altLang="en-PK"/>
              <a:t>Second level</a:t>
            </a:r>
          </a:p>
          <a:p>
            <a:pPr lvl="2"/>
            <a:r>
              <a:rPr lang="en-US" altLang="en-PK"/>
              <a:t>Third level</a:t>
            </a:r>
          </a:p>
          <a:p>
            <a:pPr lvl="3"/>
            <a:r>
              <a:rPr lang="en-US" altLang="en-PK"/>
              <a:t>Fourth level</a:t>
            </a:r>
          </a:p>
          <a:p>
            <a:pPr lvl="4"/>
            <a:r>
              <a:rPr lang="en-US" altLang="en-PK"/>
              <a:t>Fifth level</a:t>
            </a:r>
          </a:p>
        </p:txBody>
      </p:sp>
    </p:spTree>
  </p:cSld>
  <p:clrMap bg1="lt1" tx1="dk1" bg2="lt2" tx2="dk2" accent1="accent1" accent2="accent2" accent3="accent3" accent4="accent4" accent5="accent5" accent6="accent6" hlink="hlink" folHlink="folHlink"/>
  <p:sldLayoutIdLst>
    <p:sldLayoutId id="2147483746"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strips dir="rd"/>
  </p:transition>
  <p:txStyles>
    <p:titleStyle>
      <a:lvl1pPr algn="l" rtl="0" eaLnBrk="0" fontAlgn="base" hangingPunct="0">
        <a:lnSpc>
          <a:spcPct val="85000"/>
        </a:lnSpc>
        <a:spcBef>
          <a:spcPct val="0"/>
        </a:spcBef>
        <a:spcAft>
          <a:spcPct val="0"/>
        </a:spcAft>
        <a:defRPr sz="4800">
          <a:solidFill>
            <a:schemeClr val="tx2"/>
          </a:solidFill>
          <a:latin typeface="+mj-lt"/>
          <a:ea typeface="+mj-ea"/>
          <a:cs typeface="+mj-cs"/>
        </a:defRPr>
      </a:lvl1pPr>
      <a:lvl2pPr algn="l" rtl="0" eaLnBrk="0" fontAlgn="base" hangingPunct="0">
        <a:lnSpc>
          <a:spcPct val="85000"/>
        </a:lnSpc>
        <a:spcBef>
          <a:spcPct val="0"/>
        </a:spcBef>
        <a:spcAft>
          <a:spcPct val="0"/>
        </a:spcAft>
        <a:defRPr sz="4800">
          <a:solidFill>
            <a:schemeClr val="tx2"/>
          </a:solidFill>
          <a:latin typeface="Segoe Semibold" pitchFamily="2" charset="0"/>
        </a:defRPr>
      </a:lvl2pPr>
      <a:lvl3pPr algn="l" rtl="0" eaLnBrk="0" fontAlgn="base" hangingPunct="0">
        <a:lnSpc>
          <a:spcPct val="85000"/>
        </a:lnSpc>
        <a:spcBef>
          <a:spcPct val="0"/>
        </a:spcBef>
        <a:spcAft>
          <a:spcPct val="0"/>
        </a:spcAft>
        <a:defRPr sz="4800">
          <a:solidFill>
            <a:schemeClr val="tx2"/>
          </a:solidFill>
          <a:latin typeface="Segoe Semibold" pitchFamily="2" charset="0"/>
        </a:defRPr>
      </a:lvl3pPr>
      <a:lvl4pPr algn="l" rtl="0" eaLnBrk="0" fontAlgn="base" hangingPunct="0">
        <a:lnSpc>
          <a:spcPct val="85000"/>
        </a:lnSpc>
        <a:spcBef>
          <a:spcPct val="0"/>
        </a:spcBef>
        <a:spcAft>
          <a:spcPct val="0"/>
        </a:spcAft>
        <a:defRPr sz="4800">
          <a:solidFill>
            <a:schemeClr val="tx2"/>
          </a:solidFill>
          <a:latin typeface="Segoe Semibold" pitchFamily="2" charset="0"/>
        </a:defRPr>
      </a:lvl4pPr>
      <a:lvl5pPr algn="l" rtl="0" eaLnBrk="0" fontAlgn="base" hangingPunct="0">
        <a:lnSpc>
          <a:spcPct val="85000"/>
        </a:lnSpc>
        <a:spcBef>
          <a:spcPct val="0"/>
        </a:spcBef>
        <a:spcAft>
          <a:spcPct val="0"/>
        </a:spcAft>
        <a:defRPr sz="4800">
          <a:solidFill>
            <a:schemeClr val="tx2"/>
          </a:solidFill>
          <a:latin typeface="Segoe Semibold" pitchFamily="2" charset="0"/>
        </a:defRPr>
      </a:lvl5pPr>
      <a:lvl6pPr marL="457200" algn="l" rtl="0" fontAlgn="base">
        <a:lnSpc>
          <a:spcPct val="85000"/>
        </a:lnSpc>
        <a:spcBef>
          <a:spcPct val="0"/>
        </a:spcBef>
        <a:spcAft>
          <a:spcPct val="0"/>
        </a:spcAft>
        <a:defRPr sz="4800">
          <a:solidFill>
            <a:schemeClr val="tx2"/>
          </a:solidFill>
          <a:latin typeface="Segoe Semibold" pitchFamily="2" charset="0"/>
        </a:defRPr>
      </a:lvl6pPr>
      <a:lvl7pPr marL="914400" algn="l" rtl="0" fontAlgn="base">
        <a:lnSpc>
          <a:spcPct val="85000"/>
        </a:lnSpc>
        <a:spcBef>
          <a:spcPct val="0"/>
        </a:spcBef>
        <a:spcAft>
          <a:spcPct val="0"/>
        </a:spcAft>
        <a:defRPr sz="4800">
          <a:solidFill>
            <a:schemeClr val="tx2"/>
          </a:solidFill>
          <a:latin typeface="Segoe Semibold" pitchFamily="2" charset="0"/>
        </a:defRPr>
      </a:lvl7pPr>
      <a:lvl8pPr marL="1371600" algn="l" rtl="0" fontAlgn="base">
        <a:lnSpc>
          <a:spcPct val="85000"/>
        </a:lnSpc>
        <a:spcBef>
          <a:spcPct val="0"/>
        </a:spcBef>
        <a:spcAft>
          <a:spcPct val="0"/>
        </a:spcAft>
        <a:defRPr sz="4800">
          <a:solidFill>
            <a:schemeClr val="tx2"/>
          </a:solidFill>
          <a:latin typeface="Segoe Semibold" pitchFamily="2" charset="0"/>
        </a:defRPr>
      </a:lvl8pPr>
      <a:lvl9pPr marL="1828800" algn="l" rtl="0" fontAlgn="base">
        <a:lnSpc>
          <a:spcPct val="85000"/>
        </a:lnSpc>
        <a:spcBef>
          <a:spcPct val="0"/>
        </a:spcBef>
        <a:spcAft>
          <a:spcPct val="0"/>
        </a:spcAft>
        <a:defRPr sz="4800">
          <a:solidFill>
            <a:schemeClr val="tx2"/>
          </a:solidFill>
          <a:latin typeface="Segoe Semibold" pitchFamily="2" charset="0"/>
        </a:defRPr>
      </a:lvl9pPr>
    </p:titleStyle>
    <p:bodyStyle>
      <a:lvl1pPr marL="498475" indent="-498475" algn="l" rtl="0" eaLnBrk="0" fontAlgn="base" hangingPunct="0">
        <a:lnSpc>
          <a:spcPct val="85000"/>
        </a:lnSpc>
        <a:spcBef>
          <a:spcPct val="30000"/>
        </a:spcBef>
        <a:spcAft>
          <a:spcPct val="0"/>
        </a:spcAft>
        <a:buClr>
          <a:schemeClr val="tx2"/>
        </a:buClr>
        <a:buSzPct val="75000"/>
        <a:buFont typeface="Wingdings 2" pitchFamily="2" charset="2"/>
        <a:buChar char="¢"/>
        <a:defRPr sz="3200">
          <a:solidFill>
            <a:schemeClr val="tx1"/>
          </a:solidFill>
          <a:latin typeface="+mn-lt"/>
          <a:ea typeface="+mn-ea"/>
          <a:cs typeface="+mn-cs"/>
        </a:defRPr>
      </a:lvl1pPr>
      <a:lvl2pPr marL="923925" indent="-423863" algn="l" rtl="0" eaLnBrk="0" fontAlgn="base" hangingPunct="0">
        <a:lnSpc>
          <a:spcPct val="85000"/>
        </a:lnSpc>
        <a:spcBef>
          <a:spcPct val="30000"/>
        </a:spcBef>
        <a:spcAft>
          <a:spcPct val="0"/>
        </a:spcAft>
        <a:buClr>
          <a:schemeClr val="tx2"/>
        </a:buClr>
        <a:buSzPct val="75000"/>
        <a:buFont typeface="Wingdings 2" pitchFamily="2" charset="2"/>
        <a:buChar char="¢"/>
        <a:defRPr sz="2800">
          <a:solidFill>
            <a:schemeClr val="tx1"/>
          </a:solidFill>
          <a:latin typeface="+mn-lt"/>
        </a:defRPr>
      </a:lvl2pPr>
      <a:lvl3pPr marL="1330325" indent="-404813" algn="l" rtl="0" eaLnBrk="0" fontAlgn="base" hangingPunct="0">
        <a:lnSpc>
          <a:spcPct val="85000"/>
        </a:lnSpc>
        <a:spcBef>
          <a:spcPct val="30000"/>
        </a:spcBef>
        <a:spcAft>
          <a:spcPct val="0"/>
        </a:spcAft>
        <a:buClr>
          <a:schemeClr val="tx2"/>
        </a:buClr>
        <a:buSzPct val="75000"/>
        <a:buFont typeface="Wingdings 2" pitchFamily="2" charset="2"/>
        <a:buChar char="¢"/>
        <a:defRPr sz="2400">
          <a:solidFill>
            <a:schemeClr val="tx1"/>
          </a:solidFill>
          <a:latin typeface="+mn-lt"/>
        </a:defRPr>
      </a:lvl3pPr>
      <a:lvl4pPr marL="1716088" indent="-384175" algn="l" rtl="0" eaLnBrk="0" fontAlgn="base" hangingPunct="0">
        <a:lnSpc>
          <a:spcPct val="85000"/>
        </a:lnSpc>
        <a:spcBef>
          <a:spcPct val="30000"/>
        </a:spcBef>
        <a:spcAft>
          <a:spcPct val="0"/>
        </a:spcAft>
        <a:buClr>
          <a:schemeClr val="tx2"/>
        </a:buClr>
        <a:buSzPct val="75000"/>
        <a:buFont typeface="Wingdings 2" pitchFamily="2" charset="2"/>
        <a:buChar char="¢"/>
        <a:defRPr sz="2000">
          <a:solidFill>
            <a:schemeClr val="tx1"/>
          </a:solidFill>
          <a:latin typeface="+mn-lt"/>
        </a:defRPr>
      </a:lvl4pPr>
      <a:lvl5pPr marL="2082800" indent="-365125" algn="l" rtl="0" eaLnBrk="0" fontAlgn="base" hangingPunct="0">
        <a:lnSpc>
          <a:spcPct val="85000"/>
        </a:lnSpc>
        <a:spcBef>
          <a:spcPct val="30000"/>
        </a:spcBef>
        <a:spcAft>
          <a:spcPct val="0"/>
        </a:spcAft>
        <a:buClr>
          <a:schemeClr val="tx2"/>
        </a:buClr>
        <a:buSzPct val="75000"/>
        <a:buFont typeface="Wingdings 2" pitchFamily="2" charset="2"/>
        <a:buChar char="¢"/>
        <a:defRPr sz="2000">
          <a:solidFill>
            <a:schemeClr val="tx1"/>
          </a:solidFill>
          <a:latin typeface="+mn-lt"/>
        </a:defRPr>
      </a:lvl5pPr>
      <a:lvl6pPr marL="2540000" indent="-365125" algn="l" rtl="0" fontAlgn="base">
        <a:lnSpc>
          <a:spcPct val="85000"/>
        </a:lnSpc>
        <a:spcBef>
          <a:spcPct val="30000"/>
        </a:spcBef>
        <a:spcAft>
          <a:spcPct val="0"/>
        </a:spcAft>
        <a:buClr>
          <a:schemeClr val="tx2"/>
        </a:buClr>
        <a:buSzPct val="75000"/>
        <a:buFont typeface="Wingdings 2" pitchFamily="18" charset="2"/>
        <a:buChar char="¢"/>
        <a:defRPr sz="2000">
          <a:solidFill>
            <a:schemeClr val="tx1"/>
          </a:solidFill>
          <a:latin typeface="+mn-lt"/>
        </a:defRPr>
      </a:lvl6pPr>
      <a:lvl7pPr marL="2997200" indent="-365125" algn="l" rtl="0" fontAlgn="base">
        <a:lnSpc>
          <a:spcPct val="85000"/>
        </a:lnSpc>
        <a:spcBef>
          <a:spcPct val="30000"/>
        </a:spcBef>
        <a:spcAft>
          <a:spcPct val="0"/>
        </a:spcAft>
        <a:buClr>
          <a:schemeClr val="tx2"/>
        </a:buClr>
        <a:buSzPct val="75000"/>
        <a:buFont typeface="Wingdings 2" pitchFamily="18" charset="2"/>
        <a:buChar char="¢"/>
        <a:defRPr sz="2000">
          <a:solidFill>
            <a:schemeClr val="tx1"/>
          </a:solidFill>
          <a:latin typeface="+mn-lt"/>
        </a:defRPr>
      </a:lvl7pPr>
      <a:lvl8pPr marL="3454400" indent="-365125" algn="l" rtl="0" fontAlgn="base">
        <a:lnSpc>
          <a:spcPct val="85000"/>
        </a:lnSpc>
        <a:spcBef>
          <a:spcPct val="30000"/>
        </a:spcBef>
        <a:spcAft>
          <a:spcPct val="0"/>
        </a:spcAft>
        <a:buClr>
          <a:schemeClr val="tx2"/>
        </a:buClr>
        <a:buSzPct val="75000"/>
        <a:buFont typeface="Wingdings 2" pitchFamily="18" charset="2"/>
        <a:buChar char="¢"/>
        <a:defRPr sz="2000">
          <a:solidFill>
            <a:schemeClr val="tx1"/>
          </a:solidFill>
          <a:latin typeface="+mn-lt"/>
        </a:defRPr>
      </a:lvl8pPr>
      <a:lvl9pPr marL="3911600" indent="-365125" algn="l" rtl="0" fontAlgn="base">
        <a:lnSpc>
          <a:spcPct val="85000"/>
        </a:lnSpc>
        <a:spcBef>
          <a:spcPct val="30000"/>
        </a:spcBef>
        <a:spcAft>
          <a:spcPct val="0"/>
        </a:spcAft>
        <a:buClr>
          <a:schemeClr val="tx2"/>
        </a:buClr>
        <a:buSzPct val="75000"/>
        <a:buFont typeface="Wingdings 2" pitchFamily="18"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B3663-600F-544C-44FF-D0451FA2EF64}"/>
              </a:ext>
            </a:extLst>
          </p:cNvPr>
          <p:cNvSpPr>
            <a:spLocks noGrp="1" noChangeArrowheads="1"/>
          </p:cNvSpPr>
          <p:nvPr>
            <p:ph type="ctrTitle"/>
          </p:nvPr>
        </p:nvSpPr>
        <p:spPr/>
        <p:txBody>
          <a:bodyPr/>
          <a:lstStyle/>
          <a:p>
            <a:pPr eaLnBrk="1" hangingPunct="1">
              <a:defRPr/>
            </a:pPr>
            <a:r>
              <a:rPr lang="en-US"/>
              <a:t>The Concepts of Business Intelligence</a:t>
            </a:r>
          </a:p>
        </p:txBody>
      </p:sp>
      <p:sp>
        <p:nvSpPr>
          <p:cNvPr id="2051" name="Rectangle 3">
            <a:extLst>
              <a:ext uri="{FF2B5EF4-FFF2-40B4-BE49-F238E27FC236}">
                <a16:creationId xmlns:a16="http://schemas.microsoft.com/office/drawing/2014/main" id="{0491FD95-1ADA-B005-01FF-4365BB413ADE}"/>
              </a:ext>
            </a:extLst>
          </p:cNvPr>
          <p:cNvSpPr>
            <a:spLocks noGrp="1" noChangeArrowheads="1"/>
          </p:cNvSpPr>
          <p:nvPr>
            <p:ph type="subTitle" idx="1"/>
          </p:nvPr>
        </p:nvSpPr>
        <p:spPr>
          <a:xfrm>
            <a:off x="384175" y="4795838"/>
            <a:ext cx="7861300" cy="455612"/>
          </a:xfrm>
        </p:spPr>
        <p:txBody>
          <a:bodyPr/>
          <a:lstStyle/>
          <a:p>
            <a:pPr eaLnBrk="1" hangingPunct="1">
              <a:defRPr/>
            </a:pPr>
            <a:r>
              <a:rPr lang="en-US" sz="2800"/>
              <a:t>Microsoft® Business Intelligence Solutions</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97DAC5A-8271-5427-DF68-65058949FFE2}"/>
              </a:ext>
            </a:extLst>
          </p:cNvPr>
          <p:cNvSpPr>
            <a:spLocks noGrp="1" noChangeArrowheads="1"/>
          </p:cNvSpPr>
          <p:nvPr>
            <p:ph type="title"/>
          </p:nvPr>
        </p:nvSpPr>
        <p:spPr>
          <a:xfrm>
            <a:off x="127000" y="127000"/>
            <a:ext cx="8870950" cy="1336675"/>
          </a:xfrm>
        </p:spPr>
        <p:txBody>
          <a:bodyPr/>
          <a:lstStyle/>
          <a:p>
            <a:pPr eaLnBrk="1" hangingPunct="1"/>
            <a:r>
              <a:rPr lang="en-US" altLang="en-PK"/>
              <a:t>Extraction, Transformation, and Loading (ETL)</a:t>
            </a:r>
          </a:p>
        </p:txBody>
      </p:sp>
      <p:sp>
        <p:nvSpPr>
          <p:cNvPr id="12291" name="Rectangle 3">
            <a:extLst>
              <a:ext uri="{FF2B5EF4-FFF2-40B4-BE49-F238E27FC236}">
                <a16:creationId xmlns:a16="http://schemas.microsoft.com/office/drawing/2014/main" id="{2572E4AF-D567-51D0-E816-4AB84E7CB015}"/>
              </a:ext>
            </a:extLst>
          </p:cNvPr>
          <p:cNvSpPr>
            <a:spLocks noGrp="1" noChangeArrowheads="1"/>
          </p:cNvSpPr>
          <p:nvPr>
            <p:ph type="body" idx="1"/>
          </p:nvPr>
        </p:nvSpPr>
        <p:spPr>
          <a:xfrm>
            <a:off x="107950" y="1584325"/>
            <a:ext cx="8915400" cy="5291138"/>
          </a:xfrm>
        </p:spPr>
        <p:txBody>
          <a:bodyPr/>
          <a:lstStyle/>
          <a:p>
            <a:pPr eaLnBrk="1" hangingPunct="1"/>
            <a:r>
              <a:rPr lang="en-US" altLang="en-PK"/>
              <a:t>The process of data consolidation is often called Extraction, Transformation, and Loading (ETL)</a:t>
            </a:r>
          </a:p>
          <a:p>
            <a:pPr lvl="1" eaLnBrk="1" hangingPunct="1"/>
            <a:r>
              <a:rPr lang="en-US" altLang="en-PK"/>
              <a:t>The ETL process </a:t>
            </a:r>
            <a:r>
              <a:rPr lang="en-US" altLang="en-PK" i="1"/>
              <a:t>extracts </a:t>
            </a:r>
            <a:r>
              <a:rPr lang="en-US" altLang="en-PK"/>
              <a:t>data from the various source systems</a:t>
            </a:r>
          </a:p>
          <a:p>
            <a:pPr lvl="1" eaLnBrk="1" hangingPunct="1"/>
            <a:r>
              <a:rPr lang="en-US" altLang="en-PK"/>
              <a:t>Data is then </a:t>
            </a:r>
            <a:r>
              <a:rPr lang="en-US" altLang="en-PK" i="1"/>
              <a:t>transformed </a:t>
            </a:r>
            <a:r>
              <a:rPr lang="en-US" altLang="en-PK"/>
              <a:t>to make it consistent and improve data quality</a:t>
            </a:r>
          </a:p>
          <a:p>
            <a:pPr lvl="1" eaLnBrk="1" hangingPunct="1"/>
            <a:r>
              <a:rPr lang="en-US" altLang="en-PK"/>
              <a:t>The consolidated, consistent, and cleaned data is then </a:t>
            </a:r>
            <a:r>
              <a:rPr lang="en-US" altLang="en-PK" i="1"/>
              <a:t>loaded</a:t>
            </a:r>
            <a:r>
              <a:rPr lang="en-US" altLang="en-PK"/>
              <a:t> into a data repository</a:t>
            </a:r>
          </a:p>
          <a:p>
            <a:pPr eaLnBrk="1" hangingPunct="1"/>
            <a:r>
              <a:rPr lang="en-US" altLang="en-PK"/>
              <a:t>Developing the ETL process often consumes 80% of the development time</a:t>
            </a:r>
          </a:p>
        </p:txBody>
      </p:sp>
    </p:spTree>
  </p:cSld>
  <p:clrMapOvr>
    <a:masterClrMapping/>
  </p:clrMapOvr>
  <p:transition>
    <p:strips dir="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C2ADB0D-826C-722A-6414-1D2DDBDF6560}"/>
              </a:ext>
            </a:extLst>
          </p:cNvPr>
          <p:cNvSpPr>
            <a:spLocks noGrp="1" noChangeArrowheads="1"/>
          </p:cNvSpPr>
          <p:nvPr>
            <p:ph type="title"/>
          </p:nvPr>
        </p:nvSpPr>
        <p:spPr>
          <a:xfrm>
            <a:off x="127000" y="127000"/>
            <a:ext cx="8870950" cy="1336675"/>
          </a:xfrm>
        </p:spPr>
        <p:txBody>
          <a:bodyPr/>
          <a:lstStyle/>
          <a:p>
            <a:pPr eaLnBrk="1" hangingPunct="1"/>
            <a:r>
              <a:rPr lang="en-US" altLang="en-PK"/>
              <a:t>Extraction, Transformation, and Loading (ETL) Tools</a:t>
            </a:r>
          </a:p>
        </p:txBody>
      </p:sp>
      <p:sp>
        <p:nvSpPr>
          <p:cNvPr id="13315" name="Rectangle 3">
            <a:extLst>
              <a:ext uri="{FF2B5EF4-FFF2-40B4-BE49-F238E27FC236}">
                <a16:creationId xmlns:a16="http://schemas.microsoft.com/office/drawing/2014/main" id="{FA4D5051-D72D-6A6F-62CF-F4CFFD36EFEA}"/>
              </a:ext>
            </a:extLst>
          </p:cNvPr>
          <p:cNvSpPr>
            <a:spLocks noGrp="1" noChangeArrowheads="1"/>
          </p:cNvSpPr>
          <p:nvPr>
            <p:ph type="body" idx="1"/>
          </p:nvPr>
        </p:nvSpPr>
        <p:spPr>
          <a:xfrm>
            <a:off x="228600" y="2057400"/>
            <a:ext cx="8915400" cy="2492375"/>
          </a:xfrm>
        </p:spPr>
        <p:txBody>
          <a:bodyPr/>
          <a:lstStyle/>
          <a:p>
            <a:pPr eaLnBrk="1" hangingPunct="1"/>
            <a:r>
              <a:rPr lang="en-US" altLang="en-PK" dirty="0"/>
              <a:t>Some ETL Tools</a:t>
            </a:r>
          </a:p>
          <a:p>
            <a:pPr lvl="1" eaLnBrk="1" hangingPunct="1"/>
            <a:r>
              <a:rPr lang="en-US" altLang="en-PK" dirty="0"/>
              <a:t>Oracle Data Integrator (ODI)</a:t>
            </a:r>
          </a:p>
          <a:p>
            <a:pPr lvl="1" eaLnBrk="1" hangingPunct="1"/>
            <a:r>
              <a:rPr lang="en-US" altLang="en-PK" dirty="0"/>
              <a:t>Informatica</a:t>
            </a:r>
          </a:p>
          <a:p>
            <a:pPr lvl="1" eaLnBrk="1" hangingPunct="1"/>
            <a:r>
              <a:rPr lang="en-US" altLang="en-PK" dirty="0"/>
              <a:t>IBM </a:t>
            </a:r>
            <a:r>
              <a:rPr lang="en-US" altLang="en-PK" dirty="0" err="1"/>
              <a:t>Ascential</a:t>
            </a:r>
            <a:endParaRPr lang="en-US" altLang="en-PK" dirty="0"/>
          </a:p>
          <a:p>
            <a:pPr lvl="1" eaLnBrk="1" hangingPunct="1"/>
            <a:r>
              <a:rPr lang="en-US" altLang="en-PK" dirty="0" err="1"/>
              <a:t>Abinitio</a:t>
            </a:r>
            <a:endParaRPr lang="en-US" altLang="en-PK" dirty="0"/>
          </a:p>
        </p:txBody>
      </p:sp>
    </p:spTree>
  </p:cSld>
  <p:clrMapOvr>
    <a:masterClrMapping/>
  </p:clrMapOvr>
  <p:transition>
    <p:strips dir="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1FAFCC13-1A7C-B818-0B81-F905E70889CC}"/>
              </a:ext>
            </a:extLst>
          </p:cNvPr>
          <p:cNvSpPr>
            <a:spLocks noGrp="1" noChangeArrowheads="1"/>
          </p:cNvSpPr>
          <p:nvPr>
            <p:ph type="title"/>
          </p:nvPr>
        </p:nvSpPr>
        <p:spPr>
          <a:xfrm>
            <a:off x="127000" y="127000"/>
            <a:ext cx="8870950" cy="1336675"/>
          </a:xfrm>
        </p:spPr>
        <p:txBody>
          <a:bodyPr/>
          <a:lstStyle/>
          <a:p>
            <a:pPr eaLnBrk="1" hangingPunct="1"/>
            <a:r>
              <a:rPr lang="en-US" altLang="en-PK"/>
              <a:t>Business Issues with Data Consolidation</a:t>
            </a:r>
          </a:p>
        </p:txBody>
      </p:sp>
      <p:sp>
        <p:nvSpPr>
          <p:cNvPr id="14339" name="Rectangle 3">
            <a:extLst>
              <a:ext uri="{FF2B5EF4-FFF2-40B4-BE49-F238E27FC236}">
                <a16:creationId xmlns:a16="http://schemas.microsoft.com/office/drawing/2014/main" id="{B6E03823-B463-CD20-B7D7-462FC8D7CCC5}"/>
              </a:ext>
            </a:extLst>
          </p:cNvPr>
          <p:cNvSpPr>
            <a:spLocks noGrp="1" noChangeArrowheads="1"/>
          </p:cNvSpPr>
          <p:nvPr>
            <p:ph type="body" idx="1"/>
          </p:nvPr>
        </p:nvSpPr>
        <p:spPr>
          <a:xfrm>
            <a:off x="107950" y="1584325"/>
            <a:ext cx="8915400" cy="4867275"/>
          </a:xfrm>
        </p:spPr>
        <p:txBody>
          <a:bodyPr/>
          <a:lstStyle/>
          <a:p>
            <a:pPr eaLnBrk="1" hangingPunct="1"/>
            <a:r>
              <a:rPr lang="en-US" altLang="en-PK"/>
              <a:t>Business users must drive what should be in the data warehouse</a:t>
            </a:r>
          </a:p>
          <a:p>
            <a:pPr eaLnBrk="1" hangingPunct="1"/>
            <a:r>
              <a:rPr lang="en-US" altLang="en-PK"/>
              <a:t>Someone in the business must decide how to consolidate inconsistent data</a:t>
            </a:r>
          </a:p>
          <a:p>
            <a:pPr lvl="1" eaLnBrk="1" hangingPunct="1"/>
            <a:r>
              <a:rPr lang="en-US" altLang="en-PK"/>
              <a:t>If True is 1 in one system and T in another, what should the value be once the data is consolidated from the two systems?</a:t>
            </a:r>
          </a:p>
          <a:p>
            <a:pPr eaLnBrk="1" hangingPunct="1"/>
            <a:r>
              <a:rPr lang="en-US" altLang="en-PK"/>
              <a:t>The business must decide how to handle other necessary items - such as currency conversions</a:t>
            </a:r>
          </a:p>
        </p:txBody>
      </p:sp>
    </p:spTree>
  </p:cSld>
  <p:clrMapOvr>
    <a:masterClrMapping/>
  </p:clrMapOvr>
  <p:transition>
    <p:strips dir="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A888F3A8-E7FC-05A7-C42A-F29CD5F7EED8}"/>
              </a:ext>
            </a:extLst>
          </p:cNvPr>
          <p:cNvSpPr>
            <a:spLocks noGrp="1" noChangeArrowheads="1"/>
          </p:cNvSpPr>
          <p:nvPr>
            <p:ph type="title"/>
          </p:nvPr>
        </p:nvSpPr>
        <p:spPr>
          <a:xfrm>
            <a:off x="381000" y="228600"/>
            <a:ext cx="8393113" cy="1336675"/>
          </a:xfrm>
        </p:spPr>
        <p:txBody>
          <a:bodyPr/>
          <a:lstStyle/>
          <a:p>
            <a:pPr eaLnBrk="1" hangingPunct="1"/>
            <a:r>
              <a:rPr lang="en-US" altLang="en-PK"/>
              <a:t>Supporting Different Types of Users</a:t>
            </a:r>
          </a:p>
        </p:txBody>
      </p:sp>
      <p:sp>
        <p:nvSpPr>
          <p:cNvPr id="15363" name="Rectangle 3">
            <a:extLst>
              <a:ext uri="{FF2B5EF4-FFF2-40B4-BE49-F238E27FC236}">
                <a16:creationId xmlns:a16="http://schemas.microsoft.com/office/drawing/2014/main" id="{13F99FAB-8D06-8447-D26F-A908EA5634A2}"/>
              </a:ext>
            </a:extLst>
          </p:cNvPr>
          <p:cNvSpPr>
            <a:spLocks noGrp="1" noChangeArrowheads="1"/>
          </p:cNvSpPr>
          <p:nvPr>
            <p:ph type="body" idx="1"/>
          </p:nvPr>
        </p:nvSpPr>
        <p:spPr>
          <a:xfrm>
            <a:off x="107950" y="1584325"/>
            <a:ext cx="8915400" cy="3529013"/>
          </a:xfrm>
        </p:spPr>
        <p:txBody>
          <a:bodyPr/>
          <a:lstStyle/>
          <a:p>
            <a:pPr eaLnBrk="1" hangingPunct="1"/>
            <a:r>
              <a:rPr lang="en-US" altLang="en-PK" dirty="0"/>
              <a:t>One of the great benefits of BI is that it can support the data needs of the entire business</a:t>
            </a:r>
          </a:p>
          <a:p>
            <a:pPr lvl="1" eaLnBrk="1" hangingPunct="1"/>
            <a:r>
              <a:rPr lang="en-US" altLang="en-PK" dirty="0"/>
              <a:t>This support comes from the many different ways that users can consume BI data</a:t>
            </a:r>
          </a:p>
          <a:p>
            <a:pPr eaLnBrk="1" hangingPunct="1"/>
            <a:r>
              <a:rPr lang="en-US" altLang="en-PK" dirty="0"/>
              <a:t>Different tools exist to support these different data needs</a:t>
            </a:r>
          </a:p>
        </p:txBody>
      </p:sp>
    </p:spTree>
  </p:cSld>
  <p:clrMapOvr>
    <a:masterClrMapping/>
  </p:clrMapOvr>
  <p:transition>
    <p:strips dir="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C39CD1E-E202-AE2E-2E06-064A089F0598}"/>
              </a:ext>
            </a:extLst>
          </p:cNvPr>
          <p:cNvSpPr>
            <a:spLocks noGrp="1" noChangeArrowheads="1"/>
          </p:cNvSpPr>
          <p:nvPr>
            <p:ph type="title"/>
          </p:nvPr>
        </p:nvSpPr>
        <p:spPr>
          <a:xfrm>
            <a:off x="381000" y="228600"/>
            <a:ext cx="8393113" cy="1336675"/>
          </a:xfrm>
        </p:spPr>
        <p:txBody>
          <a:bodyPr/>
          <a:lstStyle/>
          <a:p>
            <a:pPr eaLnBrk="1" hangingPunct="1"/>
            <a:r>
              <a:rPr lang="en-US" altLang="en-PK"/>
              <a:t>The Users of Business Intelligence</a:t>
            </a:r>
          </a:p>
        </p:txBody>
      </p:sp>
      <p:sp>
        <p:nvSpPr>
          <p:cNvPr id="16387" name="Rectangle 3">
            <a:extLst>
              <a:ext uri="{FF2B5EF4-FFF2-40B4-BE49-F238E27FC236}">
                <a16:creationId xmlns:a16="http://schemas.microsoft.com/office/drawing/2014/main" id="{27BF7EB0-290E-30BD-E6A9-890EDC3A32F3}"/>
              </a:ext>
            </a:extLst>
          </p:cNvPr>
          <p:cNvSpPr>
            <a:spLocks noGrp="1" noChangeArrowheads="1"/>
          </p:cNvSpPr>
          <p:nvPr>
            <p:ph type="body" idx="1"/>
          </p:nvPr>
        </p:nvSpPr>
        <p:spPr>
          <a:xfrm>
            <a:off x="107950" y="1584325"/>
            <a:ext cx="8915400" cy="4673600"/>
          </a:xfrm>
        </p:spPr>
        <p:txBody>
          <a:bodyPr/>
          <a:lstStyle/>
          <a:p>
            <a:pPr eaLnBrk="1" hangingPunct="1"/>
            <a:r>
              <a:rPr lang="en-US" altLang="en-PK"/>
              <a:t>Executives and business decision makers look at the business from a high level, performing limited analysis</a:t>
            </a:r>
          </a:p>
          <a:p>
            <a:pPr eaLnBrk="1" hangingPunct="1"/>
            <a:r>
              <a:rPr lang="en-US" altLang="en-PK"/>
              <a:t>Analysts perform complex, detailed data analysis</a:t>
            </a:r>
          </a:p>
          <a:p>
            <a:pPr eaLnBrk="1" hangingPunct="1"/>
            <a:r>
              <a:rPr lang="en-US" altLang="en-PK"/>
              <a:t>Information workers need static reports or limited analytic power</a:t>
            </a:r>
          </a:p>
          <a:p>
            <a:pPr eaLnBrk="1" hangingPunct="1"/>
            <a:r>
              <a:rPr lang="en-US" altLang="en-PK"/>
              <a:t>Line workers need no analytic capabilities as BI is presented to them as part of their job</a:t>
            </a:r>
          </a:p>
        </p:txBody>
      </p:sp>
    </p:spTree>
  </p:cSld>
  <p:clrMapOvr>
    <a:masterClrMapping/>
  </p:clrMapOvr>
  <p:transition>
    <p:strips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C03CA8FB-1082-96DD-891B-92BCFDFF2747}"/>
              </a:ext>
            </a:extLst>
          </p:cNvPr>
          <p:cNvSpPr>
            <a:spLocks noGrp="1" noChangeArrowheads="1"/>
          </p:cNvSpPr>
          <p:nvPr>
            <p:ph type="title"/>
          </p:nvPr>
        </p:nvSpPr>
        <p:spPr>
          <a:xfrm>
            <a:off x="381000" y="228600"/>
            <a:ext cx="8393113" cy="1336675"/>
          </a:xfrm>
        </p:spPr>
        <p:txBody>
          <a:bodyPr/>
          <a:lstStyle/>
          <a:p>
            <a:pPr algn="ctr" eaLnBrk="1" hangingPunct="1"/>
            <a:r>
              <a:rPr lang="en-US" altLang="en-PK"/>
              <a:t>The Users of Business Intelligence</a:t>
            </a:r>
          </a:p>
        </p:txBody>
      </p:sp>
      <p:pic>
        <p:nvPicPr>
          <p:cNvPr id="17411" name="Picture 5" descr="FIG02_01">
            <a:extLst>
              <a:ext uri="{FF2B5EF4-FFF2-40B4-BE49-F238E27FC236}">
                <a16:creationId xmlns:a16="http://schemas.microsoft.com/office/drawing/2014/main" id="{DACA8808-152E-B069-346B-8C4DF7673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9000"/>
          <a:stretch>
            <a:fillRect/>
          </a:stretch>
        </p:blipFill>
        <p:spPr bwMode="auto">
          <a:xfrm>
            <a:off x="1600200" y="1905000"/>
            <a:ext cx="59436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91DB9EA-6FB5-9927-1EE8-66ED3AC26155}"/>
              </a:ext>
            </a:extLst>
          </p:cNvPr>
          <p:cNvSpPr>
            <a:spLocks noGrp="1" noChangeArrowheads="1"/>
          </p:cNvSpPr>
          <p:nvPr>
            <p:ph type="title"/>
          </p:nvPr>
        </p:nvSpPr>
        <p:spPr>
          <a:xfrm>
            <a:off x="127000" y="127000"/>
            <a:ext cx="8870950" cy="1336675"/>
          </a:xfrm>
        </p:spPr>
        <p:txBody>
          <a:bodyPr/>
          <a:lstStyle/>
          <a:p>
            <a:pPr eaLnBrk="1" hangingPunct="1"/>
            <a:r>
              <a:rPr lang="en-US" altLang="en-PK"/>
              <a:t>The Approaches to Consuming Business Intelligence</a:t>
            </a:r>
          </a:p>
        </p:txBody>
      </p:sp>
      <p:sp>
        <p:nvSpPr>
          <p:cNvPr id="18435" name="Rectangle 3">
            <a:extLst>
              <a:ext uri="{FF2B5EF4-FFF2-40B4-BE49-F238E27FC236}">
                <a16:creationId xmlns:a16="http://schemas.microsoft.com/office/drawing/2014/main" id="{B186B23C-730C-0649-2692-3635B5D84911}"/>
              </a:ext>
            </a:extLst>
          </p:cNvPr>
          <p:cNvSpPr>
            <a:spLocks noGrp="1" noChangeArrowheads="1"/>
          </p:cNvSpPr>
          <p:nvPr>
            <p:ph type="body" idx="1"/>
          </p:nvPr>
        </p:nvSpPr>
        <p:spPr>
          <a:xfrm>
            <a:off x="107950" y="1584325"/>
            <a:ext cx="8915400" cy="5337175"/>
          </a:xfrm>
        </p:spPr>
        <p:txBody>
          <a:bodyPr/>
          <a:lstStyle/>
          <a:p>
            <a:pPr eaLnBrk="1" hangingPunct="1">
              <a:lnSpc>
                <a:spcPct val="80000"/>
              </a:lnSpc>
            </a:pPr>
            <a:r>
              <a:rPr lang="en-US" altLang="en-PK" dirty="0"/>
              <a:t>Scorecards</a:t>
            </a:r>
          </a:p>
          <a:p>
            <a:pPr lvl="1" eaLnBrk="1" hangingPunct="1">
              <a:lnSpc>
                <a:spcPct val="80000"/>
              </a:lnSpc>
            </a:pPr>
            <a:r>
              <a:rPr lang="en-US" altLang="en-PK" dirty="0"/>
              <a:t>Customized high-level views with limited analytic capabilities</a:t>
            </a:r>
          </a:p>
          <a:p>
            <a:pPr eaLnBrk="1" hangingPunct="1">
              <a:lnSpc>
                <a:spcPct val="80000"/>
              </a:lnSpc>
            </a:pPr>
            <a:r>
              <a:rPr lang="en-US" altLang="en-PK" dirty="0"/>
              <a:t>Reports</a:t>
            </a:r>
          </a:p>
          <a:p>
            <a:pPr lvl="1" eaLnBrk="1" hangingPunct="1">
              <a:lnSpc>
                <a:spcPct val="80000"/>
              </a:lnSpc>
            </a:pPr>
            <a:r>
              <a:rPr lang="en-US" altLang="en-PK" dirty="0"/>
              <a:t>Standardized reports aimed at a large audience, with no or limited analytic capabilities</a:t>
            </a:r>
          </a:p>
          <a:p>
            <a:pPr eaLnBrk="1" hangingPunct="1">
              <a:lnSpc>
                <a:spcPct val="80000"/>
              </a:lnSpc>
            </a:pPr>
            <a:r>
              <a:rPr lang="en-US" altLang="en-PK" dirty="0"/>
              <a:t>Analytics Applications</a:t>
            </a:r>
          </a:p>
          <a:p>
            <a:pPr lvl="1" eaLnBrk="1" hangingPunct="1">
              <a:lnSpc>
                <a:spcPct val="80000"/>
              </a:lnSpc>
            </a:pPr>
            <a:r>
              <a:rPr lang="en-US" altLang="en-PK" dirty="0"/>
              <a:t>Applications designed to allow complex data analysis</a:t>
            </a:r>
          </a:p>
          <a:p>
            <a:pPr eaLnBrk="1" hangingPunct="1">
              <a:lnSpc>
                <a:spcPct val="80000"/>
              </a:lnSpc>
            </a:pPr>
            <a:r>
              <a:rPr lang="en-US" altLang="en-PK" dirty="0"/>
              <a:t>Custom Applications</a:t>
            </a:r>
          </a:p>
          <a:p>
            <a:pPr lvl="1" eaLnBrk="1" hangingPunct="1">
              <a:lnSpc>
                <a:spcPct val="80000"/>
              </a:lnSpc>
            </a:pPr>
            <a:r>
              <a:rPr lang="en-US" altLang="en-PK" dirty="0"/>
              <a:t>Embed BI data within an application</a:t>
            </a:r>
          </a:p>
        </p:txBody>
      </p:sp>
    </p:spTree>
  </p:cSld>
  <p:clrMapOvr>
    <a:masterClrMapping/>
  </p:clrMapOvr>
  <p:transition>
    <p:strips dir="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4709E3CD-550B-2C8B-1208-491B28897818}"/>
              </a:ext>
            </a:extLst>
          </p:cNvPr>
          <p:cNvSpPr>
            <a:spLocks noGrp="1" noChangeArrowheads="1"/>
          </p:cNvSpPr>
          <p:nvPr>
            <p:ph type="title"/>
          </p:nvPr>
        </p:nvSpPr>
        <p:spPr>
          <a:xfrm>
            <a:off x="127000" y="127000"/>
            <a:ext cx="8870950" cy="1336675"/>
          </a:xfrm>
        </p:spPr>
        <p:txBody>
          <a:bodyPr/>
          <a:lstStyle/>
          <a:p>
            <a:pPr eaLnBrk="1" hangingPunct="1"/>
            <a:r>
              <a:rPr lang="en-US" altLang="en-PK"/>
              <a:t>The Components of a Data Warehouse</a:t>
            </a:r>
          </a:p>
        </p:txBody>
      </p:sp>
      <p:sp>
        <p:nvSpPr>
          <p:cNvPr id="19459" name="Rectangle 3">
            <a:extLst>
              <a:ext uri="{FF2B5EF4-FFF2-40B4-BE49-F238E27FC236}">
                <a16:creationId xmlns:a16="http://schemas.microsoft.com/office/drawing/2014/main" id="{80655FA8-A6E2-87D2-3737-A2A4D4C1476E}"/>
              </a:ext>
            </a:extLst>
          </p:cNvPr>
          <p:cNvSpPr>
            <a:spLocks noGrp="1" noChangeArrowheads="1"/>
          </p:cNvSpPr>
          <p:nvPr>
            <p:ph type="body" idx="1"/>
          </p:nvPr>
        </p:nvSpPr>
        <p:spPr>
          <a:xfrm>
            <a:off x="107950" y="1584325"/>
            <a:ext cx="8915400" cy="3730625"/>
          </a:xfrm>
        </p:spPr>
        <p:txBody>
          <a:bodyPr/>
          <a:lstStyle/>
          <a:p>
            <a:pPr eaLnBrk="1" hangingPunct="1"/>
            <a:r>
              <a:rPr lang="en-US" altLang="en-PK"/>
              <a:t>There are several items that make up a data warehouse</a:t>
            </a:r>
          </a:p>
          <a:p>
            <a:pPr lvl="1" eaLnBrk="1" hangingPunct="1"/>
            <a:r>
              <a:rPr lang="en-US" altLang="en-PK"/>
              <a:t>Cubes</a:t>
            </a:r>
          </a:p>
          <a:p>
            <a:pPr lvl="1" eaLnBrk="1" hangingPunct="1"/>
            <a:r>
              <a:rPr lang="en-US" altLang="en-PK"/>
              <a:t>Measures</a:t>
            </a:r>
          </a:p>
          <a:p>
            <a:pPr lvl="1" eaLnBrk="1" hangingPunct="1"/>
            <a:r>
              <a:rPr lang="en-US" altLang="en-PK"/>
              <a:t>Key Performance Indicators</a:t>
            </a:r>
          </a:p>
          <a:p>
            <a:pPr lvl="1" eaLnBrk="1" hangingPunct="1"/>
            <a:r>
              <a:rPr lang="en-US" altLang="en-PK"/>
              <a:t>Dimensions</a:t>
            </a:r>
          </a:p>
          <a:p>
            <a:pPr lvl="2" eaLnBrk="1" hangingPunct="1"/>
            <a:r>
              <a:rPr lang="en-US" altLang="en-PK"/>
              <a:t>Attributes</a:t>
            </a:r>
          </a:p>
          <a:p>
            <a:pPr lvl="2" eaLnBrk="1" hangingPunct="1"/>
            <a:r>
              <a:rPr lang="en-US" altLang="en-PK"/>
              <a:t>Hierarchies</a:t>
            </a:r>
          </a:p>
        </p:txBody>
      </p:sp>
    </p:spTree>
  </p:cSld>
  <p:clrMapOvr>
    <a:masterClrMapping/>
  </p:clrMapOvr>
  <p:transition>
    <p:strips dir="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3CD3EE1-8FB6-5B39-4D67-2DA680DDF01C}"/>
              </a:ext>
            </a:extLst>
          </p:cNvPr>
          <p:cNvSpPr>
            <a:spLocks noGrp="1" noChangeArrowheads="1"/>
          </p:cNvSpPr>
          <p:nvPr>
            <p:ph type="title"/>
          </p:nvPr>
        </p:nvSpPr>
        <p:spPr/>
        <p:txBody>
          <a:bodyPr/>
          <a:lstStyle/>
          <a:p>
            <a:pPr eaLnBrk="1" hangingPunct="1"/>
            <a:r>
              <a:rPr lang="en-US" altLang="en-PK"/>
              <a:t>Asking a BI Question</a:t>
            </a:r>
          </a:p>
        </p:txBody>
      </p:sp>
      <p:sp>
        <p:nvSpPr>
          <p:cNvPr id="20483" name="Rectangle 3">
            <a:extLst>
              <a:ext uri="{FF2B5EF4-FFF2-40B4-BE49-F238E27FC236}">
                <a16:creationId xmlns:a16="http://schemas.microsoft.com/office/drawing/2014/main" id="{DC50835E-D48F-D682-618D-913ED1631CD7}"/>
              </a:ext>
            </a:extLst>
          </p:cNvPr>
          <p:cNvSpPr>
            <a:spLocks noGrp="1" noChangeArrowheads="1"/>
          </p:cNvSpPr>
          <p:nvPr>
            <p:ph type="body" idx="1"/>
          </p:nvPr>
        </p:nvSpPr>
        <p:spPr>
          <a:xfrm>
            <a:off x="228600" y="1328738"/>
            <a:ext cx="8915400" cy="5529262"/>
          </a:xfrm>
        </p:spPr>
        <p:txBody>
          <a:bodyPr/>
          <a:lstStyle/>
          <a:p>
            <a:pPr eaLnBrk="1" hangingPunct="1"/>
            <a:r>
              <a:rPr lang="en-US" altLang="en-PK"/>
              <a:t>Humans tend to think in a multidimensional way, even if they don’t realize it</a:t>
            </a:r>
          </a:p>
          <a:p>
            <a:pPr eaLnBrk="1" hangingPunct="1"/>
            <a:r>
              <a:rPr lang="en-US" altLang="en-PK"/>
              <a:t>We often want to see a particular value in a certain context</a:t>
            </a:r>
          </a:p>
          <a:p>
            <a:pPr lvl="1" eaLnBrk="1" hangingPunct="1"/>
            <a:r>
              <a:rPr lang="en-US" altLang="en-PK"/>
              <a:t>Show me </a:t>
            </a:r>
            <a:r>
              <a:rPr lang="en-US" altLang="en-PK" i="1"/>
              <a:t>sales</a:t>
            </a:r>
            <a:r>
              <a:rPr lang="en-US" altLang="en-PK"/>
              <a:t> by </a:t>
            </a:r>
            <a:r>
              <a:rPr lang="en-US" altLang="en-PK" i="1"/>
              <a:t>month</a:t>
            </a:r>
            <a:r>
              <a:rPr lang="en-US" altLang="en-PK"/>
              <a:t> by </a:t>
            </a:r>
            <a:r>
              <a:rPr lang="en-US" altLang="en-PK" i="1"/>
              <a:t>product</a:t>
            </a:r>
            <a:r>
              <a:rPr lang="en-US" altLang="en-PK"/>
              <a:t> for </a:t>
            </a:r>
            <a:r>
              <a:rPr lang="en-US" altLang="en-PK" i="1"/>
              <a:t>North America</a:t>
            </a:r>
          </a:p>
          <a:p>
            <a:pPr eaLnBrk="1" hangingPunct="1"/>
            <a:r>
              <a:rPr lang="en-US" altLang="en-PK"/>
              <a:t>“What” you want to see (sales in this case) is called a </a:t>
            </a:r>
            <a:r>
              <a:rPr lang="en-US" altLang="en-PK" i="1"/>
              <a:t>measure</a:t>
            </a:r>
            <a:endParaRPr lang="en-US" altLang="en-PK"/>
          </a:p>
          <a:p>
            <a:pPr eaLnBrk="1" hangingPunct="1"/>
            <a:r>
              <a:rPr lang="en-US" altLang="en-PK"/>
              <a:t>How you want to see it (month, product, and North America) is called a </a:t>
            </a:r>
            <a:r>
              <a:rPr lang="en-US" altLang="en-PK" i="1"/>
              <a:t>dimension</a:t>
            </a:r>
            <a:endParaRPr lang="en-US" altLang="en-PK"/>
          </a:p>
        </p:txBody>
      </p:sp>
    </p:spTree>
  </p:cSld>
  <p:clrMapOvr>
    <a:masterClrMapping/>
  </p:clrMapOvr>
  <p:transition>
    <p:strips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384F4BE-64E8-EF4E-B9D1-015EE71F038F}"/>
              </a:ext>
            </a:extLst>
          </p:cNvPr>
          <p:cNvSpPr>
            <a:spLocks noGrp="1" noChangeArrowheads="1"/>
          </p:cNvSpPr>
          <p:nvPr>
            <p:ph type="title"/>
          </p:nvPr>
        </p:nvSpPr>
        <p:spPr/>
        <p:txBody>
          <a:bodyPr/>
          <a:lstStyle/>
          <a:p>
            <a:pPr eaLnBrk="1" hangingPunct="1"/>
            <a:r>
              <a:rPr lang="en-US" altLang="en-PK"/>
              <a:t>Cubes</a:t>
            </a:r>
          </a:p>
        </p:txBody>
      </p:sp>
      <p:sp>
        <p:nvSpPr>
          <p:cNvPr id="21507" name="Rectangle 3">
            <a:extLst>
              <a:ext uri="{FF2B5EF4-FFF2-40B4-BE49-F238E27FC236}">
                <a16:creationId xmlns:a16="http://schemas.microsoft.com/office/drawing/2014/main" id="{CF5FF19E-205D-E424-FBF2-08C6D2487C8C}"/>
              </a:ext>
            </a:extLst>
          </p:cNvPr>
          <p:cNvSpPr>
            <a:spLocks noGrp="1" noChangeArrowheads="1"/>
          </p:cNvSpPr>
          <p:nvPr>
            <p:ph type="body" idx="1"/>
          </p:nvPr>
        </p:nvSpPr>
        <p:spPr>
          <a:xfrm>
            <a:off x="0" y="1143000"/>
            <a:ext cx="8915400" cy="1895475"/>
          </a:xfrm>
        </p:spPr>
        <p:txBody>
          <a:bodyPr/>
          <a:lstStyle/>
          <a:p>
            <a:pPr eaLnBrk="1" hangingPunct="1"/>
            <a:r>
              <a:rPr lang="en-US" altLang="en-PK"/>
              <a:t>Cubes are the structures in which data is stored</a:t>
            </a:r>
          </a:p>
          <a:p>
            <a:pPr eaLnBrk="1" hangingPunct="1"/>
            <a:r>
              <a:rPr lang="en-US" altLang="en-PK"/>
              <a:t>Users access data in the cubes by navigating through various dimensions</a:t>
            </a:r>
          </a:p>
        </p:txBody>
      </p:sp>
      <p:pic>
        <p:nvPicPr>
          <p:cNvPr id="21508" name="Picture 4">
            <a:extLst>
              <a:ext uri="{FF2B5EF4-FFF2-40B4-BE49-F238E27FC236}">
                <a16:creationId xmlns:a16="http://schemas.microsoft.com/office/drawing/2014/main" id="{160E1DD4-A2F1-148D-3D6F-4B45007E7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3092450"/>
            <a:ext cx="4572000"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
            <a:extLst>
              <a:ext uri="{FF2B5EF4-FFF2-40B4-BE49-F238E27FC236}">
                <a16:creationId xmlns:a16="http://schemas.microsoft.com/office/drawing/2014/main" id="{0D500DA7-0CA0-162C-B387-0129D42FE308}"/>
              </a:ext>
            </a:extLst>
          </p:cNvPr>
          <p:cNvSpPr>
            <a:spLocks noGrp="1" noChangeArrowheads="1"/>
          </p:cNvSpPr>
          <p:nvPr>
            <p:ph type="body" idx="1"/>
          </p:nvPr>
        </p:nvSpPr>
        <p:spPr>
          <a:xfrm>
            <a:off x="107950" y="1584325"/>
            <a:ext cx="8915400" cy="3016250"/>
          </a:xfrm>
        </p:spPr>
        <p:txBody>
          <a:bodyPr/>
          <a:lstStyle/>
          <a:p>
            <a:pPr eaLnBrk="1" hangingPunct="1"/>
            <a:r>
              <a:rPr lang="en-US" altLang="en-PK"/>
              <a:t>Introduction</a:t>
            </a:r>
          </a:p>
          <a:p>
            <a:pPr eaLnBrk="1" hangingPunct="1"/>
            <a:r>
              <a:rPr lang="en-US" altLang="en-PK"/>
              <a:t>Consolidating Data from Multiple Sources</a:t>
            </a:r>
          </a:p>
          <a:p>
            <a:pPr eaLnBrk="1" hangingPunct="1"/>
            <a:r>
              <a:rPr lang="en-US" altLang="en-PK"/>
              <a:t>Supporting Different Types of Users</a:t>
            </a:r>
          </a:p>
          <a:p>
            <a:pPr eaLnBrk="1" hangingPunct="1"/>
            <a:r>
              <a:rPr lang="en-US" altLang="en-PK"/>
              <a:t>Identifying Elements to Support Analysis</a:t>
            </a:r>
          </a:p>
        </p:txBody>
      </p:sp>
    </p:spTree>
  </p:cSld>
  <p:clrMapOvr>
    <a:masterClrMapping/>
  </p:clrMapOvr>
  <p:transition>
    <p:strips dir="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E4EF8B2-1B89-5F7C-5011-8BCE664DB274}"/>
              </a:ext>
            </a:extLst>
          </p:cNvPr>
          <p:cNvSpPr>
            <a:spLocks noGrp="1" noChangeArrowheads="1"/>
          </p:cNvSpPr>
          <p:nvPr>
            <p:ph type="title"/>
          </p:nvPr>
        </p:nvSpPr>
        <p:spPr/>
        <p:txBody>
          <a:bodyPr/>
          <a:lstStyle/>
          <a:p>
            <a:pPr eaLnBrk="1" hangingPunct="1"/>
            <a:r>
              <a:rPr lang="en-US" altLang="en-PK"/>
              <a:t>Measures</a:t>
            </a:r>
          </a:p>
        </p:txBody>
      </p:sp>
      <p:sp>
        <p:nvSpPr>
          <p:cNvPr id="22531" name="Rectangle 3">
            <a:extLst>
              <a:ext uri="{FF2B5EF4-FFF2-40B4-BE49-F238E27FC236}">
                <a16:creationId xmlns:a16="http://schemas.microsoft.com/office/drawing/2014/main" id="{974FD14E-BD2A-39EA-779E-A38CE3A1C9EF}"/>
              </a:ext>
            </a:extLst>
          </p:cNvPr>
          <p:cNvSpPr>
            <a:spLocks noGrp="1" noChangeArrowheads="1"/>
          </p:cNvSpPr>
          <p:nvPr>
            <p:ph type="body" idx="1"/>
          </p:nvPr>
        </p:nvSpPr>
        <p:spPr>
          <a:xfrm>
            <a:off x="107950" y="1584325"/>
            <a:ext cx="8915400" cy="4498975"/>
          </a:xfrm>
        </p:spPr>
        <p:txBody>
          <a:bodyPr/>
          <a:lstStyle/>
          <a:p>
            <a:pPr eaLnBrk="1" hangingPunct="1"/>
            <a:r>
              <a:rPr lang="en-US" altLang="en-PK"/>
              <a:t>Measures are </a:t>
            </a:r>
            <a:r>
              <a:rPr lang="en-US" altLang="en-PK" i="1"/>
              <a:t>what</a:t>
            </a:r>
            <a:r>
              <a:rPr lang="en-US" altLang="en-PK"/>
              <a:t> you want to see</a:t>
            </a:r>
          </a:p>
          <a:p>
            <a:pPr eaLnBrk="1" hangingPunct="1"/>
            <a:r>
              <a:rPr lang="en-US" altLang="en-PK"/>
              <a:t>They are almost always numeric</a:t>
            </a:r>
          </a:p>
          <a:p>
            <a:pPr eaLnBrk="1" hangingPunct="1"/>
            <a:r>
              <a:rPr lang="en-US" altLang="en-PK"/>
              <a:t>They are often additive</a:t>
            </a:r>
          </a:p>
          <a:p>
            <a:pPr lvl="1" eaLnBrk="1" hangingPunct="1"/>
            <a:r>
              <a:rPr lang="en-US" altLang="en-PK"/>
              <a:t>Dollar sales, unit sales, profit, expenses, and more</a:t>
            </a:r>
          </a:p>
          <a:p>
            <a:pPr eaLnBrk="1" hangingPunct="1"/>
            <a:r>
              <a:rPr lang="en-US" altLang="en-PK"/>
              <a:t>Some measures are not additive</a:t>
            </a:r>
          </a:p>
          <a:p>
            <a:pPr lvl="1" eaLnBrk="1" hangingPunct="1"/>
            <a:r>
              <a:rPr lang="en-US" altLang="en-PK"/>
              <a:t>Date of last shipment</a:t>
            </a:r>
          </a:p>
          <a:p>
            <a:pPr lvl="1" eaLnBrk="1" hangingPunct="1"/>
            <a:r>
              <a:rPr lang="en-US" altLang="en-PK"/>
              <a:t>Inventory counts and number of unique customers</a:t>
            </a:r>
          </a:p>
        </p:txBody>
      </p:sp>
    </p:spTree>
  </p:cSld>
  <p:clrMapOvr>
    <a:masterClrMapping/>
  </p:clrMapOvr>
  <p:transition>
    <p:strips dir="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B35A805C-E0E7-C917-3F42-8138B19FD728}"/>
              </a:ext>
            </a:extLst>
          </p:cNvPr>
          <p:cNvSpPr>
            <a:spLocks noGrp="1" noChangeArrowheads="1"/>
          </p:cNvSpPr>
          <p:nvPr>
            <p:ph type="title"/>
          </p:nvPr>
        </p:nvSpPr>
        <p:spPr/>
        <p:txBody>
          <a:bodyPr/>
          <a:lstStyle/>
          <a:p>
            <a:pPr eaLnBrk="1" hangingPunct="1"/>
            <a:r>
              <a:rPr lang="en-US" altLang="en-PK"/>
              <a:t>Dimensions</a:t>
            </a:r>
          </a:p>
        </p:txBody>
      </p:sp>
      <p:sp>
        <p:nvSpPr>
          <p:cNvPr id="23555" name="Rectangle 3">
            <a:extLst>
              <a:ext uri="{FF2B5EF4-FFF2-40B4-BE49-F238E27FC236}">
                <a16:creationId xmlns:a16="http://schemas.microsoft.com/office/drawing/2014/main" id="{49C0006F-F04F-41D5-92AB-8ACF0F3A820E}"/>
              </a:ext>
            </a:extLst>
          </p:cNvPr>
          <p:cNvSpPr>
            <a:spLocks noGrp="1" noChangeArrowheads="1"/>
          </p:cNvSpPr>
          <p:nvPr>
            <p:ph type="body" idx="1"/>
          </p:nvPr>
        </p:nvSpPr>
        <p:spPr>
          <a:xfrm>
            <a:off x="107950" y="1584325"/>
            <a:ext cx="8915400" cy="4632325"/>
          </a:xfrm>
        </p:spPr>
        <p:txBody>
          <a:bodyPr/>
          <a:lstStyle/>
          <a:p>
            <a:pPr eaLnBrk="1" hangingPunct="1"/>
            <a:r>
              <a:rPr lang="en-US" altLang="en-PK"/>
              <a:t>Dimensions are </a:t>
            </a:r>
            <a:r>
              <a:rPr lang="en-US" altLang="en-PK" i="1"/>
              <a:t>how</a:t>
            </a:r>
            <a:r>
              <a:rPr lang="en-US" altLang="en-PK"/>
              <a:t> you want to see the data</a:t>
            </a:r>
          </a:p>
          <a:p>
            <a:pPr eaLnBrk="1" hangingPunct="1"/>
            <a:r>
              <a:rPr lang="en-US" altLang="en-PK"/>
              <a:t>You usually want to see data by time, geography, product, account, employee, …</a:t>
            </a:r>
          </a:p>
          <a:p>
            <a:pPr eaLnBrk="1" hangingPunct="1"/>
            <a:r>
              <a:rPr lang="en-US" altLang="en-PK"/>
              <a:t>Dimensions are made up of </a:t>
            </a:r>
            <a:r>
              <a:rPr lang="en-US" altLang="en-PK" i="1"/>
              <a:t>attributes</a:t>
            </a:r>
            <a:r>
              <a:rPr lang="en-US" altLang="en-PK"/>
              <a:t> and may or may not include </a:t>
            </a:r>
            <a:r>
              <a:rPr lang="en-US" altLang="en-PK" i="1"/>
              <a:t>hierarchies</a:t>
            </a:r>
          </a:p>
          <a:p>
            <a:pPr lvl="1" eaLnBrk="1" hangingPunct="1"/>
            <a:r>
              <a:rPr lang="en-US" altLang="en-PK"/>
              <a:t>Year – Semester – Quarter – Month – Day</a:t>
            </a:r>
          </a:p>
          <a:p>
            <a:pPr lvl="1" eaLnBrk="1" hangingPunct="1"/>
            <a:r>
              <a:rPr lang="en-US" altLang="en-PK"/>
              <a:t>Product Category – Product Subcategory - Product</a:t>
            </a:r>
          </a:p>
        </p:txBody>
      </p:sp>
    </p:spTree>
  </p:cSld>
  <p:clrMapOvr>
    <a:masterClrMapping/>
  </p:clrMapOvr>
  <p:transition>
    <p:strips dir="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76A8EBF-3C80-10BC-6128-5FDA10D841BA}"/>
              </a:ext>
            </a:extLst>
          </p:cNvPr>
          <p:cNvSpPr>
            <a:spLocks noGrp="1" noChangeArrowheads="1"/>
          </p:cNvSpPr>
          <p:nvPr>
            <p:ph type="title"/>
          </p:nvPr>
        </p:nvSpPr>
        <p:spPr/>
        <p:txBody>
          <a:bodyPr/>
          <a:lstStyle/>
          <a:p>
            <a:pPr eaLnBrk="1" hangingPunct="1"/>
            <a:r>
              <a:rPr lang="en-US" altLang="en-PK"/>
              <a:t>Attributes</a:t>
            </a:r>
          </a:p>
        </p:txBody>
      </p:sp>
      <p:sp>
        <p:nvSpPr>
          <p:cNvPr id="24579" name="Rectangle 3">
            <a:extLst>
              <a:ext uri="{FF2B5EF4-FFF2-40B4-BE49-F238E27FC236}">
                <a16:creationId xmlns:a16="http://schemas.microsoft.com/office/drawing/2014/main" id="{C5F0517E-DF07-C91A-D0BD-37DA90E56C47}"/>
              </a:ext>
            </a:extLst>
          </p:cNvPr>
          <p:cNvSpPr>
            <a:spLocks noGrp="1" noChangeArrowheads="1"/>
          </p:cNvSpPr>
          <p:nvPr>
            <p:ph type="body" idx="1"/>
          </p:nvPr>
        </p:nvSpPr>
        <p:spPr>
          <a:xfrm>
            <a:off x="107950" y="1584325"/>
            <a:ext cx="8915400" cy="4578350"/>
          </a:xfrm>
        </p:spPr>
        <p:txBody>
          <a:bodyPr/>
          <a:lstStyle/>
          <a:p>
            <a:pPr eaLnBrk="1" hangingPunct="1"/>
            <a:r>
              <a:rPr lang="en-US" altLang="en-PK"/>
              <a:t>Attributes are individual values that make up dimensions</a:t>
            </a:r>
          </a:p>
          <a:p>
            <a:pPr lvl="1" eaLnBrk="1" hangingPunct="1"/>
            <a:r>
              <a:rPr lang="en-US" altLang="en-PK"/>
              <a:t>A Time dimension may have a Month attribute, a Year attribute, and so forth</a:t>
            </a:r>
          </a:p>
          <a:p>
            <a:pPr lvl="1" eaLnBrk="1" hangingPunct="1"/>
            <a:r>
              <a:rPr lang="en-US" altLang="en-PK"/>
              <a:t>A Geography dimension may have a Country attribute, a Region attribute, a City attribute, and so on</a:t>
            </a:r>
          </a:p>
          <a:p>
            <a:pPr lvl="1" eaLnBrk="1" hangingPunct="1"/>
            <a:r>
              <a:rPr lang="en-US" altLang="en-PK"/>
              <a:t>A Product dimension may have a Part Number attribute, a size attribute, a color attribute, a manufacturer attribute, and more</a:t>
            </a:r>
          </a:p>
        </p:txBody>
      </p:sp>
    </p:spTree>
  </p:cSld>
  <p:clrMapOvr>
    <a:masterClrMapping/>
  </p:clrMapOvr>
  <p:transition>
    <p:strips dir="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B93CADE-8522-7072-EF19-2DAB4DB6268B}"/>
              </a:ext>
            </a:extLst>
          </p:cNvPr>
          <p:cNvSpPr>
            <a:spLocks noGrp="1" noChangeArrowheads="1"/>
          </p:cNvSpPr>
          <p:nvPr>
            <p:ph type="title"/>
          </p:nvPr>
        </p:nvSpPr>
        <p:spPr/>
        <p:txBody>
          <a:bodyPr/>
          <a:lstStyle/>
          <a:p>
            <a:pPr eaLnBrk="1" hangingPunct="1"/>
            <a:r>
              <a:rPr lang="en-US" altLang="en-PK"/>
              <a:t>Hierarchies</a:t>
            </a:r>
          </a:p>
        </p:txBody>
      </p:sp>
      <p:sp>
        <p:nvSpPr>
          <p:cNvPr id="25603" name="Rectangle 3">
            <a:extLst>
              <a:ext uri="{FF2B5EF4-FFF2-40B4-BE49-F238E27FC236}">
                <a16:creationId xmlns:a16="http://schemas.microsoft.com/office/drawing/2014/main" id="{8541E503-0D0A-3631-6719-0357DFC7F827}"/>
              </a:ext>
            </a:extLst>
          </p:cNvPr>
          <p:cNvSpPr>
            <a:spLocks noGrp="1" noChangeArrowheads="1"/>
          </p:cNvSpPr>
          <p:nvPr>
            <p:ph type="body" idx="1"/>
          </p:nvPr>
        </p:nvSpPr>
        <p:spPr>
          <a:xfrm>
            <a:off x="228600" y="1066800"/>
            <a:ext cx="8915400" cy="5140325"/>
          </a:xfrm>
        </p:spPr>
        <p:txBody>
          <a:bodyPr/>
          <a:lstStyle/>
          <a:p>
            <a:pPr eaLnBrk="1" hangingPunct="1"/>
            <a:r>
              <a:rPr lang="en-US" altLang="en-PK"/>
              <a:t>You can put attributes into a hierarchical structure to assist user analysis</a:t>
            </a:r>
          </a:p>
          <a:p>
            <a:pPr eaLnBrk="1" hangingPunct="1"/>
            <a:r>
              <a:rPr lang="en-US" altLang="en-PK"/>
              <a:t>One of the most common functions in BI is to “drill down” to a more detailed level</a:t>
            </a:r>
          </a:p>
          <a:p>
            <a:pPr eaLnBrk="1" hangingPunct="1"/>
            <a:r>
              <a:rPr lang="en-US" altLang="en-PK"/>
              <a:t>For example, Time hierarchy might be to go from Year to Quarter to Month to Day</a:t>
            </a:r>
          </a:p>
          <a:p>
            <a:pPr eaLnBrk="1" hangingPunct="1"/>
            <a:r>
              <a:rPr lang="en-US" altLang="en-PK"/>
              <a:t>Another Time hierarchy might go from Year to Month to Week to Day to Hour</a:t>
            </a:r>
          </a:p>
        </p:txBody>
      </p:sp>
    </p:spTree>
  </p:cSld>
  <p:clrMapOvr>
    <a:masterClrMapping/>
  </p:clrMapOvr>
  <p:transition>
    <p:strips dir="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72ED70F-ABB2-70FB-973A-BB107936338B}"/>
              </a:ext>
            </a:extLst>
          </p:cNvPr>
          <p:cNvSpPr>
            <a:spLocks noGrp="1" noChangeArrowheads="1"/>
          </p:cNvSpPr>
          <p:nvPr>
            <p:ph type="title"/>
          </p:nvPr>
        </p:nvSpPr>
        <p:spPr/>
        <p:txBody>
          <a:bodyPr/>
          <a:lstStyle/>
          <a:p>
            <a:pPr eaLnBrk="1" hangingPunct="1"/>
            <a:r>
              <a:rPr lang="en-US" altLang="en-PK"/>
              <a:t>Summary</a:t>
            </a:r>
          </a:p>
        </p:txBody>
      </p:sp>
      <p:sp>
        <p:nvSpPr>
          <p:cNvPr id="26627" name="Rectangle 3">
            <a:extLst>
              <a:ext uri="{FF2B5EF4-FFF2-40B4-BE49-F238E27FC236}">
                <a16:creationId xmlns:a16="http://schemas.microsoft.com/office/drawing/2014/main" id="{883FA363-85AC-4A60-6C64-EDC3817013F3}"/>
              </a:ext>
            </a:extLst>
          </p:cNvPr>
          <p:cNvSpPr>
            <a:spLocks noGrp="1" noChangeArrowheads="1"/>
          </p:cNvSpPr>
          <p:nvPr>
            <p:ph type="body" idx="1"/>
          </p:nvPr>
        </p:nvSpPr>
        <p:spPr>
          <a:xfrm>
            <a:off x="381000" y="1416050"/>
            <a:ext cx="8388350" cy="3589338"/>
          </a:xfrm>
        </p:spPr>
        <p:txBody>
          <a:bodyPr/>
          <a:lstStyle/>
          <a:p>
            <a:pPr eaLnBrk="1" hangingPunct="1"/>
            <a:r>
              <a:rPr lang="en-US" altLang="en-PK"/>
              <a:t>The </a:t>
            </a:r>
            <a:r>
              <a:rPr lang="en-US" altLang="en-PK">
                <a:solidFill>
                  <a:srgbClr val="FF0000"/>
                </a:solidFill>
              </a:rPr>
              <a:t>ETL</a:t>
            </a:r>
            <a:r>
              <a:rPr lang="en-US" altLang="en-PK"/>
              <a:t> process extracts data from source systems, transforms it and then loads it to  a </a:t>
            </a:r>
            <a:r>
              <a:rPr lang="en-US" altLang="en-PK">
                <a:solidFill>
                  <a:srgbClr val="FF0000"/>
                </a:solidFill>
              </a:rPr>
              <a:t>data warehouse </a:t>
            </a:r>
            <a:r>
              <a:rPr lang="en-US" altLang="en-PK"/>
              <a:t>or a data mart.</a:t>
            </a:r>
          </a:p>
          <a:p>
            <a:pPr eaLnBrk="1" hangingPunct="1"/>
            <a:r>
              <a:rPr lang="en-US" altLang="en-PK"/>
              <a:t>Using </a:t>
            </a:r>
            <a:r>
              <a:rPr lang="en-US" altLang="en-PK">
                <a:solidFill>
                  <a:srgbClr val="FF0000"/>
                </a:solidFill>
              </a:rPr>
              <a:t>reports</a:t>
            </a:r>
            <a:r>
              <a:rPr lang="en-US" altLang="en-PK"/>
              <a:t> and </a:t>
            </a:r>
            <a:r>
              <a:rPr lang="en-US" altLang="en-PK">
                <a:solidFill>
                  <a:srgbClr val="FF0000"/>
                </a:solidFill>
              </a:rPr>
              <a:t>dashboards</a:t>
            </a:r>
            <a:r>
              <a:rPr lang="en-US" altLang="en-PK"/>
              <a:t>, </a:t>
            </a:r>
            <a:r>
              <a:rPr lang="en-US" altLang="en-PK">
                <a:solidFill>
                  <a:srgbClr val="FF0000"/>
                </a:solidFill>
              </a:rPr>
              <a:t>BI</a:t>
            </a:r>
            <a:r>
              <a:rPr lang="en-US" altLang="en-PK"/>
              <a:t> looks at data as a collection of </a:t>
            </a:r>
            <a:r>
              <a:rPr lang="en-US" altLang="en-PK">
                <a:solidFill>
                  <a:srgbClr val="FF0000"/>
                </a:solidFill>
              </a:rPr>
              <a:t>measures</a:t>
            </a:r>
            <a:r>
              <a:rPr lang="en-US" altLang="en-PK"/>
              <a:t> and </a:t>
            </a:r>
            <a:r>
              <a:rPr lang="en-US" altLang="en-PK">
                <a:solidFill>
                  <a:srgbClr val="FF0000"/>
                </a:solidFill>
              </a:rPr>
              <a:t>KPI</a:t>
            </a:r>
            <a:r>
              <a:rPr lang="en-US" altLang="en-PK"/>
              <a:t>s viewed by dimensions.</a:t>
            </a:r>
          </a:p>
        </p:txBody>
      </p:sp>
    </p:spTree>
  </p:cSld>
  <p:clrMapOvr>
    <a:masterClrMapping/>
  </p:clrMapOvr>
  <p:transition>
    <p:strips dir="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F0CB3D2-0261-291B-5674-8F572E7B37AD}"/>
              </a:ext>
            </a:extLst>
          </p:cNvPr>
          <p:cNvSpPr>
            <a:spLocks noGrp="1" noChangeArrowheads="1"/>
          </p:cNvSpPr>
          <p:nvPr>
            <p:ph type="title"/>
          </p:nvPr>
        </p:nvSpPr>
        <p:spPr/>
        <p:txBody>
          <a:bodyPr/>
          <a:lstStyle/>
          <a:p>
            <a:pPr algn="ctr" eaLnBrk="1" hangingPunct="1"/>
            <a:r>
              <a:rPr lang="en-US" altLang="en-PK"/>
              <a:t>Oracle DW/BI Products</a:t>
            </a:r>
          </a:p>
        </p:txBody>
      </p:sp>
      <p:sp>
        <p:nvSpPr>
          <p:cNvPr id="27651" name="Rectangle 3">
            <a:extLst>
              <a:ext uri="{FF2B5EF4-FFF2-40B4-BE49-F238E27FC236}">
                <a16:creationId xmlns:a16="http://schemas.microsoft.com/office/drawing/2014/main" id="{910BD519-95D2-F53B-5484-7DB3B9A6F701}"/>
              </a:ext>
            </a:extLst>
          </p:cNvPr>
          <p:cNvSpPr>
            <a:spLocks noGrp="1" noChangeArrowheads="1"/>
          </p:cNvSpPr>
          <p:nvPr>
            <p:ph type="body" idx="1"/>
          </p:nvPr>
        </p:nvSpPr>
        <p:spPr>
          <a:xfrm>
            <a:off x="381000" y="1416050"/>
            <a:ext cx="8388350" cy="2062163"/>
          </a:xfrm>
        </p:spPr>
        <p:txBody>
          <a:bodyPr/>
          <a:lstStyle/>
          <a:p>
            <a:pPr eaLnBrk="1" hangingPunct="1"/>
            <a:r>
              <a:rPr lang="en-US" altLang="en-PK"/>
              <a:t>OBIEE – mainly based on Siebel technology.</a:t>
            </a:r>
          </a:p>
          <a:p>
            <a:pPr eaLnBrk="1" hangingPunct="1">
              <a:buFont typeface="Wingdings 2" pitchFamily="2" charset="2"/>
              <a:buNone/>
            </a:pPr>
            <a:endParaRPr lang="en-US" altLang="en-PK"/>
          </a:p>
          <a:p>
            <a:pPr eaLnBrk="1" hangingPunct="1"/>
            <a:r>
              <a:rPr lang="en-US" altLang="en-PK"/>
              <a:t>Oracle Hyperion Essbase</a:t>
            </a:r>
          </a:p>
        </p:txBody>
      </p:sp>
    </p:spTree>
  </p:cSld>
  <p:clrMapOvr>
    <a:masterClrMapping/>
  </p:clrMapOvr>
  <p:transition>
    <p:strips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CA9F3A47-0F24-7F9C-5463-A95AE7E0A2BD}"/>
              </a:ext>
            </a:extLst>
          </p:cNvPr>
          <p:cNvSpPr>
            <a:spLocks noGrp="1"/>
          </p:cNvSpPr>
          <p:nvPr>
            <p:ph type="title"/>
          </p:nvPr>
        </p:nvSpPr>
        <p:spPr/>
        <p:txBody>
          <a:bodyPr/>
          <a:lstStyle/>
          <a:p>
            <a:r>
              <a:rPr lang="en-US" altLang="en-PK"/>
              <a:t>   Business Intelligence (BI)</a:t>
            </a:r>
          </a:p>
        </p:txBody>
      </p:sp>
      <p:sp>
        <p:nvSpPr>
          <p:cNvPr id="5123" name="Content Placeholder 2">
            <a:extLst>
              <a:ext uri="{FF2B5EF4-FFF2-40B4-BE49-F238E27FC236}">
                <a16:creationId xmlns:a16="http://schemas.microsoft.com/office/drawing/2014/main" id="{4F0BD474-0D68-198D-BD11-CDBBCABF79CE}"/>
              </a:ext>
            </a:extLst>
          </p:cNvPr>
          <p:cNvSpPr>
            <a:spLocks noGrp="1"/>
          </p:cNvSpPr>
          <p:nvPr>
            <p:ph idx="1"/>
          </p:nvPr>
        </p:nvSpPr>
        <p:spPr>
          <a:xfrm>
            <a:off x="381000" y="1416050"/>
            <a:ext cx="8388350" cy="3441700"/>
          </a:xfrm>
        </p:spPr>
        <p:txBody>
          <a:bodyPr/>
          <a:lstStyle/>
          <a:p>
            <a:r>
              <a:rPr lang="en-US" altLang="en-PK"/>
              <a:t>“The processes, technologies and tools needed to turn data into     information and information into knowledge and knowledge into plans that drive profitable business action. BI encompasses data warehousing, business analytics and knowledge management.</a:t>
            </a:r>
          </a:p>
        </p:txBody>
      </p:sp>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6469B6D6-6452-4EF7-BA66-E44872C1CB03}"/>
              </a:ext>
            </a:extLst>
          </p:cNvPr>
          <p:cNvSpPr>
            <a:spLocks noGrp="1" noChangeArrowheads="1"/>
          </p:cNvSpPr>
          <p:nvPr>
            <p:ph type="body" idx="1"/>
          </p:nvPr>
        </p:nvSpPr>
        <p:spPr>
          <a:xfrm>
            <a:off x="304800" y="914400"/>
            <a:ext cx="8382000" cy="4432300"/>
          </a:xfrm>
        </p:spPr>
        <p:txBody>
          <a:bodyPr/>
          <a:lstStyle/>
          <a:p>
            <a:pPr algn="ctr" eaLnBrk="1" hangingPunct="1">
              <a:buFont typeface="Wingdings 2" pitchFamily="2" charset="2"/>
              <a:buNone/>
            </a:pPr>
            <a:r>
              <a:rPr lang="en-US" altLang="en-PK" sz="3600" b="1">
                <a:solidFill>
                  <a:srgbClr val="FF0000"/>
                </a:solidFill>
              </a:rPr>
              <a:t>OLAP vs. Business Intelligence</a:t>
            </a:r>
          </a:p>
          <a:p>
            <a:pPr algn="ctr" eaLnBrk="1" hangingPunct="1">
              <a:buFont typeface="Wingdings 2" pitchFamily="2" charset="2"/>
              <a:buNone/>
            </a:pPr>
            <a:endParaRPr lang="en-US" altLang="en-PK"/>
          </a:p>
          <a:p>
            <a:pPr eaLnBrk="1" hangingPunct="1">
              <a:buFont typeface="Wingdings 2" pitchFamily="2" charset="2"/>
              <a:buNone/>
            </a:pPr>
            <a:r>
              <a:rPr lang="en-US" altLang="en-PK" sz="2800" b="1">
                <a:solidFill>
                  <a:schemeClr val="accent2"/>
                </a:solidFill>
              </a:rPr>
              <a:t>Online analytical processing,</a:t>
            </a:r>
            <a:r>
              <a:rPr lang="en-US" altLang="en-PK" sz="2800">
                <a:solidFill>
                  <a:schemeClr val="accent2"/>
                </a:solidFill>
              </a:rPr>
              <a:t> or </a:t>
            </a:r>
            <a:r>
              <a:rPr lang="en-US" altLang="en-PK" sz="2800" b="1">
                <a:solidFill>
                  <a:schemeClr val="accent2"/>
                </a:solidFill>
              </a:rPr>
              <a:t>OLAP</a:t>
            </a:r>
            <a:endParaRPr lang="en-US" altLang="en-PK" sz="2800">
              <a:solidFill>
                <a:schemeClr val="accent2"/>
              </a:solidFill>
            </a:endParaRPr>
          </a:p>
          <a:p>
            <a:pPr eaLnBrk="1" hangingPunct="1"/>
            <a:r>
              <a:rPr lang="en-US" altLang="en-PK"/>
              <a:t>It is an approach to quickly answer multi-dimensional analytical queries.</a:t>
            </a:r>
          </a:p>
          <a:p>
            <a:pPr eaLnBrk="1" hangingPunct="1"/>
            <a:r>
              <a:rPr lang="en-US" altLang="en-PK"/>
              <a:t>OLAP is </a:t>
            </a:r>
            <a:r>
              <a:rPr lang="en-US" altLang="en-PK" u="sng"/>
              <a:t>part of the broader category of </a:t>
            </a:r>
            <a:r>
              <a:rPr lang="en-US" altLang="en-PK" u="sng">
                <a:solidFill>
                  <a:schemeClr val="accent2"/>
                </a:solidFill>
              </a:rPr>
              <a:t>business intelligence</a:t>
            </a:r>
            <a:r>
              <a:rPr lang="en-US" altLang="en-PK"/>
              <a:t>, which also encompasses reporting, data mining, and analytics.</a:t>
            </a:r>
          </a:p>
        </p:txBody>
      </p:sp>
    </p:spTree>
  </p:cSld>
  <p:clrMapOvr>
    <a:masterClrMapping/>
  </p:clrMapOvr>
  <p:transition>
    <p:strips dir="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F9BB152-8F7D-C403-8E57-5CFCFED251E2}"/>
              </a:ext>
            </a:extLst>
          </p:cNvPr>
          <p:cNvSpPr>
            <a:spLocks noGrp="1" noChangeArrowheads="1"/>
          </p:cNvSpPr>
          <p:nvPr>
            <p:ph type="title"/>
          </p:nvPr>
        </p:nvSpPr>
        <p:spPr>
          <a:xfrm>
            <a:off x="127000" y="127000"/>
            <a:ext cx="8870950" cy="1336675"/>
          </a:xfrm>
        </p:spPr>
        <p:txBody>
          <a:bodyPr/>
          <a:lstStyle/>
          <a:p>
            <a:pPr eaLnBrk="1" hangingPunct="1"/>
            <a:r>
              <a:rPr lang="en-US" altLang="en-PK"/>
              <a:t>The Challenges of Building BI Solutions</a:t>
            </a:r>
          </a:p>
        </p:txBody>
      </p:sp>
      <p:sp>
        <p:nvSpPr>
          <p:cNvPr id="7171" name="Rectangle 3">
            <a:extLst>
              <a:ext uri="{FF2B5EF4-FFF2-40B4-BE49-F238E27FC236}">
                <a16:creationId xmlns:a16="http://schemas.microsoft.com/office/drawing/2014/main" id="{3C81A4AD-A8BA-8C2C-7D20-38EDC297D875}"/>
              </a:ext>
            </a:extLst>
          </p:cNvPr>
          <p:cNvSpPr>
            <a:spLocks noGrp="1" noChangeArrowheads="1"/>
          </p:cNvSpPr>
          <p:nvPr>
            <p:ph type="body" idx="1"/>
          </p:nvPr>
        </p:nvSpPr>
        <p:spPr>
          <a:xfrm>
            <a:off x="107950" y="1584325"/>
            <a:ext cx="8915400" cy="4471988"/>
          </a:xfrm>
        </p:spPr>
        <p:txBody>
          <a:bodyPr/>
          <a:lstStyle/>
          <a:p>
            <a:pPr eaLnBrk="1" hangingPunct="1"/>
            <a:r>
              <a:rPr lang="en-US" altLang="en-PK" dirty="0"/>
              <a:t>There are several issues inherent to any BI project:</a:t>
            </a:r>
          </a:p>
          <a:p>
            <a:pPr lvl="1" eaLnBrk="1" hangingPunct="1"/>
            <a:r>
              <a:rPr lang="en-US" altLang="en-PK" dirty="0"/>
              <a:t>Data exists in multiple places</a:t>
            </a:r>
          </a:p>
          <a:p>
            <a:pPr lvl="1" eaLnBrk="1" hangingPunct="1"/>
            <a:r>
              <a:rPr lang="en-US" altLang="en-PK" dirty="0"/>
              <a:t>Data is not formatted to support complex analysis</a:t>
            </a:r>
          </a:p>
          <a:p>
            <a:pPr lvl="1" eaLnBrk="1" hangingPunct="1"/>
            <a:r>
              <a:rPr lang="en-US" altLang="en-PK" dirty="0"/>
              <a:t>Different kinds of workers have different data needs</a:t>
            </a:r>
          </a:p>
          <a:p>
            <a:pPr lvl="1" eaLnBrk="1" hangingPunct="1"/>
            <a:r>
              <a:rPr lang="en-US" altLang="en-PK" dirty="0"/>
              <a:t>What data should be examined and in what detail</a:t>
            </a:r>
          </a:p>
          <a:p>
            <a:pPr lvl="1" eaLnBrk="1" hangingPunct="1"/>
            <a:r>
              <a:rPr lang="en-US" altLang="en-PK" dirty="0"/>
              <a:t>How will users interact with that data</a:t>
            </a:r>
          </a:p>
        </p:txBody>
      </p:sp>
    </p:spTree>
  </p:cSld>
  <p:clrMapOvr>
    <a:masterClrMapping/>
  </p:clrMapOvr>
  <p:transition>
    <p:strips dir="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3FB0C4-1A5F-8591-2B63-AC94081E5C73}"/>
              </a:ext>
            </a:extLst>
          </p:cNvPr>
          <p:cNvSpPr>
            <a:spLocks noGrp="1" noChangeArrowheads="1"/>
          </p:cNvSpPr>
          <p:nvPr>
            <p:ph type="title"/>
          </p:nvPr>
        </p:nvSpPr>
        <p:spPr/>
        <p:txBody>
          <a:bodyPr/>
          <a:lstStyle/>
          <a:p>
            <a:pPr eaLnBrk="1" hangingPunct="1"/>
            <a:r>
              <a:rPr lang="en-US" altLang="en-PK"/>
              <a:t>Consolidation of Data</a:t>
            </a:r>
          </a:p>
        </p:txBody>
      </p:sp>
      <p:sp>
        <p:nvSpPr>
          <p:cNvPr id="8195" name="Rectangle 3">
            <a:extLst>
              <a:ext uri="{FF2B5EF4-FFF2-40B4-BE49-F238E27FC236}">
                <a16:creationId xmlns:a16="http://schemas.microsoft.com/office/drawing/2014/main" id="{B15ED1A5-416A-B974-2C6F-9D7E66698A20}"/>
              </a:ext>
            </a:extLst>
          </p:cNvPr>
          <p:cNvSpPr>
            <a:spLocks noGrp="1" noChangeArrowheads="1"/>
          </p:cNvSpPr>
          <p:nvPr>
            <p:ph type="body" idx="1"/>
          </p:nvPr>
        </p:nvSpPr>
        <p:spPr>
          <a:xfrm>
            <a:off x="107950" y="1584325"/>
            <a:ext cx="8915400" cy="4373563"/>
          </a:xfrm>
        </p:spPr>
        <p:txBody>
          <a:bodyPr/>
          <a:lstStyle/>
          <a:p>
            <a:pPr eaLnBrk="1" hangingPunct="1"/>
            <a:r>
              <a:rPr lang="en-US" altLang="en-PK"/>
              <a:t>The process of consolidating data means moving it, making it consistent, and cleaning up the data as much as possible</a:t>
            </a:r>
          </a:p>
          <a:p>
            <a:pPr lvl="1" eaLnBrk="1" hangingPunct="1"/>
            <a:r>
              <a:rPr lang="en-US" altLang="en-PK"/>
              <a:t>Data is frequently stored in different formats</a:t>
            </a:r>
          </a:p>
          <a:p>
            <a:pPr lvl="1" eaLnBrk="1" hangingPunct="1"/>
            <a:r>
              <a:rPr lang="en-US" altLang="en-PK"/>
              <a:t>Data is frequently inconsistent between sources</a:t>
            </a:r>
          </a:p>
          <a:p>
            <a:pPr lvl="1" eaLnBrk="1" hangingPunct="1"/>
            <a:r>
              <a:rPr lang="en-US" altLang="en-PK"/>
              <a:t>Data may be dirty </a:t>
            </a:r>
          </a:p>
          <a:p>
            <a:pPr lvl="2" eaLnBrk="1" hangingPunct="1"/>
            <a:r>
              <a:rPr lang="en-US" altLang="en-PK"/>
              <a:t>Internally inconsistent or missing values</a:t>
            </a:r>
          </a:p>
        </p:txBody>
      </p:sp>
    </p:spTree>
  </p:cSld>
  <p:clrMapOvr>
    <a:masterClrMapping/>
  </p:clrMapOvr>
  <p:transition>
    <p:strips dir="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C0A6E90-2C10-57AC-38C9-01B31343E789}"/>
              </a:ext>
            </a:extLst>
          </p:cNvPr>
          <p:cNvSpPr>
            <a:spLocks noGrp="1" noChangeArrowheads="1"/>
          </p:cNvSpPr>
          <p:nvPr>
            <p:ph type="title"/>
          </p:nvPr>
        </p:nvSpPr>
        <p:spPr/>
        <p:txBody>
          <a:bodyPr/>
          <a:lstStyle/>
          <a:p>
            <a:pPr eaLnBrk="1" hangingPunct="1"/>
            <a:r>
              <a:rPr lang="en-US" altLang="en-PK"/>
              <a:t>Disparate Data</a:t>
            </a:r>
          </a:p>
        </p:txBody>
      </p:sp>
      <p:sp>
        <p:nvSpPr>
          <p:cNvPr id="9219" name="Rectangle 3">
            <a:extLst>
              <a:ext uri="{FF2B5EF4-FFF2-40B4-BE49-F238E27FC236}">
                <a16:creationId xmlns:a16="http://schemas.microsoft.com/office/drawing/2014/main" id="{6E99B9F5-7854-DD37-9978-62FF67D2377D}"/>
              </a:ext>
            </a:extLst>
          </p:cNvPr>
          <p:cNvSpPr>
            <a:spLocks noGrp="1" noChangeArrowheads="1"/>
          </p:cNvSpPr>
          <p:nvPr>
            <p:ph type="body" idx="1"/>
          </p:nvPr>
        </p:nvSpPr>
        <p:spPr>
          <a:xfrm>
            <a:off x="107950" y="1584325"/>
            <a:ext cx="8915400" cy="4641850"/>
          </a:xfrm>
        </p:spPr>
        <p:txBody>
          <a:bodyPr/>
          <a:lstStyle/>
          <a:p>
            <a:pPr eaLnBrk="1" hangingPunct="1"/>
            <a:r>
              <a:rPr lang="en-US" altLang="en-PK"/>
              <a:t>Data in a variety of locations and formats:</a:t>
            </a:r>
          </a:p>
          <a:p>
            <a:pPr lvl="1" eaLnBrk="1" hangingPunct="1"/>
            <a:r>
              <a:rPr lang="en-US" altLang="en-PK"/>
              <a:t>Relational databases (operational data systems)</a:t>
            </a:r>
          </a:p>
          <a:p>
            <a:pPr lvl="1" eaLnBrk="1" hangingPunct="1"/>
            <a:r>
              <a:rPr lang="en-US" altLang="en-PK"/>
              <a:t>XML files</a:t>
            </a:r>
          </a:p>
          <a:p>
            <a:pPr lvl="1" eaLnBrk="1" hangingPunct="1"/>
            <a:r>
              <a:rPr lang="en-US" altLang="en-PK"/>
              <a:t>Desktop databases</a:t>
            </a:r>
          </a:p>
          <a:p>
            <a:pPr lvl="1" eaLnBrk="1" hangingPunct="1"/>
            <a:r>
              <a:rPr lang="en-US" altLang="en-PK"/>
              <a:t>Microsoft ® Excel™ spreadsheets</a:t>
            </a:r>
          </a:p>
          <a:p>
            <a:pPr eaLnBrk="1" hangingPunct="1"/>
            <a:r>
              <a:rPr lang="en-US" altLang="en-PK"/>
              <a:t>The data may also be in databases on different operating system and hardware platforms</a:t>
            </a:r>
          </a:p>
        </p:txBody>
      </p:sp>
    </p:spTree>
  </p:cSld>
  <p:clrMapOvr>
    <a:masterClrMapping/>
  </p:clrMapOvr>
  <p:transition>
    <p:strips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7D31988-D945-D0C2-3472-C48D699C2826}"/>
              </a:ext>
            </a:extLst>
          </p:cNvPr>
          <p:cNvSpPr>
            <a:spLocks noGrp="1" noChangeArrowheads="1"/>
          </p:cNvSpPr>
          <p:nvPr>
            <p:ph type="title"/>
          </p:nvPr>
        </p:nvSpPr>
        <p:spPr/>
        <p:txBody>
          <a:bodyPr/>
          <a:lstStyle/>
          <a:p>
            <a:pPr eaLnBrk="1" hangingPunct="1"/>
            <a:r>
              <a:rPr lang="en-US" altLang="en-PK"/>
              <a:t>Inconsistent Data</a:t>
            </a:r>
          </a:p>
        </p:txBody>
      </p:sp>
      <p:sp>
        <p:nvSpPr>
          <p:cNvPr id="10243" name="Rectangle 3">
            <a:extLst>
              <a:ext uri="{FF2B5EF4-FFF2-40B4-BE49-F238E27FC236}">
                <a16:creationId xmlns:a16="http://schemas.microsoft.com/office/drawing/2014/main" id="{B8D75FEE-EF68-3D82-6EFA-B467861EAA33}"/>
              </a:ext>
            </a:extLst>
          </p:cNvPr>
          <p:cNvSpPr>
            <a:spLocks noGrp="1" noChangeArrowheads="1"/>
          </p:cNvSpPr>
          <p:nvPr>
            <p:ph type="body" idx="1"/>
          </p:nvPr>
        </p:nvSpPr>
        <p:spPr>
          <a:xfrm>
            <a:off x="107950" y="1584325"/>
            <a:ext cx="8915400" cy="4168775"/>
          </a:xfrm>
        </p:spPr>
        <p:txBody>
          <a:bodyPr/>
          <a:lstStyle/>
          <a:p>
            <a:pPr eaLnBrk="1" hangingPunct="1"/>
            <a:r>
              <a:rPr lang="en-US" altLang="en-PK"/>
              <a:t>Data may be inconsistent</a:t>
            </a:r>
          </a:p>
          <a:p>
            <a:pPr lvl="1" eaLnBrk="1" hangingPunct="1"/>
            <a:r>
              <a:rPr lang="en-US" altLang="en-PK"/>
              <a:t>Two plants might have different part numbers for the same physical part</a:t>
            </a:r>
          </a:p>
          <a:p>
            <a:pPr lvl="1" eaLnBrk="1" hangingPunct="1"/>
            <a:r>
              <a:rPr lang="en-US" altLang="en-PK"/>
              <a:t>To represent True and False, one system may use 1 and 0, while another system may use T and F</a:t>
            </a:r>
          </a:p>
          <a:p>
            <a:pPr lvl="1" eaLnBrk="1" hangingPunct="1"/>
            <a:r>
              <a:rPr lang="en-US" altLang="en-PK"/>
              <a:t>Data stored in different countries will likely store sales in their local currency</a:t>
            </a:r>
          </a:p>
          <a:p>
            <a:pPr lvl="2" eaLnBrk="1" hangingPunct="1"/>
            <a:r>
              <a:rPr lang="en-US" altLang="en-PK"/>
              <a:t>These sales must be converted to a common currency</a:t>
            </a:r>
          </a:p>
        </p:txBody>
      </p:sp>
    </p:spTree>
  </p:cSld>
  <p:clrMapOvr>
    <a:masterClrMapping/>
  </p:clrMapOvr>
  <p:transition>
    <p:strips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DE9058FD-081D-C413-F6CB-CA5ACF9FBF2B}"/>
              </a:ext>
            </a:extLst>
          </p:cNvPr>
          <p:cNvSpPr>
            <a:spLocks noGrp="1" noChangeArrowheads="1"/>
          </p:cNvSpPr>
          <p:nvPr>
            <p:ph type="title"/>
          </p:nvPr>
        </p:nvSpPr>
        <p:spPr/>
        <p:txBody>
          <a:bodyPr/>
          <a:lstStyle/>
          <a:p>
            <a:pPr eaLnBrk="1" hangingPunct="1"/>
            <a:r>
              <a:rPr lang="en-US" altLang="en-PK"/>
              <a:t>Data Quality Issues</a:t>
            </a:r>
          </a:p>
        </p:txBody>
      </p:sp>
      <p:sp>
        <p:nvSpPr>
          <p:cNvPr id="11267" name="Rectangle 3">
            <a:extLst>
              <a:ext uri="{FF2B5EF4-FFF2-40B4-BE49-F238E27FC236}">
                <a16:creationId xmlns:a16="http://schemas.microsoft.com/office/drawing/2014/main" id="{6300C315-23C5-C0DF-FFC6-2960144414C9}"/>
              </a:ext>
            </a:extLst>
          </p:cNvPr>
          <p:cNvSpPr>
            <a:spLocks noGrp="1" noChangeArrowheads="1"/>
          </p:cNvSpPr>
          <p:nvPr>
            <p:ph type="body" idx="1"/>
          </p:nvPr>
        </p:nvSpPr>
        <p:spPr>
          <a:xfrm>
            <a:off x="228600" y="1143000"/>
            <a:ext cx="8915400" cy="4546600"/>
          </a:xfrm>
        </p:spPr>
        <p:txBody>
          <a:bodyPr/>
          <a:lstStyle/>
          <a:p>
            <a:pPr eaLnBrk="1" hangingPunct="1"/>
            <a:r>
              <a:rPr lang="en-US" altLang="en-PK"/>
              <a:t>Clean data facilitates more accurate analysis</a:t>
            </a:r>
          </a:p>
          <a:p>
            <a:pPr eaLnBrk="1" hangingPunct="1"/>
            <a:r>
              <a:rPr lang="en-US" altLang="en-PK"/>
              <a:t>Many data entry systems allow free-form data entry of text values</a:t>
            </a:r>
          </a:p>
          <a:p>
            <a:pPr lvl="1" eaLnBrk="1" hangingPunct="1"/>
            <a:r>
              <a:rPr lang="en-US" altLang="en-PK"/>
              <a:t>For example, the same city might be entered as Louisville, Lewisville, and Luisville</a:t>
            </a:r>
          </a:p>
          <a:p>
            <a:pPr eaLnBrk="1" hangingPunct="1"/>
            <a:r>
              <a:rPr lang="en-US" altLang="en-PK"/>
              <a:t>Routines to clean up data need to take into account all possible variations of bad data</a:t>
            </a:r>
          </a:p>
        </p:txBody>
      </p:sp>
    </p:spTree>
  </p:cSld>
  <p:clrMapOvr>
    <a:masterClrMapping/>
  </p:clrMapOvr>
  <p:transition>
    <p:strips dir="rd"/>
  </p:transition>
</p:sld>
</file>

<file path=ppt/theme/theme1.xml><?xml version="1.0" encoding="utf-8"?>
<a:theme xmlns:a="http://schemas.openxmlformats.org/drawingml/2006/main" name="Windows Server System template light 1">
  <a:themeElements>
    <a:clrScheme name="Windows Server System template light 1 1">
      <a:dk1>
        <a:srgbClr val="292929"/>
      </a:dk1>
      <a:lt1>
        <a:srgbClr val="DBDCDD"/>
      </a:lt1>
      <a:dk2>
        <a:srgbClr val="FB3E03"/>
      </a:dk2>
      <a:lt2>
        <a:srgbClr val="B2B2B2"/>
      </a:lt2>
      <a:accent1>
        <a:srgbClr val="757575"/>
      </a:accent1>
      <a:accent2>
        <a:srgbClr val="578FFF"/>
      </a:accent2>
      <a:accent3>
        <a:srgbClr val="EAEBEB"/>
      </a:accent3>
      <a:accent4>
        <a:srgbClr val="212121"/>
      </a:accent4>
      <a:accent5>
        <a:srgbClr val="BDBDBD"/>
      </a:accent5>
      <a:accent6>
        <a:srgbClr val="4E81E7"/>
      </a:accent6>
      <a:hlink>
        <a:srgbClr val="62CC62"/>
      </a:hlink>
      <a:folHlink>
        <a:srgbClr val="EF5739"/>
      </a:folHlink>
    </a:clrScheme>
    <a:fontScheme name="Windows Server System template light 1">
      <a:majorFont>
        <a:latin typeface="Segoe Semibold"/>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s>
            <a:gs pos="100000">
              <a:schemeClr val="accent1"/>
            </a:gs>
          </a:gsLst>
          <a:lin ang="2700000" scaled="1"/>
        </a:gradFill>
        <a:ln w="12700" cap="flat" cmpd="sng" algn="ctr">
          <a:solidFill>
            <a:schemeClr val="tx1"/>
          </a:solidFill>
          <a:prstDash val="solid"/>
          <a:round/>
          <a:headEnd type="none" w="sm" len="sm"/>
          <a:tailEnd type="triangl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gradFill rotWithShape="0">
          <a:gsLst>
            <a:gs pos="0">
              <a:schemeClr val="bg1"/>
            </a:gs>
            <a:gs pos="100000">
              <a:schemeClr val="accent1"/>
            </a:gs>
          </a:gsLst>
          <a:lin ang="2700000" scaled="1"/>
        </a:gradFill>
        <a:ln w="12700" cap="flat" cmpd="sng" algn="ctr">
          <a:solidFill>
            <a:schemeClr val="tx1"/>
          </a:solidFill>
          <a:prstDash val="solid"/>
          <a:round/>
          <a:headEnd type="none" w="sm" len="sm"/>
          <a:tailEnd type="triangl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Windows Server System template light 1 1">
        <a:dk1>
          <a:srgbClr val="292929"/>
        </a:dk1>
        <a:lt1>
          <a:srgbClr val="DBDCDD"/>
        </a:lt1>
        <a:dk2>
          <a:srgbClr val="FB3E03"/>
        </a:dk2>
        <a:lt2>
          <a:srgbClr val="B2B2B2"/>
        </a:lt2>
        <a:accent1>
          <a:srgbClr val="757575"/>
        </a:accent1>
        <a:accent2>
          <a:srgbClr val="578FFF"/>
        </a:accent2>
        <a:accent3>
          <a:srgbClr val="EAEBEB"/>
        </a:accent3>
        <a:accent4>
          <a:srgbClr val="212121"/>
        </a:accent4>
        <a:accent5>
          <a:srgbClr val="BDBDBD"/>
        </a:accent5>
        <a:accent6>
          <a:srgbClr val="4E81E7"/>
        </a:accent6>
        <a:hlink>
          <a:srgbClr val="62CC62"/>
        </a:hlink>
        <a:folHlink>
          <a:srgbClr val="EF573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ABA87DC27EC478135062CF833B2EF" ma:contentTypeVersion="4" ma:contentTypeDescription="Create a new document." ma:contentTypeScope="" ma:versionID="4cace2c83786e5b53b0d809e83013462">
  <xsd:schema xmlns:xsd="http://www.w3.org/2001/XMLSchema" xmlns:xs="http://www.w3.org/2001/XMLSchema" xmlns:p="http://schemas.microsoft.com/office/2006/metadata/properties" xmlns:ns2="2d3561dd-2ab5-4abd-9284-8f5005bcea33" targetNamespace="http://schemas.microsoft.com/office/2006/metadata/properties" ma:root="true" ma:fieldsID="62ecfe8f3e96c1c24df27e05e7f0f3a2" ns2:_="">
    <xsd:import namespace="2d3561dd-2ab5-4abd-9284-8f5005bcea3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3561dd-2ab5-4abd-9284-8f5005bcea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57CB0A-A514-4BCB-9870-15A2ABD6304B}"/>
</file>

<file path=customXml/itemProps2.xml><?xml version="1.0" encoding="utf-8"?>
<ds:datastoreItem xmlns:ds="http://schemas.openxmlformats.org/officeDocument/2006/customXml" ds:itemID="{7DCE5E99-921E-4167-B689-B5576E0E7DE4}"/>
</file>

<file path=customXml/itemProps3.xml><?xml version="1.0" encoding="utf-8"?>
<ds:datastoreItem xmlns:ds="http://schemas.openxmlformats.org/officeDocument/2006/customXml" ds:itemID="{C777FE07-74FC-4A12-8F92-60DFEDCAED89}"/>
</file>

<file path=docProps/app.xml><?xml version="1.0" encoding="utf-8"?>
<Properties xmlns="http://schemas.openxmlformats.org/officeDocument/2006/extended-properties" xmlns:vt="http://schemas.openxmlformats.org/officeDocument/2006/docPropsVTypes">
  <Template>SQL Server 2005 Overview short version</Template>
  <TotalTime>960</TotalTime>
  <Words>2608</Words>
  <Application>Microsoft Office PowerPoint</Application>
  <PresentationFormat>On-screen Show (4:3)</PresentationFormat>
  <Paragraphs>186</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Segoe Semibold</vt:lpstr>
      <vt:lpstr>Verdana</vt:lpstr>
      <vt:lpstr>Wingdings 2</vt:lpstr>
      <vt:lpstr>Windows Server System template light 1</vt:lpstr>
      <vt:lpstr>The Concepts of Business Intelligence</vt:lpstr>
      <vt:lpstr>PowerPoint Presentation</vt:lpstr>
      <vt:lpstr>   Business Intelligence (BI)</vt:lpstr>
      <vt:lpstr>PowerPoint Presentation</vt:lpstr>
      <vt:lpstr>The Challenges of Building BI Solutions</vt:lpstr>
      <vt:lpstr>Consolidation of Data</vt:lpstr>
      <vt:lpstr>Disparate Data</vt:lpstr>
      <vt:lpstr>Inconsistent Data</vt:lpstr>
      <vt:lpstr>Data Quality Issues</vt:lpstr>
      <vt:lpstr>Extraction, Transformation, and Loading (ETL)</vt:lpstr>
      <vt:lpstr>Extraction, Transformation, and Loading (ETL) Tools</vt:lpstr>
      <vt:lpstr>Business Issues with Data Consolidation</vt:lpstr>
      <vt:lpstr>Supporting Different Types of Users</vt:lpstr>
      <vt:lpstr>The Users of Business Intelligence</vt:lpstr>
      <vt:lpstr>The Users of Business Intelligence</vt:lpstr>
      <vt:lpstr>The Approaches to Consuming Business Intelligence</vt:lpstr>
      <vt:lpstr>The Components of a Data Warehouse</vt:lpstr>
      <vt:lpstr>Asking a BI Question</vt:lpstr>
      <vt:lpstr>Cubes</vt:lpstr>
      <vt:lpstr>Measures</vt:lpstr>
      <vt:lpstr>Dimensions</vt:lpstr>
      <vt:lpstr>Attributes</vt:lpstr>
      <vt:lpstr>Hierarchies</vt:lpstr>
      <vt:lpstr>Summary</vt:lpstr>
      <vt:lpstr>Oracle DW/BI Products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Concepts of Business Intelligence</dc:title>
  <dc:creator>Philip DesAutels</dc:creator>
  <cp:lastModifiedBy>Dr. Dr. Ayaz Umer Assistant Professor FCSE</cp:lastModifiedBy>
  <cp:revision>48</cp:revision>
  <dcterms:created xsi:type="dcterms:W3CDTF">2005-10-13T17:57:56Z</dcterms:created>
  <dcterms:modified xsi:type="dcterms:W3CDTF">2024-10-22T02:23:49Z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0x010100A2EABA87DC27EC478135062CF833B2EF</vt:lpwstr>
  </property>
</Properties>
</file>