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EB4BEB-C15C-177D-19B2-8A4C7AA85FC1}" v="2" dt="2024-12-27T22:22:20.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2022273" userId="S::u2022273@giki.edu.pk::274cfa4e-aa56-4fa5-a957-1b4e72aaaf39" providerId="AD" clId="Web-{0CEB4BEB-C15C-177D-19B2-8A4C7AA85FC1}"/>
    <pc:docChg chg="addSld delSld">
      <pc:chgData name="u2022273" userId="S::u2022273@giki.edu.pk::274cfa4e-aa56-4fa5-a957-1b4e72aaaf39" providerId="AD" clId="Web-{0CEB4BEB-C15C-177D-19B2-8A4C7AA85FC1}" dt="2024-12-27T22:22:20.635" v="1"/>
      <pc:docMkLst>
        <pc:docMk/>
      </pc:docMkLst>
      <pc:sldChg chg="new del">
        <pc:chgData name="u2022273" userId="S::u2022273@giki.edu.pk::274cfa4e-aa56-4fa5-a957-1b4e72aaaf39" providerId="AD" clId="Web-{0CEB4BEB-C15C-177D-19B2-8A4C7AA85FC1}" dt="2024-12-27T22:22:20.635" v="1"/>
        <pc:sldMkLst>
          <pc:docMk/>
          <pc:sldMk cId="2154906295"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D447-5830-37CF-B31F-AE96CFC4EB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7130B4-8BBF-098C-24A6-322A626BA7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A39969-CBF1-E800-AA99-652F564D9B0B}"/>
              </a:ext>
            </a:extLst>
          </p:cNvPr>
          <p:cNvSpPr>
            <a:spLocks noGrp="1"/>
          </p:cNvSpPr>
          <p:nvPr>
            <p:ph type="dt" sz="half" idx="10"/>
          </p:nvPr>
        </p:nvSpPr>
        <p:spPr/>
        <p:txBody>
          <a:bodyPr/>
          <a:lstStyle/>
          <a:p>
            <a:fld id="{50425483-B5DE-4126-AD1E-2C50C71A9AA4}" type="datetimeFigureOut">
              <a:rPr lang="en-US" smtClean="0"/>
              <a:t>12/27/2024</a:t>
            </a:fld>
            <a:endParaRPr lang="en-US"/>
          </a:p>
        </p:txBody>
      </p:sp>
      <p:sp>
        <p:nvSpPr>
          <p:cNvPr id="5" name="Footer Placeholder 4">
            <a:extLst>
              <a:ext uri="{FF2B5EF4-FFF2-40B4-BE49-F238E27FC236}">
                <a16:creationId xmlns:a16="http://schemas.microsoft.com/office/drawing/2014/main" id="{B88DCA10-79DA-5C3F-A485-A8CA431C3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07025-8460-A2DC-F58D-564F06344DBD}"/>
              </a:ext>
            </a:extLst>
          </p:cNvPr>
          <p:cNvSpPr>
            <a:spLocks noGrp="1"/>
          </p:cNvSpPr>
          <p:nvPr>
            <p:ph type="sldNum" sz="quarter" idx="12"/>
          </p:nvPr>
        </p:nvSpPr>
        <p:spPr/>
        <p:txBody>
          <a:bodyPr/>
          <a:lstStyle/>
          <a:p>
            <a:fld id="{09937A6F-ECB1-4D7E-95CE-FA8ECEDC085E}" type="slidenum">
              <a:rPr lang="en-US" smtClean="0"/>
              <a:t>‹#›</a:t>
            </a:fld>
            <a:endParaRPr lang="en-US"/>
          </a:p>
        </p:txBody>
      </p:sp>
    </p:spTree>
    <p:extLst>
      <p:ext uri="{BB962C8B-B14F-4D97-AF65-F5344CB8AC3E}">
        <p14:creationId xmlns:p14="http://schemas.microsoft.com/office/powerpoint/2010/main" val="396589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221D1-E16C-1EAC-9532-D32F8F525F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FF3DA8-3E3F-7E54-C5C5-4DDBF39D49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B82B3C-D624-27FD-DA8B-493344C855E8}"/>
              </a:ext>
            </a:extLst>
          </p:cNvPr>
          <p:cNvSpPr>
            <a:spLocks noGrp="1"/>
          </p:cNvSpPr>
          <p:nvPr>
            <p:ph type="dt" sz="half" idx="10"/>
          </p:nvPr>
        </p:nvSpPr>
        <p:spPr/>
        <p:txBody>
          <a:bodyPr/>
          <a:lstStyle/>
          <a:p>
            <a:fld id="{50425483-B5DE-4126-AD1E-2C50C71A9AA4}" type="datetimeFigureOut">
              <a:rPr lang="en-US" smtClean="0"/>
              <a:t>12/27/2024</a:t>
            </a:fld>
            <a:endParaRPr lang="en-US"/>
          </a:p>
        </p:txBody>
      </p:sp>
      <p:sp>
        <p:nvSpPr>
          <p:cNvPr id="5" name="Footer Placeholder 4">
            <a:extLst>
              <a:ext uri="{FF2B5EF4-FFF2-40B4-BE49-F238E27FC236}">
                <a16:creationId xmlns:a16="http://schemas.microsoft.com/office/drawing/2014/main" id="{5D06835E-4FE3-337B-4677-6A4D640F1B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B90A2-75F8-626C-BA4E-DCA470754E6E}"/>
              </a:ext>
            </a:extLst>
          </p:cNvPr>
          <p:cNvSpPr>
            <a:spLocks noGrp="1"/>
          </p:cNvSpPr>
          <p:nvPr>
            <p:ph type="sldNum" sz="quarter" idx="12"/>
          </p:nvPr>
        </p:nvSpPr>
        <p:spPr/>
        <p:txBody>
          <a:bodyPr/>
          <a:lstStyle/>
          <a:p>
            <a:fld id="{09937A6F-ECB1-4D7E-95CE-FA8ECEDC085E}" type="slidenum">
              <a:rPr lang="en-US" smtClean="0"/>
              <a:t>‹#›</a:t>
            </a:fld>
            <a:endParaRPr lang="en-US"/>
          </a:p>
        </p:txBody>
      </p:sp>
    </p:spTree>
    <p:extLst>
      <p:ext uri="{BB962C8B-B14F-4D97-AF65-F5344CB8AC3E}">
        <p14:creationId xmlns:p14="http://schemas.microsoft.com/office/powerpoint/2010/main" val="3481669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0B5DCD-4626-3CE9-6C42-3BBA8534A3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CA26E2-7D79-0A63-8FE6-B868A0594F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8473E9-B78E-6FAB-D1C5-2545E367B064}"/>
              </a:ext>
            </a:extLst>
          </p:cNvPr>
          <p:cNvSpPr>
            <a:spLocks noGrp="1"/>
          </p:cNvSpPr>
          <p:nvPr>
            <p:ph type="dt" sz="half" idx="10"/>
          </p:nvPr>
        </p:nvSpPr>
        <p:spPr/>
        <p:txBody>
          <a:bodyPr/>
          <a:lstStyle/>
          <a:p>
            <a:fld id="{50425483-B5DE-4126-AD1E-2C50C71A9AA4}" type="datetimeFigureOut">
              <a:rPr lang="en-US" smtClean="0"/>
              <a:t>12/27/2024</a:t>
            </a:fld>
            <a:endParaRPr lang="en-US"/>
          </a:p>
        </p:txBody>
      </p:sp>
      <p:sp>
        <p:nvSpPr>
          <p:cNvPr id="5" name="Footer Placeholder 4">
            <a:extLst>
              <a:ext uri="{FF2B5EF4-FFF2-40B4-BE49-F238E27FC236}">
                <a16:creationId xmlns:a16="http://schemas.microsoft.com/office/drawing/2014/main" id="{E9B3BE30-BA5A-E705-2AE3-2C49E6A6D7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D36A5C-07B5-344E-88D5-ED9B1E562083}"/>
              </a:ext>
            </a:extLst>
          </p:cNvPr>
          <p:cNvSpPr>
            <a:spLocks noGrp="1"/>
          </p:cNvSpPr>
          <p:nvPr>
            <p:ph type="sldNum" sz="quarter" idx="12"/>
          </p:nvPr>
        </p:nvSpPr>
        <p:spPr/>
        <p:txBody>
          <a:bodyPr/>
          <a:lstStyle/>
          <a:p>
            <a:fld id="{09937A6F-ECB1-4D7E-95CE-FA8ECEDC085E}" type="slidenum">
              <a:rPr lang="en-US" smtClean="0"/>
              <a:t>‹#›</a:t>
            </a:fld>
            <a:endParaRPr lang="en-US"/>
          </a:p>
        </p:txBody>
      </p:sp>
    </p:spTree>
    <p:extLst>
      <p:ext uri="{BB962C8B-B14F-4D97-AF65-F5344CB8AC3E}">
        <p14:creationId xmlns:p14="http://schemas.microsoft.com/office/powerpoint/2010/main" val="75832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DD49-DC71-8E41-E897-24FEDF7C03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5B3685-5D1F-8DB1-3FD5-CBE33D853D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FCB3AE-3EFB-A8DB-245B-8DAEE13E9F53}"/>
              </a:ext>
            </a:extLst>
          </p:cNvPr>
          <p:cNvSpPr>
            <a:spLocks noGrp="1"/>
          </p:cNvSpPr>
          <p:nvPr>
            <p:ph type="dt" sz="half" idx="10"/>
          </p:nvPr>
        </p:nvSpPr>
        <p:spPr/>
        <p:txBody>
          <a:bodyPr/>
          <a:lstStyle/>
          <a:p>
            <a:fld id="{50425483-B5DE-4126-AD1E-2C50C71A9AA4}" type="datetimeFigureOut">
              <a:rPr lang="en-US" smtClean="0"/>
              <a:t>12/27/2024</a:t>
            </a:fld>
            <a:endParaRPr lang="en-US"/>
          </a:p>
        </p:txBody>
      </p:sp>
      <p:sp>
        <p:nvSpPr>
          <p:cNvPr id="5" name="Footer Placeholder 4">
            <a:extLst>
              <a:ext uri="{FF2B5EF4-FFF2-40B4-BE49-F238E27FC236}">
                <a16:creationId xmlns:a16="http://schemas.microsoft.com/office/drawing/2014/main" id="{53E61896-40DC-6258-FB3C-E014AB9974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735CA-0548-C885-E054-C171ABE83263}"/>
              </a:ext>
            </a:extLst>
          </p:cNvPr>
          <p:cNvSpPr>
            <a:spLocks noGrp="1"/>
          </p:cNvSpPr>
          <p:nvPr>
            <p:ph type="sldNum" sz="quarter" idx="12"/>
          </p:nvPr>
        </p:nvSpPr>
        <p:spPr/>
        <p:txBody>
          <a:bodyPr/>
          <a:lstStyle/>
          <a:p>
            <a:fld id="{09937A6F-ECB1-4D7E-95CE-FA8ECEDC085E}" type="slidenum">
              <a:rPr lang="en-US" smtClean="0"/>
              <a:t>‹#›</a:t>
            </a:fld>
            <a:endParaRPr lang="en-US"/>
          </a:p>
        </p:txBody>
      </p:sp>
    </p:spTree>
    <p:extLst>
      <p:ext uri="{BB962C8B-B14F-4D97-AF65-F5344CB8AC3E}">
        <p14:creationId xmlns:p14="http://schemas.microsoft.com/office/powerpoint/2010/main" val="3579556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ECC4-DE35-18D0-AC76-47B7CB8CAE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88C034-8742-0C74-2D48-117A3A014C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854C97-2C93-1FC1-81A2-3E35664D609E}"/>
              </a:ext>
            </a:extLst>
          </p:cNvPr>
          <p:cNvSpPr>
            <a:spLocks noGrp="1"/>
          </p:cNvSpPr>
          <p:nvPr>
            <p:ph type="dt" sz="half" idx="10"/>
          </p:nvPr>
        </p:nvSpPr>
        <p:spPr/>
        <p:txBody>
          <a:bodyPr/>
          <a:lstStyle/>
          <a:p>
            <a:fld id="{50425483-B5DE-4126-AD1E-2C50C71A9AA4}" type="datetimeFigureOut">
              <a:rPr lang="en-US" smtClean="0"/>
              <a:t>12/27/2024</a:t>
            </a:fld>
            <a:endParaRPr lang="en-US"/>
          </a:p>
        </p:txBody>
      </p:sp>
      <p:sp>
        <p:nvSpPr>
          <p:cNvPr id="5" name="Footer Placeholder 4">
            <a:extLst>
              <a:ext uri="{FF2B5EF4-FFF2-40B4-BE49-F238E27FC236}">
                <a16:creationId xmlns:a16="http://schemas.microsoft.com/office/drawing/2014/main" id="{97016972-DC98-9996-74EF-AE998F09B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F09B9-D1A3-0BE6-96A0-342E9EB863F3}"/>
              </a:ext>
            </a:extLst>
          </p:cNvPr>
          <p:cNvSpPr>
            <a:spLocks noGrp="1"/>
          </p:cNvSpPr>
          <p:nvPr>
            <p:ph type="sldNum" sz="quarter" idx="12"/>
          </p:nvPr>
        </p:nvSpPr>
        <p:spPr/>
        <p:txBody>
          <a:bodyPr/>
          <a:lstStyle/>
          <a:p>
            <a:fld id="{09937A6F-ECB1-4D7E-95CE-FA8ECEDC085E}" type="slidenum">
              <a:rPr lang="en-US" smtClean="0"/>
              <a:t>‹#›</a:t>
            </a:fld>
            <a:endParaRPr lang="en-US"/>
          </a:p>
        </p:txBody>
      </p:sp>
    </p:spTree>
    <p:extLst>
      <p:ext uri="{BB962C8B-B14F-4D97-AF65-F5344CB8AC3E}">
        <p14:creationId xmlns:p14="http://schemas.microsoft.com/office/powerpoint/2010/main" val="86359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D5E4-AA6C-9C36-AD3E-C21901B93B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385AF-FD07-230D-E07D-067EFEBC3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3F4F38-917E-1037-D9EF-A76980E369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A5596C-AD40-0635-0F3B-04292E4DC544}"/>
              </a:ext>
            </a:extLst>
          </p:cNvPr>
          <p:cNvSpPr>
            <a:spLocks noGrp="1"/>
          </p:cNvSpPr>
          <p:nvPr>
            <p:ph type="dt" sz="half" idx="10"/>
          </p:nvPr>
        </p:nvSpPr>
        <p:spPr/>
        <p:txBody>
          <a:bodyPr/>
          <a:lstStyle/>
          <a:p>
            <a:fld id="{50425483-B5DE-4126-AD1E-2C50C71A9AA4}" type="datetimeFigureOut">
              <a:rPr lang="en-US" smtClean="0"/>
              <a:t>12/27/2024</a:t>
            </a:fld>
            <a:endParaRPr lang="en-US"/>
          </a:p>
        </p:txBody>
      </p:sp>
      <p:sp>
        <p:nvSpPr>
          <p:cNvPr id="6" name="Footer Placeholder 5">
            <a:extLst>
              <a:ext uri="{FF2B5EF4-FFF2-40B4-BE49-F238E27FC236}">
                <a16:creationId xmlns:a16="http://schemas.microsoft.com/office/drawing/2014/main" id="{B42716E7-349E-DFB8-B632-081645E6CD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04D464-21D0-D43A-EB38-174FE7D8ED05}"/>
              </a:ext>
            </a:extLst>
          </p:cNvPr>
          <p:cNvSpPr>
            <a:spLocks noGrp="1"/>
          </p:cNvSpPr>
          <p:nvPr>
            <p:ph type="sldNum" sz="quarter" idx="12"/>
          </p:nvPr>
        </p:nvSpPr>
        <p:spPr/>
        <p:txBody>
          <a:bodyPr/>
          <a:lstStyle/>
          <a:p>
            <a:fld id="{09937A6F-ECB1-4D7E-95CE-FA8ECEDC085E}" type="slidenum">
              <a:rPr lang="en-US" smtClean="0"/>
              <a:t>‹#›</a:t>
            </a:fld>
            <a:endParaRPr lang="en-US"/>
          </a:p>
        </p:txBody>
      </p:sp>
    </p:spTree>
    <p:extLst>
      <p:ext uri="{BB962C8B-B14F-4D97-AF65-F5344CB8AC3E}">
        <p14:creationId xmlns:p14="http://schemas.microsoft.com/office/powerpoint/2010/main" val="244753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42D3-F388-0F77-9527-0D248B2FED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FD4C8F-E303-1F13-4923-996ACFA70E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776ECF-F9FC-DFD8-4AAC-C228C5BA42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F551C7-6060-458F-5670-7BBFDC8306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D07976-AB41-5C47-65D8-E244F2563F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181460-719B-1C25-7B4E-47374A1257EA}"/>
              </a:ext>
            </a:extLst>
          </p:cNvPr>
          <p:cNvSpPr>
            <a:spLocks noGrp="1"/>
          </p:cNvSpPr>
          <p:nvPr>
            <p:ph type="dt" sz="half" idx="10"/>
          </p:nvPr>
        </p:nvSpPr>
        <p:spPr/>
        <p:txBody>
          <a:bodyPr/>
          <a:lstStyle/>
          <a:p>
            <a:fld id="{50425483-B5DE-4126-AD1E-2C50C71A9AA4}" type="datetimeFigureOut">
              <a:rPr lang="en-US" smtClean="0"/>
              <a:t>12/27/2024</a:t>
            </a:fld>
            <a:endParaRPr lang="en-US"/>
          </a:p>
        </p:txBody>
      </p:sp>
      <p:sp>
        <p:nvSpPr>
          <p:cNvPr id="8" name="Footer Placeholder 7">
            <a:extLst>
              <a:ext uri="{FF2B5EF4-FFF2-40B4-BE49-F238E27FC236}">
                <a16:creationId xmlns:a16="http://schemas.microsoft.com/office/drawing/2014/main" id="{A59EADEE-2968-187B-5F99-52949949CB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EF6DDF-6548-388B-0211-93FF91D02909}"/>
              </a:ext>
            </a:extLst>
          </p:cNvPr>
          <p:cNvSpPr>
            <a:spLocks noGrp="1"/>
          </p:cNvSpPr>
          <p:nvPr>
            <p:ph type="sldNum" sz="quarter" idx="12"/>
          </p:nvPr>
        </p:nvSpPr>
        <p:spPr/>
        <p:txBody>
          <a:bodyPr/>
          <a:lstStyle/>
          <a:p>
            <a:fld id="{09937A6F-ECB1-4D7E-95CE-FA8ECEDC085E}" type="slidenum">
              <a:rPr lang="en-US" smtClean="0"/>
              <a:t>‹#›</a:t>
            </a:fld>
            <a:endParaRPr lang="en-US"/>
          </a:p>
        </p:txBody>
      </p:sp>
    </p:spTree>
    <p:extLst>
      <p:ext uri="{BB962C8B-B14F-4D97-AF65-F5344CB8AC3E}">
        <p14:creationId xmlns:p14="http://schemas.microsoft.com/office/powerpoint/2010/main" val="333143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4D735-8AC1-F772-FC65-A97141D35F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B1A210-E4D4-D15E-A982-3C7A0D9C6198}"/>
              </a:ext>
            </a:extLst>
          </p:cNvPr>
          <p:cNvSpPr>
            <a:spLocks noGrp="1"/>
          </p:cNvSpPr>
          <p:nvPr>
            <p:ph type="dt" sz="half" idx="10"/>
          </p:nvPr>
        </p:nvSpPr>
        <p:spPr/>
        <p:txBody>
          <a:bodyPr/>
          <a:lstStyle/>
          <a:p>
            <a:fld id="{50425483-B5DE-4126-AD1E-2C50C71A9AA4}" type="datetimeFigureOut">
              <a:rPr lang="en-US" smtClean="0"/>
              <a:t>12/27/2024</a:t>
            </a:fld>
            <a:endParaRPr lang="en-US"/>
          </a:p>
        </p:txBody>
      </p:sp>
      <p:sp>
        <p:nvSpPr>
          <p:cNvPr id="4" name="Footer Placeholder 3">
            <a:extLst>
              <a:ext uri="{FF2B5EF4-FFF2-40B4-BE49-F238E27FC236}">
                <a16:creationId xmlns:a16="http://schemas.microsoft.com/office/drawing/2014/main" id="{72F05E8A-0170-112A-D783-4B796882E1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1F906B-522B-B7D1-2904-D8F383BA3574}"/>
              </a:ext>
            </a:extLst>
          </p:cNvPr>
          <p:cNvSpPr>
            <a:spLocks noGrp="1"/>
          </p:cNvSpPr>
          <p:nvPr>
            <p:ph type="sldNum" sz="quarter" idx="12"/>
          </p:nvPr>
        </p:nvSpPr>
        <p:spPr/>
        <p:txBody>
          <a:bodyPr/>
          <a:lstStyle/>
          <a:p>
            <a:fld id="{09937A6F-ECB1-4D7E-95CE-FA8ECEDC085E}" type="slidenum">
              <a:rPr lang="en-US" smtClean="0"/>
              <a:t>‹#›</a:t>
            </a:fld>
            <a:endParaRPr lang="en-US"/>
          </a:p>
        </p:txBody>
      </p:sp>
    </p:spTree>
    <p:extLst>
      <p:ext uri="{BB962C8B-B14F-4D97-AF65-F5344CB8AC3E}">
        <p14:creationId xmlns:p14="http://schemas.microsoft.com/office/powerpoint/2010/main" val="17795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083F9B-32EC-12D6-A5F1-3A54FCC15C87}"/>
              </a:ext>
            </a:extLst>
          </p:cNvPr>
          <p:cNvSpPr>
            <a:spLocks noGrp="1"/>
          </p:cNvSpPr>
          <p:nvPr>
            <p:ph type="dt" sz="half" idx="10"/>
          </p:nvPr>
        </p:nvSpPr>
        <p:spPr/>
        <p:txBody>
          <a:bodyPr/>
          <a:lstStyle/>
          <a:p>
            <a:fld id="{50425483-B5DE-4126-AD1E-2C50C71A9AA4}" type="datetimeFigureOut">
              <a:rPr lang="en-US" smtClean="0"/>
              <a:t>12/27/2024</a:t>
            </a:fld>
            <a:endParaRPr lang="en-US"/>
          </a:p>
        </p:txBody>
      </p:sp>
      <p:sp>
        <p:nvSpPr>
          <p:cNvPr id="3" name="Footer Placeholder 2">
            <a:extLst>
              <a:ext uri="{FF2B5EF4-FFF2-40B4-BE49-F238E27FC236}">
                <a16:creationId xmlns:a16="http://schemas.microsoft.com/office/drawing/2014/main" id="{C4EF6BD0-D23F-6902-E2BA-C39AB34192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4404B2-992B-FCDB-8850-A4F08438DEB5}"/>
              </a:ext>
            </a:extLst>
          </p:cNvPr>
          <p:cNvSpPr>
            <a:spLocks noGrp="1"/>
          </p:cNvSpPr>
          <p:nvPr>
            <p:ph type="sldNum" sz="quarter" idx="12"/>
          </p:nvPr>
        </p:nvSpPr>
        <p:spPr/>
        <p:txBody>
          <a:bodyPr/>
          <a:lstStyle/>
          <a:p>
            <a:fld id="{09937A6F-ECB1-4D7E-95CE-FA8ECEDC085E}" type="slidenum">
              <a:rPr lang="en-US" smtClean="0"/>
              <a:t>‹#›</a:t>
            </a:fld>
            <a:endParaRPr lang="en-US"/>
          </a:p>
        </p:txBody>
      </p:sp>
    </p:spTree>
    <p:extLst>
      <p:ext uri="{BB962C8B-B14F-4D97-AF65-F5344CB8AC3E}">
        <p14:creationId xmlns:p14="http://schemas.microsoft.com/office/powerpoint/2010/main" val="3967107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732A-F11F-D715-B782-DA467D21E8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29E0DD-D639-7B6C-88DF-C802017C93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19010D-2F74-56B7-9889-787D208DE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8357C-F05A-FB0A-17A3-A5486E5BD7BF}"/>
              </a:ext>
            </a:extLst>
          </p:cNvPr>
          <p:cNvSpPr>
            <a:spLocks noGrp="1"/>
          </p:cNvSpPr>
          <p:nvPr>
            <p:ph type="dt" sz="half" idx="10"/>
          </p:nvPr>
        </p:nvSpPr>
        <p:spPr/>
        <p:txBody>
          <a:bodyPr/>
          <a:lstStyle/>
          <a:p>
            <a:fld id="{50425483-B5DE-4126-AD1E-2C50C71A9AA4}" type="datetimeFigureOut">
              <a:rPr lang="en-US" smtClean="0"/>
              <a:t>12/27/2024</a:t>
            </a:fld>
            <a:endParaRPr lang="en-US"/>
          </a:p>
        </p:txBody>
      </p:sp>
      <p:sp>
        <p:nvSpPr>
          <p:cNvPr id="6" name="Footer Placeholder 5">
            <a:extLst>
              <a:ext uri="{FF2B5EF4-FFF2-40B4-BE49-F238E27FC236}">
                <a16:creationId xmlns:a16="http://schemas.microsoft.com/office/drawing/2014/main" id="{3A124631-0525-09FE-736D-B41ABF53C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E80399-93E5-B9DB-88F7-D41083AF4FA0}"/>
              </a:ext>
            </a:extLst>
          </p:cNvPr>
          <p:cNvSpPr>
            <a:spLocks noGrp="1"/>
          </p:cNvSpPr>
          <p:nvPr>
            <p:ph type="sldNum" sz="quarter" idx="12"/>
          </p:nvPr>
        </p:nvSpPr>
        <p:spPr/>
        <p:txBody>
          <a:bodyPr/>
          <a:lstStyle/>
          <a:p>
            <a:fld id="{09937A6F-ECB1-4D7E-95CE-FA8ECEDC085E}" type="slidenum">
              <a:rPr lang="en-US" smtClean="0"/>
              <a:t>‹#›</a:t>
            </a:fld>
            <a:endParaRPr lang="en-US"/>
          </a:p>
        </p:txBody>
      </p:sp>
    </p:spTree>
    <p:extLst>
      <p:ext uri="{BB962C8B-B14F-4D97-AF65-F5344CB8AC3E}">
        <p14:creationId xmlns:p14="http://schemas.microsoft.com/office/powerpoint/2010/main" val="63710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66F6-3026-CA94-9015-586E5FDE6E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12E203-6E5D-BC0E-83D2-4E7B74DCDA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1F744C-C3AA-28BA-CB8C-DD83FD4CD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3DF978-EC69-8317-D25A-F35DC96C29C6}"/>
              </a:ext>
            </a:extLst>
          </p:cNvPr>
          <p:cNvSpPr>
            <a:spLocks noGrp="1"/>
          </p:cNvSpPr>
          <p:nvPr>
            <p:ph type="dt" sz="half" idx="10"/>
          </p:nvPr>
        </p:nvSpPr>
        <p:spPr/>
        <p:txBody>
          <a:bodyPr/>
          <a:lstStyle/>
          <a:p>
            <a:fld id="{50425483-B5DE-4126-AD1E-2C50C71A9AA4}" type="datetimeFigureOut">
              <a:rPr lang="en-US" smtClean="0"/>
              <a:t>12/27/2024</a:t>
            </a:fld>
            <a:endParaRPr lang="en-US"/>
          </a:p>
        </p:txBody>
      </p:sp>
      <p:sp>
        <p:nvSpPr>
          <p:cNvPr id="6" name="Footer Placeholder 5">
            <a:extLst>
              <a:ext uri="{FF2B5EF4-FFF2-40B4-BE49-F238E27FC236}">
                <a16:creationId xmlns:a16="http://schemas.microsoft.com/office/drawing/2014/main" id="{E499E9E7-826A-32BB-BC12-D1AE6DAABB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5A1536-4C89-CAC6-013D-8B3F0F0572F1}"/>
              </a:ext>
            </a:extLst>
          </p:cNvPr>
          <p:cNvSpPr>
            <a:spLocks noGrp="1"/>
          </p:cNvSpPr>
          <p:nvPr>
            <p:ph type="sldNum" sz="quarter" idx="12"/>
          </p:nvPr>
        </p:nvSpPr>
        <p:spPr/>
        <p:txBody>
          <a:bodyPr/>
          <a:lstStyle/>
          <a:p>
            <a:fld id="{09937A6F-ECB1-4D7E-95CE-FA8ECEDC085E}" type="slidenum">
              <a:rPr lang="en-US" smtClean="0"/>
              <a:t>‹#›</a:t>
            </a:fld>
            <a:endParaRPr lang="en-US"/>
          </a:p>
        </p:txBody>
      </p:sp>
    </p:spTree>
    <p:extLst>
      <p:ext uri="{BB962C8B-B14F-4D97-AF65-F5344CB8AC3E}">
        <p14:creationId xmlns:p14="http://schemas.microsoft.com/office/powerpoint/2010/main" val="2432778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3A3B4-0FC5-5EB4-426F-8DCFA612E5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237663-D87E-7D06-2C2A-532A965051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E0780D-4A00-5044-7FD2-5C97340052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0425483-B5DE-4126-AD1E-2C50C71A9AA4}" type="datetimeFigureOut">
              <a:rPr lang="en-US" smtClean="0"/>
              <a:t>12/27/2024</a:t>
            </a:fld>
            <a:endParaRPr lang="en-US"/>
          </a:p>
        </p:txBody>
      </p:sp>
      <p:sp>
        <p:nvSpPr>
          <p:cNvPr id="5" name="Footer Placeholder 4">
            <a:extLst>
              <a:ext uri="{FF2B5EF4-FFF2-40B4-BE49-F238E27FC236}">
                <a16:creationId xmlns:a16="http://schemas.microsoft.com/office/drawing/2014/main" id="{86D4DB74-C5FC-9543-551F-B93DE75511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7E0F30C-188B-4631-5AB1-71BEA29BFB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9937A6F-ECB1-4D7E-95CE-FA8ECEDC085E}" type="slidenum">
              <a:rPr lang="en-US" smtClean="0"/>
              <a:t>‹#›</a:t>
            </a:fld>
            <a:endParaRPr lang="en-US"/>
          </a:p>
        </p:txBody>
      </p:sp>
    </p:spTree>
    <p:extLst>
      <p:ext uri="{BB962C8B-B14F-4D97-AF65-F5344CB8AC3E}">
        <p14:creationId xmlns:p14="http://schemas.microsoft.com/office/powerpoint/2010/main" val="1343414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58FC-2BB9-556C-F8B3-F5FABFD68D39}"/>
              </a:ext>
            </a:extLst>
          </p:cNvPr>
          <p:cNvSpPr>
            <a:spLocks noGrp="1"/>
          </p:cNvSpPr>
          <p:nvPr>
            <p:ph type="ctrTitle"/>
          </p:nvPr>
        </p:nvSpPr>
        <p:spPr>
          <a:xfrm>
            <a:off x="1132114" y="108855"/>
            <a:ext cx="9144000" cy="723221"/>
          </a:xfrm>
        </p:spPr>
        <p:txBody>
          <a:bodyPr>
            <a:normAutofit/>
          </a:bodyPr>
          <a:lstStyle/>
          <a:p>
            <a:r>
              <a:rPr lang="en-US" sz="3200" b="1" dirty="0"/>
              <a:t>Objective of BI , enhancing decision making</a:t>
            </a:r>
          </a:p>
        </p:txBody>
      </p:sp>
      <p:sp>
        <p:nvSpPr>
          <p:cNvPr id="3" name="Subtitle 2">
            <a:extLst>
              <a:ext uri="{FF2B5EF4-FFF2-40B4-BE49-F238E27FC236}">
                <a16:creationId xmlns:a16="http://schemas.microsoft.com/office/drawing/2014/main" id="{8DA59421-F19D-58D3-B739-36B95C18CBE4}"/>
              </a:ext>
            </a:extLst>
          </p:cNvPr>
          <p:cNvSpPr>
            <a:spLocks noGrp="1"/>
          </p:cNvSpPr>
          <p:nvPr>
            <p:ph type="subTitle" idx="1"/>
          </p:nvPr>
        </p:nvSpPr>
        <p:spPr>
          <a:xfrm>
            <a:off x="674914" y="1371600"/>
            <a:ext cx="9993086" cy="3886200"/>
          </a:xfrm>
        </p:spPr>
        <p:txBody>
          <a:bodyPr>
            <a:normAutofit/>
          </a:bodyPr>
          <a:lstStyle/>
          <a:p>
            <a:pPr algn="l"/>
            <a:r>
              <a:rPr lang="en-US" dirty="0"/>
              <a:t>The primary objective of Business Intelligence (BI) is to enable organizations to make more informed and effective decisions. BI systems achieve this by collecting, processing, and analyzing data to produce actionable insights. Here’s how BI enhances decision-making.</a:t>
            </a:r>
          </a:p>
          <a:p>
            <a:pPr marL="342900" indent="-342900" algn="l">
              <a:buFont typeface="Arial" panose="020B0604020202020204" pitchFamily="34" charset="0"/>
              <a:buChar char="•"/>
            </a:pPr>
            <a:r>
              <a:rPr lang="en-US" dirty="0"/>
              <a:t>Data-Driven Decisions</a:t>
            </a:r>
          </a:p>
          <a:p>
            <a:pPr marL="342900" indent="-342900" algn="l">
              <a:buFont typeface="Arial" panose="020B0604020202020204" pitchFamily="34" charset="0"/>
              <a:buChar char="•"/>
            </a:pPr>
            <a:r>
              <a:rPr lang="en-US" dirty="0"/>
              <a:t>Real-Time Reporting</a:t>
            </a:r>
          </a:p>
          <a:p>
            <a:pPr marL="342900" indent="-342900" algn="l">
              <a:buFont typeface="Arial" panose="020B0604020202020204" pitchFamily="34" charset="0"/>
              <a:buChar char="•"/>
            </a:pPr>
            <a:r>
              <a:rPr lang="en-US" dirty="0"/>
              <a:t>Trend Identification</a:t>
            </a:r>
          </a:p>
          <a:p>
            <a:pPr marL="342900" indent="-342900" algn="l">
              <a:buFont typeface="Arial" panose="020B0604020202020204" pitchFamily="34" charset="0"/>
              <a:buChar char="•"/>
            </a:pPr>
            <a:r>
              <a:rPr lang="en-US" dirty="0"/>
              <a:t>Performance Tracking </a:t>
            </a:r>
          </a:p>
          <a:p>
            <a:pPr marL="342900" indent="-342900" algn="l">
              <a:buFont typeface="Arial" panose="020B0604020202020204" pitchFamily="34" charset="0"/>
              <a:buChar char="•"/>
            </a:pPr>
            <a:r>
              <a:rPr lang="en-US" dirty="0"/>
              <a:t>Cost Reduction and Efficiency</a:t>
            </a:r>
          </a:p>
        </p:txBody>
      </p:sp>
    </p:spTree>
    <p:extLst>
      <p:ext uri="{BB962C8B-B14F-4D97-AF65-F5344CB8AC3E}">
        <p14:creationId xmlns:p14="http://schemas.microsoft.com/office/powerpoint/2010/main" val="1327075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4458-36E3-5B17-32AF-5B3DE0FDC8AE}"/>
              </a:ext>
            </a:extLst>
          </p:cNvPr>
          <p:cNvSpPr>
            <a:spLocks noGrp="1"/>
          </p:cNvSpPr>
          <p:nvPr>
            <p:ph type="title"/>
          </p:nvPr>
        </p:nvSpPr>
        <p:spPr>
          <a:xfrm>
            <a:off x="402771" y="0"/>
            <a:ext cx="10515600" cy="1325563"/>
          </a:xfrm>
        </p:spPr>
        <p:txBody>
          <a:bodyPr/>
          <a:lstStyle/>
          <a:p>
            <a:r>
              <a:rPr lang="en-US" b="1" dirty="0"/>
              <a:t>Data driven decisions</a:t>
            </a:r>
          </a:p>
        </p:txBody>
      </p:sp>
      <p:sp>
        <p:nvSpPr>
          <p:cNvPr id="3" name="Content Placeholder 2">
            <a:extLst>
              <a:ext uri="{FF2B5EF4-FFF2-40B4-BE49-F238E27FC236}">
                <a16:creationId xmlns:a16="http://schemas.microsoft.com/office/drawing/2014/main" id="{9401137C-7199-BC99-53E3-0CD11C446E3A}"/>
              </a:ext>
            </a:extLst>
          </p:cNvPr>
          <p:cNvSpPr>
            <a:spLocks noGrp="1"/>
          </p:cNvSpPr>
          <p:nvPr>
            <p:ph idx="1"/>
          </p:nvPr>
        </p:nvSpPr>
        <p:spPr>
          <a:xfrm>
            <a:off x="402771" y="1253331"/>
            <a:ext cx="11691258" cy="5484926"/>
          </a:xfrm>
        </p:spPr>
        <p:txBody>
          <a:bodyPr>
            <a:normAutofit lnSpcReduction="10000"/>
          </a:bodyPr>
          <a:lstStyle/>
          <a:p>
            <a:pPr marL="0" indent="0">
              <a:buNone/>
            </a:pPr>
            <a:r>
              <a:rPr lang="en-US" dirty="0"/>
              <a:t>The term </a:t>
            </a:r>
            <a:r>
              <a:rPr lang="en-US" b="1" dirty="0"/>
              <a:t>"data-driven decisions"</a:t>
            </a:r>
            <a:r>
              <a:rPr lang="en-US" dirty="0"/>
              <a:t> refers to the practice of making business choices and strategies based on data analysis and interpretation, rather than intuition, personal experience, or subjective judgment.</a:t>
            </a:r>
          </a:p>
          <a:p>
            <a:pPr marL="0" indent="0">
              <a:buNone/>
            </a:pPr>
            <a:endParaRPr lang="en-US" dirty="0"/>
          </a:p>
          <a:p>
            <a:pPr marL="0" indent="0">
              <a:buNone/>
            </a:pPr>
            <a:r>
              <a:rPr lang="en-US" dirty="0"/>
              <a:t>BI tools compile data from multiple sources, such as CRM systems, financial databases, and marketing analytics, to offer a unified view of business performance. This enables decision-makers to base their choices on factual data rather than subjective judgment.</a:t>
            </a:r>
          </a:p>
          <a:p>
            <a:pPr marL="0" indent="0">
              <a:buNone/>
            </a:pPr>
            <a:endParaRPr lang="en-US" dirty="0"/>
          </a:p>
          <a:p>
            <a:pPr marL="0" indent="0">
              <a:buNone/>
            </a:pPr>
            <a:r>
              <a:rPr lang="en-US" b="1" dirty="0"/>
              <a:t>Example:</a:t>
            </a:r>
            <a:r>
              <a:rPr lang="en-US" dirty="0"/>
              <a:t> A retail company uses BI to integrate sales data from physical stores and e-commerce platforms. By analyzing this combined data, they identify that certain products perform better online than in-store, leading to informed decisions on stocking and marketing strategies.</a:t>
            </a:r>
          </a:p>
        </p:txBody>
      </p:sp>
    </p:spTree>
    <p:extLst>
      <p:ext uri="{BB962C8B-B14F-4D97-AF65-F5344CB8AC3E}">
        <p14:creationId xmlns:p14="http://schemas.microsoft.com/office/powerpoint/2010/main" val="242857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13914-A52B-EF70-E2C9-23E7A2E97445}"/>
              </a:ext>
            </a:extLst>
          </p:cNvPr>
          <p:cNvSpPr>
            <a:spLocks noGrp="1"/>
          </p:cNvSpPr>
          <p:nvPr>
            <p:ph type="title"/>
          </p:nvPr>
        </p:nvSpPr>
        <p:spPr/>
        <p:txBody>
          <a:bodyPr/>
          <a:lstStyle/>
          <a:p>
            <a:r>
              <a:rPr lang="en-US" b="1" dirty="0"/>
              <a:t>Real-Time Reporting</a:t>
            </a:r>
            <a:br>
              <a:rPr lang="en-US" b="1" dirty="0"/>
            </a:br>
            <a:endParaRPr lang="en-US" b="1" dirty="0"/>
          </a:p>
        </p:txBody>
      </p:sp>
      <p:sp>
        <p:nvSpPr>
          <p:cNvPr id="3" name="Content Placeholder 2">
            <a:extLst>
              <a:ext uri="{FF2B5EF4-FFF2-40B4-BE49-F238E27FC236}">
                <a16:creationId xmlns:a16="http://schemas.microsoft.com/office/drawing/2014/main" id="{FB3917AC-4CFC-3421-C57C-B8697296E319}"/>
              </a:ext>
            </a:extLst>
          </p:cNvPr>
          <p:cNvSpPr>
            <a:spLocks noGrp="1"/>
          </p:cNvSpPr>
          <p:nvPr>
            <p:ph idx="1"/>
          </p:nvPr>
        </p:nvSpPr>
        <p:spPr/>
        <p:txBody>
          <a:bodyPr/>
          <a:lstStyle/>
          <a:p>
            <a:pPr marL="0" indent="0">
              <a:buNone/>
            </a:pPr>
            <a:r>
              <a:rPr lang="en-US" dirty="0"/>
              <a:t>BI systems provide real-time data updates and reports, allowing organizations to respond quickly to current events or changes in the market.</a:t>
            </a:r>
          </a:p>
          <a:p>
            <a:pPr marL="0" indent="0">
              <a:buNone/>
            </a:pPr>
            <a:endParaRPr lang="en-US" dirty="0"/>
          </a:p>
          <a:p>
            <a:pPr>
              <a:buFont typeface="Arial" panose="020B0604020202020204" pitchFamily="34" charset="0"/>
              <a:buChar char="•"/>
            </a:pPr>
            <a:r>
              <a:rPr lang="en-US" b="1" dirty="0"/>
              <a:t>Example</a:t>
            </a:r>
            <a:r>
              <a:rPr lang="en-US" dirty="0"/>
              <a:t>: A financial services firm utilizes a BI dashboard to monitor stock market trends and investment portfolio performance. Real-time alerts notify portfolio managers of significant market movements, enabling them to make timely decisions to mitigate risk or capitalize on opportunities.</a:t>
            </a:r>
          </a:p>
          <a:p>
            <a:endParaRPr lang="en-US" dirty="0"/>
          </a:p>
        </p:txBody>
      </p:sp>
    </p:spTree>
    <p:extLst>
      <p:ext uri="{BB962C8B-B14F-4D97-AF65-F5344CB8AC3E}">
        <p14:creationId xmlns:p14="http://schemas.microsoft.com/office/powerpoint/2010/main" val="553105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35EE-D32E-44C4-C410-18C38E9D500E}"/>
              </a:ext>
            </a:extLst>
          </p:cNvPr>
          <p:cNvSpPr>
            <a:spLocks noGrp="1"/>
          </p:cNvSpPr>
          <p:nvPr>
            <p:ph type="title"/>
          </p:nvPr>
        </p:nvSpPr>
        <p:spPr/>
        <p:txBody>
          <a:bodyPr/>
          <a:lstStyle/>
          <a:p>
            <a:r>
              <a:rPr lang="en-US" b="1" dirty="0"/>
              <a:t>Trend Identification</a:t>
            </a:r>
            <a:br>
              <a:rPr lang="en-US" b="1" dirty="0"/>
            </a:br>
            <a:endParaRPr lang="en-US" dirty="0"/>
          </a:p>
        </p:txBody>
      </p:sp>
      <p:sp>
        <p:nvSpPr>
          <p:cNvPr id="3" name="Content Placeholder 2">
            <a:extLst>
              <a:ext uri="{FF2B5EF4-FFF2-40B4-BE49-F238E27FC236}">
                <a16:creationId xmlns:a16="http://schemas.microsoft.com/office/drawing/2014/main" id="{ED350104-6975-450A-5F6A-F4BA1A6CA38C}"/>
              </a:ext>
            </a:extLst>
          </p:cNvPr>
          <p:cNvSpPr>
            <a:spLocks noGrp="1"/>
          </p:cNvSpPr>
          <p:nvPr>
            <p:ph idx="1"/>
          </p:nvPr>
        </p:nvSpPr>
        <p:spPr>
          <a:xfrm>
            <a:off x="500743" y="1368425"/>
            <a:ext cx="10515600" cy="4351338"/>
          </a:xfrm>
        </p:spPr>
        <p:txBody>
          <a:bodyPr/>
          <a:lstStyle/>
          <a:p>
            <a:pPr marL="0" indent="0">
              <a:buNone/>
            </a:pPr>
            <a:r>
              <a:rPr lang="en-US" dirty="0"/>
              <a:t>BI tools analyze historical data to detect recurring patterns, helping organizations predict future trends and plan strategically.</a:t>
            </a:r>
          </a:p>
          <a:p>
            <a:pPr marL="0" indent="0">
              <a:buNone/>
            </a:pPr>
            <a:endParaRPr lang="en-US" dirty="0"/>
          </a:p>
          <a:p>
            <a:pPr marL="0" indent="0">
              <a:buNone/>
            </a:pPr>
            <a:endParaRPr lang="en-US" dirty="0"/>
          </a:p>
          <a:p>
            <a:pPr>
              <a:buFont typeface="Arial" panose="020B0604020202020204" pitchFamily="34" charset="0"/>
              <a:buChar char="•"/>
            </a:pPr>
            <a:r>
              <a:rPr lang="en-US" b="1" dirty="0"/>
              <a:t>Example</a:t>
            </a:r>
            <a:r>
              <a:rPr lang="en-US" dirty="0"/>
              <a:t>: A food delivery service analyzes past data on customer orders, weather patterns, and event schedules to predict future demand spikes. This insight helps them allocate delivery drivers more effectively during peak times and improves customer satisfaction.</a:t>
            </a:r>
          </a:p>
          <a:p>
            <a:endParaRPr lang="en-US" dirty="0"/>
          </a:p>
        </p:txBody>
      </p:sp>
    </p:spTree>
    <p:extLst>
      <p:ext uri="{BB962C8B-B14F-4D97-AF65-F5344CB8AC3E}">
        <p14:creationId xmlns:p14="http://schemas.microsoft.com/office/powerpoint/2010/main" val="78169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CDD1D-CB3A-EDEE-F6F2-3EFE48FFAA08}"/>
              </a:ext>
            </a:extLst>
          </p:cNvPr>
          <p:cNvSpPr>
            <a:spLocks noGrp="1"/>
          </p:cNvSpPr>
          <p:nvPr>
            <p:ph type="title"/>
          </p:nvPr>
        </p:nvSpPr>
        <p:spPr>
          <a:xfrm>
            <a:off x="838200" y="365125"/>
            <a:ext cx="10515600" cy="701675"/>
          </a:xfrm>
        </p:spPr>
        <p:txBody>
          <a:bodyPr>
            <a:normAutofit fontScale="90000"/>
          </a:bodyPr>
          <a:lstStyle/>
          <a:p>
            <a:r>
              <a:rPr lang="en-US" b="1" dirty="0"/>
              <a:t>Performance Tracking</a:t>
            </a:r>
            <a:br>
              <a:rPr lang="en-US" b="1" dirty="0"/>
            </a:br>
            <a:endParaRPr lang="en-US" dirty="0"/>
          </a:p>
        </p:txBody>
      </p:sp>
      <p:sp>
        <p:nvSpPr>
          <p:cNvPr id="3" name="Content Placeholder 2">
            <a:extLst>
              <a:ext uri="{FF2B5EF4-FFF2-40B4-BE49-F238E27FC236}">
                <a16:creationId xmlns:a16="http://schemas.microsoft.com/office/drawing/2014/main" id="{A47024C6-ABE9-5F70-8E75-1555533467DC}"/>
              </a:ext>
            </a:extLst>
          </p:cNvPr>
          <p:cNvSpPr>
            <a:spLocks noGrp="1"/>
          </p:cNvSpPr>
          <p:nvPr>
            <p:ph idx="1"/>
          </p:nvPr>
        </p:nvSpPr>
        <p:spPr>
          <a:xfrm>
            <a:off x="163286" y="892629"/>
            <a:ext cx="12028714" cy="5693228"/>
          </a:xfrm>
        </p:spPr>
        <p:txBody>
          <a:bodyPr/>
          <a:lstStyle/>
          <a:p>
            <a:pPr marL="0" indent="0">
              <a:buNone/>
            </a:pPr>
            <a:r>
              <a:rPr lang="en-US" dirty="0"/>
              <a:t>BI platforms often include dashboards and scorecards that continuously track KPIs relevant to various aspects of business performance, allowing leaders to measure progress and adjust strategies proactively.</a:t>
            </a:r>
          </a:p>
          <a:p>
            <a:pPr marL="0" indent="0">
              <a:buNone/>
            </a:pPr>
            <a:endParaRPr lang="en-US" dirty="0"/>
          </a:p>
          <a:p>
            <a:pPr marL="0" indent="0">
              <a:buNone/>
            </a:pPr>
            <a:r>
              <a:rPr lang="en-US" b="1" dirty="0"/>
              <a:t>Example</a:t>
            </a:r>
            <a:r>
              <a:rPr lang="en-US" dirty="0"/>
              <a:t>: A manufacturing company uses a BI dashboard to track production efficiency, defect rates, and machine downtimes. If the dashboard indicates that a specific production line's output has dropped below a critical threshold, managers can investigate and address the issue before it impacts delivery timelines.</a:t>
            </a:r>
          </a:p>
          <a:p>
            <a:endParaRPr lang="en-US" dirty="0"/>
          </a:p>
        </p:txBody>
      </p:sp>
    </p:spTree>
    <p:extLst>
      <p:ext uri="{BB962C8B-B14F-4D97-AF65-F5344CB8AC3E}">
        <p14:creationId xmlns:p14="http://schemas.microsoft.com/office/powerpoint/2010/main" val="18395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5262F-469B-49FE-F2CC-6BEB45397175}"/>
              </a:ext>
            </a:extLst>
          </p:cNvPr>
          <p:cNvSpPr>
            <a:spLocks noGrp="1"/>
          </p:cNvSpPr>
          <p:nvPr>
            <p:ph type="title"/>
          </p:nvPr>
        </p:nvSpPr>
        <p:spPr>
          <a:xfrm>
            <a:off x="838200" y="365125"/>
            <a:ext cx="10515600" cy="625475"/>
          </a:xfrm>
        </p:spPr>
        <p:txBody>
          <a:bodyPr>
            <a:normAutofit fontScale="90000"/>
          </a:bodyPr>
          <a:lstStyle/>
          <a:p>
            <a:r>
              <a:rPr lang="en-US" b="1" dirty="0"/>
              <a:t>Cost Reduction and Efficiency</a:t>
            </a:r>
            <a:br>
              <a:rPr lang="en-US" b="1" dirty="0"/>
            </a:br>
            <a:endParaRPr lang="en-US" dirty="0"/>
          </a:p>
        </p:txBody>
      </p:sp>
      <p:sp>
        <p:nvSpPr>
          <p:cNvPr id="3" name="Content Placeholder 2">
            <a:extLst>
              <a:ext uri="{FF2B5EF4-FFF2-40B4-BE49-F238E27FC236}">
                <a16:creationId xmlns:a16="http://schemas.microsoft.com/office/drawing/2014/main" id="{96C7831C-CF1F-81B1-8BB7-ED01095496B1}"/>
              </a:ext>
            </a:extLst>
          </p:cNvPr>
          <p:cNvSpPr>
            <a:spLocks noGrp="1"/>
          </p:cNvSpPr>
          <p:nvPr>
            <p:ph idx="1"/>
          </p:nvPr>
        </p:nvSpPr>
        <p:spPr/>
        <p:txBody>
          <a:bodyPr/>
          <a:lstStyle/>
          <a:p>
            <a:pPr marL="0" indent="0">
              <a:buNone/>
            </a:pPr>
            <a:r>
              <a:rPr lang="en-US" dirty="0"/>
              <a:t>BI systems help pinpoint areas where operational inefficiencies exist or where costs can be reduced, leading to optimized use of resources and lower expenses.</a:t>
            </a:r>
          </a:p>
          <a:p>
            <a:pPr marL="0" indent="0">
              <a:buNone/>
            </a:pPr>
            <a:endParaRPr lang="en-US" dirty="0"/>
          </a:p>
          <a:p>
            <a:pPr marL="0" indent="0">
              <a:buNone/>
            </a:pPr>
            <a:r>
              <a:rPr lang="en-US" b="1" dirty="0"/>
              <a:t>Example</a:t>
            </a:r>
            <a:r>
              <a:rPr lang="en-US" dirty="0"/>
              <a:t>: An airline leverages BI to analyze fuel usage, route profitability, and staffing costs. By identifying routes with low passenger numbers and high operational costs, the airline can decide to either reduce flight frequency or reroute resources to more profitable routes, improving overall cost management.</a:t>
            </a:r>
          </a:p>
          <a:p>
            <a:endParaRPr lang="en-US" dirty="0"/>
          </a:p>
        </p:txBody>
      </p:sp>
    </p:spTree>
    <p:extLst>
      <p:ext uri="{BB962C8B-B14F-4D97-AF65-F5344CB8AC3E}">
        <p14:creationId xmlns:p14="http://schemas.microsoft.com/office/powerpoint/2010/main" val="4357248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ABA87DC27EC478135062CF833B2EF" ma:contentTypeVersion="4" ma:contentTypeDescription="Create a new document." ma:contentTypeScope="" ma:versionID="4cace2c83786e5b53b0d809e83013462">
  <xsd:schema xmlns:xsd="http://www.w3.org/2001/XMLSchema" xmlns:xs="http://www.w3.org/2001/XMLSchema" xmlns:p="http://schemas.microsoft.com/office/2006/metadata/properties" xmlns:ns2="2d3561dd-2ab5-4abd-9284-8f5005bcea33" targetNamespace="http://schemas.microsoft.com/office/2006/metadata/properties" ma:root="true" ma:fieldsID="62ecfe8f3e96c1c24df27e05e7f0f3a2" ns2:_="">
    <xsd:import namespace="2d3561dd-2ab5-4abd-9284-8f5005bcea3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3561dd-2ab5-4abd-9284-8f5005bcea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1768A15-E272-4E6C-8FD2-0C9DFD793F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3561dd-2ab5-4abd-9284-8f5005bcea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0E6F37-7461-4427-B1F1-AA3D7EB1208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D72E93A-73BB-4D1C-B635-16424387F2B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TotalTime>
  <Words>489</Words>
  <Application>Microsoft Office PowerPoint</Application>
  <PresentationFormat>Widescreen</PresentationFormat>
  <Paragraphs>30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Objective of BI , enhancing decision making</vt:lpstr>
      <vt:lpstr>Data driven decisions</vt:lpstr>
      <vt:lpstr>Real-Time Reporting </vt:lpstr>
      <vt:lpstr>Trend Identification </vt:lpstr>
      <vt:lpstr>Performance Tracking </vt:lpstr>
      <vt:lpstr>Cost Reduction and Efficiency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Dr. Ayaz Umer Assistant Professor FCSE</dc:creator>
  <cp:lastModifiedBy>Dr. Dr. Ayaz Umer Assistant Professor FCSE</cp:lastModifiedBy>
  <cp:revision>11</cp:revision>
  <dcterms:created xsi:type="dcterms:W3CDTF">2024-11-10T06:29:51Z</dcterms:created>
  <dcterms:modified xsi:type="dcterms:W3CDTF">2024-12-27T22:22:21Z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0x010100A2EABA87DC27EC478135062CF833B2EF</vt:lpwstr>
  </property>
</Properties>
</file>