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7" r:id="rId3"/>
    <p:sldId id="259" r:id="rId4"/>
    <p:sldId id="284" r:id="rId5"/>
    <p:sldId id="285" r:id="rId6"/>
    <p:sldId id="272" r:id="rId7"/>
    <p:sldId id="278" r:id="rId8"/>
    <p:sldId id="280" r:id="rId9"/>
    <p:sldId id="286"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6" r:id="rId25"/>
    <p:sldId id="312" r:id="rId26"/>
    <p:sldId id="313" r:id="rId27"/>
    <p:sldId id="314" r:id="rId28"/>
    <p:sldId id="315" r:id="rId29"/>
    <p:sldId id="31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3A1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p:scale>
          <a:sx n="98" d="100"/>
          <a:sy n="98" d="100"/>
        </p:scale>
        <p:origin x="-2010" y="-3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1975BF-5760-4405-B223-99C8AF3CF1C8}" type="datetimeFigureOut">
              <a:rPr lang="en-US" smtClean="0"/>
              <a:t>9/24/2024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90D80-824E-4550-978E-78DD5F9B8683}" type="slidenum">
              <a:rPr lang="en-US" smtClean="0"/>
              <a:t>‹#›</a:t>
            </a:fld>
            <a:endParaRPr lang="en-US"/>
          </a:p>
        </p:txBody>
      </p:sp>
    </p:spTree>
    <p:extLst>
      <p:ext uri="{BB962C8B-B14F-4D97-AF65-F5344CB8AC3E}">
        <p14:creationId xmlns:p14="http://schemas.microsoft.com/office/powerpoint/2010/main" val="307276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90D80-824E-4550-978E-78DD5F9B8683}" type="slidenum">
              <a:rPr lang="en-US" smtClean="0"/>
              <a:t>6</a:t>
            </a:fld>
            <a:endParaRPr lang="en-US"/>
          </a:p>
        </p:txBody>
      </p:sp>
    </p:spTree>
    <p:extLst>
      <p:ext uri="{BB962C8B-B14F-4D97-AF65-F5344CB8AC3E}">
        <p14:creationId xmlns:p14="http://schemas.microsoft.com/office/powerpoint/2010/main" val="624606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8AB93A0-B4CB-4C1F-94AC-49037D2C390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93A0-B4CB-4C1F-94AC-49037D2C390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93A0-B4CB-4C1F-94AC-49037D2C390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8AB93A0-B4CB-4C1F-94AC-49037D2C390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B93A0-B4CB-4C1F-94AC-49037D2C3900}"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8AB93A0-B4CB-4C1F-94AC-49037D2C3900}"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AB93A0-B4CB-4C1F-94AC-49037D2C3900}"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B93A0-B4CB-4C1F-94AC-49037D2C3900}"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B93A0-B4CB-4C1F-94AC-49037D2C3900}"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93A0-B4CB-4C1F-94AC-49037D2C3900}"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93A0-B4CB-4C1F-94AC-49037D2C3900}"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8AB93A0-B4CB-4C1F-94AC-49037D2C3900}" type="datetimeFigureOut">
              <a:rPr lang="en-US" smtClean="0"/>
              <a:t>9/24/2024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FE59FFF-0BDC-400C-AC5A-81FFA71FFA5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9845"/>
            <a:ext cx="6858000" cy="6477000"/>
          </a:xfrm>
          <a:prstGeom prst="rect">
            <a:avLst/>
          </a:prstGeom>
        </p:spPr>
      </p:pic>
      <p:sp>
        <p:nvSpPr>
          <p:cNvPr id="7" name="TextBox 6"/>
          <p:cNvSpPr txBox="1"/>
          <p:nvPr/>
        </p:nvSpPr>
        <p:spPr>
          <a:xfrm>
            <a:off x="6400799" y="6092070"/>
            <a:ext cx="2088311" cy="584775"/>
          </a:xfrm>
          <a:prstGeom prst="rect">
            <a:avLst/>
          </a:prstGeom>
          <a:noFill/>
        </p:spPr>
        <p:txBody>
          <a:bodyPr wrap="square" rtlCol="0">
            <a:spAutoFit/>
          </a:bodyPr>
          <a:lstStyle/>
          <a:p>
            <a:r>
              <a:rPr lang="en-US" sz="3200" dirty="0" smtClean="0"/>
              <a:t>Sajid Khan</a:t>
            </a:r>
            <a:endParaRPr lang="en-US" sz="3200" dirty="0"/>
          </a:p>
        </p:txBody>
      </p:sp>
    </p:spTree>
    <p:extLst>
      <p:ext uri="{BB962C8B-B14F-4D97-AF65-F5344CB8AC3E}">
        <p14:creationId xmlns:p14="http://schemas.microsoft.com/office/powerpoint/2010/main" val="3513672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Formal Operations</a:t>
            </a:r>
            <a:endParaRPr lang="en-US" sz="2800" b="1" dirty="0">
              <a:solidFill>
                <a:srgbClr val="F3A10D"/>
              </a:solidFill>
            </a:endParaRPr>
          </a:p>
        </p:txBody>
      </p:sp>
      <p:sp>
        <p:nvSpPr>
          <p:cNvPr id="3" name="Content Placeholder 2"/>
          <p:cNvSpPr>
            <a:spLocks noGrp="1"/>
          </p:cNvSpPr>
          <p:nvPr>
            <p:ph sz="quarter" idx="13"/>
          </p:nvPr>
        </p:nvSpPr>
        <p:spPr/>
        <p:txBody>
          <a:bodyPr/>
          <a:lstStyle/>
          <a:p>
            <a:r>
              <a:rPr lang="en-US" altLang="en-US" dirty="0"/>
              <a:t>From about 12 to about 15</a:t>
            </a:r>
          </a:p>
          <a:p>
            <a:pPr lvl="1"/>
            <a:r>
              <a:rPr lang="en-US" altLang="en-US" dirty="0">
                <a:solidFill>
                  <a:schemeClr val="folHlink"/>
                </a:solidFill>
              </a:rPr>
              <a:t>Be able to think about hypothetical situations</a:t>
            </a:r>
          </a:p>
          <a:p>
            <a:pPr lvl="1"/>
            <a:r>
              <a:rPr lang="en-US" altLang="en-US" dirty="0">
                <a:solidFill>
                  <a:schemeClr val="folHlink"/>
                </a:solidFill>
              </a:rPr>
              <a:t>Form &amp; test hypotheses</a:t>
            </a:r>
          </a:p>
          <a:p>
            <a:pPr lvl="1"/>
            <a:r>
              <a:rPr lang="en-US" altLang="en-US" dirty="0">
                <a:solidFill>
                  <a:schemeClr val="folHlink"/>
                </a:solidFill>
              </a:rPr>
              <a:t>Organize information</a:t>
            </a:r>
          </a:p>
          <a:p>
            <a:pPr lvl="1"/>
            <a:r>
              <a:rPr lang="en-US" altLang="en-US" dirty="0">
                <a:solidFill>
                  <a:schemeClr val="folHlink"/>
                </a:solidFill>
              </a:rPr>
              <a:t>Reason scientifically</a:t>
            </a:r>
            <a:r>
              <a:rPr lang="en-US" altLang="en-US" dirty="0"/>
              <a:t> </a:t>
            </a:r>
          </a:p>
          <a:p>
            <a:endParaRPr lang="en-US" dirty="0"/>
          </a:p>
        </p:txBody>
      </p:sp>
    </p:spTree>
    <p:extLst>
      <p:ext uri="{BB962C8B-B14F-4D97-AF65-F5344CB8AC3E}">
        <p14:creationId xmlns:p14="http://schemas.microsoft.com/office/powerpoint/2010/main" val="2777128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 Piaget’s Development</a:t>
            </a:r>
            <a:endParaRPr lang="en-US" sz="2800" b="1" dirty="0">
              <a:solidFill>
                <a:srgbClr val="F3A10D"/>
              </a:solidFill>
            </a:endParaRPr>
          </a:p>
        </p:txBody>
      </p:sp>
      <p:sp>
        <p:nvSpPr>
          <p:cNvPr id="3" name="Content Placeholder 2"/>
          <p:cNvSpPr>
            <a:spLocks noGrp="1"/>
          </p:cNvSpPr>
          <p:nvPr>
            <p:ph sz="quarter" idx="13"/>
          </p:nvPr>
        </p:nvSpPr>
        <p:spPr/>
        <p:txBody>
          <a:bodyPr/>
          <a:lstStyle/>
          <a:p>
            <a:pPr>
              <a:lnSpc>
                <a:spcPct val="80000"/>
              </a:lnSpc>
            </a:pPr>
            <a:r>
              <a:rPr lang="en-US" altLang="en-US" dirty="0"/>
              <a:t>Development happens from one stage to another through interaction with the environment.</a:t>
            </a:r>
          </a:p>
          <a:p>
            <a:pPr>
              <a:lnSpc>
                <a:spcPct val="80000"/>
              </a:lnSpc>
            </a:pPr>
            <a:r>
              <a:rPr lang="en-US" altLang="en-US" dirty="0" smtClean="0"/>
              <a:t>Changes </a:t>
            </a:r>
            <a:r>
              <a:rPr lang="en-US" altLang="en-US" dirty="0"/>
              <a:t>from stage to stage may occur abruptly and kids will differ in how long they are in each stage. </a:t>
            </a:r>
          </a:p>
          <a:p>
            <a:pPr>
              <a:lnSpc>
                <a:spcPct val="80000"/>
              </a:lnSpc>
            </a:pPr>
            <a:r>
              <a:rPr lang="en-US" altLang="en-US" dirty="0" smtClean="0"/>
              <a:t>Cognitive </a:t>
            </a:r>
            <a:r>
              <a:rPr lang="en-US" altLang="en-US" dirty="0"/>
              <a:t>development can only happen after genetically controlled biological growth </a:t>
            </a:r>
            <a:r>
              <a:rPr lang="en-US" altLang="en-US" dirty="0" smtClean="0"/>
              <a:t>occurs</a:t>
            </a:r>
          </a:p>
          <a:p>
            <a:r>
              <a:rPr lang="en-US" altLang="en-US" dirty="0"/>
              <a:t>Development leads to learning</a:t>
            </a:r>
          </a:p>
          <a:p>
            <a:pPr lvl="1"/>
            <a:r>
              <a:rPr lang="en-US" altLang="en-US" dirty="0">
                <a:solidFill>
                  <a:schemeClr val="folHlink"/>
                </a:solidFill>
              </a:rPr>
              <a:t>Drive for development is internal</a:t>
            </a:r>
          </a:p>
          <a:p>
            <a:pPr lvl="1"/>
            <a:r>
              <a:rPr lang="en-US" altLang="en-US" dirty="0">
                <a:solidFill>
                  <a:schemeClr val="folHlink"/>
                </a:solidFill>
              </a:rPr>
              <a:t>The child can only learn certain things when she is at the right developmental stage</a:t>
            </a:r>
          </a:p>
          <a:p>
            <a:pPr lvl="1"/>
            <a:r>
              <a:rPr lang="en-US" altLang="en-US" dirty="0">
                <a:solidFill>
                  <a:schemeClr val="folHlink"/>
                </a:solidFill>
              </a:rPr>
              <a:t>Environmental factors can influence but not direct development</a:t>
            </a:r>
          </a:p>
          <a:p>
            <a:pPr lvl="1"/>
            <a:r>
              <a:rPr lang="en-US" altLang="en-US" dirty="0">
                <a:solidFill>
                  <a:schemeClr val="folHlink"/>
                </a:solidFill>
              </a:rPr>
              <a:t>Development will happen naturally through regular interaction with social environment</a:t>
            </a:r>
          </a:p>
          <a:p>
            <a:pPr>
              <a:lnSpc>
                <a:spcPct val="80000"/>
              </a:lnSpc>
            </a:pPr>
            <a:endParaRPr lang="en-US" dirty="0"/>
          </a:p>
        </p:txBody>
      </p:sp>
    </p:spTree>
    <p:extLst>
      <p:ext uri="{BB962C8B-B14F-4D97-AF65-F5344CB8AC3E}">
        <p14:creationId xmlns:p14="http://schemas.microsoft.com/office/powerpoint/2010/main" val="2650261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Piaget &amp; Education</a:t>
            </a:r>
            <a:endParaRPr lang="en-US" sz="2800" b="1" dirty="0">
              <a:solidFill>
                <a:srgbClr val="F3A10D"/>
              </a:solidFill>
            </a:endParaRPr>
          </a:p>
        </p:txBody>
      </p:sp>
      <p:sp>
        <p:nvSpPr>
          <p:cNvPr id="3" name="Content Placeholder 2"/>
          <p:cNvSpPr>
            <a:spLocks noGrp="1"/>
          </p:cNvSpPr>
          <p:nvPr>
            <p:ph sz="quarter" idx="13"/>
          </p:nvPr>
        </p:nvSpPr>
        <p:spPr/>
        <p:txBody>
          <a:bodyPr/>
          <a:lstStyle/>
          <a:p>
            <a:r>
              <a:rPr lang="en-US" altLang="en-US" dirty="0"/>
              <a:t>Piaget did not think it was possible to hurry along or skip stages through education</a:t>
            </a:r>
          </a:p>
          <a:p>
            <a:r>
              <a:rPr lang="en-US" altLang="en-US" dirty="0" smtClean="0"/>
              <a:t>Regardless</a:t>
            </a:r>
            <a:r>
              <a:rPr lang="en-US" altLang="en-US" dirty="0"/>
              <a:t>, many American schools will try to teach to the stages in an attempt to accelerate development</a:t>
            </a:r>
          </a:p>
          <a:p>
            <a:endParaRPr lang="en-US" dirty="0"/>
          </a:p>
        </p:txBody>
      </p:sp>
    </p:spTree>
    <p:extLst>
      <p:ext uri="{BB962C8B-B14F-4D97-AF65-F5344CB8AC3E}">
        <p14:creationId xmlns:p14="http://schemas.microsoft.com/office/powerpoint/2010/main" val="2527786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Problems with Piaget’s Theory</a:t>
            </a:r>
            <a:endParaRPr lang="en-US" sz="2800" b="1" dirty="0">
              <a:solidFill>
                <a:srgbClr val="F3A10D"/>
              </a:solidFill>
            </a:endParaRPr>
          </a:p>
        </p:txBody>
      </p:sp>
      <p:sp>
        <p:nvSpPr>
          <p:cNvPr id="3" name="Content Placeholder 2"/>
          <p:cNvSpPr>
            <a:spLocks noGrp="1"/>
          </p:cNvSpPr>
          <p:nvPr>
            <p:ph sz="quarter" idx="13"/>
          </p:nvPr>
        </p:nvSpPr>
        <p:spPr/>
        <p:txBody>
          <a:bodyPr/>
          <a:lstStyle/>
          <a:p>
            <a:pPr>
              <a:lnSpc>
                <a:spcPct val="90000"/>
              </a:lnSpc>
            </a:pPr>
            <a:r>
              <a:rPr lang="en-US" altLang="en-US" dirty="0"/>
              <a:t>Children often grasp ideas earlier than what Piaget found</a:t>
            </a:r>
          </a:p>
          <a:p>
            <a:pPr>
              <a:lnSpc>
                <a:spcPct val="90000"/>
              </a:lnSpc>
            </a:pPr>
            <a:endParaRPr lang="en-US" altLang="en-US" dirty="0"/>
          </a:p>
          <a:p>
            <a:pPr>
              <a:lnSpc>
                <a:spcPct val="90000"/>
              </a:lnSpc>
            </a:pPr>
            <a:r>
              <a:rPr lang="en-US" altLang="en-US" dirty="0"/>
              <a:t>Cognitive development across domains is inconsistent (e.g. better at reading than math)</a:t>
            </a:r>
          </a:p>
          <a:p>
            <a:pPr>
              <a:lnSpc>
                <a:spcPct val="90000"/>
              </a:lnSpc>
            </a:pPr>
            <a:endParaRPr lang="en-US" altLang="en-US" dirty="0"/>
          </a:p>
          <a:p>
            <a:pPr>
              <a:lnSpc>
                <a:spcPct val="90000"/>
              </a:lnSpc>
            </a:pPr>
            <a:r>
              <a:rPr lang="en-US" altLang="en-US" dirty="0"/>
              <a:t>Studies have shown that development can to some degree be accelerated</a:t>
            </a:r>
          </a:p>
          <a:p>
            <a:endParaRPr lang="en-US" dirty="0"/>
          </a:p>
        </p:txBody>
      </p:sp>
    </p:spTree>
    <p:extLst>
      <p:ext uri="{BB962C8B-B14F-4D97-AF65-F5344CB8AC3E}">
        <p14:creationId xmlns:p14="http://schemas.microsoft.com/office/powerpoint/2010/main" val="1130437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Cooley and the Looking Glass Self</a:t>
            </a:r>
            <a:endParaRPr lang="en-US" sz="2800" b="1" dirty="0">
              <a:solidFill>
                <a:srgbClr val="F3A10D"/>
              </a:solidFill>
            </a:endParaRPr>
          </a:p>
        </p:txBody>
      </p:sp>
      <p:sp>
        <p:nvSpPr>
          <p:cNvPr id="3" name="Content Placeholder 2"/>
          <p:cNvSpPr>
            <a:spLocks noGrp="1"/>
          </p:cNvSpPr>
          <p:nvPr>
            <p:ph sz="quarter" idx="13"/>
          </p:nvPr>
        </p:nvSpPr>
        <p:spPr/>
        <p:txBody>
          <a:bodyPr/>
          <a:lstStyle/>
          <a:p>
            <a:pPr lvl="1"/>
            <a:r>
              <a:rPr lang="en-US" altLang="en-US" b="1" i="1" dirty="0"/>
              <a:t>Self-concept</a:t>
            </a:r>
            <a:r>
              <a:rPr lang="en-US" altLang="en-US" dirty="0"/>
              <a:t>:  an image of yourself as having an identity separate from other people</a:t>
            </a:r>
          </a:p>
          <a:p>
            <a:pPr lvl="1"/>
            <a:r>
              <a:rPr lang="en-US" altLang="en-US" dirty="0"/>
              <a:t>Cooley developed this idea by watching his own children at play </a:t>
            </a:r>
          </a:p>
          <a:p>
            <a:pPr lvl="2"/>
            <a:r>
              <a:rPr lang="en-US" altLang="en-US" dirty="0"/>
              <a:t>Children learn to judge themselves based on how they imagine others will react to them</a:t>
            </a:r>
          </a:p>
          <a:p>
            <a:pPr lvl="2"/>
            <a:r>
              <a:rPr lang="en-US" altLang="en-US" dirty="0"/>
              <a:t>Other people serve as a mirror for the development of self</a:t>
            </a:r>
          </a:p>
          <a:p>
            <a:r>
              <a:rPr lang="en-US" altLang="en-US" b="1" i="1" dirty="0"/>
              <a:t>Looking-glass self</a:t>
            </a:r>
            <a:r>
              <a:rPr lang="en-US" altLang="en-US" dirty="0"/>
              <a:t>:  a self concept based </a:t>
            </a:r>
          </a:p>
          <a:p>
            <a:pPr>
              <a:buFontTx/>
              <a:buNone/>
            </a:pPr>
            <a:r>
              <a:rPr lang="en-US" altLang="en-US" dirty="0"/>
              <a:t>  on what you believe others think of you</a:t>
            </a:r>
          </a:p>
          <a:p>
            <a:endParaRPr lang="en-US" dirty="0"/>
          </a:p>
        </p:txBody>
      </p:sp>
    </p:spTree>
    <p:extLst>
      <p:ext uri="{BB962C8B-B14F-4D97-AF65-F5344CB8AC3E}">
        <p14:creationId xmlns:p14="http://schemas.microsoft.com/office/powerpoint/2010/main" val="2889602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The Looking-Glass Self</a:t>
            </a:r>
            <a:endParaRPr lang="en-US" sz="2800" b="1" dirty="0">
              <a:solidFill>
                <a:srgbClr val="F3A10D"/>
              </a:solidFill>
            </a:endParaRPr>
          </a:p>
        </p:txBody>
      </p:sp>
      <p:sp>
        <p:nvSpPr>
          <p:cNvPr id="3" name="Content Placeholder 2"/>
          <p:cNvSpPr>
            <a:spLocks noGrp="1"/>
          </p:cNvSpPr>
          <p:nvPr>
            <p:ph sz="quarter" idx="13"/>
          </p:nvPr>
        </p:nvSpPr>
        <p:spPr/>
        <p:txBody>
          <a:bodyPr/>
          <a:lstStyle/>
          <a:p>
            <a:pPr marL="533400" indent="-533400"/>
            <a:r>
              <a:rPr lang="en-US" altLang="en-US" dirty="0">
                <a:solidFill>
                  <a:srgbClr val="FFFFFF"/>
                </a:solidFill>
              </a:rPr>
              <a:t>According to Cooley, the looking-glass self is a 3 step process that constantly takes place</a:t>
            </a:r>
          </a:p>
          <a:p>
            <a:pPr marL="990600" lvl="1" indent="-533400">
              <a:buFontTx/>
              <a:buNone/>
            </a:pPr>
            <a:r>
              <a:rPr lang="en-US" altLang="en-US" dirty="0"/>
              <a:t>1. We imagine how we appear to others </a:t>
            </a:r>
          </a:p>
          <a:p>
            <a:pPr marL="990600" lvl="1" indent="-533400">
              <a:buFontTx/>
              <a:buNone/>
            </a:pPr>
            <a:r>
              <a:rPr lang="en-US" altLang="en-US" dirty="0"/>
              <a:t>    (our perception of how others see us)</a:t>
            </a:r>
          </a:p>
          <a:p>
            <a:pPr marL="990600" lvl="1" indent="-533400">
              <a:buFontTx/>
              <a:buNone/>
            </a:pPr>
            <a:r>
              <a:rPr lang="en-US" altLang="en-US" dirty="0"/>
              <a:t>2.  We imagine the reaction of others to our </a:t>
            </a:r>
          </a:p>
          <a:p>
            <a:pPr marL="990600" lvl="1" indent="-533400">
              <a:buFontTx/>
              <a:buNone/>
            </a:pPr>
            <a:r>
              <a:rPr lang="en-US" altLang="en-US" dirty="0"/>
              <a:t>     (imagined) appearance</a:t>
            </a:r>
          </a:p>
          <a:p>
            <a:pPr marL="990600" lvl="1" indent="-533400">
              <a:buFontTx/>
              <a:buNone/>
            </a:pPr>
            <a:r>
              <a:rPr lang="en-US" altLang="en-US" dirty="0"/>
              <a:t>3.  We evaluate ourselves according to how we imagine others have judged us</a:t>
            </a:r>
          </a:p>
          <a:p>
            <a:pPr marL="533400" indent="-533400"/>
            <a:r>
              <a:rPr lang="en-US" altLang="en-US" dirty="0"/>
              <a:t>This process is not a conscious process and the stages can occur quickly.  The results can be positive or negative self-evaluation  </a:t>
            </a:r>
          </a:p>
          <a:p>
            <a:endParaRPr lang="en-US" dirty="0"/>
          </a:p>
        </p:txBody>
      </p:sp>
    </p:spTree>
    <p:extLst>
      <p:ext uri="{BB962C8B-B14F-4D97-AF65-F5344CB8AC3E}">
        <p14:creationId xmlns:p14="http://schemas.microsoft.com/office/powerpoint/2010/main" val="1585124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A Distorted Glass?</a:t>
            </a:r>
            <a:endParaRPr lang="en-US" sz="2800" b="1" dirty="0">
              <a:solidFill>
                <a:srgbClr val="F3A10D"/>
              </a:solidFill>
            </a:endParaRPr>
          </a:p>
        </p:txBody>
      </p:sp>
      <p:sp>
        <p:nvSpPr>
          <p:cNvPr id="3" name="Content Placeholder 2"/>
          <p:cNvSpPr>
            <a:spLocks noGrp="1"/>
          </p:cNvSpPr>
          <p:nvPr>
            <p:ph sz="quarter" idx="13"/>
          </p:nvPr>
        </p:nvSpPr>
        <p:spPr/>
        <p:txBody>
          <a:bodyPr/>
          <a:lstStyle/>
          <a:p>
            <a:r>
              <a:rPr lang="en-US" altLang="en-US" dirty="0"/>
              <a:t>Because the looking glass comes from </a:t>
            </a:r>
          </a:p>
          <a:p>
            <a:pPr>
              <a:buFontTx/>
              <a:buNone/>
            </a:pPr>
            <a:r>
              <a:rPr lang="en-US" altLang="en-US" dirty="0"/>
              <a:t>   our imagination, it can be distorted</a:t>
            </a:r>
          </a:p>
          <a:p>
            <a:pPr lvl="1"/>
            <a:r>
              <a:rPr lang="en-US" altLang="en-US" dirty="0"/>
              <a:t>The mirror may not accurately reflect  other’s opinion of us</a:t>
            </a:r>
          </a:p>
          <a:p>
            <a:pPr lvl="1"/>
            <a:r>
              <a:rPr lang="en-US" altLang="en-US" dirty="0"/>
              <a:t>Unfortunately, regardless of whether or not we are correct or incorrect about their perception the consequences are just as real as if it were</a:t>
            </a:r>
          </a:p>
          <a:p>
            <a:pPr lvl="1"/>
            <a:r>
              <a:rPr lang="en-US" altLang="en-US" dirty="0"/>
              <a:t>“I don’t think they liked me; therefore they don’t like me” </a:t>
            </a:r>
          </a:p>
          <a:p>
            <a:endParaRPr lang="en-US" dirty="0"/>
          </a:p>
        </p:txBody>
      </p:sp>
    </p:spTree>
    <p:extLst>
      <p:ext uri="{BB962C8B-B14F-4D97-AF65-F5344CB8AC3E}">
        <p14:creationId xmlns:p14="http://schemas.microsoft.com/office/powerpoint/2010/main" val="3528584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Who is your most important mirror?</a:t>
            </a:r>
            <a:endParaRPr lang="en-US" sz="2800" b="1" dirty="0">
              <a:solidFill>
                <a:srgbClr val="F3A10D"/>
              </a:solidFill>
            </a:endParaRPr>
          </a:p>
        </p:txBody>
      </p:sp>
      <p:sp>
        <p:nvSpPr>
          <p:cNvPr id="3" name="Content Placeholder 2"/>
          <p:cNvSpPr>
            <a:spLocks noGrp="1"/>
          </p:cNvSpPr>
          <p:nvPr>
            <p:ph sz="quarter" idx="13"/>
          </p:nvPr>
        </p:nvSpPr>
        <p:spPr/>
        <p:txBody>
          <a:bodyPr/>
          <a:lstStyle/>
          <a:p>
            <a:r>
              <a:rPr lang="en-US" altLang="en-US" dirty="0"/>
              <a:t>According to Mead, some people who are more important to us than others</a:t>
            </a:r>
          </a:p>
          <a:p>
            <a:r>
              <a:rPr lang="en-US" altLang="en-US" b="1" i="1" dirty="0"/>
              <a:t>Significant Others</a:t>
            </a:r>
            <a:r>
              <a:rPr lang="en-US" altLang="en-US" dirty="0"/>
              <a:t>: People whose judgments are most important to our self-concept</a:t>
            </a:r>
          </a:p>
          <a:p>
            <a:pPr lvl="1"/>
            <a:r>
              <a:rPr lang="en-US" altLang="en-US" dirty="0"/>
              <a:t>Depending on your age your significant others can change</a:t>
            </a:r>
          </a:p>
          <a:p>
            <a:pPr lvl="2"/>
            <a:r>
              <a:rPr lang="en-US" altLang="en-US" dirty="0"/>
              <a:t>Children:  parents, grandparents, siblings</a:t>
            </a:r>
          </a:p>
          <a:p>
            <a:pPr lvl="2"/>
            <a:r>
              <a:rPr lang="en-US" altLang="en-US" dirty="0"/>
              <a:t>Teenagers:  peers</a:t>
            </a:r>
          </a:p>
          <a:p>
            <a:pPr lvl="2"/>
            <a:r>
              <a:rPr lang="en-US" altLang="en-US" dirty="0"/>
              <a:t>Adults:  spouses, parents, friends, and employers</a:t>
            </a:r>
          </a:p>
          <a:p>
            <a:endParaRPr lang="en-US" dirty="0"/>
          </a:p>
        </p:txBody>
      </p:sp>
    </p:spTree>
    <p:extLst>
      <p:ext uri="{BB962C8B-B14F-4D97-AF65-F5344CB8AC3E}">
        <p14:creationId xmlns:p14="http://schemas.microsoft.com/office/powerpoint/2010/main" val="1240795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1143000"/>
          </a:xfrm>
        </p:spPr>
        <p:txBody>
          <a:bodyPr/>
          <a:lstStyle/>
          <a:p>
            <a:r>
              <a:rPr lang="en-US" altLang="en-US" sz="2800" b="1" dirty="0">
                <a:solidFill>
                  <a:srgbClr val="F3A10D"/>
                </a:solidFill>
              </a:rPr>
              <a:t>What is Role Taking? </a:t>
            </a:r>
            <a:endParaRPr lang="en-US" sz="2800" b="1" dirty="0">
              <a:solidFill>
                <a:srgbClr val="F3A10D"/>
              </a:solidFill>
            </a:endParaRPr>
          </a:p>
        </p:txBody>
      </p:sp>
      <p:sp>
        <p:nvSpPr>
          <p:cNvPr id="3" name="Content Placeholder 2"/>
          <p:cNvSpPr>
            <a:spLocks noGrp="1"/>
          </p:cNvSpPr>
          <p:nvPr>
            <p:ph sz="quarter" idx="13"/>
          </p:nvPr>
        </p:nvSpPr>
        <p:spPr/>
        <p:txBody>
          <a:bodyPr/>
          <a:lstStyle/>
          <a:p>
            <a:r>
              <a:rPr lang="en-US" altLang="en-US" sz="1800" b="1" i="1" dirty="0"/>
              <a:t>Role Taking</a:t>
            </a:r>
            <a:r>
              <a:rPr lang="en-US" altLang="en-US" sz="1800" dirty="0"/>
              <a:t>:  assuming the viewpoint of someone else and using that viewpoint to shape self-concept</a:t>
            </a:r>
          </a:p>
          <a:p>
            <a:r>
              <a:rPr lang="en-US" altLang="en-US" sz="1800" dirty="0"/>
              <a:t>Allows us to see ourselves through the eyes of someone else; allows you to imagine in your mind what someone might say or do</a:t>
            </a:r>
          </a:p>
          <a:p>
            <a:endParaRPr lang="en-US" altLang="en-US" sz="1800" dirty="0"/>
          </a:p>
          <a:p>
            <a:r>
              <a:rPr lang="en-US" altLang="en-US" sz="1800" i="1" dirty="0">
                <a:solidFill>
                  <a:srgbClr val="FFFFFF"/>
                </a:solidFill>
              </a:rPr>
              <a:t>How could you use role taking to ask for your parent’s new car keys?</a:t>
            </a:r>
          </a:p>
          <a:p>
            <a:endParaRPr lang="en-US" dirty="0"/>
          </a:p>
        </p:txBody>
      </p:sp>
    </p:spTree>
    <p:extLst>
      <p:ext uri="{BB962C8B-B14F-4D97-AF65-F5344CB8AC3E}">
        <p14:creationId xmlns:p14="http://schemas.microsoft.com/office/powerpoint/2010/main" val="763332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Mead’s 3 Stages of Role Taking</a:t>
            </a:r>
            <a:endParaRPr lang="en-US" sz="2800" b="1" dirty="0">
              <a:solidFill>
                <a:srgbClr val="F3A10D"/>
              </a:solidFill>
            </a:endParaRPr>
          </a:p>
        </p:txBody>
      </p:sp>
      <p:sp>
        <p:nvSpPr>
          <p:cNvPr id="3" name="Content Placeholder 2"/>
          <p:cNvSpPr>
            <a:spLocks noGrp="1"/>
          </p:cNvSpPr>
          <p:nvPr>
            <p:ph sz="quarter" idx="13"/>
          </p:nvPr>
        </p:nvSpPr>
        <p:spPr/>
        <p:txBody>
          <a:bodyPr>
            <a:normAutofit fontScale="92500"/>
          </a:bodyPr>
          <a:lstStyle/>
          <a:p>
            <a:pPr lvl="1">
              <a:buFontTx/>
              <a:buNone/>
            </a:pPr>
            <a:r>
              <a:rPr lang="en-US" altLang="en-US" sz="2600" b="1" i="1" dirty="0"/>
              <a:t>1. Imitation Stage</a:t>
            </a:r>
            <a:r>
              <a:rPr lang="en-US" altLang="en-US" sz="2600" dirty="0"/>
              <a:t> (1½-2 years): children imitate the physical &amp; verbal behavior of significant others </a:t>
            </a:r>
            <a:r>
              <a:rPr lang="en-US" altLang="en-US" sz="2600" u="sng" dirty="0"/>
              <a:t>without understanding</a:t>
            </a:r>
            <a:r>
              <a:rPr lang="en-US" altLang="en-US" sz="2600" i="1" dirty="0"/>
              <a:t>.</a:t>
            </a:r>
            <a:endParaRPr lang="en-US" altLang="en-US" sz="2600" dirty="0"/>
          </a:p>
          <a:p>
            <a:pPr lvl="1">
              <a:buFontTx/>
              <a:buNone/>
            </a:pPr>
            <a:r>
              <a:rPr lang="en-US" altLang="en-US" sz="2600" b="1" i="1" dirty="0"/>
              <a:t>2. Play Stage</a:t>
            </a:r>
            <a:r>
              <a:rPr lang="en-US" altLang="en-US" sz="2600" dirty="0"/>
              <a:t> (3-4 years): play involves acting and thinking as a another person would.  The child imagines the world through another’s eyes and assume one role at a time.</a:t>
            </a:r>
          </a:p>
          <a:p>
            <a:pPr lvl="1">
              <a:buFontTx/>
              <a:buNone/>
            </a:pPr>
            <a:r>
              <a:rPr lang="en-US" altLang="en-US" sz="2600" b="1" i="1" dirty="0"/>
              <a:t>3. Game Stage </a:t>
            </a:r>
            <a:r>
              <a:rPr lang="en-US" altLang="en-US" sz="2600" dirty="0"/>
              <a:t>(4+ years)  many roles are considered at once, they anticipate others actions, and there are specific rules (norms of the group are important) </a:t>
            </a:r>
            <a:r>
              <a:rPr lang="en-US" altLang="en-US" sz="2400" dirty="0"/>
              <a:t>The players know who is supposed to be doing what.</a:t>
            </a:r>
          </a:p>
          <a:p>
            <a:endParaRPr lang="en-US" dirty="0"/>
          </a:p>
        </p:txBody>
      </p:sp>
    </p:spTree>
    <p:extLst>
      <p:ext uri="{BB962C8B-B14F-4D97-AF65-F5344CB8AC3E}">
        <p14:creationId xmlns:p14="http://schemas.microsoft.com/office/powerpoint/2010/main" val="3343765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4267200" cy="1143000"/>
          </a:xfrm>
        </p:spPr>
        <p:txBody>
          <a:bodyPr>
            <a:normAutofit/>
          </a:bodyPr>
          <a:lstStyle/>
          <a:p>
            <a:r>
              <a:rPr lang="en-US" altLang="en-US" sz="3600" b="1" dirty="0">
                <a:solidFill>
                  <a:srgbClr val="F3A10D"/>
                </a:solidFill>
              </a:rPr>
              <a:t>Piaget (1896 - 1980)</a:t>
            </a:r>
            <a:endParaRPr lang="en-US" sz="3600" b="1" dirty="0">
              <a:solidFill>
                <a:srgbClr val="F3A10D"/>
              </a:solidFill>
            </a:endParaRPr>
          </a:p>
        </p:txBody>
      </p:sp>
      <p:sp>
        <p:nvSpPr>
          <p:cNvPr id="3" name="Content Placeholder 2"/>
          <p:cNvSpPr>
            <a:spLocks noGrp="1"/>
          </p:cNvSpPr>
          <p:nvPr>
            <p:ph sz="quarter" idx="13"/>
          </p:nvPr>
        </p:nvSpPr>
        <p:spPr>
          <a:xfrm>
            <a:off x="381000" y="1371600"/>
            <a:ext cx="4343400" cy="4267200"/>
          </a:xfrm>
        </p:spPr>
        <p:txBody>
          <a:bodyPr>
            <a:normAutofit/>
          </a:bodyPr>
          <a:lstStyle/>
          <a:p>
            <a:r>
              <a:rPr lang="en-US" altLang="en-US" sz="1800" dirty="0"/>
              <a:t>Swiss Psychologist, </a:t>
            </a:r>
            <a:endParaRPr lang="en-US" altLang="en-US" sz="1800" dirty="0" smtClean="0"/>
          </a:p>
          <a:p>
            <a:r>
              <a:rPr lang="en-US" altLang="en-US" sz="1800" dirty="0" smtClean="0"/>
              <a:t>Worked for several </a:t>
            </a:r>
            <a:r>
              <a:rPr lang="en-US" altLang="en-US" sz="1800" dirty="0"/>
              <a:t>decades on </a:t>
            </a:r>
            <a:r>
              <a:rPr lang="en-US" altLang="en-US" sz="1800" dirty="0" smtClean="0"/>
              <a:t>understanding children’s </a:t>
            </a:r>
            <a:r>
              <a:rPr lang="en-US" altLang="en-US" sz="1800" dirty="0"/>
              <a:t>cognitive development</a:t>
            </a:r>
          </a:p>
          <a:p>
            <a:r>
              <a:rPr lang="en-US" altLang="en-US" sz="1800" dirty="0"/>
              <a:t>Most widely known theory of </a:t>
            </a:r>
            <a:r>
              <a:rPr lang="en-US" altLang="en-US" sz="1800" dirty="0" smtClean="0"/>
              <a:t>cognitive development</a:t>
            </a:r>
            <a:r>
              <a:rPr lang="en-US" altLang="en-US" sz="1800" dirty="0"/>
              <a:t>. </a:t>
            </a:r>
          </a:p>
          <a:p>
            <a:r>
              <a:rPr lang="en-US" altLang="en-US" sz="1800" dirty="0" smtClean="0"/>
              <a:t>He was </a:t>
            </a:r>
            <a:r>
              <a:rPr lang="en-US" altLang="en-US" sz="1800" dirty="0"/>
              <a:t>intrigued by kids’ thoughts &amp; behavior, </a:t>
            </a:r>
            <a:r>
              <a:rPr lang="en-US" altLang="en-US" sz="1800" dirty="0" smtClean="0"/>
              <a:t>and </a:t>
            </a:r>
            <a:r>
              <a:rPr lang="en-US" altLang="en-US" sz="1800" dirty="0"/>
              <a:t>worked to understand their cognitive development</a:t>
            </a:r>
          </a:p>
          <a:p>
            <a:pPr marL="0" indent="0" algn="just">
              <a:buNone/>
            </a:pPr>
            <a:r>
              <a:rPr lang="en-US" sz="2000" dirty="0" smtClean="0"/>
              <a:t>.</a:t>
            </a:r>
            <a:endParaRPr 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838200"/>
            <a:ext cx="3476625"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4285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Acting on Principle</a:t>
            </a:r>
            <a:endParaRPr lang="en-US" sz="2800" b="1" dirty="0">
              <a:solidFill>
                <a:srgbClr val="F3A10D"/>
              </a:solidFill>
            </a:endParaRPr>
          </a:p>
        </p:txBody>
      </p:sp>
      <p:sp>
        <p:nvSpPr>
          <p:cNvPr id="3" name="Content Placeholder 2"/>
          <p:cNvSpPr>
            <a:spLocks noGrp="1"/>
          </p:cNvSpPr>
          <p:nvPr>
            <p:ph sz="quarter" idx="13"/>
          </p:nvPr>
        </p:nvSpPr>
        <p:spPr/>
        <p:txBody>
          <a:bodyPr/>
          <a:lstStyle/>
          <a:p>
            <a:r>
              <a:rPr lang="en-US" altLang="en-US" dirty="0"/>
              <a:t>During the game stage, a child’s self-concept, attitudes, beliefs and values come to depend less on individuals and more on general concepts</a:t>
            </a:r>
          </a:p>
          <a:p>
            <a:pPr lvl="1"/>
            <a:r>
              <a:rPr lang="en-US" altLang="en-US" dirty="0"/>
              <a:t>Being on time is more than just a matter of pleasing the person you are meeting; it is a matter of principle to be on time</a:t>
            </a:r>
          </a:p>
          <a:p>
            <a:r>
              <a:rPr lang="en-US" altLang="en-US" dirty="0"/>
              <a:t>Generalized Other: an integrated concept of norms, values, &amp; beliefs of one’s society   </a:t>
            </a:r>
          </a:p>
          <a:p>
            <a:endParaRPr lang="en-US" dirty="0"/>
          </a:p>
        </p:txBody>
      </p:sp>
    </p:spTree>
    <p:extLst>
      <p:ext uri="{BB962C8B-B14F-4D97-AF65-F5344CB8AC3E}">
        <p14:creationId xmlns:p14="http://schemas.microsoft.com/office/powerpoint/2010/main" val="614763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Mead’s Concept of Self= 2 Parts</a:t>
            </a:r>
            <a:endParaRPr lang="en-US" sz="2800" b="1" dirty="0">
              <a:solidFill>
                <a:srgbClr val="F3A10D"/>
              </a:solidFill>
            </a:endParaRPr>
          </a:p>
        </p:txBody>
      </p:sp>
      <p:sp>
        <p:nvSpPr>
          <p:cNvPr id="4" name="Rectangle 3"/>
          <p:cNvSpPr>
            <a:spLocks noGrp="1" noChangeArrowheads="1"/>
          </p:cNvSpPr>
          <p:nvPr/>
        </p:nvSpPr>
        <p:spPr bwMode="auto">
          <a:xfrm>
            <a:off x="228600" y="1259393"/>
            <a:ext cx="4495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2"/>
              </a:buClr>
              <a:buSzPct val="110000"/>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110000"/>
              <a:buChar char="•"/>
              <a:defRPr sz="2400">
                <a:solidFill>
                  <a:schemeClr val="tx1"/>
                </a:solidFill>
                <a:latin typeface="+mn-lt"/>
              </a:defRPr>
            </a:lvl2pPr>
            <a:lvl3pPr marL="1143000" indent="-228600" algn="l" rtl="0" fontAlgn="base">
              <a:spcBef>
                <a:spcPct val="20000"/>
              </a:spcBef>
              <a:spcAft>
                <a:spcPct val="0"/>
              </a:spcAft>
              <a:buClr>
                <a:schemeClr val="folHlink"/>
              </a:buClr>
              <a:buSzPct val="110000"/>
              <a:buChar char="•"/>
              <a:defRPr sz="2000">
                <a:solidFill>
                  <a:schemeClr val="tx1"/>
                </a:solidFill>
                <a:latin typeface="+mn-lt"/>
              </a:defRPr>
            </a:lvl3pPr>
            <a:lvl4pPr marL="1600200" indent="-228600" algn="l" rtl="0" fontAlgn="base">
              <a:spcBef>
                <a:spcPct val="20000"/>
              </a:spcBef>
              <a:spcAft>
                <a:spcPct val="0"/>
              </a:spcAft>
              <a:buChar char="–"/>
              <a:defRPr sz="1800">
                <a:solidFill>
                  <a:schemeClr val="tx1"/>
                </a:solidFill>
                <a:latin typeface="+mn-lt"/>
              </a:defRPr>
            </a:lvl4pPr>
            <a:lvl5pPr marL="2057400" indent="-228600" algn="l" rtl="0" fontAlgn="base">
              <a:spcBef>
                <a:spcPct val="20000"/>
              </a:spcBef>
              <a:spcAft>
                <a:spcPct val="0"/>
              </a:spcAft>
              <a:buClr>
                <a:schemeClr val="tx1"/>
              </a:buClr>
              <a:buChar char="•"/>
              <a:defRPr sz="1800">
                <a:solidFill>
                  <a:schemeClr val="tx1"/>
                </a:solidFill>
                <a:latin typeface="+mn-lt"/>
              </a:defRPr>
            </a:lvl5pPr>
            <a:lvl6pPr marL="2514600" indent="-228600" algn="l" rtl="0" fontAlgn="base">
              <a:spcBef>
                <a:spcPct val="20000"/>
              </a:spcBef>
              <a:spcAft>
                <a:spcPct val="0"/>
              </a:spcAft>
              <a:buClr>
                <a:schemeClr val="tx1"/>
              </a:buClr>
              <a:buChar char="•"/>
              <a:defRPr sz="1800">
                <a:solidFill>
                  <a:schemeClr val="tx1"/>
                </a:solidFill>
                <a:latin typeface="+mn-lt"/>
              </a:defRPr>
            </a:lvl6pPr>
            <a:lvl7pPr marL="2971800" indent="-228600" algn="l" rtl="0" fontAlgn="base">
              <a:spcBef>
                <a:spcPct val="20000"/>
              </a:spcBef>
              <a:spcAft>
                <a:spcPct val="0"/>
              </a:spcAft>
              <a:buClr>
                <a:schemeClr val="tx1"/>
              </a:buClr>
              <a:buChar char="•"/>
              <a:defRPr sz="1800">
                <a:solidFill>
                  <a:schemeClr val="tx1"/>
                </a:solidFill>
                <a:latin typeface="+mn-lt"/>
              </a:defRPr>
            </a:lvl7pPr>
            <a:lvl8pPr marL="3429000" indent="-228600" algn="l" rtl="0" fontAlgn="base">
              <a:spcBef>
                <a:spcPct val="20000"/>
              </a:spcBef>
              <a:spcAft>
                <a:spcPct val="0"/>
              </a:spcAft>
              <a:buClr>
                <a:schemeClr val="tx1"/>
              </a:buClr>
              <a:buChar char="•"/>
              <a:defRPr sz="1800">
                <a:solidFill>
                  <a:schemeClr val="tx1"/>
                </a:solidFill>
                <a:latin typeface="+mn-lt"/>
              </a:defRPr>
            </a:lvl8pPr>
            <a:lvl9pPr marL="3886200" indent="-228600" algn="l" rtl="0" fontAlgn="base">
              <a:spcBef>
                <a:spcPct val="20000"/>
              </a:spcBef>
              <a:spcAft>
                <a:spcPct val="0"/>
              </a:spcAft>
              <a:buClr>
                <a:schemeClr val="tx1"/>
              </a:buClr>
              <a:buChar char="•"/>
              <a:defRPr sz="1800">
                <a:solidFill>
                  <a:schemeClr val="tx1"/>
                </a:solidFill>
                <a:latin typeface="+mn-lt"/>
              </a:defRPr>
            </a:lvl9pPr>
          </a:lstStyle>
          <a:p>
            <a:pPr lvl="1" algn="ctr">
              <a:buFontTx/>
              <a:buNone/>
            </a:pPr>
            <a:endParaRPr lang="en-US" altLang="en-US" sz="2000" dirty="0" smtClean="0"/>
          </a:p>
          <a:p>
            <a:pPr lvl="1" algn="ctr">
              <a:buFontTx/>
              <a:buNone/>
            </a:pPr>
            <a:r>
              <a:rPr lang="en-US" altLang="en-US" sz="2000" dirty="0" smtClean="0"/>
              <a:t>The</a:t>
            </a:r>
            <a:r>
              <a:rPr lang="en-US" altLang="en-US" sz="2000" b="1" dirty="0" smtClean="0"/>
              <a:t> </a:t>
            </a:r>
            <a:r>
              <a:rPr lang="en-US" altLang="en-US" sz="2000" b="1" dirty="0"/>
              <a:t>“me”</a:t>
            </a:r>
            <a:r>
              <a:rPr lang="en-US" altLang="en-US" sz="2000" dirty="0"/>
              <a:t> </a:t>
            </a:r>
          </a:p>
          <a:p>
            <a:pPr lvl="1">
              <a:buFontTx/>
              <a:buNone/>
            </a:pPr>
            <a:r>
              <a:rPr lang="en-US" altLang="en-US" sz="2000" dirty="0"/>
              <a:t>-part of self created through socialization</a:t>
            </a:r>
          </a:p>
          <a:p>
            <a:pPr lvl="1">
              <a:buFontTx/>
              <a:buNone/>
            </a:pPr>
            <a:r>
              <a:rPr lang="en-US" altLang="en-US" sz="2000" dirty="0"/>
              <a:t>-predictability and conformity come from the “me” </a:t>
            </a:r>
          </a:p>
        </p:txBody>
      </p:sp>
      <p:sp>
        <p:nvSpPr>
          <p:cNvPr id="5" name="Rectangle 4"/>
          <p:cNvSpPr>
            <a:spLocks noGrp="1" noChangeArrowheads="1"/>
          </p:cNvSpPr>
          <p:nvPr/>
        </p:nvSpPr>
        <p:spPr bwMode="auto">
          <a:xfrm>
            <a:off x="4343400" y="1295400"/>
            <a:ext cx="4495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2"/>
              </a:buClr>
              <a:buSzPct val="110000"/>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110000"/>
              <a:buChar char="•"/>
              <a:defRPr sz="2400">
                <a:solidFill>
                  <a:schemeClr val="tx1"/>
                </a:solidFill>
                <a:latin typeface="+mn-lt"/>
              </a:defRPr>
            </a:lvl2pPr>
            <a:lvl3pPr marL="1143000" indent="-228600" algn="l" rtl="0" fontAlgn="base">
              <a:spcBef>
                <a:spcPct val="20000"/>
              </a:spcBef>
              <a:spcAft>
                <a:spcPct val="0"/>
              </a:spcAft>
              <a:buClr>
                <a:schemeClr val="folHlink"/>
              </a:buClr>
              <a:buSzPct val="110000"/>
              <a:buChar char="•"/>
              <a:defRPr sz="2000">
                <a:solidFill>
                  <a:schemeClr val="tx1"/>
                </a:solidFill>
                <a:latin typeface="+mn-lt"/>
              </a:defRPr>
            </a:lvl3pPr>
            <a:lvl4pPr marL="1600200" indent="-228600" algn="l" rtl="0" fontAlgn="base">
              <a:spcBef>
                <a:spcPct val="20000"/>
              </a:spcBef>
              <a:spcAft>
                <a:spcPct val="0"/>
              </a:spcAft>
              <a:buChar char="–"/>
              <a:defRPr sz="1800">
                <a:solidFill>
                  <a:schemeClr val="tx1"/>
                </a:solidFill>
                <a:latin typeface="+mn-lt"/>
              </a:defRPr>
            </a:lvl4pPr>
            <a:lvl5pPr marL="2057400" indent="-228600" algn="l" rtl="0" fontAlgn="base">
              <a:spcBef>
                <a:spcPct val="20000"/>
              </a:spcBef>
              <a:spcAft>
                <a:spcPct val="0"/>
              </a:spcAft>
              <a:buClr>
                <a:schemeClr val="tx1"/>
              </a:buClr>
              <a:buChar char="•"/>
              <a:defRPr sz="1800">
                <a:solidFill>
                  <a:schemeClr val="tx1"/>
                </a:solidFill>
                <a:latin typeface="+mn-lt"/>
              </a:defRPr>
            </a:lvl5pPr>
            <a:lvl6pPr marL="2514600" indent="-228600" algn="l" rtl="0" fontAlgn="base">
              <a:spcBef>
                <a:spcPct val="20000"/>
              </a:spcBef>
              <a:spcAft>
                <a:spcPct val="0"/>
              </a:spcAft>
              <a:buClr>
                <a:schemeClr val="tx1"/>
              </a:buClr>
              <a:buChar char="•"/>
              <a:defRPr sz="1800">
                <a:solidFill>
                  <a:schemeClr val="tx1"/>
                </a:solidFill>
                <a:latin typeface="+mn-lt"/>
              </a:defRPr>
            </a:lvl6pPr>
            <a:lvl7pPr marL="2971800" indent="-228600" algn="l" rtl="0" fontAlgn="base">
              <a:spcBef>
                <a:spcPct val="20000"/>
              </a:spcBef>
              <a:spcAft>
                <a:spcPct val="0"/>
              </a:spcAft>
              <a:buClr>
                <a:schemeClr val="tx1"/>
              </a:buClr>
              <a:buChar char="•"/>
              <a:defRPr sz="1800">
                <a:solidFill>
                  <a:schemeClr val="tx1"/>
                </a:solidFill>
                <a:latin typeface="+mn-lt"/>
              </a:defRPr>
            </a:lvl7pPr>
            <a:lvl8pPr marL="3429000" indent="-228600" algn="l" rtl="0" fontAlgn="base">
              <a:spcBef>
                <a:spcPct val="20000"/>
              </a:spcBef>
              <a:spcAft>
                <a:spcPct val="0"/>
              </a:spcAft>
              <a:buClr>
                <a:schemeClr val="tx1"/>
              </a:buClr>
              <a:buChar char="•"/>
              <a:defRPr sz="1800">
                <a:solidFill>
                  <a:schemeClr val="tx1"/>
                </a:solidFill>
                <a:latin typeface="+mn-lt"/>
              </a:defRPr>
            </a:lvl8pPr>
            <a:lvl9pPr marL="3886200" indent="-228600" algn="l" rtl="0" fontAlgn="base">
              <a:spcBef>
                <a:spcPct val="20000"/>
              </a:spcBef>
              <a:spcAft>
                <a:spcPct val="0"/>
              </a:spcAft>
              <a:buClr>
                <a:schemeClr val="tx1"/>
              </a:buClr>
              <a:buChar char="•"/>
              <a:defRPr sz="1800">
                <a:solidFill>
                  <a:schemeClr val="tx1"/>
                </a:solidFill>
                <a:latin typeface="+mn-lt"/>
              </a:defRPr>
            </a:lvl9pPr>
          </a:lstStyle>
          <a:p>
            <a:pPr algn="ctr">
              <a:buFontTx/>
              <a:buNone/>
            </a:pPr>
            <a:endParaRPr lang="en-US" altLang="en-US" sz="2000" dirty="0" smtClean="0"/>
          </a:p>
          <a:p>
            <a:pPr algn="ctr">
              <a:buFontTx/>
              <a:buNone/>
            </a:pPr>
            <a:r>
              <a:rPr lang="en-US" altLang="en-US" sz="2000" dirty="0" smtClean="0"/>
              <a:t>The </a:t>
            </a:r>
            <a:r>
              <a:rPr lang="en-US" altLang="en-US" sz="2000" b="1" dirty="0"/>
              <a:t>“I”</a:t>
            </a:r>
          </a:p>
          <a:p>
            <a:pPr lvl="1" algn="ctr">
              <a:buFontTx/>
              <a:buNone/>
            </a:pPr>
            <a:r>
              <a:rPr lang="en-US" altLang="en-US" sz="2000" dirty="0"/>
              <a:t>-part of self that is spontaneous, unpredictable, &amp; creative</a:t>
            </a:r>
          </a:p>
          <a:p>
            <a:pPr lvl="1" algn="ctr">
              <a:buFontTx/>
              <a:buNone/>
            </a:pPr>
            <a:r>
              <a:rPr lang="en-US" altLang="en-US" sz="2000" dirty="0"/>
              <a:t>-acts in extreme situations of rage to excitement </a:t>
            </a:r>
          </a:p>
          <a:p>
            <a:pPr lvl="1" algn="ctr">
              <a:buFontTx/>
              <a:buNone/>
            </a:pPr>
            <a:r>
              <a:rPr lang="en-US" altLang="en-US" sz="2000" u="sng" dirty="0"/>
              <a:t>but also …</a:t>
            </a:r>
          </a:p>
          <a:p>
            <a:pPr lvl="1" algn="ctr">
              <a:buFontTx/>
              <a:buNone/>
            </a:pPr>
            <a:endParaRPr lang="en-US" altLang="en-US" sz="2000" u="sng" dirty="0"/>
          </a:p>
          <a:p>
            <a:pPr>
              <a:buFontTx/>
              <a:buNone/>
            </a:pPr>
            <a:endParaRPr lang="en-US" altLang="en-US" sz="2000" b="1" dirty="0"/>
          </a:p>
        </p:txBody>
      </p:sp>
      <p:sp>
        <p:nvSpPr>
          <p:cNvPr id="6" name="Rectangle 5"/>
          <p:cNvSpPr>
            <a:spLocks noChangeArrowheads="1"/>
          </p:cNvSpPr>
          <p:nvPr/>
        </p:nvSpPr>
        <p:spPr bwMode="auto">
          <a:xfrm>
            <a:off x="2209800" y="4427537"/>
            <a:ext cx="502920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lvl="1">
              <a:spcBef>
                <a:spcPct val="50000"/>
              </a:spcBef>
              <a:buClr>
                <a:schemeClr val="hlink"/>
              </a:buClr>
              <a:buSzPct val="110000"/>
            </a:pPr>
            <a:r>
              <a:rPr lang="en-US" altLang="en-US" b="1"/>
              <a:t>“I” and “Me” constantly interact in social situations …</a:t>
            </a:r>
          </a:p>
          <a:p>
            <a:pPr lvl="2">
              <a:spcBef>
                <a:spcPct val="50000"/>
              </a:spcBef>
              <a:buClr>
                <a:schemeClr val="folHlink"/>
              </a:buClr>
              <a:buSzPct val="110000"/>
            </a:pPr>
            <a:endParaRPr lang="en-US" altLang="en-US" sz="2000" b="1">
              <a:latin typeface="Verdana" pitchFamily="34" charset="0"/>
            </a:endParaRPr>
          </a:p>
        </p:txBody>
      </p:sp>
      <p:sp>
        <p:nvSpPr>
          <p:cNvPr id="7" name="Line 7"/>
          <p:cNvSpPr>
            <a:spLocks noChangeShapeType="1"/>
          </p:cNvSpPr>
          <p:nvPr/>
        </p:nvSpPr>
        <p:spPr bwMode="auto">
          <a:xfrm>
            <a:off x="2362200" y="3208337"/>
            <a:ext cx="1219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8" name="Line 8"/>
          <p:cNvSpPr>
            <a:spLocks noChangeShapeType="1"/>
          </p:cNvSpPr>
          <p:nvPr/>
        </p:nvSpPr>
        <p:spPr bwMode="auto">
          <a:xfrm flipH="1">
            <a:off x="5257800" y="3665537"/>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Tree>
    <p:extLst>
      <p:ext uri="{BB962C8B-B14F-4D97-AF65-F5344CB8AC3E}">
        <p14:creationId xmlns:p14="http://schemas.microsoft.com/office/powerpoint/2010/main" val="3033144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3A10D"/>
                </a:solidFill>
              </a:rPr>
              <a:t>Who’s in charge?</a:t>
            </a:r>
            <a:endParaRPr lang="en-US" sz="2800" b="1" dirty="0">
              <a:solidFill>
                <a:srgbClr val="F3A10D"/>
              </a:solidFill>
            </a:endParaRPr>
          </a:p>
        </p:txBody>
      </p:sp>
      <p:sp>
        <p:nvSpPr>
          <p:cNvPr id="3" name="Content Placeholder 2"/>
          <p:cNvSpPr>
            <a:spLocks noGrp="1"/>
          </p:cNvSpPr>
          <p:nvPr>
            <p:ph sz="quarter" idx="13"/>
          </p:nvPr>
        </p:nvSpPr>
        <p:spPr/>
        <p:txBody>
          <a:bodyPr/>
          <a:lstStyle/>
          <a:p>
            <a:pPr lvl="2"/>
            <a:r>
              <a:rPr lang="en-US" altLang="en-US" dirty="0"/>
              <a:t>The first reaction comes from the “I” </a:t>
            </a:r>
          </a:p>
          <a:p>
            <a:pPr lvl="2"/>
            <a:r>
              <a:rPr lang="en-US" altLang="en-US" dirty="0"/>
              <a:t>BUT before we act, the response is channeled through the socialized “me”</a:t>
            </a:r>
          </a:p>
          <a:p>
            <a:pPr lvl="2"/>
            <a:r>
              <a:rPr lang="en-US" altLang="en-US" dirty="0"/>
              <a:t>Typically, the “I” takes the “Me” into account (thinks about consequences)</a:t>
            </a:r>
          </a:p>
          <a:p>
            <a:pPr lvl="2" algn="ctr">
              <a:buFontTx/>
              <a:buNone/>
            </a:pPr>
            <a:r>
              <a:rPr lang="en-US" altLang="en-US" b="1" dirty="0"/>
              <a:t>BUT</a:t>
            </a:r>
            <a:r>
              <a:rPr lang="en-US" altLang="en-US" dirty="0"/>
              <a:t>, humans are NOT always predictable </a:t>
            </a:r>
          </a:p>
          <a:p>
            <a:pPr lvl="2" algn="ctr"/>
            <a:r>
              <a:rPr lang="en-US" altLang="en-US" dirty="0"/>
              <a:t>  Therefore, the “me” is NOT always in charge!</a:t>
            </a:r>
          </a:p>
          <a:p>
            <a:endParaRPr lang="en-US" dirty="0"/>
          </a:p>
        </p:txBody>
      </p:sp>
    </p:spTree>
    <p:extLst>
      <p:ext uri="{BB962C8B-B14F-4D97-AF65-F5344CB8AC3E}">
        <p14:creationId xmlns:p14="http://schemas.microsoft.com/office/powerpoint/2010/main" val="275913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94162"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477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Process</a:t>
            </a:r>
            <a:endParaRPr lang="en-US" dirty="0"/>
          </a:p>
        </p:txBody>
      </p:sp>
      <p:sp>
        <p:nvSpPr>
          <p:cNvPr id="3" name="Content Placeholder 2"/>
          <p:cNvSpPr>
            <a:spLocks noGrp="1"/>
          </p:cNvSpPr>
          <p:nvPr>
            <p:ph sz="quarter" idx="13"/>
          </p:nvPr>
        </p:nvSpPr>
        <p:spPr/>
        <p:txBody>
          <a:bodyPr/>
          <a:lstStyle/>
          <a:p>
            <a:pPr marL="0" indent="0" algn="just">
              <a:buNone/>
            </a:pPr>
            <a:r>
              <a:rPr lang="en-US" dirty="0"/>
              <a:t>Social processes refer to forms of social interaction that occur repeatedly. By social processes we mean those ways in which individuals and groups interact and establish social relationships. There are various of forms of social interaction such as cooperation, conflict, competition and </a:t>
            </a:r>
            <a:r>
              <a:rPr lang="en-US" dirty="0" smtClean="0"/>
              <a:t>accommodation.</a:t>
            </a:r>
          </a:p>
          <a:p>
            <a:pPr marL="0" indent="0" algn="just">
              <a:buNone/>
            </a:pPr>
            <a:r>
              <a:rPr lang="en-US" dirty="0"/>
              <a:t>Cooperation: Collaborative efforts where individuals or groups work together to achieve common goals</a:t>
            </a:r>
            <a:r>
              <a:rPr lang="en-US" dirty="0" smtClean="0"/>
              <a:t>. </a:t>
            </a:r>
            <a:r>
              <a:rPr lang="en-US" b="1" dirty="0" smtClean="0"/>
              <a:t>Example</a:t>
            </a:r>
            <a:r>
              <a:rPr lang="en-US" b="1" dirty="0"/>
              <a:t>:</a:t>
            </a:r>
            <a:r>
              <a:rPr lang="en-US" dirty="0"/>
              <a:t> Teamwork in a workplace to complete a project.</a:t>
            </a:r>
            <a:endParaRPr lang="en-US" dirty="0" smtClean="0"/>
          </a:p>
          <a:p>
            <a:pPr marL="0" indent="0" algn="just">
              <a:buNone/>
            </a:pPr>
            <a:r>
              <a:rPr lang="en-US" dirty="0"/>
              <a:t>Conflict: A social process where individuals or groups struggle against each other due to opposing interests or views</a:t>
            </a:r>
            <a:r>
              <a:rPr lang="en-US" dirty="0" smtClean="0"/>
              <a:t>. </a:t>
            </a:r>
            <a:r>
              <a:rPr lang="en-US" b="1" dirty="0" smtClean="0"/>
              <a:t>Example</a:t>
            </a:r>
            <a:r>
              <a:rPr lang="en-US" b="1" dirty="0"/>
              <a:t>:</a:t>
            </a:r>
            <a:r>
              <a:rPr lang="en-US" dirty="0"/>
              <a:t> Disputes between neighboring countries over territory. </a:t>
            </a:r>
            <a:endParaRPr lang="en-US" dirty="0" smtClean="0"/>
          </a:p>
          <a:p>
            <a:pPr marL="0" indent="0" algn="just">
              <a:buNone/>
            </a:pPr>
            <a:r>
              <a:rPr lang="en-US" dirty="0"/>
              <a:t>Competition: A social process where individuals or groups vie against each other for resources, status, or recognition</a:t>
            </a:r>
            <a:r>
              <a:rPr lang="en-US" dirty="0" smtClean="0"/>
              <a:t>. </a:t>
            </a:r>
            <a:r>
              <a:rPr lang="en-US" b="1" dirty="0" smtClean="0"/>
              <a:t>Example</a:t>
            </a:r>
            <a:r>
              <a:rPr lang="en-US" b="1" dirty="0"/>
              <a:t>:</a:t>
            </a:r>
            <a:r>
              <a:rPr lang="en-US" dirty="0"/>
              <a:t> Businesses competing in a market to attract customers.</a:t>
            </a:r>
            <a:endParaRPr lang="en-US" dirty="0" smtClean="0"/>
          </a:p>
          <a:p>
            <a:pPr marL="0" indent="0" algn="just">
              <a:buNone/>
            </a:pPr>
            <a:r>
              <a:rPr lang="en-US" dirty="0"/>
              <a:t>Accommodation: The process of adjustment between conflicting groups or individuals to maintain harmony</a:t>
            </a:r>
            <a:r>
              <a:rPr lang="en-US" dirty="0" smtClean="0"/>
              <a:t>. </a:t>
            </a:r>
            <a:r>
              <a:rPr lang="en-US" b="1" dirty="0" smtClean="0"/>
              <a:t>Example</a:t>
            </a:r>
            <a:r>
              <a:rPr lang="en-US" b="1" dirty="0"/>
              <a:t>:</a:t>
            </a:r>
            <a:r>
              <a:rPr lang="en-US" dirty="0"/>
              <a:t> Compromises made between political parties to pass legislation.</a:t>
            </a:r>
            <a:endParaRPr lang="en-US" dirty="0" smtClean="0"/>
          </a:p>
          <a:p>
            <a:pPr marL="0" indent="0">
              <a:buNone/>
            </a:pPr>
            <a:endParaRPr lang="en-US" dirty="0"/>
          </a:p>
        </p:txBody>
      </p:sp>
    </p:spTree>
    <p:extLst>
      <p:ext uri="{BB962C8B-B14F-4D97-AF65-F5344CB8AC3E}">
        <p14:creationId xmlns:p14="http://schemas.microsoft.com/office/powerpoint/2010/main" val="250166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20794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6424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Sociology vs. Macro-sociology </a:t>
            </a:r>
            <a:endParaRPr lang="en-US" dirty="0"/>
          </a:p>
        </p:txBody>
      </p:sp>
      <p:sp>
        <p:nvSpPr>
          <p:cNvPr id="3" name="Content Placeholder 2"/>
          <p:cNvSpPr>
            <a:spLocks noGrp="1"/>
          </p:cNvSpPr>
          <p:nvPr>
            <p:ph sz="quarter" idx="13"/>
          </p:nvPr>
        </p:nvSpPr>
        <p:spPr/>
        <p:txBody>
          <a:bodyPr/>
          <a:lstStyle/>
          <a:p>
            <a:r>
              <a:rPr lang="en-US" dirty="0"/>
              <a:t>Sociology itself is the systematic study of human society, focusing on its structures, dynamics, and the relationships that connect individuals within social contexts. It aims to understand human behavior at both individual and collective levels, while examining the social forces and institutions that shape our lives. Micro-sociology and macro-sociology are two branches of sociology</a:t>
            </a:r>
            <a:r>
              <a:rPr lang="en-US" dirty="0" smtClean="0"/>
              <a:t>.</a:t>
            </a:r>
          </a:p>
          <a:p>
            <a:r>
              <a:rPr lang="en-US" dirty="0"/>
              <a:t>Micro sociology is a subfield of sociology that focuses on the study of small-scale social interactions and the ways in which individuals and small groups shape society through their everyday actions. Unlike macro-sociology, which looks at large-scale social structures and institutions, micro-sociology focuses on the nuances of face-to-face interactions, communication, and behaviors within specific social settings.</a:t>
            </a:r>
          </a:p>
        </p:txBody>
      </p:sp>
    </p:spTree>
    <p:extLst>
      <p:ext uri="{BB962C8B-B14F-4D97-AF65-F5344CB8AC3E}">
        <p14:creationId xmlns:p14="http://schemas.microsoft.com/office/powerpoint/2010/main" val="942188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Micro-Sociology</a:t>
            </a:r>
          </a:p>
        </p:txBody>
      </p:sp>
      <p:sp>
        <p:nvSpPr>
          <p:cNvPr id="3" name="Content Placeholder 2"/>
          <p:cNvSpPr>
            <a:spLocks noGrp="1"/>
          </p:cNvSpPr>
          <p:nvPr>
            <p:ph sz="quarter" idx="13"/>
          </p:nvPr>
        </p:nvSpPr>
        <p:spPr/>
        <p:txBody>
          <a:bodyPr>
            <a:normAutofit lnSpcReduction="10000"/>
          </a:bodyPr>
          <a:lstStyle/>
          <a:p>
            <a:pPr marL="0" indent="0">
              <a:buNone/>
            </a:pPr>
            <a:r>
              <a:rPr lang="en-US" b="1" dirty="0"/>
              <a:t>Symbolic Interactionism</a:t>
            </a:r>
            <a:endParaRPr lang="en-US" dirty="0"/>
          </a:p>
          <a:p>
            <a:r>
              <a:rPr lang="en-US" dirty="0"/>
              <a:t>Individuals create meaning through symbols (e.g., words, gestures</a:t>
            </a:r>
            <a:r>
              <a:rPr lang="en-US" dirty="0" smtClean="0"/>
              <a:t>). Example</a:t>
            </a:r>
            <a:r>
              <a:rPr lang="en-US" dirty="0"/>
              <a:t>: A smile may symbolize friendliness or sarcasm depending on the context</a:t>
            </a:r>
            <a:r>
              <a:rPr lang="en-US" dirty="0" smtClean="0"/>
              <a:t>.</a:t>
            </a:r>
          </a:p>
          <a:p>
            <a:pPr marL="0" indent="0">
              <a:buNone/>
            </a:pPr>
            <a:r>
              <a:rPr lang="en-US" b="1" dirty="0"/>
              <a:t>Role Theory</a:t>
            </a:r>
            <a:endParaRPr lang="en-US" dirty="0"/>
          </a:p>
          <a:p>
            <a:r>
              <a:rPr lang="en-US" dirty="0"/>
              <a:t>Focuses on how individuals enact roles based on social expectations</a:t>
            </a:r>
            <a:r>
              <a:rPr lang="en-US" dirty="0" smtClean="0"/>
              <a:t>. Example</a:t>
            </a:r>
            <a:r>
              <a:rPr lang="en-US" dirty="0"/>
              <a:t>: A teacher instructs, maintains order, and assesses performance in the classroom</a:t>
            </a:r>
            <a:r>
              <a:rPr lang="en-US" dirty="0" smtClean="0"/>
              <a:t>.</a:t>
            </a:r>
          </a:p>
          <a:p>
            <a:pPr marL="0" indent="0">
              <a:buNone/>
            </a:pPr>
            <a:r>
              <a:rPr lang="en-US" b="1" dirty="0"/>
              <a:t>Dramaturgical Theory</a:t>
            </a:r>
            <a:endParaRPr lang="en-US" dirty="0"/>
          </a:p>
          <a:p>
            <a:r>
              <a:rPr lang="en-US" dirty="0"/>
              <a:t>Social interactions are likened to theatrical performances (Erving Goffman</a:t>
            </a:r>
            <a:r>
              <a:rPr lang="en-US" dirty="0" smtClean="0"/>
              <a:t>). Example</a:t>
            </a:r>
            <a:r>
              <a:rPr lang="en-US" dirty="0"/>
              <a:t>: A job interview is a "front-stage" performance; nervousness is kept "backstage</a:t>
            </a:r>
            <a:r>
              <a:rPr lang="en-US" dirty="0" smtClean="0"/>
              <a:t>.“</a:t>
            </a:r>
          </a:p>
          <a:p>
            <a:pPr marL="0" indent="0">
              <a:buNone/>
            </a:pPr>
            <a:r>
              <a:rPr lang="en-US" b="1" dirty="0"/>
              <a:t>Face-to-Face Interaction</a:t>
            </a:r>
            <a:endParaRPr lang="en-US" dirty="0"/>
          </a:p>
          <a:p>
            <a:r>
              <a:rPr lang="en-US" dirty="0"/>
              <a:t>Examines in-person interactions in everyday settings</a:t>
            </a:r>
            <a:r>
              <a:rPr lang="en-US" dirty="0" smtClean="0"/>
              <a:t>. Example</a:t>
            </a:r>
            <a:r>
              <a:rPr lang="en-US" dirty="0"/>
              <a:t>: Analyzing customer-cashier interactions to understand social norms.</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56039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Micro-Sociology</a:t>
            </a:r>
          </a:p>
        </p:txBody>
      </p:sp>
      <p:sp>
        <p:nvSpPr>
          <p:cNvPr id="3" name="Content Placeholder 2"/>
          <p:cNvSpPr>
            <a:spLocks noGrp="1"/>
          </p:cNvSpPr>
          <p:nvPr>
            <p:ph sz="quarter" idx="13"/>
          </p:nvPr>
        </p:nvSpPr>
        <p:spPr>
          <a:xfrm>
            <a:off x="685800" y="1600200"/>
            <a:ext cx="7924800" cy="4114800"/>
          </a:xfrm>
        </p:spPr>
        <p:txBody>
          <a:bodyPr/>
          <a:lstStyle/>
          <a:p>
            <a:pPr marL="0" indent="0">
              <a:buNone/>
            </a:pPr>
            <a:r>
              <a:rPr lang="en-US" b="1" dirty="0"/>
              <a:t>Ethnomethodology</a:t>
            </a:r>
            <a:endParaRPr lang="en-US" dirty="0"/>
          </a:p>
          <a:p>
            <a:r>
              <a:rPr lang="en-US" dirty="0"/>
              <a:t>Studies how people make sense of their social world through everyday </a:t>
            </a:r>
            <a:r>
              <a:rPr lang="en-US" dirty="0" smtClean="0"/>
              <a:t>reasoning. Example</a:t>
            </a:r>
            <a:r>
              <a:rPr lang="en-US" dirty="0"/>
              <a:t>: Unwritten rules in an elevator, like maintaining personal space.</a:t>
            </a:r>
          </a:p>
          <a:p>
            <a:pPr marL="0" indent="0">
              <a:buNone/>
            </a:pPr>
            <a:r>
              <a:rPr lang="en-US" b="1" dirty="0"/>
              <a:t>Conversation Analysis</a:t>
            </a:r>
            <a:endParaRPr lang="en-US" dirty="0"/>
          </a:p>
          <a:p>
            <a:r>
              <a:rPr lang="en-US" dirty="0"/>
              <a:t>Analyzes spoken discourse to uncover patterns in communication</a:t>
            </a:r>
            <a:r>
              <a:rPr lang="en-US" dirty="0" smtClean="0"/>
              <a:t>. Example</a:t>
            </a:r>
            <a:r>
              <a:rPr lang="en-US" dirty="0"/>
              <a:t>: Investigating turn-taking and interruptions in dialogue.</a:t>
            </a:r>
          </a:p>
          <a:p>
            <a:pPr marL="0" indent="0">
              <a:buNone/>
            </a:pPr>
            <a:r>
              <a:rPr lang="en-US" b="1" dirty="0"/>
              <a:t>Small Groups</a:t>
            </a:r>
            <a:endParaRPr lang="en-US" dirty="0"/>
          </a:p>
          <a:p>
            <a:r>
              <a:rPr lang="en-US" dirty="0"/>
              <a:t>Explores dynamics within small groups like families or work teams</a:t>
            </a:r>
            <a:r>
              <a:rPr lang="en-US" dirty="0" smtClean="0"/>
              <a:t>. Example</a:t>
            </a:r>
            <a:r>
              <a:rPr lang="en-US" dirty="0"/>
              <a:t>: Studying a family dinner conversation to understand roles and communication.</a:t>
            </a:r>
          </a:p>
          <a:p>
            <a:endParaRPr lang="en-US" dirty="0"/>
          </a:p>
        </p:txBody>
      </p:sp>
    </p:spTree>
    <p:extLst>
      <p:ext uri="{BB962C8B-B14F-4D97-AF65-F5344CB8AC3E}">
        <p14:creationId xmlns:p14="http://schemas.microsoft.com/office/powerpoint/2010/main" val="138666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pinimg.com/564x/f5/0f/10/f50f102faa7faada375da5bd04726e4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1143000"/>
          </a:xfrm>
        </p:spPr>
        <p:txBody>
          <a:bodyPr/>
          <a:lstStyle/>
          <a:p>
            <a:r>
              <a:rPr lang="en-US" altLang="en-US" sz="3600" b="1" dirty="0" smtClean="0">
                <a:solidFill>
                  <a:srgbClr val="F3A10D"/>
                </a:solidFill>
              </a:rPr>
              <a:t>Piaget</a:t>
            </a:r>
            <a:r>
              <a:rPr lang="en-US" altLang="en-US" sz="3600" b="1" dirty="0">
                <a:solidFill>
                  <a:srgbClr val="F3A10D"/>
                </a:solidFill>
              </a:rPr>
              <a:t>: Background</a:t>
            </a:r>
            <a:endParaRPr lang="en-US" sz="3600" b="1" dirty="0">
              <a:solidFill>
                <a:srgbClr val="F3A10D"/>
              </a:solidFill>
            </a:endParaRPr>
          </a:p>
        </p:txBody>
      </p:sp>
      <p:sp>
        <p:nvSpPr>
          <p:cNvPr id="4" name="Content Placeholder 3"/>
          <p:cNvSpPr>
            <a:spLocks noGrp="1"/>
          </p:cNvSpPr>
          <p:nvPr>
            <p:ph sz="quarter" idx="13"/>
          </p:nvPr>
        </p:nvSpPr>
        <p:spPr>
          <a:xfrm>
            <a:off x="609600" y="1524000"/>
            <a:ext cx="7848600" cy="4800600"/>
          </a:xfrm>
        </p:spPr>
        <p:txBody>
          <a:bodyPr>
            <a:normAutofit/>
          </a:bodyPr>
          <a:lstStyle/>
          <a:p>
            <a:r>
              <a:rPr lang="en-US" altLang="en-US" sz="1800" dirty="0">
                <a:latin typeface="Cambria" panose="02040503050406030204" pitchFamily="18" charset="0"/>
                <a:ea typeface="Cambria" panose="02040503050406030204" pitchFamily="18" charset="0"/>
              </a:rPr>
              <a:t>Young Piaget was incredibly precocious </a:t>
            </a:r>
          </a:p>
          <a:p>
            <a:pPr lvl="1"/>
            <a:r>
              <a:rPr lang="en-US" altLang="en-US" sz="1800" dirty="0">
                <a:latin typeface="Cambria" panose="02040503050406030204" pitchFamily="18" charset="0"/>
                <a:ea typeface="Cambria" panose="02040503050406030204" pitchFamily="18" charset="0"/>
              </a:rPr>
              <a:t>Published first paper at 10</a:t>
            </a:r>
          </a:p>
          <a:p>
            <a:pPr lvl="1"/>
            <a:r>
              <a:rPr lang="en-US" altLang="en-US" sz="1800" dirty="0">
                <a:latin typeface="Cambria" panose="02040503050406030204" pitchFamily="18" charset="0"/>
                <a:ea typeface="Cambria" panose="02040503050406030204" pitchFamily="18" charset="0"/>
              </a:rPr>
              <a:t>Wrote on mollusks, based on these writings was asked to be curator of mollusks at a museum in Geneva (he declined in order to finish secondary school)</a:t>
            </a:r>
          </a:p>
          <a:p>
            <a:pPr lvl="1"/>
            <a:r>
              <a:rPr lang="en-US" altLang="en-US" sz="1800" dirty="0">
                <a:latin typeface="Cambria" panose="02040503050406030204" pitchFamily="18" charset="0"/>
                <a:ea typeface="Cambria" panose="02040503050406030204" pitchFamily="18" charset="0"/>
              </a:rPr>
              <a:t>Earned his doctorate in natural sciences at 21</a:t>
            </a:r>
          </a:p>
          <a:p>
            <a:pPr lvl="1"/>
            <a:r>
              <a:rPr lang="en-US" altLang="en-US" sz="1800" dirty="0">
                <a:latin typeface="Cambria" panose="02040503050406030204" pitchFamily="18" charset="0"/>
                <a:ea typeface="Cambria" panose="02040503050406030204" pitchFamily="18" charset="0"/>
              </a:rPr>
              <a:t>Began to study psychology, applying intelligence tests to school </a:t>
            </a:r>
            <a:r>
              <a:rPr lang="en-US" altLang="en-US" sz="1800" dirty="0" smtClean="0">
                <a:latin typeface="Cambria" panose="02040503050406030204" pitchFamily="18" charset="0"/>
                <a:ea typeface="Cambria" panose="02040503050406030204" pitchFamily="18" charset="0"/>
              </a:rPr>
              <a:t>children</a:t>
            </a:r>
          </a:p>
          <a:p>
            <a:pPr marL="457200" lvl="1" indent="0">
              <a:buNone/>
            </a:pPr>
            <a:endParaRPr lang="en-US" altLang="en-US" sz="1800" dirty="0" smtClean="0">
              <a:latin typeface="Cambria" panose="02040503050406030204" pitchFamily="18" charset="0"/>
              <a:ea typeface="Cambria" panose="02040503050406030204" pitchFamily="18" charset="0"/>
            </a:endParaRPr>
          </a:p>
          <a:p>
            <a:pPr marL="0" indent="0">
              <a:buNone/>
            </a:pPr>
            <a:r>
              <a:rPr lang="en-US" sz="1800" b="1" dirty="0" smtClean="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729387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1143000"/>
          </a:xfrm>
        </p:spPr>
        <p:txBody>
          <a:bodyPr/>
          <a:lstStyle/>
          <a:p>
            <a:r>
              <a:rPr lang="en-US" altLang="en-US" sz="3200" b="1" dirty="0" smtClean="0">
                <a:solidFill>
                  <a:srgbClr val="F3A10D"/>
                </a:solidFill>
              </a:rPr>
              <a:t>Piaget </a:t>
            </a:r>
            <a:r>
              <a:rPr lang="en-US" altLang="en-US" sz="3200" b="1" dirty="0">
                <a:solidFill>
                  <a:srgbClr val="F3A10D"/>
                </a:solidFill>
              </a:rPr>
              <a:t>&amp; Learning</a:t>
            </a:r>
            <a:endParaRPr lang="en-US" sz="3200" b="1" dirty="0">
              <a:solidFill>
                <a:srgbClr val="F3A10D"/>
              </a:solidFill>
            </a:endParaRPr>
          </a:p>
        </p:txBody>
      </p:sp>
      <p:sp>
        <p:nvSpPr>
          <p:cNvPr id="3" name="Content Placeholder 2"/>
          <p:cNvSpPr>
            <a:spLocks noGrp="1"/>
          </p:cNvSpPr>
          <p:nvPr>
            <p:ph sz="quarter" idx="13"/>
          </p:nvPr>
        </p:nvSpPr>
        <p:spPr>
          <a:xfrm>
            <a:off x="304800" y="838200"/>
            <a:ext cx="8534400" cy="5257800"/>
          </a:xfrm>
        </p:spPr>
        <p:txBody>
          <a:bodyPr>
            <a:normAutofit/>
          </a:bodyPr>
          <a:lstStyle/>
          <a:p>
            <a:r>
              <a:rPr lang="en-US" altLang="en-US" dirty="0"/>
              <a:t>Two main states – equilibrium &amp; disequilibrium </a:t>
            </a:r>
          </a:p>
          <a:p>
            <a:r>
              <a:rPr lang="en-US" altLang="en-US" dirty="0"/>
              <a:t>Believed that we are driven or motivated to learn when we are in disequilibrium </a:t>
            </a:r>
          </a:p>
          <a:p>
            <a:pPr lvl="1"/>
            <a:r>
              <a:rPr lang="en-US" altLang="en-US" dirty="0"/>
              <a:t>We want to understand things</a:t>
            </a:r>
          </a:p>
          <a:p>
            <a:pPr>
              <a:buFontTx/>
              <a:buChar char="•"/>
            </a:pPr>
            <a:r>
              <a:rPr lang="en-US" altLang="en-US" dirty="0"/>
              <a:t>Equilibration: assimilation &amp; accommodation </a:t>
            </a:r>
          </a:p>
          <a:p>
            <a:pPr lvl="1">
              <a:buFontTx/>
              <a:buChar char="•"/>
            </a:pPr>
            <a:r>
              <a:rPr lang="en-US" altLang="en-US" dirty="0"/>
              <a:t>We adjust our ideas to make sense of reality</a:t>
            </a:r>
          </a:p>
          <a:p>
            <a:pPr>
              <a:buFontTx/>
              <a:buChar char="•"/>
            </a:pPr>
            <a:r>
              <a:rPr lang="en-US" altLang="en-US" dirty="0"/>
              <a:t>Assimilation:</a:t>
            </a:r>
          </a:p>
          <a:p>
            <a:pPr lvl="1">
              <a:buFontTx/>
              <a:buChar char="•"/>
            </a:pPr>
            <a:r>
              <a:rPr lang="en-US" altLang="en-US" dirty="0"/>
              <a:t>process of matching external reality to an existing cognitive structure. </a:t>
            </a:r>
          </a:p>
          <a:p>
            <a:pPr>
              <a:buFontTx/>
              <a:buChar char="•"/>
            </a:pPr>
            <a:r>
              <a:rPr lang="en-US" altLang="en-US" dirty="0"/>
              <a:t>Accommodation: </a:t>
            </a:r>
          </a:p>
          <a:p>
            <a:pPr lvl="1">
              <a:buFontTx/>
              <a:buChar char="•"/>
            </a:pPr>
            <a:r>
              <a:rPr lang="en-US" altLang="en-US" dirty="0"/>
              <a:t>When there’s an inconsistency between the learner’s cognitive structure &amp; the thing being learned the child will reorganize her thoughts</a:t>
            </a:r>
          </a:p>
          <a:p>
            <a:pPr marL="0" lvl="0" indent="0" algn="just">
              <a:buNone/>
            </a:pPr>
            <a:endParaRPr lang="en-US" sz="1600" b="1" dirty="0" smtClean="0"/>
          </a:p>
          <a:p>
            <a:pPr marL="0" lvl="0" indent="0" algn="just">
              <a:buNone/>
            </a:pPr>
            <a:endParaRPr lang="en-US" sz="1600" b="1" dirty="0"/>
          </a:p>
          <a:p>
            <a:endParaRPr lang="en-US" sz="1200" dirty="0"/>
          </a:p>
          <a:p>
            <a:endParaRPr lang="en-US" dirty="0"/>
          </a:p>
        </p:txBody>
      </p:sp>
    </p:spTree>
    <p:extLst>
      <p:ext uri="{BB962C8B-B14F-4D97-AF65-F5344CB8AC3E}">
        <p14:creationId xmlns:p14="http://schemas.microsoft.com/office/powerpoint/2010/main" val="1062955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924800" cy="1143000"/>
          </a:xfrm>
        </p:spPr>
        <p:txBody>
          <a:bodyPr/>
          <a:lstStyle/>
          <a:p>
            <a:r>
              <a:rPr lang="en-US" altLang="en-US" sz="2800" b="1" dirty="0" smtClean="0">
                <a:solidFill>
                  <a:srgbClr val="F3A10D"/>
                </a:solidFill>
              </a:rPr>
              <a:t>Learning </a:t>
            </a:r>
            <a:r>
              <a:rPr lang="en-US" altLang="en-US" sz="2800" b="1" dirty="0">
                <a:solidFill>
                  <a:srgbClr val="F3A10D"/>
                </a:solidFill>
              </a:rPr>
              <a:t>&amp; Education</a:t>
            </a:r>
            <a:endParaRPr lang="en-US" sz="2800" b="1" dirty="0">
              <a:solidFill>
                <a:srgbClr val="F3A10D"/>
              </a:solidFill>
            </a:endParaRPr>
          </a:p>
        </p:txBody>
      </p:sp>
      <p:sp>
        <p:nvSpPr>
          <p:cNvPr id="3" name="Content Placeholder 2"/>
          <p:cNvSpPr>
            <a:spLocks noGrp="1"/>
          </p:cNvSpPr>
          <p:nvPr>
            <p:ph sz="quarter" idx="13"/>
          </p:nvPr>
        </p:nvSpPr>
        <p:spPr>
          <a:xfrm>
            <a:off x="609600" y="685800"/>
            <a:ext cx="7924800" cy="5257800"/>
          </a:xfrm>
        </p:spPr>
        <p:txBody>
          <a:bodyPr>
            <a:normAutofit/>
          </a:bodyPr>
          <a:lstStyle/>
          <a:p>
            <a:r>
              <a:rPr lang="en-US" altLang="en-US" dirty="0"/>
              <a:t>Not interested in applying his theory to school-based education, he called this “The American question”</a:t>
            </a:r>
          </a:p>
          <a:p>
            <a:r>
              <a:rPr lang="en-US" altLang="en-US" dirty="0"/>
              <a:t>Constructivist educators create an environment which encourages children to construct their own knowledge. </a:t>
            </a:r>
          </a:p>
          <a:p>
            <a:pPr lvl="1"/>
            <a:r>
              <a:rPr lang="en-US" altLang="en-US" dirty="0"/>
              <a:t>But according to Piaget, we construct our learning regardless of how it is presented. </a:t>
            </a:r>
          </a:p>
          <a:p>
            <a:pPr algn="just">
              <a:lnSpc>
                <a:spcPct val="90000"/>
              </a:lnSpc>
            </a:pP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0175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29534"/>
            <a:ext cx="7924800" cy="590145"/>
          </a:xfrm>
        </p:spPr>
        <p:txBody>
          <a:bodyPr/>
          <a:lstStyle/>
          <a:p>
            <a:r>
              <a:rPr lang="en-US" altLang="en-US" sz="3600" b="1" dirty="0" smtClean="0">
                <a:solidFill>
                  <a:srgbClr val="F3A10D"/>
                </a:solidFill>
              </a:rPr>
              <a:t>Stages </a:t>
            </a:r>
            <a:r>
              <a:rPr lang="en-US" altLang="en-US" sz="3600" b="1" dirty="0">
                <a:solidFill>
                  <a:srgbClr val="F3A10D"/>
                </a:solidFill>
              </a:rPr>
              <a:t>of Cognitive Development</a:t>
            </a:r>
            <a:endParaRPr lang="en-US" sz="3600" b="1" dirty="0">
              <a:solidFill>
                <a:srgbClr val="F3A10D"/>
              </a:solidFill>
            </a:endParaRPr>
          </a:p>
        </p:txBody>
      </p:sp>
      <p:sp>
        <p:nvSpPr>
          <p:cNvPr id="3" name="Content Placeholder 2"/>
          <p:cNvSpPr>
            <a:spLocks noGrp="1"/>
          </p:cNvSpPr>
          <p:nvPr>
            <p:ph sz="quarter" idx="13"/>
          </p:nvPr>
        </p:nvSpPr>
        <p:spPr>
          <a:xfrm>
            <a:off x="609600" y="762000"/>
            <a:ext cx="8077200" cy="1219200"/>
          </a:xfrm>
        </p:spPr>
        <p:txBody>
          <a:bodyPr>
            <a:normAutofit/>
          </a:bodyPr>
          <a:lstStyle/>
          <a:p>
            <a:r>
              <a:rPr lang="en-US" altLang="en-US" dirty="0"/>
              <a:t>A child’s capacity to understand certain concepts is based on the child’s developmental </a:t>
            </a:r>
            <a:r>
              <a:rPr lang="en-US" altLang="en-US" dirty="0" smtClean="0"/>
              <a:t>stage. He believed </a:t>
            </a:r>
            <a:r>
              <a:rPr lang="en-US" altLang="en-US" dirty="0"/>
              <a:t>that all children develop according to four stages based on how they see the world</a:t>
            </a:r>
            <a:r>
              <a:rPr lang="en-US" altLang="en-US" dirty="0" smtClean="0"/>
              <a:t>. He </a:t>
            </a:r>
            <a:r>
              <a:rPr lang="en-US" altLang="en-US" dirty="0"/>
              <a:t>thought the age may vary some, but that we all go through the stages in the same order</a:t>
            </a:r>
            <a:r>
              <a:rPr lang="en-US" altLang="en-US" dirty="0" smtClean="0"/>
              <a:t>.</a:t>
            </a:r>
            <a:endParaRPr lang="en-US" dirty="0"/>
          </a:p>
        </p:txBody>
      </p:sp>
      <p:sp>
        <p:nvSpPr>
          <p:cNvPr id="4" name="AutoShape 2" descr="Piaget's Theory of Cognitive Development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6" y="1924050"/>
            <a:ext cx="8836024"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0061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5029667" cy="685800"/>
          </a:xfrm>
        </p:spPr>
        <p:txBody>
          <a:bodyPr/>
          <a:lstStyle/>
          <a:p>
            <a:r>
              <a:rPr lang="en-US" altLang="en-US" sz="3600" b="1" dirty="0" smtClean="0">
                <a:solidFill>
                  <a:srgbClr val="F3A10D"/>
                </a:solidFill>
              </a:rPr>
              <a:t>Sensorimotor </a:t>
            </a:r>
            <a:r>
              <a:rPr lang="en-US" altLang="en-US" sz="3600" b="1" dirty="0">
                <a:solidFill>
                  <a:srgbClr val="F3A10D"/>
                </a:solidFill>
              </a:rPr>
              <a:t>Stage </a:t>
            </a:r>
            <a:endParaRPr lang="en-US" sz="3600" b="1" dirty="0">
              <a:solidFill>
                <a:srgbClr val="F3A10D"/>
              </a:solidFill>
            </a:endParaRPr>
          </a:p>
        </p:txBody>
      </p:sp>
      <p:sp>
        <p:nvSpPr>
          <p:cNvPr id="3" name="Content Placeholder 2"/>
          <p:cNvSpPr>
            <a:spLocks noGrp="1"/>
          </p:cNvSpPr>
          <p:nvPr>
            <p:ph sz="quarter" idx="13"/>
          </p:nvPr>
        </p:nvSpPr>
        <p:spPr>
          <a:xfrm>
            <a:off x="1447800" y="3124200"/>
            <a:ext cx="7315200" cy="2590800"/>
          </a:xfrm>
        </p:spPr>
        <p:txBody>
          <a:bodyPr>
            <a:normAutofit/>
          </a:bodyPr>
          <a:lstStyle/>
          <a:p>
            <a:pPr>
              <a:lnSpc>
                <a:spcPct val="90000"/>
              </a:lnSpc>
            </a:pPr>
            <a:r>
              <a:rPr lang="en-US" altLang="en-US" dirty="0"/>
              <a:t>Birth to about 2 years, rapid change is seen throughout</a:t>
            </a:r>
          </a:p>
          <a:p>
            <a:pPr>
              <a:lnSpc>
                <a:spcPct val="90000"/>
              </a:lnSpc>
            </a:pPr>
            <a:r>
              <a:rPr lang="en-US" altLang="en-US" dirty="0"/>
              <a:t>The child will</a:t>
            </a:r>
            <a:r>
              <a:rPr lang="en-US" altLang="en-US" dirty="0" smtClean="0"/>
              <a:t>: </a:t>
            </a:r>
            <a:endParaRPr lang="en-US" altLang="en-US" dirty="0"/>
          </a:p>
          <a:p>
            <a:pPr lvl="1">
              <a:lnSpc>
                <a:spcPct val="90000"/>
              </a:lnSpc>
            </a:pPr>
            <a:r>
              <a:rPr lang="en-US" altLang="en-US" dirty="0">
                <a:solidFill>
                  <a:schemeClr val="folHlink"/>
                </a:solidFill>
              </a:rPr>
              <a:t>Explore the world through senses &amp; motor activity</a:t>
            </a:r>
          </a:p>
          <a:p>
            <a:pPr lvl="1">
              <a:lnSpc>
                <a:spcPct val="90000"/>
              </a:lnSpc>
            </a:pPr>
            <a:r>
              <a:rPr lang="en-US" altLang="en-US" dirty="0">
                <a:solidFill>
                  <a:schemeClr val="folHlink"/>
                </a:solidFill>
              </a:rPr>
              <a:t>Early on, baby can’t tell difference between themselves &amp; the environment</a:t>
            </a:r>
          </a:p>
          <a:p>
            <a:pPr lvl="1">
              <a:lnSpc>
                <a:spcPct val="90000"/>
              </a:lnSpc>
            </a:pPr>
            <a:r>
              <a:rPr lang="en-US" altLang="en-US" dirty="0">
                <a:solidFill>
                  <a:schemeClr val="folHlink"/>
                </a:solidFill>
              </a:rPr>
              <a:t>If they can’t see something then it doesn’t exist</a:t>
            </a:r>
          </a:p>
          <a:p>
            <a:pPr lvl="1">
              <a:lnSpc>
                <a:spcPct val="90000"/>
              </a:lnSpc>
            </a:pPr>
            <a:r>
              <a:rPr lang="en-US" altLang="en-US" dirty="0">
                <a:solidFill>
                  <a:schemeClr val="folHlink"/>
                </a:solidFill>
              </a:rPr>
              <a:t>Begin to understand cause &amp; effect</a:t>
            </a:r>
          </a:p>
          <a:p>
            <a:pPr lvl="1">
              <a:lnSpc>
                <a:spcPct val="90000"/>
              </a:lnSpc>
            </a:pPr>
            <a:r>
              <a:rPr lang="en-US" altLang="en-US" dirty="0">
                <a:solidFill>
                  <a:schemeClr val="folHlink"/>
                </a:solidFill>
              </a:rPr>
              <a:t>Can later follow something with their </a:t>
            </a:r>
            <a:r>
              <a:rPr lang="en-US" altLang="en-US" dirty="0" smtClean="0">
                <a:solidFill>
                  <a:schemeClr val="folHlink"/>
                </a:solidFill>
              </a:rPr>
              <a:t>eyes</a:t>
            </a:r>
            <a:endParaRPr lang="en-US" sz="2000" dirty="0">
              <a:latin typeface="Cambria" panose="02040503050406030204" pitchFamily="18" charset="0"/>
              <a:ea typeface="Cambria" panose="02040503050406030204" pitchFamily="18" charset="0"/>
            </a:endParaRPr>
          </a:p>
        </p:txBody>
      </p:sp>
      <p:pic>
        <p:nvPicPr>
          <p:cNvPr id="2050" name="Picture 2" descr="Jean Piaget on X: &quot;Sensorimotor Stage: Birth-2 years Characteristics:  Learning surroundings through senses https://t.co/wiV1P65hOk&quot; / 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685800"/>
            <a:ext cx="3200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19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800" cy="1143000"/>
          </a:xfrm>
        </p:spPr>
        <p:txBody>
          <a:bodyPr/>
          <a:lstStyle/>
          <a:p>
            <a:r>
              <a:rPr lang="en-US" altLang="en-US" sz="2800" b="1" dirty="0" smtClean="0">
                <a:solidFill>
                  <a:srgbClr val="F3A10D"/>
                </a:solidFill>
              </a:rPr>
              <a:t>Preoperational </a:t>
            </a:r>
            <a:r>
              <a:rPr lang="en-US" altLang="en-US" sz="2800" b="1" dirty="0">
                <a:solidFill>
                  <a:srgbClr val="F3A10D"/>
                </a:solidFill>
              </a:rPr>
              <a:t>Stage</a:t>
            </a:r>
            <a:endParaRPr lang="en-US" sz="2800" b="1" dirty="0">
              <a:solidFill>
                <a:srgbClr val="F3A10D"/>
              </a:solidFill>
            </a:endParaRPr>
          </a:p>
        </p:txBody>
      </p:sp>
      <p:sp>
        <p:nvSpPr>
          <p:cNvPr id="3" name="Content Placeholder 2"/>
          <p:cNvSpPr>
            <a:spLocks noGrp="1"/>
          </p:cNvSpPr>
          <p:nvPr>
            <p:ph sz="quarter" idx="13"/>
          </p:nvPr>
        </p:nvSpPr>
        <p:spPr>
          <a:xfrm>
            <a:off x="609600" y="1066800"/>
            <a:ext cx="8077200" cy="5257800"/>
          </a:xfrm>
        </p:spPr>
        <p:txBody>
          <a:bodyPr>
            <a:normAutofit/>
          </a:bodyPr>
          <a:lstStyle/>
          <a:p>
            <a:r>
              <a:rPr lang="en-US" altLang="en-US" dirty="0"/>
              <a:t>About 2 to about 7</a:t>
            </a:r>
          </a:p>
          <a:p>
            <a:pPr lvl="1"/>
            <a:r>
              <a:rPr lang="en-US" altLang="en-US" dirty="0">
                <a:solidFill>
                  <a:schemeClr val="folHlink"/>
                </a:solidFill>
              </a:rPr>
              <a:t>Better speech communication</a:t>
            </a:r>
          </a:p>
          <a:p>
            <a:pPr lvl="1"/>
            <a:r>
              <a:rPr lang="en-US" altLang="en-US" dirty="0">
                <a:solidFill>
                  <a:schemeClr val="folHlink"/>
                </a:solidFill>
              </a:rPr>
              <a:t>Can imagine the future &amp; reflect on the past</a:t>
            </a:r>
          </a:p>
          <a:p>
            <a:pPr lvl="1"/>
            <a:r>
              <a:rPr lang="en-US" altLang="en-US" dirty="0">
                <a:solidFill>
                  <a:schemeClr val="folHlink"/>
                </a:solidFill>
              </a:rPr>
              <a:t>Develop basic numerical abilities</a:t>
            </a:r>
          </a:p>
          <a:p>
            <a:pPr lvl="1"/>
            <a:r>
              <a:rPr lang="en-US" altLang="en-US" dirty="0">
                <a:solidFill>
                  <a:schemeClr val="folHlink"/>
                </a:solidFill>
              </a:rPr>
              <a:t>Still pretty egocentric, but learning to be able to delay gratification</a:t>
            </a:r>
          </a:p>
          <a:p>
            <a:pPr lvl="1"/>
            <a:r>
              <a:rPr lang="en-US" altLang="en-US" dirty="0">
                <a:solidFill>
                  <a:schemeClr val="folHlink"/>
                </a:solidFill>
              </a:rPr>
              <a:t>Can’t understand conservation of matter </a:t>
            </a:r>
          </a:p>
          <a:p>
            <a:pPr lvl="1"/>
            <a:r>
              <a:rPr lang="en-US" altLang="en-US" dirty="0">
                <a:solidFill>
                  <a:schemeClr val="folHlink"/>
                </a:solidFill>
              </a:rPr>
              <a:t>Has difficulty distinguishing fantasy from reality (ex: cartoon characters are real people</a:t>
            </a:r>
            <a:r>
              <a:rPr lang="en-US" altLang="en-US" dirty="0" smtClean="0">
                <a:solidFill>
                  <a:schemeClr val="folHlink"/>
                </a:solidFill>
              </a:rPr>
              <a:t>).</a:t>
            </a:r>
          </a:p>
          <a:p>
            <a:r>
              <a:rPr lang="en-US" altLang="en-US" dirty="0"/>
              <a:t>Conservation of matter – understanding that something doesn’t change even though it looks different, shape is not related to quantity</a:t>
            </a:r>
          </a:p>
          <a:p>
            <a:r>
              <a:rPr lang="en-US" altLang="en-US" dirty="0">
                <a:solidFill>
                  <a:schemeClr val="folHlink"/>
                </a:solidFill>
              </a:rPr>
              <a:t>Ex: Are ten coins set in a long line more than ten coins in a pile?</a:t>
            </a:r>
          </a:p>
          <a:p>
            <a:r>
              <a:rPr lang="en-US" altLang="en-US" dirty="0">
                <a:solidFill>
                  <a:schemeClr val="folHlink"/>
                </a:solidFill>
              </a:rPr>
              <a:t>Ex: Is there less water if it is poured into a bigger container?</a:t>
            </a:r>
          </a:p>
          <a:p>
            <a:pPr lvl="1"/>
            <a:endParaRPr lang="en-US" altLang="en-US" dirty="0">
              <a:solidFill>
                <a:schemeClr val="folHlink"/>
              </a:solidFill>
            </a:endParaRPr>
          </a:p>
          <a:p>
            <a:pPr marL="0" indent="0" algn="just">
              <a:buNone/>
            </a:pPr>
            <a:endParaRPr lang="en-US" dirty="0"/>
          </a:p>
          <a:p>
            <a:endParaRPr lang="en-US" dirty="0"/>
          </a:p>
          <a:p>
            <a:pPr algn="just"/>
            <a:endParaRPr lang="en-US" dirty="0" smtClean="0"/>
          </a:p>
          <a:p>
            <a:endParaRPr lang="en-US" dirty="0"/>
          </a:p>
        </p:txBody>
      </p:sp>
    </p:spTree>
    <p:extLst>
      <p:ext uri="{BB962C8B-B14F-4D97-AF65-F5344CB8AC3E}">
        <p14:creationId xmlns:p14="http://schemas.microsoft.com/office/powerpoint/2010/main" val="932437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smtClean="0">
                <a:solidFill>
                  <a:srgbClr val="F3A10D"/>
                </a:solidFill>
              </a:rPr>
              <a:t>Concrete </a:t>
            </a:r>
            <a:r>
              <a:rPr lang="en-US" altLang="en-US" sz="2800" b="1" dirty="0">
                <a:solidFill>
                  <a:srgbClr val="F3A10D"/>
                </a:solidFill>
              </a:rPr>
              <a:t>Operational Stage</a:t>
            </a:r>
            <a:endParaRPr lang="en-US" sz="2800" b="1" dirty="0">
              <a:solidFill>
                <a:srgbClr val="F3A10D"/>
              </a:solidFill>
            </a:endParaRPr>
          </a:p>
        </p:txBody>
      </p:sp>
      <p:sp>
        <p:nvSpPr>
          <p:cNvPr id="3" name="Content Placeholder 2"/>
          <p:cNvSpPr>
            <a:spLocks noGrp="1"/>
          </p:cNvSpPr>
          <p:nvPr>
            <p:ph sz="quarter" idx="13"/>
          </p:nvPr>
        </p:nvSpPr>
        <p:spPr>
          <a:xfrm>
            <a:off x="609600" y="1600200"/>
            <a:ext cx="7924800" cy="4495800"/>
          </a:xfrm>
        </p:spPr>
        <p:txBody>
          <a:bodyPr>
            <a:normAutofit/>
          </a:bodyPr>
          <a:lstStyle/>
          <a:p>
            <a:r>
              <a:rPr lang="en-US" altLang="en-US" dirty="0"/>
              <a:t>From about 7 to about 11</a:t>
            </a:r>
          </a:p>
          <a:p>
            <a:pPr lvl="1"/>
            <a:r>
              <a:rPr lang="en-US" altLang="en-US" dirty="0">
                <a:solidFill>
                  <a:schemeClr val="folHlink"/>
                </a:solidFill>
              </a:rPr>
              <a:t>Abstract reasoning ability &amp; ability to generalize from the concrete increases</a:t>
            </a:r>
          </a:p>
          <a:p>
            <a:pPr lvl="1"/>
            <a:r>
              <a:rPr lang="en-US" altLang="en-US" dirty="0">
                <a:solidFill>
                  <a:schemeClr val="folHlink"/>
                </a:solidFill>
              </a:rPr>
              <a:t>Understands conservation of </a:t>
            </a:r>
            <a:r>
              <a:rPr lang="en-US" altLang="en-US" dirty="0" smtClean="0">
                <a:solidFill>
                  <a:schemeClr val="folHlink"/>
                </a:solidFill>
              </a:rPr>
              <a:t>matter</a:t>
            </a:r>
          </a:p>
          <a:p>
            <a:pPr lvl="1"/>
            <a:r>
              <a:rPr lang="en-US" altLang="en-US" dirty="0" smtClean="0">
                <a:solidFill>
                  <a:schemeClr val="folHlink"/>
                </a:solidFill>
              </a:rPr>
              <a:t>Can understand classes and sub-classes</a:t>
            </a:r>
          </a:p>
          <a:p>
            <a:pPr lvl="1"/>
            <a:r>
              <a:rPr lang="en-US" altLang="en-US" dirty="0" smtClean="0">
                <a:solidFill>
                  <a:schemeClr val="folHlink"/>
                </a:solidFill>
              </a:rPr>
              <a:t>Ex: Animals and dogs</a:t>
            </a:r>
          </a:p>
          <a:p>
            <a:pPr lvl="1"/>
            <a:endParaRPr lang="en-US" altLang="en-US" dirty="0">
              <a:solidFill>
                <a:schemeClr val="folHlink"/>
              </a:solidFill>
            </a:endParaRPr>
          </a:p>
          <a:p>
            <a:pPr marL="0" indent="0" algn="just">
              <a:buNone/>
            </a:pPr>
            <a:endParaRPr lang="en-US" dirty="0"/>
          </a:p>
          <a:p>
            <a:endParaRPr lang="en-US" dirty="0"/>
          </a:p>
        </p:txBody>
      </p:sp>
    </p:spTree>
    <p:extLst>
      <p:ext uri="{BB962C8B-B14F-4D97-AF65-F5344CB8AC3E}">
        <p14:creationId xmlns:p14="http://schemas.microsoft.com/office/powerpoint/2010/main" val="2720571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62609</TotalTime>
  <Words>1617</Words>
  <Application>Microsoft Office PowerPoint</Application>
  <PresentationFormat>On-screen Show (4:3)</PresentationFormat>
  <Paragraphs>173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Horizon</vt:lpstr>
      <vt:lpstr>PowerPoint Presentation</vt:lpstr>
      <vt:lpstr>Piaget (1896 - 1980)</vt:lpstr>
      <vt:lpstr>Piaget: Background</vt:lpstr>
      <vt:lpstr>Piaget &amp; Learning</vt:lpstr>
      <vt:lpstr>Learning &amp; Education</vt:lpstr>
      <vt:lpstr>Stages of Cognitive Development</vt:lpstr>
      <vt:lpstr>Sensorimotor Stage </vt:lpstr>
      <vt:lpstr>Preoperational Stage</vt:lpstr>
      <vt:lpstr>Concrete Operational Stage</vt:lpstr>
      <vt:lpstr>Formal Operations</vt:lpstr>
      <vt:lpstr>… Piaget’s Development</vt:lpstr>
      <vt:lpstr>Piaget &amp; Education</vt:lpstr>
      <vt:lpstr>Problems with Piaget’s Theory</vt:lpstr>
      <vt:lpstr>Cooley and the Looking Glass Self</vt:lpstr>
      <vt:lpstr>The Looking-Glass Self</vt:lpstr>
      <vt:lpstr>A Distorted Glass?</vt:lpstr>
      <vt:lpstr>Who is your most important mirror?</vt:lpstr>
      <vt:lpstr>What is Role Taking? </vt:lpstr>
      <vt:lpstr>Mead’s 3 Stages of Role Taking</vt:lpstr>
      <vt:lpstr>Acting on Principle</vt:lpstr>
      <vt:lpstr>Mead’s Concept of Self= 2 Parts</vt:lpstr>
      <vt:lpstr>Who’s in charge?</vt:lpstr>
      <vt:lpstr>PowerPoint Presentation</vt:lpstr>
      <vt:lpstr>Social Process</vt:lpstr>
      <vt:lpstr>PowerPoint Presentation</vt:lpstr>
      <vt:lpstr>Micro Sociology vs. Macro-sociology </vt:lpstr>
      <vt:lpstr>Key Concepts in Micro-Sociology</vt:lpstr>
      <vt:lpstr>Key Concepts in Micro-Sociology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ok</dc:creator>
  <cp:lastModifiedBy>ok</cp:lastModifiedBy>
  <cp:revision>103</cp:revision>
  <dcterms:created xsi:type="dcterms:W3CDTF">2024-07-25T05:54:34Z</dcterms:created>
  <dcterms:modified xsi:type="dcterms:W3CDTF">2024-10-09T11:47:18Z</dcterms:modified>
</cp:coreProperties>
</file>