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6" r:id="rId2"/>
    <p:sldId id="257" r:id="rId3"/>
    <p:sldId id="272" r:id="rId4"/>
    <p:sldId id="258" r:id="rId5"/>
    <p:sldId id="278" r:id="rId6"/>
    <p:sldId id="259" r:id="rId7"/>
    <p:sldId id="266" r:id="rId8"/>
    <p:sldId id="277" r:id="rId9"/>
    <p:sldId id="260" r:id="rId10"/>
    <p:sldId id="279" r:id="rId11"/>
    <p:sldId id="280" r:id="rId12"/>
    <p:sldId id="261" r:id="rId13"/>
    <p:sldId id="281" r:id="rId14"/>
    <p:sldId id="262" r:id="rId15"/>
    <p:sldId id="276" r:id="rId16"/>
    <p:sldId id="282" r:id="rId17"/>
    <p:sldId id="28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8" d="100"/>
          <a:sy n="98" d="100"/>
        </p:scale>
        <p:origin x="-2004" y="-3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1975BF-5760-4405-B223-99C8AF3CF1C8}" type="datetimeFigureOut">
              <a:rPr lang="en-US" smtClean="0"/>
              <a:t>8/18/2024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A90D80-824E-4550-978E-78DD5F9B8683}" type="slidenum">
              <a:rPr lang="en-US" smtClean="0"/>
              <a:t>‹#›</a:t>
            </a:fld>
            <a:endParaRPr lang="en-US"/>
          </a:p>
        </p:txBody>
      </p:sp>
    </p:spTree>
    <p:extLst>
      <p:ext uri="{BB962C8B-B14F-4D97-AF65-F5344CB8AC3E}">
        <p14:creationId xmlns:p14="http://schemas.microsoft.com/office/powerpoint/2010/main" val="3072760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8AB93A0-B4CB-4C1F-94AC-49037D2C390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B93A0-B4CB-4C1F-94AC-49037D2C390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B93A0-B4CB-4C1F-94AC-49037D2C390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8AB93A0-B4CB-4C1F-94AC-49037D2C390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B93A0-B4CB-4C1F-94AC-49037D2C3900}"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8AB93A0-B4CB-4C1F-94AC-49037D2C390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8AB93A0-B4CB-4C1F-94AC-49037D2C3900}"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B93A0-B4CB-4C1F-94AC-49037D2C3900}"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B93A0-B4CB-4C1F-94AC-49037D2C3900}"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B93A0-B4CB-4C1F-94AC-49037D2C390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B93A0-B4CB-4C1F-94AC-49037D2C3900}"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59FFF-0BDC-400C-AC5A-81FFA71FFA5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48AB93A0-B4CB-4C1F-94AC-49037D2C3900}" type="datetimeFigureOut">
              <a:rPr lang="en-US" smtClean="0"/>
              <a:t>7/25/2024</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FE59FFF-0BDC-400C-AC5A-81FFA71FFA51}"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99845"/>
            <a:ext cx="6858000" cy="6477000"/>
          </a:xfrm>
          <a:prstGeom prst="rect">
            <a:avLst/>
          </a:prstGeom>
        </p:spPr>
      </p:pic>
      <p:sp>
        <p:nvSpPr>
          <p:cNvPr id="7" name="TextBox 6"/>
          <p:cNvSpPr txBox="1"/>
          <p:nvPr/>
        </p:nvSpPr>
        <p:spPr>
          <a:xfrm>
            <a:off x="6400799" y="6092070"/>
            <a:ext cx="2088311" cy="584775"/>
          </a:xfrm>
          <a:prstGeom prst="rect">
            <a:avLst/>
          </a:prstGeom>
          <a:noFill/>
        </p:spPr>
        <p:txBody>
          <a:bodyPr wrap="square" rtlCol="0">
            <a:spAutoFit/>
          </a:bodyPr>
          <a:lstStyle/>
          <a:p>
            <a:r>
              <a:rPr lang="en-US" sz="3200" dirty="0" smtClean="0"/>
              <a:t>Sajid Khan</a:t>
            </a:r>
            <a:endParaRPr lang="en-US" sz="3200" dirty="0"/>
          </a:p>
        </p:txBody>
      </p:sp>
    </p:spTree>
    <p:extLst>
      <p:ext uri="{BB962C8B-B14F-4D97-AF65-F5344CB8AC3E}">
        <p14:creationId xmlns:p14="http://schemas.microsoft.com/office/powerpoint/2010/main" val="3513672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qualitative research</a:t>
            </a:r>
            <a:endParaRPr lang="en-US" dirty="0"/>
          </a:p>
        </p:txBody>
      </p:sp>
      <p:sp>
        <p:nvSpPr>
          <p:cNvPr id="3" name="Content Placeholder 2"/>
          <p:cNvSpPr>
            <a:spLocks noGrp="1"/>
          </p:cNvSpPr>
          <p:nvPr>
            <p:ph sz="quarter" idx="13"/>
          </p:nvPr>
        </p:nvSpPr>
        <p:spPr/>
        <p:txBody>
          <a:bodyPr>
            <a:normAutofit fontScale="92500" lnSpcReduction="10000"/>
          </a:bodyPr>
          <a:lstStyle/>
          <a:p>
            <a:pPr marL="457200" indent="-457200" algn="just">
              <a:buFont typeface="+mj-lt"/>
              <a:buAutoNum type="arabicPeriod" startAt="3"/>
            </a:pPr>
            <a:r>
              <a:rPr lang="en-US" sz="2400" b="1" dirty="0"/>
              <a:t>Grounded theory </a:t>
            </a:r>
            <a:r>
              <a:rPr lang="en-US" sz="2400" b="1" dirty="0"/>
              <a:t>Research </a:t>
            </a:r>
            <a:r>
              <a:rPr lang="en-US" sz="2400" dirty="0"/>
              <a:t>is defined as qualitative naturalistic research in which a </a:t>
            </a:r>
            <a:r>
              <a:rPr lang="en-US" sz="2400" dirty="0"/>
              <a:t>theory is </a:t>
            </a:r>
            <a:r>
              <a:rPr lang="en-US" sz="2400" dirty="0"/>
              <a:t>derived through the analysis of </a:t>
            </a:r>
            <a:r>
              <a:rPr lang="en-US" sz="2400" dirty="0"/>
              <a:t>data. </a:t>
            </a:r>
            <a:r>
              <a:rPr lang="en-US" sz="2400" dirty="0"/>
              <a:t>For example, a company with a high attrition rate that has not done any research on this area before may choose grounded theory to understand key reasons why people choose to </a:t>
            </a:r>
            <a:r>
              <a:rPr lang="en-US" sz="2400" dirty="0" smtClean="0"/>
              <a:t>leave.</a:t>
            </a:r>
            <a:r>
              <a:rPr lang="en-US" sz="1800" dirty="0"/>
              <a:t> </a:t>
            </a:r>
            <a:endParaRPr lang="en-US" sz="1800" dirty="0"/>
          </a:p>
          <a:p>
            <a:pPr marL="457200" indent="-457200" algn="just">
              <a:buFont typeface="+mj-lt"/>
              <a:buAutoNum type="arabicPeriod" startAt="3"/>
            </a:pPr>
            <a:r>
              <a:rPr lang="en-US" sz="2400" b="1" dirty="0"/>
              <a:t>Historical </a:t>
            </a:r>
            <a:r>
              <a:rPr lang="en-US" sz="2400" b="1" dirty="0" smtClean="0"/>
              <a:t>Research </a:t>
            </a:r>
            <a:r>
              <a:rPr lang="en-US" sz="2400" b="1" dirty="0"/>
              <a:t>is</a:t>
            </a:r>
            <a:r>
              <a:rPr lang="en-US" sz="2400" dirty="0"/>
              <a:t> </a:t>
            </a:r>
            <a:r>
              <a:rPr lang="en-US" sz="2400" b="1" dirty="0"/>
              <a:t>defined</a:t>
            </a:r>
            <a:r>
              <a:rPr lang="en-US" sz="2400" dirty="0"/>
              <a:t> as the process of investigating past events systematically </a:t>
            </a:r>
            <a:r>
              <a:rPr lang="en-US" sz="2400" dirty="0" smtClean="0"/>
              <a:t>to provide </a:t>
            </a:r>
            <a:r>
              <a:rPr lang="en-US" sz="2400" dirty="0"/>
              <a:t>an account of happenings in the past. The most commonly </a:t>
            </a:r>
            <a:r>
              <a:rPr lang="en-US" sz="2400" dirty="0" smtClean="0"/>
              <a:t>recognized </a:t>
            </a:r>
            <a:r>
              <a:rPr lang="en-US" sz="2400" dirty="0"/>
              <a:t>historical methodologies include: </a:t>
            </a:r>
            <a:r>
              <a:rPr lang="en-US" sz="2400" dirty="0" err="1"/>
              <a:t>Palaeography</a:t>
            </a:r>
            <a:r>
              <a:rPr lang="en-US" sz="2400" dirty="0"/>
              <a:t> (study of historical handwriting), </a:t>
            </a:r>
            <a:r>
              <a:rPr lang="en-US" sz="2400" dirty="0" err="1"/>
              <a:t>diplomatics</a:t>
            </a:r>
            <a:r>
              <a:rPr lang="en-US" sz="2400" dirty="0"/>
              <a:t>, the study of documents, records and archives, chronology (establishing the dates of past events), the study of publications, epigraphy (study of ancient inscriptions).</a:t>
            </a:r>
            <a:endParaRPr lang="en-US" sz="2400" b="1" dirty="0"/>
          </a:p>
          <a:p>
            <a:endParaRPr lang="en-US" dirty="0"/>
          </a:p>
        </p:txBody>
      </p:sp>
    </p:spTree>
    <p:extLst>
      <p:ext uri="{BB962C8B-B14F-4D97-AF65-F5344CB8AC3E}">
        <p14:creationId xmlns:p14="http://schemas.microsoft.com/office/powerpoint/2010/main" val="2270262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562"/>
            <a:ext cx="7924800" cy="1143000"/>
          </a:xfrm>
        </p:spPr>
        <p:txBody>
          <a:bodyPr/>
          <a:lstStyle/>
          <a:p>
            <a:r>
              <a:rPr lang="en-US" b="1" dirty="0"/>
              <a:t>Types of qualitative research</a:t>
            </a:r>
            <a:endParaRPr lang="en-US" dirty="0"/>
          </a:p>
        </p:txBody>
      </p:sp>
      <p:sp>
        <p:nvSpPr>
          <p:cNvPr id="3" name="Content Placeholder 2"/>
          <p:cNvSpPr>
            <a:spLocks noGrp="1"/>
          </p:cNvSpPr>
          <p:nvPr>
            <p:ph sz="quarter" idx="13"/>
          </p:nvPr>
        </p:nvSpPr>
        <p:spPr>
          <a:xfrm>
            <a:off x="609600" y="1371600"/>
            <a:ext cx="8077200" cy="4953000"/>
          </a:xfrm>
        </p:spPr>
        <p:txBody>
          <a:bodyPr>
            <a:normAutofit fontScale="92500"/>
          </a:bodyPr>
          <a:lstStyle/>
          <a:p>
            <a:pPr marL="457200" indent="-457200" algn="justLow">
              <a:buFont typeface="+mj-lt"/>
              <a:buAutoNum type="arabicPeriod" startAt="5"/>
            </a:pPr>
            <a:r>
              <a:rPr lang="en-US" sz="2200" b="1" dirty="0"/>
              <a:t>Case Study </a:t>
            </a:r>
            <a:r>
              <a:rPr lang="en-US" sz="2200" b="1" dirty="0" smtClean="0"/>
              <a:t>Research </a:t>
            </a:r>
            <a:r>
              <a:rPr lang="en-US" sz="2200" dirty="0"/>
              <a:t>to an in-depth, detailed study of an individual or a small group of individuals. For example, case studies in medicine may focus on an individual patient or ailment; case studies in business might cover a particular firm's strategy or a broader market.</a:t>
            </a:r>
          </a:p>
          <a:p>
            <a:pPr marL="457200" indent="-457200" algn="just">
              <a:buFont typeface="+mj-lt"/>
              <a:buAutoNum type="arabicPeriod" startAt="5"/>
            </a:pPr>
            <a:r>
              <a:rPr lang="en-US" sz="2200" b="1" dirty="0"/>
              <a:t>Action </a:t>
            </a:r>
            <a:r>
              <a:rPr lang="en-US" sz="2200" b="1" dirty="0" smtClean="0"/>
              <a:t>Research </a:t>
            </a:r>
            <a:r>
              <a:rPr lang="en-US" sz="2400" dirty="0"/>
              <a:t>is a research method that aims to simultaneously investigate and solve an issue. In other words, as its name suggests, action research conducts research and takes action at the same time</a:t>
            </a:r>
            <a:r>
              <a:rPr lang="en-US" sz="2400" dirty="0"/>
              <a:t>. As part of an initiative to improve school facilities for students with disabilities, an action research plan had wheelchair-using students time their travel between various points on school grounds. After gathering the data, students provided input on where ramps or other accessibility measures would be most effective, and these suggestions were submitted to school administrators.</a:t>
            </a:r>
            <a:endParaRPr lang="en-US" sz="2200" b="1" dirty="0"/>
          </a:p>
          <a:p>
            <a:endParaRPr lang="en-US" dirty="0"/>
          </a:p>
        </p:txBody>
      </p:sp>
    </p:spTree>
    <p:extLst>
      <p:ext uri="{BB962C8B-B14F-4D97-AF65-F5344CB8AC3E}">
        <p14:creationId xmlns:p14="http://schemas.microsoft.com/office/powerpoint/2010/main" val="932437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quantitative Research</a:t>
            </a:r>
            <a:endParaRPr lang="en-US" b="1" dirty="0"/>
          </a:p>
        </p:txBody>
      </p:sp>
      <p:sp>
        <p:nvSpPr>
          <p:cNvPr id="3" name="Content Placeholder 2"/>
          <p:cNvSpPr>
            <a:spLocks noGrp="1"/>
          </p:cNvSpPr>
          <p:nvPr>
            <p:ph sz="quarter" idx="13"/>
          </p:nvPr>
        </p:nvSpPr>
        <p:spPr>
          <a:xfrm>
            <a:off x="609600" y="1828800"/>
            <a:ext cx="7924800" cy="4114800"/>
          </a:xfrm>
        </p:spPr>
        <p:txBody>
          <a:bodyPr>
            <a:normAutofit/>
          </a:bodyPr>
          <a:lstStyle/>
          <a:p>
            <a:pPr marL="457200" indent="-457200">
              <a:buFont typeface="+mj-lt"/>
              <a:buAutoNum type="arabicPeriod"/>
            </a:pPr>
            <a:r>
              <a:rPr lang="en-US" sz="2400" b="1" dirty="0"/>
              <a:t>Survey </a:t>
            </a:r>
            <a:r>
              <a:rPr lang="en-US" sz="2400" b="1" dirty="0" smtClean="0"/>
              <a:t>Research</a:t>
            </a:r>
            <a:r>
              <a:rPr lang="en-US" sz="2400" dirty="0" smtClean="0"/>
              <a:t> is the </a:t>
            </a:r>
            <a:r>
              <a:rPr lang="en-US" sz="2400" dirty="0"/>
              <a:t>collection of information from a sample of individuals through their responses to </a:t>
            </a:r>
            <a:r>
              <a:rPr lang="en-US" sz="2400" dirty="0" smtClean="0"/>
              <a:t>questions‘. </a:t>
            </a:r>
            <a:endParaRPr lang="en-US" sz="2400" dirty="0"/>
          </a:p>
          <a:p>
            <a:pPr marL="457200" indent="-457200">
              <a:buFont typeface="+mj-lt"/>
              <a:buAutoNum type="arabicPeriod"/>
            </a:pPr>
            <a:r>
              <a:rPr lang="en-US" sz="2400" b="1" dirty="0"/>
              <a:t>Descriptive </a:t>
            </a:r>
            <a:r>
              <a:rPr lang="en-US" sz="2400" b="1" dirty="0" smtClean="0"/>
              <a:t>Research </a:t>
            </a:r>
            <a:r>
              <a:rPr lang="en-US" sz="2400" dirty="0" smtClean="0"/>
              <a:t>is a method </a:t>
            </a:r>
            <a:r>
              <a:rPr lang="en-US" sz="2400" dirty="0"/>
              <a:t>that describes the characteristics of the population or phenomenon that is being studied. This methodology focuses more on the “what” of the research subject rather than the “why” of the research subject.</a:t>
            </a:r>
            <a:endParaRPr lang="en-US" sz="2400" dirty="0"/>
          </a:p>
          <a:p>
            <a:pPr marL="457200" indent="-457200">
              <a:buFont typeface="+mj-lt"/>
              <a:buAutoNum type="arabicPeriod"/>
            </a:pPr>
            <a:r>
              <a:rPr lang="en-US" sz="2400" b="1" dirty="0"/>
              <a:t>Correlational </a:t>
            </a:r>
            <a:r>
              <a:rPr lang="en-US" sz="2400" b="1" dirty="0" smtClean="0"/>
              <a:t>Research </a:t>
            </a:r>
            <a:r>
              <a:rPr lang="en-US" sz="2400" dirty="0"/>
              <a:t>investigates relationships between two variables (or more) without the researcher controlling or manipulating any of them. It's a non-experimental type of quantitative research</a:t>
            </a:r>
            <a:r>
              <a:rPr lang="en-US" sz="2400" dirty="0" smtClean="0"/>
              <a:t>.</a:t>
            </a:r>
            <a:endParaRPr lang="en-US" sz="2400" dirty="0"/>
          </a:p>
        </p:txBody>
      </p:sp>
    </p:spTree>
    <p:extLst>
      <p:ext uri="{BB962C8B-B14F-4D97-AF65-F5344CB8AC3E}">
        <p14:creationId xmlns:p14="http://schemas.microsoft.com/office/powerpoint/2010/main" val="362624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quantitative Research</a:t>
            </a:r>
            <a:endParaRPr lang="en-US" dirty="0"/>
          </a:p>
        </p:txBody>
      </p:sp>
      <p:sp>
        <p:nvSpPr>
          <p:cNvPr id="3" name="Content Placeholder 2"/>
          <p:cNvSpPr>
            <a:spLocks noGrp="1"/>
          </p:cNvSpPr>
          <p:nvPr>
            <p:ph sz="quarter" idx="13"/>
          </p:nvPr>
        </p:nvSpPr>
        <p:spPr/>
        <p:txBody>
          <a:bodyPr/>
          <a:lstStyle/>
          <a:p>
            <a:pPr marL="457200" indent="-457200">
              <a:buFont typeface="+mj-lt"/>
              <a:buAutoNum type="arabicPeriod" startAt="4"/>
            </a:pPr>
            <a:r>
              <a:rPr lang="en-US" sz="1800" dirty="0"/>
              <a:t>Quasi-experimental </a:t>
            </a:r>
            <a:r>
              <a:rPr lang="en-US" sz="1800" dirty="0" smtClean="0"/>
              <a:t>Research </a:t>
            </a:r>
            <a:r>
              <a:rPr lang="en-US" sz="1800" dirty="0"/>
              <a:t> aims to establish a cause-and-effect relationship between an independent and dependent variable. However, unlike a true experiment, a quasi-experiment does not rely on random assignment. Instead, subjects are assigned to groups based on non-random criteria.</a:t>
            </a:r>
            <a:endParaRPr lang="en-US" sz="1800" dirty="0"/>
          </a:p>
          <a:p>
            <a:pPr marL="457200" indent="-457200">
              <a:buFont typeface="+mj-lt"/>
              <a:buAutoNum type="arabicPeriod" startAt="4"/>
            </a:pPr>
            <a:r>
              <a:rPr lang="en-US" sz="1800" dirty="0"/>
              <a:t>Experimental </a:t>
            </a:r>
            <a:r>
              <a:rPr lang="en-US" sz="1800" dirty="0" smtClean="0"/>
              <a:t>Research refers </a:t>
            </a:r>
            <a:r>
              <a:rPr lang="en-US" sz="1800" dirty="0"/>
              <a:t>to research where the researcher manipulates the variable to come to an conclusion or finding and it is difficult to do in social sciences due to manipulating variables. It is useful in finding out the cause effect of a casual relationship and correlation.</a:t>
            </a:r>
            <a:endParaRPr lang="en-US" sz="1800" dirty="0"/>
          </a:p>
          <a:p>
            <a:r>
              <a:rPr lang="en-US" dirty="0"/>
              <a:t>The main difference between experimental and quasi-experimental research lies in the distribution of respondents into groups. In experimental research, distribution of respondents into groups is randomized to reduce bias. In quasi-experiments, such a random distribution is not possible. </a:t>
            </a:r>
            <a:endParaRPr lang="en-US" dirty="0"/>
          </a:p>
        </p:txBody>
      </p:sp>
    </p:spTree>
    <p:extLst>
      <p:ext uri="{BB962C8B-B14F-4D97-AF65-F5344CB8AC3E}">
        <p14:creationId xmlns:p14="http://schemas.microsoft.com/office/powerpoint/2010/main" val="280198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33400" y="457200"/>
            <a:ext cx="7673502" cy="63396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667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8"/>
            <a:ext cx="7924800" cy="1143000"/>
          </a:xfrm>
        </p:spPr>
        <p:txBody>
          <a:bodyPr/>
          <a:lstStyle/>
          <a:p>
            <a:r>
              <a:rPr lang="en-US" b="1" dirty="0" smtClean="0"/>
              <a:t>Reliability Vs. Validity </a:t>
            </a:r>
            <a:endParaRPr lang="en-US" dirty="0"/>
          </a:p>
        </p:txBody>
      </p:sp>
      <p:pic>
        <p:nvPicPr>
          <p:cNvPr id="7170"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192142" cy="502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878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85800" y="1143000"/>
            <a:ext cx="7924800" cy="4724400"/>
          </a:xfrm>
        </p:spPr>
        <p:txBody>
          <a:bodyPr>
            <a:normAutofit/>
          </a:bodyPr>
          <a:lstStyle/>
          <a:p>
            <a:pPr algn="just"/>
            <a:r>
              <a:rPr lang="en-US" sz="2000" dirty="0"/>
              <a:t>Statistics is a field of mathematics that pertains to data analysis. Statistical methods and equations can be applied to a data set in order to analyze and interpret results, explain variations in the data, or predict future data. </a:t>
            </a:r>
            <a:endParaRPr lang="en-US" sz="2000" dirty="0" smtClean="0"/>
          </a:p>
          <a:p>
            <a:pPr marL="457200" indent="-457200" algn="just">
              <a:buFont typeface="+mj-lt"/>
              <a:buAutoNum type="arabicPeriod"/>
            </a:pPr>
            <a:r>
              <a:rPr lang="en-US" sz="2000" dirty="0" smtClean="0"/>
              <a:t>Mean</a:t>
            </a:r>
            <a:r>
              <a:rPr lang="en-US" sz="2000" dirty="0"/>
              <a:t>, which is also known as the average, is the total sum of values in a sample divided by the number of values in your sample</a:t>
            </a:r>
            <a:r>
              <a:rPr lang="en-US" sz="2000" dirty="0" smtClean="0"/>
              <a:t>. </a:t>
            </a:r>
            <a:r>
              <a:rPr lang="en-US" sz="2000" dirty="0"/>
              <a:t>The mean is calculated by summing all the values in a dataset and dividing by the total number of values</a:t>
            </a:r>
            <a:r>
              <a:rPr lang="en-US" sz="2000" dirty="0" smtClean="0"/>
              <a:t>. For example, </a:t>
            </a:r>
            <a:r>
              <a:rPr lang="en-US" sz="2000" dirty="0"/>
              <a:t>add all the numbers together (3 + 11 + 4 + 6 + 8 + 9 + 6 = 47). Then you divide the total sum by the number of scores used (47 / 7 = 6.7). </a:t>
            </a:r>
            <a:endParaRPr lang="en-US" sz="2000" dirty="0" smtClean="0"/>
          </a:p>
          <a:p>
            <a:pPr marL="457200" indent="-457200">
              <a:buFont typeface="+mj-lt"/>
              <a:buAutoNum type="arabicPeriod"/>
            </a:pPr>
            <a:r>
              <a:rPr lang="en-US" sz="2000" dirty="0" smtClean="0"/>
              <a:t>Median, is</a:t>
            </a:r>
            <a:r>
              <a:rPr lang="en-US" sz="2000" dirty="0"/>
              <a:t> the middle point in a dataset—half of the data points are smaller than the median and half of the data points are larger. To find the median: Arrange the data points from smallest to largest. If the number of data points is odd, the median is the middle data point in the list.</a:t>
            </a:r>
            <a:endParaRPr lang="en-US" sz="2000" dirty="0" smtClean="0"/>
          </a:p>
          <a:p>
            <a:endParaRPr lang="en-US" sz="2000" dirty="0"/>
          </a:p>
        </p:txBody>
      </p:sp>
      <p:sp>
        <p:nvSpPr>
          <p:cNvPr id="5" name="Title 1"/>
          <p:cNvSpPr txBox="1">
            <a:spLocks/>
          </p:cNvSpPr>
          <p:nvPr/>
        </p:nvSpPr>
        <p:spPr>
          <a:xfrm>
            <a:off x="685800" y="0"/>
            <a:ext cx="7924800" cy="990600"/>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t>Basic statistics </a:t>
            </a:r>
            <a:endParaRPr lang="en-US" dirty="0"/>
          </a:p>
        </p:txBody>
      </p:sp>
    </p:spTree>
    <p:extLst>
      <p:ext uri="{BB962C8B-B14F-4D97-AF65-F5344CB8AC3E}">
        <p14:creationId xmlns:p14="http://schemas.microsoft.com/office/powerpoint/2010/main" val="357372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970"/>
            <a:ext cx="7924800" cy="1143000"/>
          </a:xfrm>
        </p:spPr>
        <p:txBody>
          <a:bodyPr/>
          <a:lstStyle/>
          <a:p>
            <a:r>
              <a:rPr lang="en-US" dirty="0" smtClean="0"/>
              <a:t>Basic Statistics</a:t>
            </a:r>
            <a:endParaRPr lang="en-US" dirty="0"/>
          </a:p>
        </p:txBody>
      </p:sp>
      <p:sp>
        <p:nvSpPr>
          <p:cNvPr id="3" name="Content Placeholder 2"/>
          <p:cNvSpPr>
            <a:spLocks noGrp="1"/>
          </p:cNvSpPr>
          <p:nvPr>
            <p:ph sz="quarter" idx="13"/>
          </p:nvPr>
        </p:nvSpPr>
        <p:spPr/>
        <p:txBody>
          <a:bodyPr/>
          <a:lstStyle/>
          <a:p>
            <a:pPr marL="457200" indent="-457200">
              <a:buFont typeface="+mj-lt"/>
              <a:buAutoNum type="arabicPeriod" startAt="3"/>
            </a:pPr>
            <a:r>
              <a:rPr lang="en-US" sz="1800" dirty="0" smtClean="0"/>
              <a:t>Mode refers </a:t>
            </a:r>
            <a:r>
              <a:rPr lang="en-US" sz="1800" dirty="0"/>
              <a:t>to the most frequently occurring number found in a group of numbers. The mode is determined by collecting data to count the frequency of each result. The result with the highest count of occurrences is known as the mode of the set, which is also commonly referred to as the modal value.</a:t>
            </a:r>
            <a:endParaRPr lang="en-US" sz="1800" dirty="0"/>
          </a:p>
          <a:p>
            <a:pPr marL="457200" indent="-457200">
              <a:buFont typeface="+mj-lt"/>
              <a:buAutoNum type="arabicPeriod" startAt="3"/>
            </a:pPr>
            <a:r>
              <a:rPr lang="en-US" sz="1800" dirty="0"/>
              <a:t>Range, which is the difference between the largest and smallest value in the data set, describes how well the central tendency represents the data. If the range is large, the central tendency is not as representative of the data as it would be if the range was small</a:t>
            </a:r>
            <a:r>
              <a:rPr lang="en-US" sz="1800" dirty="0" smtClean="0"/>
              <a:t>.</a:t>
            </a:r>
          </a:p>
          <a:p>
            <a:pPr marL="457200" indent="-457200">
              <a:buFont typeface="+mj-lt"/>
              <a:buAutoNum type="arabicPeriod" startAt="3"/>
            </a:pPr>
            <a:r>
              <a:rPr lang="en-US" sz="1800" dirty="0"/>
              <a:t>The standard deviation is the average amount of variability in your dataset. It tells you, on average, how far each value lies from the mean. A high standard deviation means that values are generally far from the mean, while a low standard deviation indicates that values are clustered close to the mean.</a:t>
            </a:r>
            <a:endParaRPr lang="en-US" dirty="0"/>
          </a:p>
        </p:txBody>
      </p:sp>
    </p:spTree>
    <p:extLst>
      <p:ext uri="{BB962C8B-B14F-4D97-AF65-F5344CB8AC3E}">
        <p14:creationId xmlns:p14="http://schemas.microsoft.com/office/powerpoint/2010/main" val="84954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normAutofit/>
          </a:bodyPr>
          <a:lstStyle/>
          <a:p>
            <a:r>
              <a:rPr lang="en-US" sz="4400" b="1" dirty="0" smtClean="0"/>
              <a:t>Introduction</a:t>
            </a:r>
            <a:endParaRPr lang="en-US" sz="4400" b="1" dirty="0"/>
          </a:p>
        </p:txBody>
      </p:sp>
      <p:sp>
        <p:nvSpPr>
          <p:cNvPr id="3" name="Content Placeholder 2"/>
          <p:cNvSpPr>
            <a:spLocks noGrp="1"/>
          </p:cNvSpPr>
          <p:nvPr>
            <p:ph sz="quarter" idx="13"/>
          </p:nvPr>
        </p:nvSpPr>
        <p:spPr>
          <a:xfrm>
            <a:off x="533400" y="1371600"/>
            <a:ext cx="8153400" cy="5257800"/>
          </a:xfrm>
        </p:spPr>
        <p:txBody>
          <a:bodyPr>
            <a:normAutofit/>
          </a:bodyPr>
          <a:lstStyle/>
          <a:p>
            <a:pPr algn="just"/>
            <a:r>
              <a:rPr lang="en-US" sz="1900" dirty="0"/>
              <a:t>The word "research" is derived from the Middle French term "</a:t>
            </a:r>
            <a:r>
              <a:rPr lang="en-US" sz="1900" dirty="0" err="1"/>
              <a:t>recherche</a:t>
            </a:r>
            <a:r>
              <a:rPr lang="en-US" sz="1900" dirty="0"/>
              <a:t>," which means "to go about seeking." This term originates from the Old French word "</a:t>
            </a:r>
            <a:r>
              <a:rPr lang="en-US" sz="1900" dirty="0" err="1"/>
              <a:t>recerchier</a:t>
            </a:r>
            <a:r>
              <a:rPr lang="en-US" sz="1900" dirty="0"/>
              <a:t>," a compound of "re-" (expressing intensive force) and "</a:t>
            </a:r>
            <a:r>
              <a:rPr lang="en-US" sz="1900" dirty="0" err="1"/>
              <a:t>cerchier</a:t>
            </a:r>
            <a:r>
              <a:rPr lang="en-US" sz="1900" dirty="0"/>
              <a:t>" or "</a:t>
            </a:r>
            <a:r>
              <a:rPr lang="en-US" sz="1900" dirty="0" err="1"/>
              <a:t>sercher</a:t>
            </a:r>
            <a:r>
              <a:rPr lang="en-US" sz="1900" dirty="0"/>
              <a:t>," meaning "to search." The earliest recorded use of the term dates back to 1577.</a:t>
            </a:r>
          </a:p>
          <a:p>
            <a:pPr algn="just"/>
            <a:r>
              <a:rPr lang="en-US" sz="1900" dirty="0"/>
              <a:t>Research can be defined as the pursuit of knowledge or any systematic investigation aimed at establishing facts. It involves the creation of new knowledge and/or the innovative application of existing knowledge to generate new concepts, methodologies, and understandings. This may include the synthesis and analysis of previous research, leading to novel and creative outcomes.</a:t>
            </a:r>
          </a:p>
          <a:p>
            <a:pPr algn="just"/>
            <a:r>
              <a:rPr lang="en-US" sz="1900" dirty="0"/>
              <a:t>Scientific research drives progress across various fields of life. New products, facts, concepts, and methods are continually discovered due to significant and ever-increasing research in the physical, biological, social, and psychological domains.</a:t>
            </a:r>
          </a:p>
          <a:p>
            <a:endParaRPr lang="en-US" dirty="0"/>
          </a:p>
          <a:p>
            <a:pPr marL="137160" indent="0">
              <a:buNone/>
            </a:pPr>
            <a:endParaRPr lang="en-US" dirty="0" smtClean="0"/>
          </a:p>
        </p:txBody>
      </p:sp>
    </p:spTree>
    <p:extLst>
      <p:ext uri="{BB962C8B-B14F-4D97-AF65-F5344CB8AC3E}">
        <p14:creationId xmlns:p14="http://schemas.microsoft.com/office/powerpoint/2010/main" val="774285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Research</a:t>
            </a:r>
          </a:p>
        </p:txBody>
      </p:sp>
      <p:sp>
        <p:nvSpPr>
          <p:cNvPr id="3" name="Content Placeholder 2"/>
          <p:cNvSpPr>
            <a:spLocks noGrp="1"/>
          </p:cNvSpPr>
          <p:nvPr>
            <p:ph sz="quarter" idx="13"/>
          </p:nvPr>
        </p:nvSpPr>
        <p:spPr/>
        <p:txBody>
          <a:bodyPr>
            <a:normAutofit/>
          </a:bodyPr>
          <a:lstStyle/>
          <a:p>
            <a:pPr marL="457200" indent="-457200">
              <a:buFont typeface="+mj-lt"/>
              <a:buAutoNum type="arabicPeriod"/>
            </a:pPr>
            <a:r>
              <a:rPr lang="en-US" sz="2000" b="1" dirty="0">
                <a:latin typeface="Cambria" panose="02040503050406030204" pitchFamily="18" charset="0"/>
                <a:ea typeface="Cambria" panose="02040503050406030204" pitchFamily="18" charset="0"/>
              </a:rPr>
              <a:t>Systematic</a:t>
            </a:r>
            <a:r>
              <a:rPr lang="en-US" sz="2000" dirty="0">
                <a:latin typeface="Cambria" panose="02040503050406030204" pitchFamily="18" charset="0"/>
                <a:ea typeface="Cambria" panose="02040503050406030204" pitchFamily="18" charset="0"/>
              </a:rPr>
              <a:t>: Research follows a structured, step-by-step process to ensure comprehensive coverage and logical progression.</a:t>
            </a:r>
          </a:p>
          <a:p>
            <a:pPr marL="457200" indent="-457200">
              <a:buFont typeface="+mj-lt"/>
              <a:buAutoNum type="arabicPeriod"/>
            </a:pPr>
            <a:r>
              <a:rPr lang="en-US" sz="2000" b="1" dirty="0">
                <a:latin typeface="Cambria" panose="02040503050406030204" pitchFamily="18" charset="0"/>
                <a:ea typeface="Cambria" panose="02040503050406030204" pitchFamily="18" charset="0"/>
              </a:rPr>
              <a:t>Logical</a:t>
            </a:r>
            <a:r>
              <a:rPr lang="en-US" sz="2000" dirty="0">
                <a:latin typeface="Cambria" panose="02040503050406030204" pitchFamily="18" charset="0"/>
                <a:ea typeface="Cambria" panose="02040503050406030204" pitchFamily="18" charset="0"/>
              </a:rPr>
              <a:t>: Conclusions are drawn based on sound reasoning and supported by evidence, ensuring coherence and consistency.</a:t>
            </a:r>
          </a:p>
          <a:p>
            <a:pPr marL="457200" indent="-457200">
              <a:buFont typeface="+mj-lt"/>
              <a:buAutoNum type="arabicPeriod"/>
            </a:pPr>
            <a:r>
              <a:rPr lang="en-US" sz="2000" b="1" dirty="0">
                <a:latin typeface="Cambria" panose="02040503050406030204" pitchFamily="18" charset="0"/>
                <a:ea typeface="Cambria" panose="02040503050406030204" pitchFamily="18" charset="0"/>
              </a:rPr>
              <a:t>Empirical</a:t>
            </a:r>
            <a:r>
              <a:rPr lang="en-US" sz="2000" dirty="0">
                <a:latin typeface="Cambria" panose="02040503050406030204" pitchFamily="18" charset="0"/>
                <a:ea typeface="Cambria" panose="02040503050406030204" pitchFamily="18" charset="0"/>
              </a:rPr>
              <a:t>: Data collection is based on observation or experimentation, providing a solid foundation for conclusions.</a:t>
            </a:r>
          </a:p>
          <a:p>
            <a:pPr marL="457200" indent="-457200">
              <a:buFont typeface="+mj-lt"/>
              <a:buAutoNum type="arabicPeriod"/>
            </a:pPr>
            <a:r>
              <a:rPr lang="en-US" sz="2000" b="1" dirty="0">
                <a:latin typeface="Cambria" panose="02040503050406030204" pitchFamily="18" charset="0"/>
                <a:ea typeface="Cambria" panose="02040503050406030204" pitchFamily="18" charset="0"/>
              </a:rPr>
              <a:t>Reductive</a:t>
            </a:r>
            <a:r>
              <a:rPr lang="en-US" sz="2000" dirty="0">
                <a:latin typeface="Cambria" panose="02040503050406030204" pitchFamily="18" charset="0"/>
                <a:ea typeface="Cambria" panose="02040503050406030204" pitchFamily="18" charset="0"/>
              </a:rPr>
              <a:t>: Complex phenomena are broken down into simpler components for detailed analysis and understanding.</a:t>
            </a:r>
          </a:p>
          <a:p>
            <a:pPr marL="457200" indent="-457200">
              <a:buFont typeface="+mj-lt"/>
              <a:buAutoNum type="arabicPeriod"/>
            </a:pPr>
            <a:r>
              <a:rPr lang="en-US" sz="2000" b="1" dirty="0">
                <a:latin typeface="Cambria" panose="02040503050406030204" pitchFamily="18" charset="0"/>
                <a:ea typeface="Cambria" panose="02040503050406030204" pitchFamily="18" charset="0"/>
              </a:rPr>
              <a:t>Replicable</a:t>
            </a:r>
            <a:r>
              <a:rPr lang="en-US" sz="2000" dirty="0">
                <a:latin typeface="Cambria" panose="02040503050406030204" pitchFamily="18" charset="0"/>
                <a:ea typeface="Cambria" panose="02040503050406030204" pitchFamily="18" charset="0"/>
              </a:rPr>
              <a:t>: Research methods are designed so that other researchers can reproduce the study to verify results and findings.</a:t>
            </a:r>
          </a:p>
          <a:p>
            <a:endParaRPr lang="en-US" dirty="0"/>
          </a:p>
        </p:txBody>
      </p:sp>
    </p:spTree>
    <p:extLst>
      <p:ext uri="{BB962C8B-B14F-4D97-AF65-F5344CB8AC3E}">
        <p14:creationId xmlns:p14="http://schemas.microsoft.com/office/powerpoint/2010/main" val="107006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Research Methods</a:t>
            </a:r>
            <a:endParaRPr lang="en-US" b="1" dirty="0"/>
          </a:p>
        </p:txBody>
      </p:sp>
      <p:sp>
        <p:nvSpPr>
          <p:cNvPr id="3" name="Content Placeholder 2"/>
          <p:cNvSpPr>
            <a:spLocks noGrp="1"/>
          </p:cNvSpPr>
          <p:nvPr>
            <p:ph sz="quarter" idx="13"/>
          </p:nvPr>
        </p:nvSpPr>
        <p:spPr/>
        <p:txBody>
          <a:bodyPr>
            <a:normAutofit fontScale="92500" lnSpcReduction="10000"/>
          </a:bodyPr>
          <a:lstStyle/>
          <a:p>
            <a:pPr algn="just"/>
            <a:r>
              <a:rPr lang="en-US" sz="2400" b="1" dirty="0"/>
              <a:t>Research methods</a:t>
            </a:r>
            <a:r>
              <a:rPr lang="en-US" sz="2400" dirty="0"/>
              <a:t> refer to the strategies, processes, or techniques employed in the collection of data or evidence, aimed at uncovering new information or enhancing understanding of a topic. These methods encompass specific procedures for gathering and analyzing data and are fundamental to conducting research on a subject or topic.</a:t>
            </a:r>
          </a:p>
          <a:p>
            <a:pPr algn="just"/>
            <a:r>
              <a:rPr lang="en-US" sz="2400" dirty="0"/>
              <a:t>Research methods involve various tools and techniques, such as experiments, tests, surveys, case studies, questionnaires, </a:t>
            </a:r>
            <a:r>
              <a:rPr lang="en-US" sz="2400" dirty="0" smtClean="0"/>
              <a:t>interviews, focus groups and </a:t>
            </a:r>
            <a:r>
              <a:rPr lang="en-US" sz="2400" dirty="0"/>
              <a:t>observations, which are used to address and solve research problems. They include both qualitative and quantitative approaches, guiding the overall research process from data collection to analysis</a:t>
            </a:r>
            <a:r>
              <a:rPr lang="en-US" sz="2400" dirty="0" smtClean="0"/>
              <a:t>.</a:t>
            </a:r>
            <a:endParaRPr lang="en-US" sz="2400" dirty="0"/>
          </a:p>
        </p:txBody>
      </p:sp>
    </p:spTree>
    <p:extLst>
      <p:ext uri="{BB962C8B-B14F-4D97-AF65-F5344CB8AC3E}">
        <p14:creationId xmlns:p14="http://schemas.microsoft.com/office/powerpoint/2010/main" val="22484556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924800" cy="1143000"/>
          </a:xfrm>
        </p:spPr>
        <p:txBody>
          <a:bodyPr/>
          <a:lstStyle/>
          <a:p>
            <a:r>
              <a:rPr lang="en-US" dirty="0" smtClean="0"/>
              <a:t>Types of research</a:t>
            </a:r>
            <a:endParaRPr lang="en-US" dirty="0"/>
          </a:p>
        </p:txBody>
      </p:sp>
      <p:sp>
        <p:nvSpPr>
          <p:cNvPr id="3" name="Content Placeholder 2"/>
          <p:cNvSpPr>
            <a:spLocks noGrp="1"/>
          </p:cNvSpPr>
          <p:nvPr>
            <p:ph sz="quarter" idx="13"/>
          </p:nvPr>
        </p:nvSpPr>
        <p:spPr>
          <a:xfrm>
            <a:off x="381000" y="990600"/>
            <a:ext cx="8153400" cy="5105400"/>
          </a:xfrm>
        </p:spPr>
        <p:txBody>
          <a:bodyPr>
            <a:normAutofit/>
          </a:bodyPr>
          <a:lstStyle/>
          <a:p>
            <a:pPr algn="just">
              <a:buFont typeface="+mj-lt"/>
              <a:buAutoNum type="arabicPeriod"/>
            </a:pPr>
            <a:r>
              <a:rPr lang="en-US" sz="2000" b="1" dirty="0">
                <a:latin typeface="Cambria" panose="02040503050406030204" pitchFamily="18" charset="0"/>
                <a:ea typeface="Cambria" panose="02040503050406030204" pitchFamily="18" charset="0"/>
              </a:rPr>
              <a:t>Qualitative </a:t>
            </a:r>
            <a:r>
              <a:rPr lang="en-US" sz="2000" b="1" dirty="0" smtClean="0">
                <a:latin typeface="Cambria" panose="02040503050406030204" pitchFamily="18" charset="0"/>
                <a:ea typeface="Cambria" panose="02040503050406030204" pitchFamily="18" charset="0"/>
              </a:rPr>
              <a:t>Research</a:t>
            </a:r>
            <a:r>
              <a:rPr lang="en-US" sz="2000" dirty="0" smtClean="0">
                <a:latin typeface="Cambria" panose="02040503050406030204" pitchFamily="18" charset="0"/>
                <a:ea typeface="Cambria" panose="02040503050406030204" pitchFamily="18" charset="0"/>
              </a:rPr>
              <a:t> focuses </a:t>
            </a:r>
            <a:r>
              <a:rPr lang="en-US" sz="2000" dirty="0">
                <a:latin typeface="Cambria" panose="02040503050406030204" pitchFamily="18" charset="0"/>
                <a:ea typeface="Cambria" panose="02040503050406030204" pitchFamily="18" charset="0"/>
              </a:rPr>
              <a:t>on interpreting non-numerical data to deeply explore concepts, opinions, and experiences. It aims to generate insights into real-world issues by analyzing participants' experiences and behaviors, addressing "how" and "why" questions through open-ended, non-linear approaches. The primary goal is to </a:t>
            </a:r>
            <a:r>
              <a:rPr lang="en-US" sz="2000" dirty="0" smtClean="0">
                <a:latin typeface="Cambria" panose="02040503050406030204" pitchFamily="18" charset="0"/>
                <a:ea typeface="Cambria" panose="02040503050406030204" pitchFamily="18" charset="0"/>
              </a:rPr>
              <a:t>provide </a:t>
            </a:r>
            <a:r>
              <a:rPr lang="en-US" sz="2000" dirty="0">
                <a:latin typeface="Cambria" panose="02040503050406030204" pitchFamily="18" charset="0"/>
                <a:ea typeface="Cambria" panose="02040503050406030204" pitchFamily="18" charset="0"/>
              </a:rPr>
              <a:t>a rich contextual understanding </a:t>
            </a:r>
            <a:r>
              <a:rPr lang="en-US" sz="2000" dirty="0">
                <a:latin typeface="Cambria" panose="02040503050406030204" pitchFamily="18" charset="0"/>
                <a:ea typeface="Cambria" panose="02040503050406030204" pitchFamily="18" charset="0"/>
              </a:rPr>
              <a:t>of the phenomena studied.</a:t>
            </a:r>
          </a:p>
          <a:p>
            <a:pPr algn="just">
              <a:buFont typeface="+mj-lt"/>
              <a:buAutoNum type="arabicPeriod"/>
            </a:pPr>
            <a:r>
              <a:rPr lang="en-US" sz="2000" b="1" dirty="0">
                <a:latin typeface="Cambria" panose="02040503050406030204" pitchFamily="18" charset="0"/>
                <a:ea typeface="Cambria" panose="02040503050406030204" pitchFamily="18" charset="0"/>
              </a:rPr>
              <a:t>Quantitative Research </a:t>
            </a:r>
            <a:r>
              <a:rPr lang="en-US" sz="2000" dirty="0">
                <a:latin typeface="Cambria" panose="02040503050406030204" pitchFamily="18" charset="0"/>
                <a:ea typeface="Cambria" panose="02040503050406030204" pitchFamily="18" charset="0"/>
              </a:rPr>
              <a:t>focuses on quantifying the collection and analysis of data. </a:t>
            </a:r>
            <a:r>
              <a:rPr lang="en-US" sz="2000" dirty="0">
                <a:latin typeface="Cambria" panose="02040503050406030204" pitchFamily="18" charset="0"/>
                <a:ea typeface="Cambria" panose="02040503050406030204" pitchFamily="18" charset="0"/>
              </a:rPr>
              <a:t>It involves </a:t>
            </a:r>
            <a:r>
              <a:rPr lang="en-US" sz="2000" dirty="0">
                <a:latin typeface="Cambria" panose="02040503050406030204" pitchFamily="18" charset="0"/>
                <a:ea typeface="Cambria" panose="02040503050406030204" pitchFamily="18" charset="0"/>
              </a:rPr>
              <a:t>collecting and analyzing numerical data to describe characteristics, find correlations, or test hypotheses</a:t>
            </a:r>
            <a:r>
              <a:rPr lang="en-US" sz="2000" dirty="0">
                <a:latin typeface="Cambria" panose="02040503050406030204" pitchFamily="18" charset="0"/>
                <a:ea typeface="Cambria" panose="02040503050406030204" pitchFamily="18" charset="0"/>
              </a:rPr>
              <a:t>.</a:t>
            </a:r>
            <a:r>
              <a:rPr lang="en-US"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Unlike qualitative research, it</a:t>
            </a:r>
            <a:r>
              <a:rPr lang="en-US" sz="20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uses close-ended </a:t>
            </a:r>
            <a:r>
              <a:rPr lang="en-US" sz="2000" dirty="0">
                <a:latin typeface="Cambria" panose="02040503050406030204" pitchFamily="18" charset="0"/>
                <a:ea typeface="Cambria" panose="02040503050406030204" pitchFamily="18" charset="0"/>
              </a:rPr>
              <a:t>questions or simple "yes and no" questions. </a:t>
            </a:r>
            <a:endParaRPr lang="en-US" sz="2000" dirty="0">
              <a:latin typeface="Cambria" panose="02040503050406030204" pitchFamily="18" charset="0"/>
              <a:ea typeface="Cambria" panose="02040503050406030204" pitchFamily="18" charset="0"/>
            </a:endParaRPr>
          </a:p>
          <a:p>
            <a:pPr algn="just">
              <a:buFont typeface="+mj-lt"/>
              <a:buAutoNum type="arabicPeriod"/>
            </a:pPr>
            <a:r>
              <a:rPr lang="en-US" sz="2000" b="1" dirty="0">
                <a:latin typeface="Cambria" panose="02040503050406030204" pitchFamily="18" charset="0"/>
                <a:ea typeface="Cambria" panose="02040503050406030204" pitchFamily="18" charset="0"/>
              </a:rPr>
              <a:t>Mixed Method Research</a:t>
            </a:r>
            <a:r>
              <a:rPr lang="en-US" sz="2000" dirty="0">
                <a:latin typeface="Cambria" panose="02040503050406030204" pitchFamily="18" charset="0"/>
                <a:ea typeface="Cambria" panose="02040503050406030204" pitchFamily="18" charset="0"/>
              </a:rPr>
              <a:t> </a:t>
            </a:r>
            <a:r>
              <a:rPr lang="en-US" sz="2000" dirty="0" smtClean="0">
                <a:latin typeface="Cambria" panose="02040503050406030204" pitchFamily="18" charset="0"/>
                <a:ea typeface="Cambria" panose="02040503050406030204" pitchFamily="18" charset="0"/>
              </a:rPr>
              <a:t>combines </a:t>
            </a:r>
            <a:r>
              <a:rPr lang="en-US" sz="2000" dirty="0">
                <a:latin typeface="Cambria" panose="02040503050406030204" pitchFamily="18" charset="0"/>
                <a:ea typeface="Cambria" panose="02040503050406030204" pitchFamily="18" charset="0"/>
              </a:rPr>
              <a:t>the elements of </a:t>
            </a:r>
            <a:r>
              <a:rPr lang="en-US" sz="2000" dirty="0">
                <a:latin typeface="Cambria" panose="02040503050406030204" pitchFamily="18" charset="0"/>
                <a:ea typeface="Cambria" panose="02040503050406030204" pitchFamily="18" charset="0"/>
              </a:rPr>
              <a:t>quantitative </a:t>
            </a:r>
            <a:r>
              <a:rPr lang="en-US" sz="2000" dirty="0">
                <a:latin typeface="Cambria" panose="02040503050406030204" pitchFamily="18" charset="0"/>
                <a:ea typeface="Cambria" panose="02040503050406030204" pitchFamily="18" charset="0"/>
              </a:rPr>
              <a:t>and </a:t>
            </a:r>
            <a:r>
              <a:rPr lang="en-US" sz="2000" dirty="0">
                <a:latin typeface="Cambria" panose="02040503050406030204" pitchFamily="18" charset="0"/>
                <a:ea typeface="Cambria" panose="02040503050406030204" pitchFamily="18" charset="0"/>
              </a:rPr>
              <a:t>qualitative research. </a:t>
            </a:r>
            <a:r>
              <a:rPr lang="en-US" sz="2000" dirty="0">
                <a:latin typeface="Cambria" panose="02040503050406030204" pitchFamily="18" charset="0"/>
                <a:ea typeface="Cambria" panose="02040503050406030204" pitchFamily="18" charset="0"/>
              </a:rPr>
              <a:t>It </a:t>
            </a:r>
            <a:r>
              <a:rPr lang="en-US" sz="2000" dirty="0">
                <a:latin typeface="Cambria" panose="02040503050406030204" pitchFamily="18" charset="0"/>
                <a:ea typeface="Cambria" panose="02040503050406030204" pitchFamily="18" charset="0"/>
              </a:rPr>
              <a:t>is often used in the behavioral, health, and social sciences, as it allows for the collection of numerical and non-numerical data.</a:t>
            </a:r>
          </a:p>
        </p:txBody>
      </p:sp>
    </p:spTree>
    <p:extLst>
      <p:ext uri="{BB962C8B-B14F-4D97-AF65-F5344CB8AC3E}">
        <p14:creationId xmlns:p14="http://schemas.microsoft.com/office/powerpoint/2010/main" val="805619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Difference between qualitative and quantitative research</a:t>
            </a:r>
            <a:endParaRPr lang="en-US" sz="2000" b="1" dirty="0"/>
          </a:p>
        </p:txBody>
      </p:sp>
      <p:sp>
        <p:nvSpPr>
          <p:cNvPr id="4" name="Content Placeholder 3"/>
          <p:cNvSpPr>
            <a:spLocks noGrp="1"/>
          </p:cNvSpPr>
          <p:nvPr>
            <p:ph sz="quarter" idx="13"/>
          </p:nvPr>
        </p:nvSpPr>
        <p:spPr/>
        <p:txBody>
          <a:bodyPr/>
          <a:lstStyle/>
          <a:p>
            <a:endParaRPr lang="en-US"/>
          </a:p>
        </p:txBody>
      </p:sp>
      <p:pic>
        <p:nvPicPr>
          <p:cNvPr id="3078" name="Picture 6" descr="Understanding the Difference Between Qualitative and Quantitative Research  | Outl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524000"/>
            <a:ext cx="9043515"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387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endParaRPr lang="en-US" sz="1800" dirty="0"/>
          </a:p>
          <a:p>
            <a:endParaRPr lang="en-US" dirty="0"/>
          </a:p>
        </p:txBody>
      </p:sp>
      <p:pic>
        <p:nvPicPr>
          <p:cNvPr id="41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6" y="0"/>
            <a:ext cx="9173029"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942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141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qualitative research</a:t>
            </a:r>
            <a:endParaRPr lang="en-US" b="1" dirty="0"/>
          </a:p>
        </p:txBody>
      </p:sp>
      <p:sp>
        <p:nvSpPr>
          <p:cNvPr id="3" name="Content Placeholder 2"/>
          <p:cNvSpPr>
            <a:spLocks noGrp="1"/>
          </p:cNvSpPr>
          <p:nvPr>
            <p:ph sz="quarter" idx="13"/>
          </p:nvPr>
        </p:nvSpPr>
        <p:spPr/>
        <p:txBody>
          <a:bodyPr>
            <a:normAutofit lnSpcReduction="10000"/>
          </a:bodyPr>
          <a:lstStyle/>
          <a:p>
            <a:pPr marL="457200" indent="-457200" algn="just">
              <a:buFont typeface="+mj-lt"/>
              <a:buAutoNum type="arabicPeriod"/>
            </a:pPr>
            <a:r>
              <a:rPr lang="en-US" sz="2400" b="1" dirty="0"/>
              <a:t>Phenomenological Research </a:t>
            </a:r>
            <a:r>
              <a:rPr lang="en-US" sz="2400" dirty="0"/>
              <a:t>is a method focused on describing participants' experiences with a particular phenomenon. </a:t>
            </a:r>
            <a:r>
              <a:rPr lang="en-US" sz="2400" dirty="0"/>
              <a:t>It often involves interviews and pattern analysis, with success depending on the participants' ability to clearly articulate their </a:t>
            </a:r>
            <a:r>
              <a:rPr lang="en-US" sz="2400" dirty="0" smtClean="0"/>
              <a:t>experiences.</a:t>
            </a:r>
            <a:endParaRPr lang="en-US" sz="2400" dirty="0"/>
          </a:p>
          <a:p>
            <a:pPr marL="457200" indent="-457200" algn="just">
              <a:buFont typeface="+mj-lt"/>
              <a:buAutoNum type="arabicPeriod"/>
            </a:pPr>
            <a:r>
              <a:rPr lang="en-US" sz="2400" b="1" dirty="0" smtClean="0"/>
              <a:t>Ethnographic Research </a:t>
            </a:r>
            <a:r>
              <a:rPr lang="en-US" sz="2400" dirty="0"/>
              <a:t>is a study method based on observing human actions, discourse, and self-perception. It's suitable when experimental research is inappropriate and precision isn't required</a:t>
            </a:r>
            <a:r>
              <a:rPr lang="en-US" sz="2400" dirty="0" smtClean="0"/>
              <a:t>. </a:t>
            </a:r>
            <a:r>
              <a:rPr lang="en-US" sz="2400" b="1" dirty="0"/>
              <a:t>Examples of ethnographic research</a:t>
            </a:r>
            <a:r>
              <a:rPr lang="en-US" sz="2400" dirty="0"/>
              <a:t> might include</a:t>
            </a:r>
            <a:r>
              <a:rPr lang="en-US" sz="2400" dirty="0" smtClean="0"/>
              <a:t>: .Researchers </a:t>
            </a:r>
            <a:r>
              <a:rPr lang="en-US" sz="2400" dirty="0"/>
              <a:t>observing customers in a supermarket and their interactions with employees.</a:t>
            </a:r>
          </a:p>
          <a:p>
            <a:pPr marL="457200" indent="-457200">
              <a:buFont typeface="+mj-lt"/>
              <a:buAutoNum type="arabicPeriod"/>
            </a:pPr>
            <a:endParaRPr lang="en-US" sz="2400" b="1" dirty="0" smtClean="0"/>
          </a:p>
        </p:txBody>
      </p:sp>
    </p:spTree>
    <p:extLst>
      <p:ext uri="{BB962C8B-B14F-4D97-AF65-F5344CB8AC3E}">
        <p14:creationId xmlns:p14="http://schemas.microsoft.com/office/powerpoint/2010/main" val="2588231698"/>
      </p:ext>
    </p:extLst>
  </p:cSld>
  <p:clrMapOvr>
    <a:masterClrMapping/>
  </p:clrMapOvr>
</p:sld>
</file>

<file path=ppt/theme/theme1.xml><?xml version="1.0" encoding="utf-8"?>
<a:theme xmlns:a="http://schemas.openxmlformats.org/drawingml/2006/main" name="Horiz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36782</TotalTime>
  <Words>735</Words>
  <Application>Microsoft Office PowerPoint</Application>
  <PresentationFormat>On-screen Show (4:3)</PresentationFormat>
  <Paragraphs>45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Horizon</vt:lpstr>
      <vt:lpstr>PowerPoint Presentation</vt:lpstr>
      <vt:lpstr>Introduction</vt:lpstr>
      <vt:lpstr>Characteristics of Research</vt:lpstr>
      <vt:lpstr>Research Methods</vt:lpstr>
      <vt:lpstr>Types of research</vt:lpstr>
      <vt:lpstr>Difference between qualitative and quantitative research</vt:lpstr>
      <vt:lpstr>PowerPoint Presentation</vt:lpstr>
      <vt:lpstr>PowerPoint Presentation</vt:lpstr>
      <vt:lpstr>Types of qualitative research</vt:lpstr>
      <vt:lpstr>Types of qualitative research</vt:lpstr>
      <vt:lpstr>Types of qualitative research</vt:lpstr>
      <vt:lpstr>Types of quantitative Research</vt:lpstr>
      <vt:lpstr>Types of quantitative Research</vt:lpstr>
      <vt:lpstr>PowerPoint Presentation</vt:lpstr>
      <vt:lpstr>Reliability Vs. Validity </vt:lpstr>
      <vt:lpstr>PowerPoint Presentation</vt:lpstr>
      <vt:lpstr>Basic Statistics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ok</dc:creator>
  <cp:lastModifiedBy>ok</cp:lastModifiedBy>
  <cp:revision>46</cp:revision>
  <dcterms:created xsi:type="dcterms:W3CDTF">2024-07-25T05:54:34Z</dcterms:created>
  <dcterms:modified xsi:type="dcterms:W3CDTF">2024-08-19T18:56:41Z</dcterms:modified>
</cp:coreProperties>
</file>